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443" r:id="rId6"/>
    <p:sldId id="445" r:id="rId7"/>
    <p:sldId id="444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537" r:id="rId21"/>
    <p:sldId id="462" r:id="rId22"/>
    <p:sldId id="463" r:id="rId23"/>
    <p:sldId id="464" r:id="rId24"/>
    <p:sldId id="466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30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1A4"/>
    <a:srgbClr val="008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0446D-E259-ED94-AB64-F54B914F5A19}" v="40" dt="2023-10-27T13:06:22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3293ef7b553ccb27cd4b43e72a411da0d384c06e98e5ee2195a5183651e3e11b::" providerId="AD" clId="Web-{1250446D-E259-ED94-AB64-F54B914F5A19}"/>
    <pc:docChg chg="delSld modSld sldOrd">
      <pc:chgData name="Guest User" userId="S::urn:spo:anon#3293ef7b553ccb27cd4b43e72a411da0d384c06e98e5ee2195a5183651e3e11b::" providerId="AD" clId="Web-{1250446D-E259-ED94-AB64-F54B914F5A19}" dt="2023-10-27T13:06:22.396" v="38"/>
      <pc:docMkLst>
        <pc:docMk/>
      </pc:docMkLst>
      <pc:sldChg chg="modSp">
        <pc:chgData name="Guest User" userId="S::urn:spo:anon#3293ef7b553ccb27cd4b43e72a411da0d384c06e98e5ee2195a5183651e3e11b::" providerId="AD" clId="Web-{1250446D-E259-ED94-AB64-F54B914F5A19}" dt="2023-10-27T13:04:04.221" v="4" actId="20577"/>
        <pc:sldMkLst>
          <pc:docMk/>
          <pc:sldMk cId="3956214042" sldId="256"/>
        </pc:sldMkLst>
        <pc:spChg chg="mod">
          <ac:chgData name="Guest User" userId="S::urn:spo:anon#3293ef7b553ccb27cd4b43e72a411da0d384c06e98e5ee2195a5183651e3e11b::" providerId="AD" clId="Web-{1250446D-E259-ED94-AB64-F54B914F5A19}" dt="2023-10-27T13:04:04.221" v="4" actId="20577"/>
          <ac:spMkLst>
            <pc:docMk/>
            <pc:sldMk cId="3956214042" sldId="256"/>
            <ac:spMk id="2" creationId="{AF46D0B4-24FB-00A2-2B38-1836F794733F}"/>
          </ac:spMkLst>
        </pc:spChg>
      </pc:sldChg>
      <pc:sldChg chg="del">
        <pc:chgData name="Guest User" userId="S::urn:spo:anon#3293ef7b553ccb27cd4b43e72a411da0d384c06e98e5ee2195a5183651e3e11b::" providerId="AD" clId="Web-{1250446D-E259-ED94-AB64-F54B914F5A19}" dt="2023-10-27T13:04:06.112" v="5"/>
        <pc:sldMkLst>
          <pc:docMk/>
          <pc:sldMk cId="4284918422" sldId="277"/>
        </pc:sldMkLst>
      </pc:sldChg>
      <pc:sldChg chg="del">
        <pc:chgData name="Guest User" userId="S::urn:spo:anon#3293ef7b553ccb27cd4b43e72a411da0d384c06e98e5ee2195a5183651e3e11b::" providerId="AD" clId="Web-{1250446D-E259-ED94-AB64-F54B914F5A19}" dt="2023-10-27T13:06:22.396" v="38"/>
        <pc:sldMkLst>
          <pc:docMk/>
          <pc:sldMk cId="3947753445" sldId="303"/>
        </pc:sldMkLst>
      </pc:sldChg>
      <pc:sldChg chg="del">
        <pc:chgData name="Guest User" userId="S::urn:spo:anon#3293ef7b553ccb27cd4b43e72a411da0d384c06e98e5ee2195a5183651e3e11b::" providerId="AD" clId="Web-{1250446D-E259-ED94-AB64-F54B914F5A19}" dt="2023-10-27T13:06:12.146" v="31"/>
        <pc:sldMkLst>
          <pc:docMk/>
          <pc:sldMk cId="975053666" sldId="320"/>
        </pc:sldMkLst>
      </pc:sldChg>
      <pc:sldChg chg="del">
        <pc:chgData name="Guest User" userId="S::urn:spo:anon#3293ef7b553ccb27cd4b43e72a411da0d384c06e98e5ee2195a5183651e3e11b::" providerId="AD" clId="Web-{1250446D-E259-ED94-AB64-F54B914F5A19}" dt="2023-10-27T13:06:13.771" v="32"/>
        <pc:sldMkLst>
          <pc:docMk/>
          <pc:sldMk cId="815111176" sldId="321"/>
        </pc:sldMkLst>
      </pc:sldChg>
      <pc:sldChg chg="del">
        <pc:chgData name="Guest User" userId="S::urn:spo:anon#3293ef7b553ccb27cd4b43e72a411da0d384c06e98e5ee2195a5183651e3e11b::" providerId="AD" clId="Web-{1250446D-E259-ED94-AB64-F54B914F5A19}" dt="2023-10-27T13:06:14.693" v="33"/>
        <pc:sldMkLst>
          <pc:docMk/>
          <pc:sldMk cId="602881602" sldId="322"/>
        </pc:sldMkLst>
      </pc:sldChg>
      <pc:sldChg chg="del">
        <pc:chgData name="Guest User" userId="S::urn:spo:anon#3293ef7b553ccb27cd4b43e72a411da0d384c06e98e5ee2195a5183651e3e11b::" providerId="AD" clId="Web-{1250446D-E259-ED94-AB64-F54B914F5A19}" dt="2023-10-27T13:06:15.381" v="34"/>
        <pc:sldMkLst>
          <pc:docMk/>
          <pc:sldMk cId="3932725846" sldId="323"/>
        </pc:sldMkLst>
      </pc:sldChg>
      <pc:sldChg chg="del">
        <pc:chgData name="Guest User" userId="S::urn:spo:anon#3293ef7b553ccb27cd4b43e72a411da0d384c06e98e5ee2195a5183651e3e11b::" providerId="AD" clId="Web-{1250446D-E259-ED94-AB64-F54B914F5A19}" dt="2023-10-27T13:06:16.365" v="35"/>
        <pc:sldMkLst>
          <pc:docMk/>
          <pc:sldMk cId="1144517736" sldId="324"/>
        </pc:sldMkLst>
      </pc:sldChg>
      <pc:sldChg chg="del">
        <pc:chgData name="Guest User" userId="S::urn:spo:anon#3293ef7b553ccb27cd4b43e72a411da0d384c06e98e5ee2195a5183651e3e11b::" providerId="AD" clId="Web-{1250446D-E259-ED94-AB64-F54B914F5A19}" dt="2023-10-27T13:06:17.115" v="36"/>
        <pc:sldMkLst>
          <pc:docMk/>
          <pc:sldMk cId="2570382622" sldId="325"/>
        </pc:sldMkLst>
      </pc:sldChg>
      <pc:sldChg chg="del">
        <pc:chgData name="Guest User" userId="S::urn:spo:anon#3293ef7b553ccb27cd4b43e72a411da0d384c06e98e5ee2195a5183651e3e11b::" providerId="AD" clId="Web-{1250446D-E259-ED94-AB64-F54B914F5A19}" dt="2023-10-27T13:06:17.724" v="37"/>
        <pc:sldMkLst>
          <pc:docMk/>
          <pc:sldMk cId="1136894085" sldId="326"/>
        </pc:sldMkLst>
      </pc:sldChg>
      <pc:sldChg chg="modSp ord">
        <pc:chgData name="Guest User" userId="S::urn:spo:anon#3293ef7b553ccb27cd4b43e72a411da0d384c06e98e5ee2195a5183651e3e11b::" providerId="AD" clId="Web-{1250446D-E259-ED94-AB64-F54B914F5A19}" dt="2023-10-27T13:04:22.487" v="8" actId="1076"/>
        <pc:sldMkLst>
          <pc:docMk/>
          <pc:sldMk cId="2801224718" sldId="444"/>
        </pc:sldMkLst>
        <pc:spChg chg="mod">
          <ac:chgData name="Guest User" userId="S::urn:spo:anon#3293ef7b553ccb27cd4b43e72a411da0d384c06e98e5ee2195a5183651e3e11b::" providerId="AD" clId="Web-{1250446D-E259-ED94-AB64-F54B914F5A19}" dt="2023-10-27T13:04:22.487" v="8" actId="1076"/>
          <ac:spMkLst>
            <pc:docMk/>
            <pc:sldMk cId="2801224718" sldId="444"/>
            <ac:spMk id="40963" creationId="{00000000-0000-0000-0000-000000000000}"/>
          </ac:spMkLst>
        </pc:spChg>
      </pc:sldChg>
      <pc:sldChg chg="modSp">
        <pc:chgData name="Guest User" userId="S::urn:spo:anon#3293ef7b553ccb27cd4b43e72a411da0d384c06e98e5ee2195a5183651e3e11b::" providerId="AD" clId="Web-{1250446D-E259-ED94-AB64-F54B914F5A19}" dt="2023-10-27T13:04:25.847" v="9" actId="1076"/>
        <pc:sldMkLst>
          <pc:docMk/>
          <pc:sldMk cId="1154679338" sldId="445"/>
        </pc:sldMkLst>
        <pc:spChg chg="mod">
          <ac:chgData name="Guest User" userId="S::urn:spo:anon#3293ef7b553ccb27cd4b43e72a411da0d384c06e98e5ee2195a5183651e3e11b::" providerId="AD" clId="Web-{1250446D-E259-ED94-AB64-F54B914F5A19}" dt="2023-10-27T13:04:25.847" v="9" actId="1076"/>
          <ac:spMkLst>
            <pc:docMk/>
            <pc:sldMk cId="1154679338" sldId="445"/>
            <ac:spMk id="30724" creationId="{00000000-0000-0000-0000-000000000000}"/>
          </ac:spMkLst>
        </pc:spChg>
      </pc:sldChg>
      <pc:sldChg chg="modSp">
        <pc:chgData name="Guest User" userId="S::urn:spo:anon#3293ef7b553ccb27cd4b43e72a411da0d384c06e98e5ee2195a5183651e3e11b::" providerId="AD" clId="Web-{1250446D-E259-ED94-AB64-F54B914F5A19}" dt="2023-10-27T13:04:28.909" v="10" actId="1076"/>
        <pc:sldMkLst>
          <pc:docMk/>
          <pc:sldMk cId="1360098112" sldId="450"/>
        </pc:sldMkLst>
        <pc:spChg chg="mod">
          <ac:chgData name="Guest User" userId="S::urn:spo:anon#3293ef7b553ccb27cd4b43e72a411da0d384c06e98e5ee2195a5183651e3e11b::" providerId="AD" clId="Web-{1250446D-E259-ED94-AB64-F54B914F5A19}" dt="2023-10-27T13:04:28.909" v="10" actId="1076"/>
          <ac:spMkLst>
            <pc:docMk/>
            <pc:sldMk cId="1360098112" sldId="450"/>
            <ac:spMk id="11267" creationId="{00000000-0000-0000-0000-000000000000}"/>
          </ac:spMkLst>
        </pc:spChg>
      </pc:sldChg>
      <pc:sldChg chg="modSp">
        <pc:chgData name="Guest User" userId="S::urn:spo:anon#3293ef7b553ccb27cd4b43e72a411da0d384c06e98e5ee2195a5183651e3e11b::" providerId="AD" clId="Web-{1250446D-E259-ED94-AB64-F54B914F5A19}" dt="2023-10-27T13:04:32.472" v="11" actId="1076"/>
        <pc:sldMkLst>
          <pc:docMk/>
          <pc:sldMk cId="963506360" sldId="451"/>
        </pc:sldMkLst>
        <pc:spChg chg="mod">
          <ac:chgData name="Guest User" userId="S::urn:spo:anon#3293ef7b553ccb27cd4b43e72a411da0d384c06e98e5ee2195a5183651e3e11b::" providerId="AD" clId="Web-{1250446D-E259-ED94-AB64-F54B914F5A19}" dt="2023-10-27T13:04:32.472" v="11" actId="1076"/>
          <ac:spMkLst>
            <pc:docMk/>
            <pc:sldMk cId="963506360" sldId="451"/>
            <ac:spMk id="10243" creationId="{00000000-0000-0000-0000-000000000000}"/>
          </ac:spMkLst>
        </pc:spChg>
      </pc:sldChg>
      <pc:sldChg chg="modSp">
        <pc:chgData name="Guest User" userId="S::urn:spo:anon#3293ef7b553ccb27cd4b43e72a411da0d384c06e98e5ee2195a5183651e3e11b::" providerId="AD" clId="Web-{1250446D-E259-ED94-AB64-F54B914F5A19}" dt="2023-10-27T13:04:43.597" v="13" actId="1076"/>
        <pc:sldMkLst>
          <pc:docMk/>
          <pc:sldMk cId="1481821457" sldId="453"/>
        </pc:sldMkLst>
        <pc:spChg chg="mod">
          <ac:chgData name="Guest User" userId="S::urn:spo:anon#3293ef7b553ccb27cd4b43e72a411da0d384c06e98e5ee2195a5183651e3e11b::" providerId="AD" clId="Web-{1250446D-E259-ED94-AB64-F54B914F5A19}" dt="2023-10-27T13:04:40.769" v="12" actId="1076"/>
          <ac:spMkLst>
            <pc:docMk/>
            <pc:sldMk cId="1481821457" sldId="453"/>
            <ac:spMk id="14338" creationId="{00000000-0000-0000-0000-000000000000}"/>
          </ac:spMkLst>
        </pc:spChg>
        <pc:spChg chg="mod">
          <ac:chgData name="Guest User" userId="S::urn:spo:anon#3293ef7b553ccb27cd4b43e72a411da0d384c06e98e5ee2195a5183651e3e11b::" providerId="AD" clId="Web-{1250446D-E259-ED94-AB64-F54B914F5A19}" dt="2023-10-27T13:04:43.597" v="13" actId="1076"/>
          <ac:spMkLst>
            <pc:docMk/>
            <pc:sldMk cId="1481821457" sldId="453"/>
            <ac:spMk id="14339" creationId="{00000000-0000-0000-0000-000000000000}"/>
          </ac:spMkLst>
        </pc:spChg>
      </pc:sldChg>
      <pc:sldChg chg="modSp">
        <pc:chgData name="Guest User" userId="S::urn:spo:anon#3293ef7b553ccb27cd4b43e72a411da0d384c06e98e5ee2195a5183651e3e11b::" providerId="AD" clId="Web-{1250446D-E259-ED94-AB64-F54B914F5A19}" dt="2023-10-27T13:05:03.769" v="25" actId="1076"/>
        <pc:sldMkLst>
          <pc:docMk/>
          <pc:sldMk cId="2778081805" sldId="455"/>
        </pc:sldMkLst>
        <pc:spChg chg="mod">
          <ac:chgData name="Guest User" userId="S::urn:spo:anon#3293ef7b553ccb27cd4b43e72a411da0d384c06e98e5ee2195a5183651e3e11b::" providerId="AD" clId="Web-{1250446D-E259-ED94-AB64-F54B914F5A19}" dt="2023-10-27T13:05:03.769" v="25" actId="1076"/>
          <ac:spMkLst>
            <pc:docMk/>
            <pc:sldMk cId="2778081805" sldId="455"/>
            <ac:spMk id="2" creationId="{00000000-0000-0000-0000-000000000000}"/>
          </ac:spMkLst>
        </pc:spChg>
        <pc:grpChg chg="mod">
          <ac:chgData name="Guest User" userId="S::urn:spo:anon#3293ef7b553ccb27cd4b43e72a411da0d384c06e98e5ee2195a5183651e3e11b::" providerId="AD" clId="Web-{1250446D-E259-ED94-AB64-F54B914F5A19}" dt="2023-10-27T13:04:56.582" v="22" actId="1076"/>
          <ac:grpSpMkLst>
            <pc:docMk/>
            <pc:sldMk cId="2778081805" sldId="455"/>
            <ac:grpSpMk id="13" creationId="{00000000-0000-0000-0000-000000000000}"/>
          </ac:grpSpMkLst>
        </pc:grpChg>
        <pc:grpChg chg="mod">
          <ac:chgData name="Guest User" userId="S::urn:spo:anon#3293ef7b553ccb27cd4b43e72a411da0d384c06e98e5ee2195a5183651e3e11b::" providerId="AD" clId="Web-{1250446D-E259-ED94-AB64-F54B914F5A19}" dt="2023-10-27T13:04:56.457" v="16" actId="1076"/>
          <ac:grpSpMkLst>
            <pc:docMk/>
            <pc:sldMk cId="2778081805" sldId="455"/>
            <ac:grpSpMk id="14" creationId="{00000000-0000-0000-0000-000000000000}"/>
          </ac:grpSpMkLst>
        </pc:grpChg>
        <pc:grpChg chg="mod">
          <ac:chgData name="Guest User" userId="S::urn:spo:anon#3293ef7b553ccb27cd4b43e72a411da0d384c06e98e5ee2195a5183651e3e11b::" providerId="AD" clId="Web-{1250446D-E259-ED94-AB64-F54B914F5A19}" dt="2023-10-27T13:04:56.426" v="15" actId="1076"/>
          <ac:grpSpMkLst>
            <pc:docMk/>
            <pc:sldMk cId="2778081805" sldId="455"/>
            <ac:grpSpMk id="15" creationId="{00000000-0000-0000-0000-000000000000}"/>
          </ac:grpSpMkLst>
        </pc:grpChg>
        <pc:grpChg chg="mod">
          <ac:chgData name="Guest User" userId="S::urn:spo:anon#3293ef7b553ccb27cd4b43e72a411da0d384c06e98e5ee2195a5183651e3e11b::" providerId="AD" clId="Web-{1250446D-E259-ED94-AB64-F54B914F5A19}" dt="2023-10-27T13:04:56.472" v="17" actId="1076"/>
          <ac:grpSpMkLst>
            <pc:docMk/>
            <pc:sldMk cId="2778081805" sldId="455"/>
            <ac:grpSpMk id="16" creationId="{00000000-0000-0000-0000-000000000000}"/>
          </ac:grpSpMkLst>
        </pc:grpChg>
        <pc:grpChg chg="mod">
          <ac:chgData name="Guest User" userId="S::urn:spo:anon#3293ef7b553ccb27cd4b43e72a411da0d384c06e98e5ee2195a5183651e3e11b::" providerId="AD" clId="Web-{1250446D-E259-ED94-AB64-F54B914F5A19}" dt="2023-10-27T13:04:56.488" v="18" actId="1076"/>
          <ac:grpSpMkLst>
            <pc:docMk/>
            <pc:sldMk cId="2778081805" sldId="455"/>
            <ac:grpSpMk id="17" creationId="{00000000-0000-0000-0000-000000000000}"/>
          </ac:grpSpMkLst>
        </pc:grpChg>
        <pc:grpChg chg="mod">
          <ac:chgData name="Guest User" userId="S::urn:spo:anon#3293ef7b553ccb27cd4b43e72a411da0d384c06e98e5ee2195a5183651e3e11b::" providerId="AD" clId="Web-{1250446D-E259-ED94-AB64-F54B914F5A19}" dt="2023-10-27T13:04:56.519" v="19" actId="1076"/>
          <ac:grpSpMkLst>
            <pc:docMk/>
            <pc:sldMk cId="2778081805" sldId="455"/>
            <ac:grpSpMk id="22" creationId="{00000000-0000-0000-0000-000000000000}"/>
          </ac:grpSpMkLst>
        </pc:grpChg>
        <pc:grpChg chg="mod">
          <ac:chgData name="Guest User" userId="S::urn:spo:anon#3293ef7b553ccb27cd4b43e72a411da0d384c06e98e5ee2195a5183651e3e11b::" providerId="AD" clId="Web-{1250446D-E259-ED94-AB64-F54B914F5A19}" dt="2023-10-27T13:04:56.535" v="20" actId="1076"/>
          <ac:grpSpMkLst>
            <pc:docMk/>
            <pc:sldMk cId="2778081805" sldId="455"/>
            <ac:grpSpMk id="23" creationId="{00000000-0000-0000-0000-000000000000}"/>
          </ac:grpSpMkLst>
        </pc:grpChg>
        <pc:grpChg chg="mod">
          <ac:chgData name="Guest User" userId="S::urn:spo:anon#3293ef7b553ccb27cd4b43e72a411da0d384c06e98e5ee2195a5183651e3e11b::" providerId="AD" clId="Web-{1250446D-E259-ED94-AB64-F54B914F5A19}" dt="2023-10-27T13:04:56.566" v="21" actId="1076"/>
          <ac:grpSpMkLst>
            <pc:docMk/>
            <pc:sldMk cId="2778081805" sldId="455"/>
            <ac:grpSpMk id="24" creationId="{00000000-0000-0000-0000-000000000000}"/>
          </ac:grpSpMkLst>
        </pc:grpChg>
        <pc:grpChg chg="mod">
          <ac:chgData name="Guest User" userId="S::urn:spo:anon#3293ef7b553ccb27cd4b43e72a411da0d384c06e98e5ee2195a5183651e3e11b::" providerId="AD" clId="Web-{1250446D-E259-ED94-AB64-F54B914F5A19}" dt="2023-10-27T13:04:59.676" v="24" actId="1076"/>
          <ac:grpSpMkLst>
            <pc:docMk/>
            <pc:sldMk cId="2778081805" sldId="455"/>
            <ac:grpSpMk id="25" creationId="{00000000-0000-0000-0000-000000000000}"/>
          </ac:grpSpMkLst>
        </pc:grpChg>
      </pc:sldChg>
      <pc:sldChg chg="modSp">
        <pc:chgData name="Guest User" userId="S::urn:spo:anon#3293ef7b553ccb27cd4b43e72a411da0d384c06e98e5ee2195a5183651e3e11b::" providerId="AD" clId="Web-{1250446D-E259-ED94-AB64-F54B914F5A19}" dt="2023-10-27T13:05:30.598" v="27" actId="1076"/>
        <pc:sldMkLst>
          <pc:docMk/>
          <pc:sldMk cId="2390262090" sldId="456"/>
        </pc:sldMkLst>
        <pc:spChg chg="mod">
          <ac:chgData name="Guest User" userId="S::urn:spo:anon#3293ef7b553ccb27cd4b43e72a411da0d384c06e98e5ee2195a5183651e3e11b::" providerId="AD" clId="Web-{1250446D-E259-ED94-AB64-F54B914F5A19}" dt="2023-10-27T13:05:30.598" v="27" actId="1076"/>
          <ac:spMkLst>
            <pc:docMk/>
            <pc:sldMk cId="2390262090" sldId="456"/>
            <ac:spMk id="4" creationId="{00000000-0000-0000-0000-000000000000}"/>
          </ac:spMkLst>
        </pc:spChg>
        <pc:picChg chg="mod">
          <ac:chgData name="Guest User" userId="S::urn:spo:anon#3293ef7b553ccb27cd4b43e72a411da0d384c06e98e5ee2195a5183651e3e11b::" providerId="AD" clId="Web-{1250446D-E259-ED94-AB64-F54B914F5A19}" dt="2023-10-27T13:05:24.567" v="26" actId="1076"/>
          <ac:picMkLst>
            <pc:docMk/>
            <pc:sldMk cId="2390262090" sldId="456"/>
            <ac:picMk id="6" creationId="{00000000-0000-0000-0000-000000000000}"/>
          </ac:picMkLst>
        </pc:picChg>
      </pc:sldChg>
      <pc:sldChg chg="modSp">
        <pc:chgData name="Guest User" userId="S::urn:spo:anon#3293ef7b553ccb27cd4b43e72a411da0d384c06e98e5ee2195a5183651e3e11b::" providerId="AD" clId="Web-{1250446D-E259-ED94-AB64-F54B914F5A19}" dt="2023-10-27T13:05:39.380" v="30" actId="1076"/>
        <pc:sldMkLst>
          <pc:docMk/>
          <pc:sldMk cId="2176137743" sldId="457"/>
        </pc:sldMkLst>
        <pc:spChg chg="mod">
          <ac:chgData name="Guest User" userId="S::urn:spo:anon#3293ef7b553ccb27cd4b43e72a411da0d384c06e98e5ee2195a5183651e3e11b::" providerId="AD" clId="Web-{1250446D-E259-ED94-AB64-F54B914F5A19}" dt="2023-10-27T13:05:38.020" v="29" actId="1076"/>
          <ac:spMkLst>
            <pc:docMk/>
            <pc:sldMk cId="2176137743" sldId="457"/>
            <ac:spMk id="13314" creationId="{00000000-0000-0000-0000-000000000000}"/>
          </ac:spMkLst>
        </pc:spChg>
        <pc:spChg chg="mod">
          <ac:chgData name="Guest User" userId="S::urn:spo:anon#3293ef7b553ccb27cd4b43e72a411da0d384c06e98e5ee2195a5183651e3e11b::" providerId="AD" clId="Web-{1250446D-E259-ED94-AB64-F54B914F5A19}" dt="2023-10-27T13:05:35.442" v="28" actId="1076"/>
          <ac:spMkLst>
            <pc:docMk/>
            <pc:sldMk cId="2176137743" sldId="457"/>
            <ac:spMk id="13315" creationId="{00000000-0000-0000-0000-000000000000}"/>
          </ac:spMkLst>
        </pc:spChg>
        <pc:picChg chg="mod">
          <ac:chgData name="Guest User" userId="S::urn:spo:anon#3293ef7b553ccb27cd4b43e72a411da0d384c06e98e5ee2195a5183651e3e11b::" providerId="AD" clId="Web-{1250446D-E259-ED94-AB64-F54B914F5A19}" dt="2023-10-27T13:05:39.380" v="30" actId="1076"/>
          <ac:picMkLst>
            <pc:docMk/>
            <pc:sldMk cId="2176137743" sldId="457"/>
            <ac:picMk id="717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08FD-0CD5-9D40-B287-381FB1DAB63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09C48-B138-8B43-99F5-406097D3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7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FF33EE-379D-4857-AA7B-86DCCF3E83D1}" type="slidenum">
              <a:rPr lang="en-CA" altLang="en-US" smtClean="0"/>
              <a:pPr eaLnBrk="1" hangingPunct="1"/>
              <a:t>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E5766F-4451-4740-84A9-4E583F913897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0EB9AD-53FD-4018-817C-23618B0A4C06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8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32553B-60C8-4291-8C94-FF35C6583CA0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masks</a:t>
            </a:r>
            <a:r>
              <a:rPr lang="en-US" baseline="0" dirty="0"/>
              <a:t> (non-</a:t>
            </a:r>
            <a:r>
              <a:rPr lang="en-US" baseline="0" dirty="0" err="1"/>
              <a:t>Southmedic</a:t>
            </a:r>
            <a:r>
              <a:rPr lang="en-US" baseline="0" dirty="0"/>
              <a:t>) require minimum of 5 </a:t>
            </a:r>
            <a:r>
              <a:rPr lang="en-US" baseline="0" dirty="0" err="1"/>
              <a:t>lpm</a:t>
            </a:r>
            <a:endParaRPr lang="en-US" dirty="0"/>
          </a:p>
          <a:p>
            <a:r>
              <a:rPr lang="en-US" dirty="0" err="1"/>
              <a:t>Venturi</a:t>
            </a:r>
            <a:r>
              <a:rPr lang="en-US" baseline="0" dirty="0"/>
              <a:t> </a:t>
            </a:r>
            <a:r>
              <a:rPr lang="en-US" baseline="0" dirty="0" err="1"/>
              <a:t>maks</a:t>
            </a:r>
            <a:endParaRPr lang="en-US" baseline="0" dirty="0"/>
          </a:p>
          <a:p>
            <a:r>
              <a:rPr lang="en-US" baseline="0" dirty="0"/>
              <a:t>     -Two styles:  dialed &amp; individual nozzles</a:t>
            </a:r>
          </a:p>
          <a:p>
            <a:r>
              <a:rPr lang="en-US" baseline="0" dirty="0"/>
              <a:t>     -Nozzles vary by color (differing FiO2 delivered)</a:t>
            </a:r>
          </a:p>
          <a:p>
            <a:r>
              <a:rPr lang="en-US" baseline="0" dirty="0"/>
              <a:t>     -Room air entrained with O2 per the settings selected</a:t>
            </a:r>
          </a:p>
          <a:p>
            <a:endParaRPr lang="en-US" baseline="0" dirty="0"/>
          </a:p>
          <a:p>
            <a:r>
              <a:rPr lang="en-US" baseline="0" dirty="0"/>
              <a:t>3-in-1 masks can be used as a medium concentration (simple mask) &amp; high concentration (non-rebreather or partial rebreather)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85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DA70B3-4438-492F-A318-B602FDFC6A70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6200" y="8686491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931863"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9pPr>
          </a:lstStyle>
          <a:p>
            <a:pPr algn="r"/>
            <a:fld id="{36B8218A-D10B-4FB9-91FB-61A68FFDDA61}" type="slidenum">
              <a:rPr lang="en-US" sz="1200">
                <a:solidFill>
                  <a:prstClr val="black"/>
                </a:solidFill>
              </a:rPr>
              <a:pPr algn="r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2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0043CA-7BB3-4D86-98E5-3DEBEC33333D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2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CF306-80FC-41F0-8700-D0FE381B101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Monitoring resps oxygen sats not definitive tool need to be looking at other things acccessory muscles etc </a:t>
            </a: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B1344F-C72D-474D-966B-4F8620D493DE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0A1A52-3980-4F97-B3DD-E57A0BCD0606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74E9FC-B226-40AF-B59E-6D5BC61D7E89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1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BB998C-7FD7-4E72-8E56-4198425A4269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8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3D4DAB-CED6-EE47-ACAF-3D80C05D5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EA5A1-BCCC-B047-868E-B192178D6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15" y="4359563"/>
            <a:ext cx="8461108" cy="660112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Cover slide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D8A78-1914-CF47-BF05-908C78EC21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516" y="5105401"/>
            <a:ext cx="8461108" cy="55562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7E295-27D1-FAFA-EA02-A8945614C3A3}"/>
              </a:ext>
            </a:extLst>
          </p:cNvPr>
          <p:cNvSpPr txBox="1"/>
          <p:nvPr userDrawn="1"/>
        </p:nvSpPr>
        <p:spPr>
          <a:xfrm>
            <a:off x="623515" y="6434903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71327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w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12404"/>
            <a:ext cx="5161547" cy="6858001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A5728-5B79-1947-AD33-C1EB4C4CB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436" y="525268"/>
            <a:ext cx="3069431" cy="206553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here Additional lines</a:t>
            </a:r>
            <a:br>
              <a:rPr lang="en-US" dirty="0"/>
            </a:br>
            <a:r>
              <a:rPr lang="en-US" dirty="0"/>
              <a:t>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5851-8234-AB49-85D1-618C9F48F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64" y="877804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6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69006-A9A2-DC45-B0EF-01D3A3708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3510" y="1366685"/>
            <a:ext cx="7098889" cy="48473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D053B-CF8D-2C47-AB70-C10AADC653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3875" y="1366684"/>
            <a:ext cx="3684331" cy="48473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Calibri" panose="020F0502020204030204" pitchFamily="34" charset="0"/>
              </a:rPr>
              <a:t>Text here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3BAF-F9B4-E54F-9CFF-04AA85C9FD7A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537A7-1F67-845A-BE76-E6F60D0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88D1D6-03ED-2245-85C0-42187D705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5E7F69-1F92-3749-8949-B06F60F7A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590" y="440267"/>
            <a:ext cx="11225343" cy="5892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64AECA-107C-0742-9E9A-96B1A6E6DD9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56973-4B0F-9CCE-01C4-C769F7A96FAD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39809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7082-A699-A54D-BF69-11134924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590" y="6510528"/>
            <a:ext cx="830696" cy="28199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44E97-282D-3141-91C4-B5F7BB5BF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03A1652-B49A-8949-9163-0119976D52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590" y="440267"/>
            <a:ext cx="11225343" cy="5892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90877C-D559-8344-B3F8-2CE0B12FFD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1B9EB-E1CF-DABE-352A-C71F681AC35A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0459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593A76-A335-C145-B772-88BCC3D46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B18BA-BCB5-FE46-B04E-59BB7E387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590" y="3599153"/>
            <a:ext cx="5689236" cy="5893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rgbClr val="008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2B833-B7E7-E86F-FBF9-76EFA8AD7AA3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22314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5D90-9B78-8D1D-53D4-B14D6B54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60FC-003E-14E4-A46D-8D758D978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47BB7-CD23-B227-88EF-C337086D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8053-D791-424C-B5C9-6E1F7DBE4135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08788-90AF-42F6-2817-FC91F383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681BB-4930-B957-DDC8-802FC52B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4A10-36EF-4C01-BF06-7E4D895C5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7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D9BBF-C750-444C-C761-661819B5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8053-D791-424C-B5C9-6E1F7DBE4135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DCBED-A858-FDB1-8008-BDE1F1A6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7F293-CE56-2B52-0BDF-2D96FF5D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4A10-36EF-4C01-BF06-7E4D895C5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6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3D72-2B1C-4069-9336-89FA210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F84D-05C6-4DDC-9534-40DE2A2DC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9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D09B-50A6-BEB9-B54C-301AD109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EFD16-C28B-9865-BF33-07F3F379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8053-D791-424C-B5C9-6E1F7DBE4135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F2A95-9BE7-3EE7-B6DB-A5D6CCAD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37E79-4E9E-3D34-3DA3-7057D500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4A10-36EF-4C01-BF06-7E4D895C5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0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1E2D6-FBD0-E74D-B048-B6C7E18B4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447182-01FC-1C43-BE14-7ABC3D59D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77A56-6E30-4144-97A8-61880B083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89" y="494080"/>
            <a:ext cx="1868683" cy="10992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1F69DE-FA2C-7B71-5D50-B55A8E6A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09" y="3676303"/>
            <a:ext cx="8311302" cy="2635399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B173C8-0AF2-B76E-E131-6357CE962741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47399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1E2D6-FBD0-E74D-B048-B6C7E18B4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447182-01FC-1C43-BE14-7ABC3D59D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77A56-6E30-4144-97A8-61880B083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89" y="494080"/>
            <a:ext cx="1868683" cy="1099225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BAFE33-0AA3-AB48-997C-0D956C98E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091" y="1749425"/>
            <a:ext cx="6518686" cy="4337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DE735-D9C9-F3C6-DE28-888B154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61" y="3544151"/>
            <a:ext cx="4107050" cy="2542323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A78F34-ACB5-AE56-C41B-2EB0BCC93FB4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35648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E1AC-5183-9540-95C2-3C1430569F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975" y="1400175"/>
            <a:ext cx="10891271" cy="473715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 one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2E67F-2A96-5842-B641-3DAF875A9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D4E386-7248-781C-1B9C-6F30E689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0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1B80DF-A056-9443-AF84-51B2F8DB2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9023" y="28138"/>
            <a:ext cx="6520091" cy="413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1D214C-4298-5747-B6EF-B03A08DC9B1B}"/>
              </a:ext>
            </a:extLst>
          </p:cNvPr>
          <p:cNvSpPr/>
          <p:nvPr userDrawn="1"/>
        </p:nvSpPr>
        <p:spPr>
          <a:xfrm>
            <a:off x="4219575" y="6702990"/>
            <a:ext cx="7972425" cy="45719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575C8B-3C3B-6045-8AB2-6BCC848C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EDF83-D586-464B-AB01-97C3FE024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20" b="23758"/>
          <a:stretch/>
        </p:blipFill>
        <p:spPr>
          <a:xfrm>
            <a:off x="561976" y="6240483"/>
            <a:ext cx="1046868" cy="5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1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DD6A1-AC88-2646-9FA0-E5FE6669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5" y="1300480"/>
            <a:ext cx="5181600" cy="4842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E6EF3-9276-4346-A5DA-6A2D75A1C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8205" y="1300480"/>
            <a:ext cx="5181600" cy="4842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8601-5391-834A-AD4E-A4A636A1B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1E566-67A2-8AA6-7F41-2E236429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9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4501A-284F-E44B-8EF0-DE7C5AC8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4" y="12287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557EF-4FA4-0F46-8D23-95E72AE22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721" y="2052637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248A8-5CF0-7649-BBB5-1103CDD0C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35133" y="12287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7A972-E294-5440-AB53-6885D3D37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5133" y="2052637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A0D1AD-32C6-2B4C-B2ED-725F747B183C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56346-D337-B37B-8E74-62A4C0BF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4129548"/>
            <a:ext cx="12192000" cy="2728452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4929A1-967C-F341-AF52-34A1C0CD06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77C4-A71C-3C49-9203-7C489028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22" y="6232525"/>
            <a:ext cx="1149668" cy="676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0F4762-2C9D-7149-971D-CB5E684C8703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A03796-B25C-A34F-8703-F87151B79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313" y="1325563"/>
            <a:ext cx="3309937" cy="24874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4C37717-997F-1347-AEA7-92870F1313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6643" y="1325563"/>
            <a:ext cx="3309937" cy="24874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7AB06D3-03B6-9646-A9E7-9270C551EE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0974" y="1325563"/>
            <a:ext cx="3309937" cy="24874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76DE6F-23E6-F34B-8B43-B9EFD7911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6578B75-700B-8A4E-AA81-22412BA1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64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6D6F04F-AC21-874E-838B-FF13C5EB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475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F1358-8703-98B0-31D8-111919AB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1D08F-63BF-45D4-48A4-059A4898EF4F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401402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14B251-ABDF-6748-A6B9-E6D1BD19B251}"/>
              </a:ext>
            </a:extLst>
          </p:cNvPr>
          <p:cNvSpPr/>
          <p:nvPr userDrawn="1"/>
        </p:nvSpPr>
        <p:spPr>
          <a:xfrm>
            <a:off x="0" y="4129548"/>
            <a:ext cx="12192000" cy="2728452"/>
          </a:xfrm>
          <a:prstGeom prst="rect">
            <a:avLst/>
          </a:prstGeom>
          <a:solidFill>
            <a:srgbClr val="008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4929A1-967C-F341-AF52-34A1C0CD06CD}"/>
              </a:ext>
            </a:extLst>
          </p:cNvPr>
          <p:cNvSpPr txBox="1">
            <a:spLocks/>
          </p:cNvSpPr>
          <p:nvPr userDrawn="1"/>
        </p:nvSpPr>
        <p:spPr>
          <a:xfrm>
            <a:off x="10810215" y="6443853"/>
            <a:ext cx="830696" cy="28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08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5D75E3-62B6-C44A-8295-14DF27978E1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977C4-A71C-3C49-9203-7C489028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22" y="6232525"/>
            <a:ext cx="1149668" cy="676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0F4762-2C9D-7149-971D-CB5E684C8703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76DE6F-23E6-F34B-8B43-B9EFD7911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6578B75-700B-8A4E-AA81-22412BA1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643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6D6F04F-AC21-874E-838B-FF13C5EB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2475" y="4406900"/>
            <a:ext cx="3309937" cy="1701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2C4A4C4-8DED-434D-B4F3-0F1DD3DC07B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22313" y="1325563"/>
            <a:ext cx="3309937" cy="2487612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EBF1B544-8034-F24E-8DFE-C61A3E70E1D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526643" y="1319623"/>
            <a:ext cx="3309937" cy="2487612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19" name="Chart Placeholder 2">
            <a:extLst>
              <a:ext uri="{FF2B5EF4-FFF2-40B4-BE49-F238E27FC236}">
                <a16:creationId xmlns:a16="http://schemas.microsoft.com/office/drawing/2014/main" id="{B92C8E7F-E155-B341-AA8E-86D5730AC3F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343900" y="1319623"/>
            <a:ext cx="3309937" cy="2487612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0F89F-9680-03CA-9587-1788DA4E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1A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7C4E2-D7EE-9EB7-77BC-727FAB08CC19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414558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186C2-85C5-B841-B803-BF24B25A9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1400175"/>
            <a:ext cx="10791825" cy="477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3F40E-04CE-0B47-9A0C-9920E7706FCA}"/>
              </a:ext>
            </a:extLst>
          </p:cNvPr>
          <p:cNvSpPr/>
          <p:nvPr userDrawn="1"/>
        </p:nvSpPr>
        <p:spPr>
          <a:xfrm>
            <a:off x="0" y="982980"/>
            <a:ext cx="7972425" cy="45719"/>
          </a:xfrm>
          <a:prstGeom prst="rect">
            <a:avLst/>
          </a:prstGeom>
          <a:solidFill>
            <a:srgbClr val="1D5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DEBB2-5AB0-8D77-C9D0-9B657936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19" y="274154"/>
            <a:ext cx="10515600" cy="813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B9658-CAE0-1C76-0952-9767B89A525B}"/>
              </a:ext>
            </a:extLst>
          </p:cNvPr>
          <p:cNvSpPr txBox="1"/>
          <p:nvPr userDrawn="1"/>
        </p:nvSpPr>
        <p:spPr>
          <a:xfrm>
            <a:off x="1903210" y="6531722"/>
            <a:ext cx="77457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Customer First   ●   Differentiate with Our People   ●   Bias for Action   ●   Continuous Improvement   ●   Accountability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06AE-210F-3D0A-4E55-9519F6650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215" y="6465169"/>
            <a:ext cx="830696" cy="281997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8557"/>
                </a:solidFill>
              </a:defRPr>
            </a:lvl1pPr>
          </a:lstStyle>
          <a:p>
            <a:fld id="{065D75E3-62B6-C44A-8295-14DF27978E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D68C5-086E-FDAF-9ADA-74E169E8C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7620" b="23758"/>
          <a:stretch/>
        </p:blipFill>
        <p:spPr>
          <a:xfrm>
            <a:off x="561976" y="6238940"/>
            <a:ext cx="1046868" cy="5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50" r:id="rId4"/>
    <p:sldLayoutId id="2147483655" r:id="rId5"/>
    <p:sldLayoutId id="2147483652" r:id="rId6"/>
    <p:sldLayoutId id="2147483653" r:id="rId7"/>
    <p:sldLayoutId id="2147483656" r:id="rId8"/>
    <p:sldLayoutId id="2147483667" r:id="rId9"/>
    <p:sldLayoutId id="2147483661" r:id="rId10"/>
    <p:sldLayoutId id="2147483657" r:id="rId11"/>
    <p:sldLayoutId id="2147483662" r:id="rId12"/>
    <p:sldLayoutId id="2147483660" r:id="rId13"/>
    <p:sldLayoutId id="2147483663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D0B4-24FB-00A2-2B38-1836F7947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Arial"/>
              </a:rPr>
              <a:t>02 Therapy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8F526-906C-D749-9E8E-F5CA392A8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1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27" y="9525"/>
            <a:ext cx="8229600" cy="1143000"/>
          </a:xfrm>
        </p:spPr>
        <p:txBody>
          <a:bodyPr/>
          <a:lstStyle/>
          <a:p>
            <a:r>
              <a:rPr lang="en-GB" dirty="0"/>
              <a:t>Utilising Nasal Cannula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2014 CareFusion Corporation or one of its subsidiaries. All rights reserved.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0666" y="1121234"/>
            <a:ext cx="2079865" cy="1543539"/>
            <a:chOff x="507265" y="968833"/>
            <a:chExt cx="2079865" cy="1543539"/>
          </a:xfrm>
        </p:grpSpPr>
        <p:pic>
          <p:nvPicPr>
            <p:cNvPr id="2050" name="Picture 2" descr="http://downloads.lww.com/wolterskluwer_vitalstream_com/sample-content/9780781788786_Craven/samples/mod09/img/2a_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76" y="968833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07265" y="2266151"/>
              <a:ext cx="18774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Insert flowmeter into wall outlet</a:t>
              </a:r>
              <a:endParaRPr lang="en-GB" sz="1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55334" y="1149809"/>
            <a:ext cx="2319689" cy="1697427"/>
            <a:chOff x="6231458" y="968833"/>
            <a:chExt cx="2319689" cy="1697427"/>
          </a:xfrm>
        </p:grpSpPr>
        <p:pic>
          <p:nvPicPr>
            <p:cNvPr id="2054" name="Picture 6" descr="http://downloads.lww.com/wolterskluwer_vitalstream_com/sample-content/9780781788786_Craven/samples/mod09/img/2a_0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369" y="968833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31458" y="2266150"/>
              <a:ext cx="23196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Attach oxygen tubing to humidifier or direct to flowmeter</a:t>
              </a:r>
              <a:endParaRPr lang="en-GB" sz="1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65509" y="1149809"/>
            <a:ext cx="2208561" cy="1697427"/>
            <a:chOff x="3341633" y="968833"/>
            <a:chExt cx="2208561" cy="1697427"/>
          </a:xfrm>
        </p:grpSpPr>
        <p:pic>
          <p:nvPicPr>
            <p:cNvPr id="2052" name="Picture 4" descr="http://downloads.lww.com/wolterskluwer_vitalstream_com/sample-content/9780781788786_Craven/samples/mod09/img/2a_0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544" y="968833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341633" y="2266150"/>
              <a:ext cx="22085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If using a high O2 flow, attach humidifier </a:t>
              </a:r>
              <a:endParaRPr lang="en-GB" sz="1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1141" y="2940508"/>
            <a:ext cx="2208561" cy="1699607"/>
            <a:chOff x="507265" y="2759532"/>
            <a:chExt cx="2208561" cy="1699607"/>
          </a:xfrm>
        </p:grpSpPr>
        <p:pic>
          <p:nvPicPr>
            <p:cNvPr id="2056" name="Picture 8" descr="http://downloads.lww.com/wolterskluwer_vitalstream_com/sample-content/9780781788786_Craven/samples/mod09/img/2a_0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76" y="2759532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07265" y="4059029"/>
              <a:ext cx="22085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Turn on the oxygen at the prescribed rate</a:t>
              </a:r>
              <a:endParaRPr lang="en-GB" sz="1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65509" y="2940507"/>
            <a:ext cx="2185693" cy="1688664"/>
            <a:chOff x="3341633" y="2759532"/>
            <a:chExt cx="2185693" cy="1688664"/>
          </a:xfrm>
        </p:grpSpPr>
        <p:pic>
          <p:nvPicPr>
            <p:cNvPr id="2058" name="Picture 10" descr="http://downloads.lww.com/wolterskluwer_vitalstream_com/sample-content/9780781788786_Craven/samples/mod09/img/2a_06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544" y="2759532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341633" y="4048086"/>
              <a:ext cx="21856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Ensure the oxygen is flowing through the tubing</a:t>
              </a:r>
              <a:endParaRPr lang="en-GB" sz="1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55334" y="2923940"/>
            <a:ext cx="2183749" cy="1703205"/>
            <a:chOff x="6231458" y="2742964"/>
            <a:chExt cx="2183749" cy="1703205"/>
          </a:xfrm>
        </p:grpSpPr>
        <p:pic>
          <p:nvPicPr>
            <p:cNvPr id="9" name="Picture 2" descr="http://downloads.lww.com/wolterskluwer_vitalstream_com/sample-content/9780781788786_Craven/samples/mod09/img/2a_0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556" y="2742964"/>
              <a:ext cx="1907707" cy="127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231458" y="4046059"/>
              <a:ext cx="21837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Hold nasal cannula in proper position with prongs curving downward</a:t>
              </a:r>
              <a:endParaRPr lang="en-GB" sz="1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1141" y="4830129"/>
            <a:ext cx="2099617" cy="1521494"/>
            <a:chOff x="507265" y="4649154"/>
            <a:chExt cx="2099617" cy="1521494"/>
          </a:xfrm>
        </p:grpSpPr>
        <p:pic>
          <p:nvPicPr>
            <p:cNvPr id="10" name="Picture 4" descr="http://downloads.lww.com/wolterskluwer_vitalstream_com/sample-content/9780781788786_Craven/samples/mod09/img/2a_08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75" y="4649154"/>
              <a:ext cx="1907707" cy="125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07265" y="5924427"/>
              <a:ext cx="183255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Place cannula prongs into nares</a:t>
              </a:r>
              <a:endParaRPr lang="en-GB" sz="1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40697" y="4808008"/>
            <a:ext cx="2099617" cy="1580188"/>
            <a:chOff x="3316821" y="4627033"/>
            <a:chExt cx="2099617" cy="1580188"/>
          </a:xfrm>
        </p:grpSpPr>
        <p:pic>
          <p:nvPicPr>
            <p:cNvPr id="11" name="Picture 6" descr="http://downloads.lww.com/wolterskluwer_vitalstream_com/sample-content/9780781788786_Craven/samples/mod09/img/2a_0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731" y="4627033"/>
              <a:ext cx="1907707" cy="127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316821" y="5961000"/>
              <a:ext cx="196239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Wrap tubing over and behind ears</a:t>
              </a:r>
              <a:endParaRPr lang="en-GB" sz="1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50977" y="4750858"/>
            <a:ext cx="2416051" cy="1697504"/>
            <a:chOff x="6255676" y="4627033"/>
            <a:chExt cx="2416051" cy="1697504"/>
          </a:xfrm>
        </p:grpSpPr>
        <p:pic>
          <p:nvPicPr>
            <p:cNvPr id="12" name="Picture 8" descr="http://downloads.lww.com/wolterskluwer_vitalstream_com/sample-content/9780781788786_Craven/samples/mod09/img/2a_1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368" y="4627033"/>
              <a:ext cx="1907707" cy="127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255676" y="5924427"/>
              <a:ext cx="24160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Adjust plastic slide under chin until cannula fits snugly 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0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Air</a:t>
            </a:r>
            <a:r>
              <a:rPr lang="en-US" sz="2800" i="1" dirty="0" err="1"/>
              <a:t>Life</a:t>
            </a:r>
            <a:r>
              <a:rPr lang="en-US" sz="2800" dirty="0"/>
              <a:t> Standard &amp; Cushion O</a:t>
            </a:r>
            <a:r>
              <a:rPr lang="en-US" sz="2800" baseline="-25000" dirty="0"/>
              <a:t>2</a:t>
            </a:r>
            <a:r>
              <a:rPr lang="en-US" sz="2800" dirty="0"/>
              <a:t> Cannulas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076" y="1370245"/>
            <a:ext cx="5644309" cy="3428746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Available in a variety of sizes, lengths of oxygen tubing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All cannulas come with crush-resistant tubing</a:t>
            </a:r>
            <a:br>
              <a:rPr lang="en-US" sz="1400" dirty="0"/>
            </a:br>
            <a:endParaRPr lang="en-US" sz="14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Two top-selling categories:  Standard &amp; Cushion cannulas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Standard available in flared tip and non-flared tip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Cushion has a softer nosepiece</a:t>
            </a:r>
            <a:br>
              <a:rPr lang="en-US" sz="1400" dirty="0"/>
            </a:br>
            <a:endParaRPr lang="en-US" sz="1600" dirty="0"/>
          </a:p>
        </p:txBody>
      </p:sp>
      <p:pic>
        <p:nvPicPr>
          <p:cNvPr id="6" name="Picture 5" descr="001309.jpg"/>
          <p:cNvPicPr>
            <a:picLocks noChangeAspect="1"/>
          </p:cNvPicPr>
          <p:nvPr/>
        </p:nvPicPr>
        <p:blipFill rotWithShape="1">
          <a:blip r:embed="rId3" cstate="print"/>
          <a:srcRect l="2931" t="2160" r="2931" b="2160"/>
          <a:stretch/>
        </p:blipFill>
        <p:spPr>
          <a:xfrm>
            <a:off x="7952252" y="1194621"/>
            <a:ext cx="1937735" cy="1640323"/>
          </a:xfrm>
          <a:prstGeom prst="rect">
            <a:avLst/>
          </a:prstGeom>
          <a:ln>
            <a:noFill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066" y="6580732"/>
            <a:ext cx="4493623" cy="229235"/>
          </a:xfrm>
        </p:spPr>
        <p:txBody>
          <a:bodyPr/>
          <a:lstStyle/>
          <a:p>
            <a:r>
              <a:rPr lang="en-US" sz="700" dirty="0"/>
              <a:t>© 2013 CareFusion Corporation or one of its subsidiaries. All rights reserved.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329653" y="4706040"/>
          <a:ext cx="6950617" cy="1433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  <a:latin typeface="+mn-lt"/>
                        </a:rPr>
                        <a:t>Code 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  <a:latin typeface="+mn-lt"/>
                        </a:rPr>
                        <a:t>Description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  <a:latin typeface="+mn-lt"/>
                        </a:rPr>
                        <a:t>US Sales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001320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CANNULA CRVD FLAIR TIP W/7FT DISP 50/CS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$1.7M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001325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CANNULA CRVD N-FLAIR TIP W/7FT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$3.2M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002600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CANNULA NASAL SOFT W/7FT TUBING 50/CS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$1.0M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s://carefusion.widencollective.com/thumbnail/cb01bbe3-1c28-483a-8df8-cd019998f493/av/2048px/AL_0315-0075.jpg?t=1471535819779&amp;s=8928ba6398adaccd0a80ff50bf1872966d1f6d7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7077" r="5747"/>
          <a:stretch/>
        </p:blipFill>
        <p:spPr bwMode="auto">
          <a:xfrm>
            <a:off x="7952253" y="2918518"/>
            <a:ext cx="1937735" cy="15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6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-85951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Simple Mask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1854" y="1428751"/>
            <a:ext cx="5208396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Low to medium concentration of O2.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Client exhales through ports on sides of mask.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Should not be used for controlled O2 levels.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O2 flow rate- 5 to 10L.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Can cause skin breakdown; must remove to eat.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Inc</a:t>
            </a:r>
            <a:r>
              <a:rPr lang="en-US" sz="2000" b="1" dirty="0">
                <a:solidFill>
                  <a:schemeClr val="tx2"/>
                </a:solidFill>
              </a:rPr>
              <a:t> Room Air: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2"/>
                </a:solidFill>
              </a:rPr>
              <a:t>1L O2=FIO2  35%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2"/>
                </a:solidFill>
              </a:rPr>
              <a:t>6L O2=FiO2  50%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pic>
        <p:nvPicPr>
          <p:cNvPr id="7172" name="Picture 4" descr="http://herewomentalk.com/wp-content/uploads/2012/07/oxygen_face_mas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/>
        </p:blipFill>
        <p:spPr bwMode="auto">
          <a:xfrm>
            <a:off x="6936146" y="2177846"/>
            <a:ext cx="2889249" cy="2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3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Air</a:t>
            </a:r>
            <a:r>
              <a:rPr lang="en-US" sz="2800" i="1" dirty="0"/>
              <a:t>Life</a:t>
            </a:r>
            <a:r>
              <a:rPr lang="en-US" sz="2800" dirty="0"/>
              <a:t> Oxygen Masks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290182"/>
            <a:ext cx="8229600" cy="453911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prstClr val="black"/>
                </a:solidFill>
              </a:rPr>
              <a:t>Air</a:t>
            </a:r>
            <a:r>
              <a:rPr lang="en-US" i="1" dirty="0" err="1">
                <a:solidFill>
                  <a:prstClr val="black"/>
                </a:solidFill>
              </a:rPr>
              <a:t>Life</a:t>
            </a:r>
            <a:r>
              <a:rPr lang="en-US" dirty="0">
                <a:solidFill>
                  <a:prstClr val="black"/>
                </a:solidFill>
              </a:rPr>
              <a:t> “Simple” Mask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Medium concentration rebreather mask (no valves, no reservoir bag)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5-10 liters per minute*, 35%-50% FiO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e.g. 001201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srgbClr val="3B6E8F"/>
              </a:solidFill>
            </a:endParaRPr>
          </a:p>
        </p:txBody>
      </p:sp>
      <p:pic>
        <p:nvPicPr>
          <p:cNvPr id="6" name="Picture 5" descr="00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689" y="3090633"/>
            <a:ext cx="3392811" cy="283464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066" y="6466115"/>
            <a:ext cx="4493623" cy="229235"/>
          </a:xfrm>
        </p:spPr>
        <p:txBody>
          <a:bodyPr/>
          <a:lstStyle/>
          <a:p>
            <a:r>
              <a:rPr lang="en-US" sz="700" dirty="0">
                <a:solidFill>
                  <a:prstClr val="black"/>
                </a:solidFill>
              </a:rPr>
              <a:t>© 2015 CareFusion Corporation or one of its subsidiaries. All rights reserved.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9688" y="6096782"/>
            <a:ext cx="3503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*AARC Clinical Practice Guideline; </a:t>
            </a:r>
            <a:r>
              <a:rPr lang="en-US" sz="900" dirty="0" err="1"/>
              <a:t>Respir</a:t>
            </a:r>
            <a:r>
              <a:rPr lang="en-US" sz="900" dirty="0"/>
              <a:t> Care 2002; 47(6):717-720)</a:t>
            </a:r>
          </a:p>
        </p:txBody>
      </p:sp>
    </p:spTree>
    <p:extLst>
      <p:ext uri="{BB962C8B-B14F-4D97-AF65-F5344CB8AC3E}">
        <p14:creationId xmlns:p14="http://schemas.microsoft.com/office/powerpoint/2010/main" val="207968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Partial Rebreather Mask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575080"/>
            <a:ext cx="4262438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Consists of mask with exhalation ports and reservoir bag.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Reservoir bag must remain inflated.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O2 flow rate -  6 to 10L.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i="1" dirty="0">
                <a:solidFill>
                  <a:srgbClr val="FF0000"/>
                </a:solidFill>
              </a:rPr>
              <a:t>    </a:t>
            </a:r>
            <a:r>
              <a:rPr lang="en-US" altLang="en-US" sz="2000" b="1" dirty="0">
                <a:solidFill>
                  <a:schemeClr val="tx2"/>
                </a:solidFill>
              </a:rPr>
              <a:t>FIO2= 40% - 70%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Client can inhale gas from mask, bag, exhalation ports.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Poorly fitting; must remove to eat.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9218" name="Picture 2" descr="https://carefusion.widencollective.com/thumbnail/13108a47-64e8-4dbe-9237-e292cab0a393/av/2048px/AL_0315-0076.jpg?t=1471537140472&amp;s=41a865ace8ad07f77a49f5b7c3592f29b788c5a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17735" r="9901" b="9247"/>
          <a:stretch/>
        </p:blipFill>
        <p:spPr bwMode="auto">
          <a:xfrm>
            <a:off x="7157883" y="1248697"/>
            <a:ext cx="2733368" cy="45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3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Non-Rebreathing Mask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78985" y="1464342"/>
            <a:ext cx="4903596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altLang="en-US" sz="1800" dirty="0"/>
              <a:t>Consists of mask, reservoir bag, 2 one-way valves at exhalation ports and bag.</a:t>
            </a:r>
          </a:p>
          <a:p>
            <a:pPr>
              <a:spcBef>
                <a:spcPts val="1200"/>
              </a:spcBef>
            </a:pPr>
            <a:endParaRPr lang="en-US" altLang="en-US" sz="1800" dirty="0"/>
          </a:p>
          <a:p>
            <a:pPr>
              <a:spcBef>
                <a:spcPts val="1200"/>
              </a:spcBef>
            </a:pPr>
            <a:r>
              <a:rPr lang="en-US" altLang="en-US" sz="1800" dirty="0"/>
              <a:t>Client can only inhale from reservoir bag.</a:t>
            </a:r>
          </a:p>
          <a:p>
            <a:pPr>
              <a:spcBef>
                <a:spcPts val="1200"/>
              </a:spcBef>
            </a:pPr>
            <a:endParaRPr lang="en-US" altLang="en-US" sz="1800" dirty="0"/>
          </a:p>
          <a:p>
            <a:pPr>
              <a:spcBef>
                <a:spcPts val="1200"/>
              </a:spcBef>
            </a:pPr>
            <a:r>
              <a:rPr lang="en-US" altLang="en-US" sz="1800" dirty="0"/>
              <a:t>Bag must remain inflated at all times.</a:t>
            </a:r>
          </a:p>
          <a:p>
            <a:pPr>
              <a:spcBef>
                <a:spcPts val="1200"/>
              </a:spcBef>
            </a:pPr>
            <a:endParaRPr lang="en-US" altLang="en-US" sz="1800" dirty="0"/>
          </a:p>
          <a:p>
            <a:pPr>
              <a:spcBef>
                <a:spcPts val="1200"/>
              </a:spcBef>
            </a:pPr>
            <a:r>
              <a:rPr lang="en-US" altLang="en-US" sz="1800" dirty="0"/>
              <a:t>O2 flow rate- 10 to 15L.</a:t>
            </a:r>
          </a:p>
          <a:p>
            <a:pPr>
              <a:spcBef>
                <a:spcPts val="1200"/>
              </a:spcBef>
            </a:pPr>
            <a:endParaRPr lang="en-US" altLang="en-US" sz="1800" dirty="0"/>
          </a:p>
          <a:p>
            <a:pPr>
              <a:spcBef>
                <a:spcPts val="120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     </a:t>
            </a:r>
            <a:r>
              <a:rPr lang="en-US" altLang="en-US" sz="1800" b="1" dirty="0">
                <a:solidFill>
                  <a:schemeClr val="tx2"/>
                </a:solidFill>
              </a:rPr>
              <a:t>Fio2= 60 - 80%.</a:t>
            </a:r>
          </a:p>
          <a:p>
            <a:pPr>
              <a:spcBef>
                <a:spcPts val="1200"/>
              </a:spcBef>
              <a:buNone/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en-US" sz="1800" dirty="0"/>
              <a:t>Poorly fitting; must remove to eat.</a:t>
            </a:r>
          </a:p>
        </p:txBody>
      </p:sp>
      <p:pic>
        <p:nvPicPr>
          <p:cNvPr id="8194" name="Picture 2" descr="https://carefusion.widencollective.com/thumbnail/b231e2ed-b7fa-4db5-b889-a143c473ae85/av/2048px/AL_0413-0017.jpg?t=1471536653519&amp;s=90336e44808abb04c2a3671450d4f61806467aa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6020" r="9074" b="8655"/>
          <a:stretch/>
        </p:blipFill>
        <p:spPr bwMode="auto">
          <a:xfrm>
            <a:off x="7039897" y="1936956"/>
            <a:ext cx="2851356" cy="32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4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Air</a:t>
            </a:r>
            <a:r>
              <a:rPr lang="en-US" sz="2800" i="1" dirty="0"/>
              <a:t>Life</a:t>
            </a:r>
            <a:r>
              <a:rPr lang="en-US" sz="2800" dirty="0"/>
              <a:t> Oxygen Masks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290182"/>
            <a:ext cx="8229600" cy="453911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 err="1">
                <a:solidFill>
                  <a:prstClr val="black"/>
                </a:solidFill>
              </a:rPr>
              <a:t>Air</a:t>
            </a:r>
            <a:r>
              <a:rPr lang="en-US" i="1" dirty="0" err="1">
                <a:solidFill>
                  <a:prstClr val="black"/>
                </a:solidFill>
              </a:rPr>
              <a:t>Life</a:t>
            </a:r>
            <a:r>
              <a:rPr lang="en-US" dirty="0">
                <a:solidFill>
                  <a:prstClr val="black"/>
                </a:solidFill>
              </a:rPr>
              <a:t> Partial Rebreather Masks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Simple mask with a reservoir bag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Medium or high concentration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6-10 liters per minute*, 40%-70% FiO</a:t>
            </a:r>
            <a:r>
              <a:rPr lang="en-US" sz="1600" baseline="-25000" dirty="0">
                <a:solidFill>
                  <a:prstClr val="black"/>
                </a:solidFill>
              </a:rPr>
              <a:t>2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e.g. 001205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dirty="0" err="1">
                <a:solidFill>
                  <a:prstClr val="black"/>
                </a:solidFill>
              </a:rPr>
              <a:t>Air</a:t>
            </a:r>
            <a:r>
              <a:rPr lang="en-US" i="1" dirty="0" err="1">
                <a:solidFill>
                  <a:prstClr val="black"/>
                </a:solidFill>
              </a:rPr>
              <a:t>Life</a:t>
            </a:r>
            <a:r>
              <a:rPr lang="en-US" dirty="0">
                <a:solidFill>
                  <a:prstClr val="black"/>
                </a:solidFill>
              </a:rPr>
              <a:t> Non-Rebreather Masks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Includes reservoir bag and one-way valves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High concentration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Minimum flow of 10 liters per minute*, 60%-80% FiO</a:t>
            </a:r>
            <a:r>
              <a:rPr lang="en-US" sz="1600" baseline="-25000" dirty="0">
                <a:solidFill>
                  <a:prstClr val="black"/>
                </a:solidFill>
              </a:rPr>
              <a:t>2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e.g. 001203 – “3-in-1” mask</a:t>
            </a:r>
            <a:endParaRPr lang="en-US" sz="1600" baseline="-25000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  <a:defRPr/>
            </a:pPr>
            <a:endParaRPr lang="en-US" baseline="-250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srgbClr val="3B6E8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066" y="6466115"/>
            <a:ext cx="4493623" cy="229235"/>
          </a:xfrm>
        </p:spPr>
        <p:txBody>
          <a:bodyPr/>
          <a:lstStyle/>
          <a:p>
            <a:r>
              <a:rPr lang="en-US" sz="700" dirty="0">
                <a:solidFill>
                  <a:prstClr val="black"/>
                </a:solidFill>
              </a:rPr>
              <a:t>© 2015 CareFusion Corporation or one of its subsidiaries. All rights reserved.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2181" y="6275592"/>
            <a:ext cx="4987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*AARC Clinical Practice Guideline; </a:t>
            </a:r>
            <a:r>
              <a:rPr lang="en-US" sz="900" dirty="0" err="1">
                <a:solidFill>
                  <a:prstClr val="black"/>
                </a:solidFill>
              </a:rPr>
              <a:t>Respir</a:t>
            </a:r>
            <a:r>
              <a:rPr lang="en-US" sz="900" dirty="0">
                <a:solidFill>
                  <a:prstClr val="black"/>
                </a:solidFill>
              </a:rPr>
              <a:t> Care 2002; 47(6):717-720)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01" y="1489254"/>
            <a:ext cx="2438259" cy="196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87022" y="5203147"/>
          <a:ext cx="6930820" cy="846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3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>
                          <a:effectLst/>
                        </a:rPr>
                        <a:t>Code 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>
                          <a:effectLst/>
                        </a:rPr>
                        <a:t>Description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>
                          <a:effectLst/>
                        </a:rPr>
                        <a:t>US Sales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OXYGEN W/ TUBING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$23.69/case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($0.47 </a:t>
                      </a:r>
                      <a:r>
                        <a:rPr lang="en-US" sz="11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001203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 OXYGEN ADULT 3-IN-1 W/ VENT AND TBG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$35.77 /case ($0.72 </a:t>
                      </a:r>
                      <a:r>
                        <a:rPr lang="en-US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540949" y="3955312"/>
            <a:ext cx="9144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Revenue no’s</a:t>
            </a:r>
          </a:p>
        </p:txBody>
      </p:sp>
    </p:spTree>
    <p:extLst>
      <p:ext uri="{BB962C8B-B14F-4D97-AF65-F5344CB8AC3E}">
        <p14:creationId xmlns:p14="http://schemas.microsoft.com/office/powerpoint/2010/main" val="267596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Utilising a Face Mask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2014 CareFusion Corporation or one of its subsidiaries.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b="14448"/>
          <a:stretch/>
        </p:blipFill>
        <p:spPr bwMode="auto">
          <a:xfrm>
            <a:off x="2019635" y="2158444"/>
            <a:ext cx="226999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1147" y="4330983"/>
            <a:ext cx="2522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For a mask with a reservoir, be sure to allow oxygen to fill bag</a:t>
            </a:r>
            <a:endParaRPr lang="en-GB" sz="1000" dirty="0"/>
          </a:p>
        </p:txBody>
      </p:sp>
      <p:pic>
        <p:nvPicPr>
          <p:cNvPr id="3076" name="Picture 4" descr="http://downloads.lww.com/wolterskluwer_vitalstream_com/sample-content/9780781788786_Craven/samples/mod09/img/2a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r="1877"/>
          <a:stretch/>
        </p:blipFill>
        <p:spPr bwMode="auto">
          <a:xfrm>
            <a:off x="4914272" y="2166131"/>
            <a:ext cx="226999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wnloads.lww.com/wolterskluwer_vitalstream_com/sample-content/9780781788786_Craven/samples/mod09/img/2b_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/>
          <a:stretch/>
        </p:blipFill>
        <p:spPr bwMode="auto">
          <a:xfrm>
            <a:off x="7725039" y="2166133"/>
            <a:ext cx="2269990" cy="209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25784" y="4330983"/>
            <a:ext cx="2440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Place mask on face, applying from the nose and over the chin</a:t>
            </a:r>
            <a:endParaRPr lang="en-GB" sz="1000" dirty="0"/>
          </a:p>
        </p:txBody>
      </p:sp>
      <p:sp>
        <p:nvSpPr>
          <p:cNvPr id="6" name="Rectangle 5"/>
          <p:cNvSpPr/>
          <p:nvPr/>
        </p:nvSpPr>
        <p:spPr>
          <a:xfrm>
            <a:off x="7649109" y="4330983"/>
            <a:ext cx="2421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Adjust the metal rim over the nose and contour the mask to the face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019636" y="1246550"/>
            <a:ext cx="377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as per Nasal Cannula</a:t>
            </a:r>
          </a:p>
        </p:txBody>
      </p:sp>
    </p:spTree>
    <p:extLst>
      <p:ext uri="{BB962C8B-B14F-4D97-AF65-F5344CB8AC3E}">
        <p14:creationId xmlns:p14="http://schemas.microsoft.com/office/powerpoint/2010/main" val="401739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194252"/>
            <a:ext cx="7391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/>
              <a:t>Venturi</a:t>
            </a:r>
            <a:r>
              <a:rPr lang="en-US" b="1" dirty="0"/>
              <a:t> Mask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48027" y="1265903"/>
            <a:ext cx="4741147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altLang="en-US" sz="1800" dirty="0"/>
              <a:t>Most reliable and accurate method for delivering a precise O2 concentration.</a:t>
            </a:r>
          </a:p>
          <a:p>
            <a:pPr>
              <a:spcBef>
                <a:spcPts val="1200"/>
              </a:spcBef>
            </a:pPr>
            <a:endParaRPr lang="en-US" altLang="en-US" sz="1800" dirty="0"/>
          </a:p>
          <a:p>
            <a:pPr>
              <a:spcBef>
                <a:spcPts val="1200"/>
              </a:spcBef>
            </a:pPr>
            <a:r>
              <a:rPr lang="en-US" altLang="en-US" sz="1800" dirty="0"/>
              <a:t>Consists of a mask with a jet.</a:t>
            </a:r>
          </a:p>
          <a:p>
            <a:pPr>
              <a:spcBef>
                <a:spcPts val="1200"/>
              </a:spcBef>
            </a:pPr>
            <a:endParaRPr lang="en-US" altLang="en-US" sz="1800" dirty="0"/>
          </a:p>
          <a:p>
            <a:pPr>
              <a:spcBef>
                <a:spcPts val="1200"/>
              </a:spcBef>
            </a:pPr>
            <a:r>
              <a:rPr lang="en-US" altLang="en-US" sz="1800" dirty="0"/>
              <a:t>Excess gas leaves by exhalation ports.</a:t>
            </a:r>
          </a:p>
          <a:p>
            <a:pPr>
              <a:spcBef>
                <a:spcPts val="1200"/>
              </a:spcBef>
            </a:pPr>
            <a:endParaRPr lang="en-US" altLang="en-US" sz="1800" dirty="0"/>
          </a:p>
          <a:p>
            <a:pPr>
              <a:spcBef>
                <a:spcPts val="1200"/>
              </a:spcBef>
            </a:pPr>
            <a:r>
              <a:rPr lang="en-US" altLang="en-US" sz="1800" dirty="0"/>
              <a:t>O2 flow rate 2 to 15L.</a:t>
            </a:r>
          </a:p>
          <a:p>
            <a:pPr>
              <a:spcBef>
                <a:spcPts val="1200"/>
              </a:spcBef>
            </a:pPr>
            <a:endParaRPr lang="en-US" altLang="en-US" sz="1800" dirty="0"/>
          </a:p>
          <a:p>
            <a:pPr>
              <a:spcBef>
                <a:spcPts val="1200"/>
              </a:spcBef>
            </a:pPr>
            <a:r>
              <a:rPr lang="en-US" altLang="en-US" sz="1800" b="1" dirty="0">
                <a:solidFill>
                  <a:schemeClr val="tx2"/>
                </a:solidFill>
              </a:rPr>
              <a:t>Fio2, 24%-60%</a:t>
            </a:r>
          </a:p>
          <a:p>
            <a:pPr>
              <a:spcBef>
                <a:spcPts val="1200"/>
              </a:spcBef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en-US" sz="1800" dirty="0"/>
              <a:t>Can cause skin breakdown; must remove to eat.</a:t>
            </a:r>
          </a:p>
          <a:p>
            <a:pPr>
              <a:spcBef>
                <a:spcPts val="1200"/>
              </a:spcBef>
            </a:pPr>
            <a:endParaRPr lang="en-US" altLang="en-US" sz="1800" dirty="0"/>
          </a:p>
        </p:txBody>
      </p:sp>
      <p:pic>
        <p:nvPicPr>
          <p:cNvPr id="10242" name="Picture 2" descr="https://carefusion.widencollective.com/thumbnail/88f2f0a4-a4f5-43f3-96cc-723321fdc6e7/av/2048px/AL_0413-0021.jpg?t=1471537657852&amp;s=061a3c5273a25b2dcc1b8caa83987987dbd9ce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7652" r="12338" b="6224"/>
          <a:stretch/>
        </p:blipFill>
        <p:spPr bwMode="auto">
          <a:xfrm>
            <a:off x="7148053" y="1219200"/>
            <a:ext cx="2723535" cy="46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1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Air</a:t>
            </a:r>
            <a:r>
              <a:rPr lang="en-US" sz="2800" i="1" dirty="0" err="1"/>
              <a:t>Life</a:t>
            </a:r>
            <a:r>
              <a:rPr lang="en-US" sz="2800" dirty="0"/>
              <a:t> </a:t>
            </a:r>
            <a:r>
              <a:rPr lang="en-US" sz="2800" dirty="0" err="1"/>
              <a:t>Venturi</a:t>
            </a:r>
            <a:r>
              <a:rPr lang="en-US" sz="2800" dirty="0"/>
              <a:t>, Aerosol, Trach Masks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290182"/>
            <a:ext cx="8229600" cy="4539119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/>
              <a:t>Air</a:t>
            </a:r>
            <a:r>
              <a:rPr lang="en-US" i="1" dirty="0" err="1"/>
              <a:t>Life</a:t>
            </a:r>
            <a:r>
              <a:rPr lang="en-US" dirty="0"/>
              <a:t> </a:t>
            </a:r>
            <a:r>
              <a:rPr lang="en-US" dirty="0" err="1"/>
              <a:t>Venturi</a:t>
            </a:r>
            <a:r>
              <a:rPr lang="en-US" dirty="0"/>
              <a:t> Masks 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Entrains oxygen with room air to achieve a </a:t>
            </a:r>
            <a:br>
              <a:rPr lang="en-US" sz="1600" dirty="0"/>
            </a:br>
            <a:r>
              <a:rPr lang="en-US" sz="1600" i="1" dirty="0"/>
              <a:t>specific</a:t>
            </a:r>
            <a:r>
              <a:rPr lang="en-US" sz="1600" dirty="0"/>
              <a:t> FiO2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Offered in two styles:  diluter jets &amp; dual dial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“Lead With”: 001255</a:t>
            </a:r>
          </a:p>
          <a:p>
            <a:pPr lvl="1">
              <a:spcBef>
                <a:spcPct val="20000"/>
              </a:spcBef>
              <a:defRPr/>
            </a:pPr>
            <a:endParaRPr lang="en-US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/>
              <a:t>Air</a:t>
            </a:r>
            <a:r>
              <a:rPr lang="en-US" i="1" dirty="0" err="1"/>
              <a:t>Life</a:t>
            </a:r>
            <a:r>
              <a:rPr lang="en-US" dirty="0"/>
              <a:t> Aerosol Masks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For medication delivery with small volume neb,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1600" dirty="0"/>
              <a:t>   aerosol treatment with large volume neb </a:t>
            </a:r>
          </a:p>
          <a:p>
            <a:pPr lvl="1">
              <a:spcBef>
                <a:spcPct val="20000"/>
              </a:spcBef>
              <a:defRPr/>
            </a:pPr>
            <a:endParaRPr lang="en-US" sz="16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AirLife</a:t>
            </a:r>
            <a:r>
              <a:rPr lang="en-US" dirty="0"/>
              <a:t> Trach Masks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For aerosol treatment direct to airway</a:t>
            </a:r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/>
          </a:p>
          <a:p>
            <a:pPr>
              <a:spcBef>
                <a:spcPct val="20000"/>
              </a:spcBef>
              <a:defRPr/>
            </a:pPr>
            <a:endParaRPr lang="en-US" sz="2000" dirty="0"/>
          </a:p>
          <a:p>
            <a:pPr marL="287338" indent="-287338">
              <a:spcBef>
                <a:spcPct val="20000"/>
              </a:spcBef>
              <a:defRPr/>
            </a:pPr>
            <a:endParaRPr lang="en-US" sz="2000" b="1" dirty="0">
              <a:solidFill>
                <a:srgbClr val="3B6E8F"/>
              </a:solidFill>
            </a:endParaRPr>
          </a:p>
        </p:txBody>
      </p:sp>
      <p:pic>
        <p:nvPicPr>
          <p:cNvPr id="5" name="Picture 4" descr="001240.jpg"/>
          <p:cNvPicPr>
            <a:picLocks noChangeAspect="1"/>
          </p:cNvPicPr>
          <p:nvPr/>
        </p:nvPicPr>
        <p:blipFill>
          <a:blip r:embed="rId3" cstate="print"/>
          <a:srcRect l="19550" r="20037"/>
          <a:stretch>
            <a:fillRect/>
          </a:stretch>
        </p:blipFill>
        <p:spPr>
          <a:xfrm>
            <a:off x="8448660" y="1367007"/>
            <a:ext cx="1682725" cy="273362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066" y="6466115"/>
            <a:ext cx="4493623" cy="229235"/>
          </a:xfrm>
        </p:spPr>
        <p:txBody>
          <a:bodyPr/>
          <a:lstStyle/>
          <a:p>
            <a:r>
              <a:rPr lang="en-US" sz="700" dirty="0"/>
              <a:t>© 2013 CareFusion Corporation or one of its subsidiaries. All rights reserved.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46015" y="5062584"/>
          <a:ext cx="6930820" cy="127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Code 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Description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US Sales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001240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 AIR ENTRAIN ADULT 50/CS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$518K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001255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 VENTURI DUAL DIAL ADULT 50/CS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$404K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 AEROSOL PED UNDER-CHIN 50/CS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$260k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 TRACHEOSTOMY ADULT 50/CS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$120k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41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Arial" pitchFamily="34" charset="0"/>
              </a:rPr>
              <a:t>Oxygen therapy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dirty="0"/>
              <a:t>	</a:t>
            </a:r>
            <a:r>
              <a:rPr lang="en-GB" altLang="en-US" dirty="0">
                <a:latin typeface="Arial" pitchFamily="34" charset="0"/>
              </a:rPr>
              <a:t>Oxygen is required for the functioning and survival of all body tissues and deprivation for more than a few minutes is fatal.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8" y="3070123"/>
            <a:ext cx="2362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86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Tracheostomy Collar/Mask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3838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en-US" dirty="0"/>
              <a:t>O2 flow rate 8 to 10L.</a:t>
            </a:r>
          </a:p>
          <a:p>
            <a:pPr>
              <a:spcBef>
                <a:spcPts val="1200"/>
              </a:spcBef>
            </a:pPr>
            <a:endParaRPr lang="en-US" altLang="en-US" dirty="0"/>
          </a:p>
          <a:p>
            <a:pPr>
              <a:spcBef>
                <a:spcPts val="1200"/>
              </a:spcBef>
            </a:pPr>
            <a:r>
              <a:rPr lang="en-US" altLang="en-US" dirty="0"/>
              <a:t>Provides accurate FIO2.</a:t>
            </a:r>
          </a:p>
          <a:p>
            <a:pPr>
              <a:spcBef>
                <a:spcPts val="1200"/>
              </a:spcBef>
            </a:pPr>
            <a:endParaRPr lang="en-US" altLang="en-US" dirty="0"/>
          </a:p>
          <a:p>
            <a:pPr>
              <a:spcBef>
                <a:spcPts val="1200"/>
              </a:spcBef>
            </a:pPr>
            <a:r>
              <a:rPr lang="en-US" altLang="en-US" dirty="0"/>
              <a:t>Provides good humidity; comfortable.</a:t>
            </a:r>
          </a:p>
        </p:txBody>
      </p:sp>
      <p:pic>
        <p:nvPicPr>
          <p:cNvPr id="20485" name="Picture 10" descr="Trach%20m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34921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91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O2 range by product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 descr="001309.jpg"/>
          <p:cNvPicPr>
            <a:picLocks noChangeAspect="1"/>
          </p:cNvPicPr>
          <p:nvPr/>
        </p:nvPicPr>
        <p:blipFill rotWithShape="1">
          <a:blip r:embed="rId2" cstate="print"/>
          <a:srcRect l="16796" t="2160" r="19596" b="2160"/>
          <a:stretch/>
        </p:blipFill>
        <p:spPr>
          <a:xfrm>
            <a:off x="3702281" y="1540512"/>
            <a:ext cx="809469" cy="101410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001200.jpg"/>
          <p:cNvPicPr>
            <a:picLocks noChangeAspect="1"/>
          </p:cNvPicPr>
          <p:nvPr/>
        </p:nvPicPr>
        <p:blipFill rotWithShape="1">
          <a:blip r:embed="rId3" cstate="print"/>
          <a:srcRect l="20808" t="6464" r="17773" b="7791"/>
          <a:stretch/>
        </p:blipFill>
        <p:spPr>
          <a:xfrm>
            <a:off x="5001718" y="1540512"/>
            <a:ext cx="869431" cy="1014105"/>
          </a:xfrm>
          <a:prstGeom prst="rect">
            <a:avLst/>
          </a:prstGeom>
        </p:spPr>
      </p:pic>
      <p:pic>
        <p:nvPicPr>
          <p:cNvPr id="8" name="Picture 2" descr="https://carefusion.widencollective.com/thumbnail/13108a47-64e8-4dbe-9237-e292cab0a393/av/2048px/AL_0315-0076.jpg?t=1471537140472&amp;s=41a865ace8ad07f77a49f5b7c3592f29b788c5a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17735" r="9901" b="9247"/>
          <a:stretch/>
        </p:blipFill>
        <p:spPr bwMode="auto">
          <a:xfrm>
            <a:off x="7639925" y="1540511"/>
            <a:ext cx="615549" cy="10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arefusion.widencollective.com/thumbnail/b231e2ed-b7fa-4db5-b889-a143c473ae85/av/2048px/AL_0413-0017.jpg?t=1471536653519&amp;s=90336e44808abb04c2a3671450d4f61806467aa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6020" r="9074" b="8655"/>
          <a:stretch/>
        </p:blipFill>
        <p:spPr bwMode="auto">
          <a:xfrm>
            <a:off x="8845442" y="1540512"/>
            <a:ext cx="902119" cy="10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001240.jpg"/>
          <p:cNvPicPr>
            <a:picLocks noChangeAspect="1"/>
          </p:cNvPicPr>
          <p:nvPr/>
        </p:nvPicPr>
        <p:blipFill rotWithShape="1">
          <a:blip r:embed="rId6" cstate="print"/>
          <a:srcRect l="19793" t="2107" r="19793" b="2107"/>
          <a:stretch/>
        </p:blipFill>
        <p:spPr>
          <a:xfrm>
            <a:off x="6372963" y="1540510"/>
            <a:ext cx="651717" cy="101410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95703" y="2754845"/>
          <a:ext cx="7707798" cy="3443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system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Nasal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Cannula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Simple Oxygen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Mask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Venturi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Mask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Partial Re-breather</a:t>
                      </a:r>
                    </a:p>
                  </a:txBody>
                  <a:tcPr marL="59622" marR="59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Rebreather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system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 Flow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 Flow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High Flow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 Flow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 Flow</a:t>
                      </a:r>
                    </a:p>
                  </a:txBody>
                  <a:tcPr marL="59622" marR="596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Respiratory Flow Rate (L/min)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–</a:t>
                      </a:r>
                      <a:r>
                        <a:rPr lang="en-GB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– 10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– 15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6 - 10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10 - 15</a:t>
                      </a:r>
                    </a:p>
                  </a:txBody>
                  <a:tcPr marL="59622" marR="5962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Oxygen Range %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 – 44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 – 50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 – 60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 – 70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60 - 80</a:t>
                      </a:r>
                    </a:p>
                  </a:txBody>
                  <a:tcPr marL="59622" marR="596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Accurate delivery of FiO2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59622" marR="596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Ability to humidify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&gt; 4 </a:t>
                      </a:r>
                      <a:r>
                        <a:rPr lang="en-GB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lpm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59622" marR="596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70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8139113" y="639286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3C4CF2E-D196-4182-9D39-504DC1506CB3}" type="slidenum">
              <a:rPr lang="en-US" sz="800">
                <a:solidFill>
                  <a:srgbClr val="B2B2B2"/>
                </a:solidFill>
              </a:rPr>
              <a:pPr algn="r">
                <a:defRPr/>
              </a:pPr>
              <a:t>22</a:t>
            </a:fld>
            <a:endParaRPr lang="en-US" sz="800">
              <a:solidFill>
                <a:srgbClr val="B2B2B2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3938" y="352404"/>
            <a:ext cx="8039100" cy="690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ea typeface="ＭＳ Ｐゴシック" pitchFamily="24" charset="-128"/>
              </a:rPr>
              <a:t>Competitive Analysis (U.S.) – O</a:t>
            </a:r>
            <a:r>
              <a:rPr lang="en-US" sz="2400" baseline="-25000" dirty="0">
                <a:ea typeface="ＭＳ Ｐゴシック" pitchFamily="24" charset="-128"/>
              </a:rPr>
              <a:t>2</a:t>
            </a:r>
            <a:r>
              <a:rPr lang="en-US" sz="2400" dirty="0">
                <a:ea typeface="ＭＳ Ｐゴシック" pitchFamily="24" charset="-128"/>
              </a:rPr>
              <a:t> Disposables</a:t>
            </a:r>
            <a:endParaRPr lang="en-US" sz="2400" dirty="0">
              <a:solidFill>
                <a:srgbClr val="0099FF"/>
              </a:solidFill>
              <a:ea typeface="ＭＳ Ｐゴシック" pitchFamily="24" charset="-128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657408" y="6302436"/>
            <a:ext cx="3167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</a:defRPr>
            </a:lvl9pPr>
          </a:lstStyle>
          <a:p>
            <a:r>
              <a:rPr lang="en-US" sz="1000" dirty="0">
                <a:solidFill>
                  <a:prstClr val="black"/>
                </a:solidFill>
              </a:rPr>
              <a:t>Data Source: GHX (Q2 2015)</a:t>
            </a:r>
          </a:p>
          <a:p>
            <a:r>
              <a:rPr lang="en-US" sz="1000" dirty="0">
                <a:solidFill>
                  <a:prstClr val="black"/>
                </a:solidFill>
              </a:rPr>
              <a:t>*Tri-</a:t>
            </a:r>
            <a:r>
              <a:rPr lang="en-US" sz="1000" dirty="0" err="1">
                <a:solidFill>
                  <a:prstClr val="black"/>
                </a:solidFill>
              </a:rPr>
              <a:t>Anim</a:t>
            </a:r>
            <a:r>
              <a:rPr lang="en-US" sz="1000" dirty="0">
                <a:solidFill>
                  <a:prstClr val="black"/>
                </a:solidFill>
              </a:rPr>
              <a:t> data underreported in GHX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4124" y="1198911"/>
            <a:ext cx="2149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prstClr val="black"/>
                </a:solidFill>
              </a:rPr>
              <a:t>CFN Market Share</a:t>
            </a:r>
          </a:p>
          <a:p>
            <a:endParaRPr lang="en-US" sz="1300" b="1" dirty="0">
              <a:solidFill>
                <a:prstClr val="black"/>
              </a:solidFill>
            </a:endParaRPr>
          </a:p>
          <a:p>
            <a:pPr algn="ctr"/>
            <a:r>
              <a:rPr lang="en-US" sz="1300" b="1" dirty="0">
                <a:solidFill>
                  <a:prstClr val="black"/>
                </a:solidFill>
              </a:rPr>
              <a:t>FY13: 41%</a:t>
            </a:r>
          </a:p>
          <a:p>
            <a:pPr algn="ctr"/>
            <a:endParaRPr lang="en-US" sz="1300" b="1" dirty="0">
              <a:solidFill>
                <a:prstClr val="black"/>
              </a:solidFill>
            </a:endParaRPr>
          </a:p>
          <a:p>
            <a:pPr algn="ctr"/>
            <a:r>
              <a:rPr lang="en-US" sz="1300" b="1" dirty="0">
                <a:solidFill>
                  <a:prstClr val="black"/>
                </a:solidFill>
              </a:rPr>
              <a:t>FY14: 45%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98" y="2423786"/>
            <a:ext cx="2149837" cy="4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72" y="1328412"/>
            <a:ext cx="1905000" cy="109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4" y="3019027"/>
            <a:ext cx="1185657" cy="118565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41" y="4204683"/>
            <a:ext cx="1942541" cy="75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68" y="5445601"/>
            <a:ext cx="2534731" cy="58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orsupply.com/catalog/images/smith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07" y="6321461"/>
            <a:ext cx="1895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34" y="2138816"/>
            <a:ext cx="5806974" cy="330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27" y="2169132"/>
            <a:ext cx="6328681" cy="360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View?...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2014 CareFusion Corporation or one of its subsidiaries. All rights reserved.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0567" y="1095153"/>
            <a:ext cx="77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know yet…. But…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5504" y="2497541"/>
            <a:ext cx="666000" cy="2797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600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6255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/>
              <a:t>Competition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076326"/>
            <a:ext cx="6695748" cy="4525963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</a:pPr>
            <a:r>
              <a:rPr lang="en-US" sz="2400" b="1" dirty="0" err="1">
                <a:solidFill>
                  <a:srgbClr val="3B6E8F"/>
                </a:solidFill>
              </a:rPr>
              <a:t>Intersurgical</a:t>
            </a:r>
            <a:endParaRPr lang="en-US" sz="2400" b="1" dirty="0">
              <a:solidFill>
                <a:srgbClr val="3B6E8F"/>
              </a:solidFill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Largest competitor for: Cannulas, Masks, Tubing, Small Volume Nebs</a:t>
            </a:r>
          </a:p>
          <a:p>
            <a:pPr lvl="0">
              <a:spcBef>
                <a:spcPct val="20000"/>
              </a:spcBef>
            </a:pPr>
            <a:endParaRPr lang="en-US" sz="2000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Strong on Tenders &amp; Contracts</a:t>
            </a:r>
          </a:p>
          <a:p>
            <a:pPr lvl="0">
              <a:spcBef>
                <a:spcPct val="20000"/>
              </a:spcBef>
            </a:pPr>
            <a:endParaRPr lang="en-US" sz="2000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Broad range of cannula</a:t>
            </a:r>
          </a:p>
          <a:p>
            <a:pPr lvl="0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066" y="6466115"/>
            <a:ext cx="4493623" cy="229235"/>
          </a:xfrm>
        </p:spPr>
        <p:txBody>
          <a:bodyPr/>
          <a:lstStyle/>
          <a:p>
            <a:r>
              <a:rPr lang="en-US" sz="700" dirty="0"/>
              <a:t>© 2013 CareFusion Corporation or one of its subsidiaries. All rights reserved.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17907" r="33953" b="17162"/>
          <a:stretch/>
        </p:blipFill>
        <p:spPr bwMode="auto">
          <a:xfrm>
            <a:off x="8760736" y="2749200"/>
            <a:ext cx="1597656" cy="243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4372" r="25628" b="4651"/>
          <a:stretch/>
        </p:blipFill>
        <p:spPr bwMode="auto">
          <a:xfrm>
            <a:off x="8760737" y="451881"/>
            <a:ext cx="1430079" cy="173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0"/>
          <a:stretch/>
        </p:blipFill>
        <p:spPr bwMode="auto">
          <a:xfrm>
            <a:off x="4774302" y="5184056"/>
            <a:ext cx="3986434" cy="106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 bwMode="auto">
          <a:xfrm>
            <a:off x="2031102" y="5827940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3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6255"/>
            <a:ext cx="8229600" cy="730071"/>
          </a:xfrm>
        </p:spPr>
        <p:txBody>
          <a:bodyPr>
            <a:noAutofit/>
          </a:bodyPr>
          <a:lstStyle/>
          <a:p>
            <a:r>
              <a:rPr lang="en-US" dirty="0"/>
              <a:t>Competition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076326"/>
            <a:ext cx="8229600" cy="4525963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</a:pPr>
            <a:r>
              <a:rPr lang="en-US" sz="2400" b="1" dirty="0">
                <a:solidFill>
                  <a:srgbClr val="3B6E8F"/>
                </a:solidFill>
              </a:rPr>
              <a:t>Selling against </a:t>
            </a:r>
            <a:r>
              <a:rPr lang="en-US" sz="2400" b="1" dirty="0" err="1">
                <a:solidFill>
                  <a:srgbClr val="3B6E8F"/>
                </a:solidFill>
              </a:rPr>
              <a:t>Intersurgical</a:t>
            </a:r>
            <a:endParaRPr lang="en-US" sz="2000" dirty="0"/>
          </a:p>
          <a:p>
            <a:pPr marL="287338" indent="-287338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Emphasize portfolio breadth, particularly in GE IB. </a:t>
            </a:r>
          </a:p>
          <a:p>
            <a:pPr marL="287338" indent="-287338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Leverage non respiratory products.</a:t>
            </a:r>
          </a:p>
          <a:p>
            <a:pPr marL="287338" indent="-287338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CFN price competitive.</a:t>
            </a:r>
          </a:p>
          <a:p>
            <a:pPr marL="287338" indent="-287338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/>
              <a:t>AirLife</a:t>
            </a:r>
            <a:r>
              <a:rPr lang="en-US" dirty="0"/>
              <a:t> can offer a comparable portfolio.</a:t>
            </a:r>
            <a:endParaRPr lang="en-US" sz="1600" dirty="0"/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pPr lvl="2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066" y="6466115"/>
            <a:ext cx="4493623" cy="229235"/>
          </a:xfrm>
        </p:spPr>
        <p:txBody>
          <a:bodyPr/>
          <a:lstStyle/>
          <a:p>
            <a:r>
              <a:rPr lang="en-US" sz="700" dirty="0"/>
              <a:t>© 2013 CareFusion Corporation or one of its subsidiaries. All rights reserved.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 bwMode="auto">
          <a:xfrm>
            <a:off x="1981200" y="5776074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038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40" y="5745568"/>
            <a:ext cx="3078183" cy="111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6255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/>
              <a:t>Competition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1" y="1076326"/>
            <a:ext cx="6921795" cy="4525963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</a:pPr>
            <a:r>
              <a:rPr lang="en-US" sz="2400" b="1" dirty="0">
                <a:solidFill>
                  <a:srgbClr val="3B6E8F"/>
                </a:solidFill>
              </a:rPr>
              <a:t>Teleflex - Hudson RCI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Largest competitor for: Cannulas, Masks, Tubing, Large Volume Nebulizers, Bubble Humidifiers </a:t>
            </a:r>
          </a:p>
          <a:p>
            <a:pPr lvl="0">
              <a:spcBef>
                <a:spcPct val="20000"/>
              </a:spcBef>
            </a:pPr>
            <a:endParaRPr lang="en-US" sz="2000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largest water/saline vendor</a:t>
            </a:r>
          </a:p>
          <a:p>
            <a:pPr lvl="0">
              <a:spcBef>
                <a:spcPct val="20000"/>
              </a:spcBef>
            </a:pPr>
            <a:endParaRPr lang="en-US" sz="2000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Good on contract</a:t>
            </a:r>
          </a:p>
          <a:p>
            <a:pPr lvl="0">
              <a:spcBef>
                <a:spcPct val="20000"/>
              </a:spcBef>
            </a:pPr>
            <a:endParaRPr lang="en-US" sz="2000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Hudson RCI Bi-Flo Cannulas for ETCO2 </a:t>
            </a:r>
          </a:p>
          <a:p>
            <a:pPr lvl="0">
              <a:spcBef>
                <a:spcPct val="20000"/>
              </a:spcBef>
            </a:pPr>
            <a:endParaRPr lang="en-US" sz="2000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/>
              <a:t>Softech</a:t>
            </a:r>
            <a:r>
              <a:rPr lang="en-US" sz="2000" dirty="0"/>
              <a:t> Plus cannula (DEHP-free)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/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/>
          </a:p>
        </p:txBody>
      </p:sp>
      <p:pic>
        <p:nvPicPr>
          <p:cNvPr id="8" name="Picture 2" descr="Adult Elongated Ma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948" y="346255"/>
            <a:ext cx="1790700" cy="1800225"/>
          </a:xfrm>
          <a:prstGeom prst="rect">
            <a:avLst/>
          </a:prstGeom>
          <a:noFill/>
        </p:spPr>
      </p:pic>
      <p:pic>
        <p:nvPicPr>
          <p:cNvPr id="9" name="Picture 2" descr="Clear and Green Oxygen Tub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4654" y="2912122"/>
            <a:ext cx="1515288" cy="1515289"/>
          </a:xfrm>
          <a:prstGeom prst="rect">
            <a:avLst/>
          </a:prstGeom>
          <a:noFill/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066" y="6466115"/>
            <a:ext cx="4493623" cy="229235"/>
          </a:xfrm>
        </p:spPr>
        <p:txBody>
          <a:bodyPr/>
          <a:lstStyle/>
          <a:p>
            <a:r>
              <a:rPr lang="en-US" sz="700" dirty="0"/>
              <a:t>© 2013 CareFusion Corporation or one of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5861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6255"/>
            <a:ext cx="8229600" cy="730071"/>
          </a:xfrm>
        </p:spPr>
        <p:txBody>
          <a:bodyPr>
            <a:noAutofit/>
          </a:bodyPr>
          <a:lstStyle/>
          <a:p>
            <a:r>
              <a:rPr lang="en-US" dirty="0"/>
              <a:t>Competition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72" y="5713158"/>
            <a:ext cx="2820390" cy="102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076326"/>
            <a:ext cx="8229600" cy="4525963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</a:pPr>
            <a:r>
              <a:rPr lang="en-US" sz="2400" b="1" dirty="0">
                <a:solidFill>
                  <a:srgbClr val="3B6E8F"/>
                </a:solidFill>
              </a:rPr>
              <a:t>Selling against Hudson RCI</a:t>
            </a:r>
            <a:endParaRPr lang="en-US" sz="2000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CFN price competitive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pPr lvl="2">
              <a:spcBef>
                <a:spcPct val="20000"/>
              </a:spcBef>
            </a:pPr>
            <a:endParaRPr lang="en-US" sz="2000" dirty="0"/>
          </a:p>
        </p:txBody>
      </p:sp>
      <p:pic>
        <p:nvPicPr>
          <p:cNvPr id="6" name="Picture 2" descr="Split Prong Cannula"/>
          <p:cNvPicPr>
            <a:picLocks noChangeAspect="1" noChangeArrowheads="1"/>
          </p:cNvPicPr>
          <p:nvPr/>
        </p:nvPicPr>
        <p:blipFill>
          <a:blip r:embed="rId4" cstate="print"/>
          <a:srcRect t="24716" b="27367"/>
          <a:stretch>
            <a:fillRect/>
          </a:stretch>
        </p:blipFill>
        <p:spPr bwMode="auto">
          <a:xfrm>
            <a:off x="7674906" y="1206954"/>
            <a:ext cx="2535894" cy="1215116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066" y="6466115"/>
            <a:ext cx="4493623" cy="229235"/>
          </a:xfrm>
        </p:spPr>
        <p:txBody>
          <a:bodyPr/>
          <a:lstStyle/>
          <a:p>
            <a:r>
              <a:rPr lang="en-US" sz="700" dirty="0"/>
              <a:t>© 2013 CareFusion Corporation or one of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3301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lter-ETCO2 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645" y="163285"/>
            <a:ext cx="2141319" cy="347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6255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/>
              <a:t>Competition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1" y="1076326"/>
            <a:ext cx="6666614" cy="4525963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</a:pPr>
            <a:r>
              <a:rPr lang="en-US" sz="2400" b="1" dirty="0">
                <a:solidFill>
                  <a:srgbClr val="3B6E8F"/>
                </a:solidFill>
              </a:rPr>
              <a:t>Salter Labs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Competitor for: Cannulas, Masks, Tubing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Used to be part of the CareFusion portfolio in US</a:t>
            </a:r>
            <a:br>
              <a:rPr lang="en-US" sz="1600" dirty="0"/>
            </a:br>
            <a:endParaRPr lang="en-US" sz="1600" dirty="0"/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Patented </a:t>
            </a:r>
            <a:r>
              <a:rPr lang="en-US" i="1" dirty="0"/>
              <a:t>Salter Eyes</a:t>
            </a:r>
            <a:r>
              <a:rPr lang="en-US" baseline="30000" dirty="0"/>
              <a:t>®</a:t>
            </a:r>
            <a:r>
              <a:rPr lang="en-US" dirty="0"/>
              <a:t> design cannulas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/>
              <a:t>Described as “safety apertures to reduce the likelihood of occlusion”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Salter-Style </a:t>
            </a:r>
            <a:r>
              <a:rPr lang="en-US" dirty="0" err="1"/>
              <a:t>TLCannulas</a:t>
            </a:r>
            <a:r>
              <a:rPr lang="en-US" dirty="0"/>
              <a:t>™, 16SOFT Cannulas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/>
              <a:t>TLC includes Salter’s E-Z Wrap covers</a:t>
            </a:r>
          </a:p>
          <a:p>
            <a:pPr marL="287338" indent="-287338">
              <a:spcBef>
                <a:spcPct val="20000"/>
              </a:spcBef>
              <a:defRPr/>
            </a:pPr>
            <a:endParaRPr lang="en-US" sz="2400" dirty="0"/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94" y="5774441"/>
            <a:ext cx="3087665" cy="69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066" y="6466115"/>
            <a:ext cx="4493623" cy="229235"/>
          </a:xfrm>
        </p:spPr>
        <p:txBody>
          <a:bodyPr/>
          <a:lstStyle/>
          <a:p>
            <a:r>
              <a:rPr lang="en-US" sz="700" dirty="0"/>
              <a:t>© 2013 CareFusion Corporation or one of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18525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D0B8-CBB3-FA4D-9535-D7053F40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95" y="3734232"/>
            <a:ext cx="5689236" cy="535809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61B671-2F76-CD4A-A283-2A283342AE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14125" y="6438900"/>
            <a:ext cx="777875" cy="227013"/>
          </a:xfrm>
          <a:prstGeom prst="rect">
            <a:avLst/>
          </a:prstGeom>
        </p:spPr>
        <p:txBody>
          <a:bodyPr/>
          <a:lstStyle/>
          <a:p>
            <a:fld id="{94E0494F-D9D9-4FE9-B19B-AC7F2920D1CD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5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/>
        </p:nvSpPr>
        <p:spPr bwMode="auto">
          <a:xfrm>
            <a:off x="7315200" y="6248401"/>
            <a:ext cx="28971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AC9320D-2AF2-431B-B4B2-880D4686737A}" type="slidenum">
              <a:rPr lang="en-US" altLang="en-US" sz="14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0723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Oxygen Therapy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3317" y="1162051"/>
            <a:ext cx="77773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dirty="0"/>
              <a:t>Goal of therapy is an SPO2 of &gt;90%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sz="1800" dirty="0"/>
              <a:t>As SPO2 </a:t>
            </a:r>
            <a:r>
              <a:rPr lang="en-US" altLang="en-US" sz="1800" dirty="0" err="1"/>
              <a:t>normalises</a:t>
            </a:r>
            <a:r>
              <a:rPr lang="en-US" altLang="en-US" sz="1800" dirty="0"/>
              <a:t> the patients vital signs improve:</a:t>
            </a:r>
          </a:p>
          <a:p>
            <a:pPr marL="0" indent="0">
              <a:buNone/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Heart rate should return to </a:t>
            </a:r>
            <a:r>
              <a:rPr lang="en-US" altLang="en-US" sz="1600" b="1" dirty="0">
                <a:solidFill>
                  <a:schemeClr val="tx2"/>
                </a:solidFill>
              </a:rPr>
              <a:t>normal for patient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Respiratory rate should decrease to </a:t>
            </a:r>
            <a:r>
              <a:rPr lang="en-US" altLang="en-US" sz="1600" b="1" dirty="0">
                <a:solidFill>
                  <a:schemeClr val="tx2"/>
                </a:solidFill>
              </a:rPr>
              <a:t>normal for patient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Blood pressure should </a:t>
            </a:r>
            <a:r>
              <a:rPr lang="en-US" altLang="en-US" sz="1600" b="1" dirty="0">
                <a:solidFill>
                  <a:schemeClr val="tx2"/>
                </a:solidFill>
              </a:rPr>
              <a:t>normalize for patient</a:t>
            </a:r>
          </a:p>
        </p:txBody>
      </p:sp>
    </p:spTree>
    <p:extLst>
      <p:ext uri="{BB962C8B-B14F-4D97-AF65-F5344CB8AC3E}">
        <p14:creationId xmlns:p14="http://schemas.microsoft.com/office/powerpoint/2010/main" val="115467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Arial" pitchFamily="34" charset="0"/>
              </a:rPr>
              <a:t>Oxygen therapy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34" y="1168196"/>
            <a:ext cx="10327725" cy="50879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800" dirty="0"/>
              <a:t>When to use oxygen therapy?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1800" dirty="0"/>
          </a:p>
          <a:p>
            <a:pPr>
              <a:spcBef>
                <a:spcPts val="1200"/>
              </a:spcBef>
            </a:pPr>
            <a:r>
              <a:rPr lang="en-GB" altLang="en-US" sz="1800" dirty="0"/>
              <a:t>Hypoxaemia – inadequate amount of O2 in blood (SPO2 &lt; 90%)</a:t>
            </a:r>
          </a:p>
          <a:p>
            <a:pPr>
              <a:spcBef>
                <a:spcPts val="1200"/>
              </a:spcBef>
            </a:pPr>
            <a:r>
              <a:rPr lang="en-GB" altLang="en-US" sz="1800" dirty="0"/>
              <a:t>Acute hypotension – low blood pressure.</a:t>
            </a:r>
          </a:p>
          <a:p>
            <a:pPr>
              <a:spcBef>
                <a:spcPts val="1200"/>
              </a:spcBef>
            </a:pPr>
            <a:r>
              <a:rPr lang="en-GB" altLang="en-US" sz="1800" dirty="0"/>
              <a:t>Breathing inadequacy.</a:t>
            </a:r>
          </a:p>
          <a:p>
            <a:pPr>
              <a:spcBef>
                <a:spcPts val="1200"/>
              </a:spcBef>
            </a:pPr>
            <a:r>
              <a:rPr lang="en-GB" altLang="en-US" sz="1800" dirty="0"/>
              <a:t>Trauma.</a:t>
            </a:r>
          </a:p>
          <a:p>
            <a:pPr>
              <a:spcBef>
                <a:spcPts val="1200"/>
              </a:spcBef>
            </a:pPr>
            <a:r>
              <a:rPr lang="en-GB" altLang="en-US" sz="1800" dirty="0"/>
              <a:t>Severe anaemia.</a:t>
            </a:r>
          </a:p>
          <a:p>
            <a:pPr>
              <a:spcBef>
                <a:spcPts val="1200"/>
              </a:spcBef>
            </a:pPr>
            <a:r>
              <a:rPr lang="en-GB" altLang="en-US" sz="1800" dirty="0"/>
              <a:t>During the </a:t>
            </a:r>
            <a:r>
              <a:rPr lang="en-GB" altLang="en-US" sz="1800" dirty="0" err="1"/>
              <a:t>peri</a:t>
            </a:r>
            <a:r>
              <a:rPr lang="en-GB" altLang="en-US" sz="1800" dirty="0"/>
              <a:t>-operative period.</a:t>
            </a:r>
          </a:p>
        </p:txBody>
      </p:sp>
    </p:spTree>
    <p:extLst>
      <p:ext uri="{BB962C8B-B14F-4D97-AF65-F5344CB8AC3E}">
        <p14:creationId xmlns:p14="http://schemas.microsoft.com/office/powerpoint/2010/main" val="280122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 dirty="0"/>
              <a:t>Need For Oxygen Is Assessed By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347" y="1235474"/>
            <a:ext cx="5715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Clinical evaluation</a:t>
            </a:r>
          </a:p>
          <a:p>
            <a:pPr eaLnBrk="1" hangingPunct="1"/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Pulse oximetry</a:t>
            </a:r>
          </a:p>
          <a:p>
            <a:pPr eaLnBrk="1" hangingPunct="1"/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ABG</a:t>
            </a:r>
          </a:p>
        </p:txBody>
      </p:sp>
    </p:spTree>
    <p:extLst>
      <p:ext uri="{BB962C8B-B14F-4D97-AF65-F5344CB8AC3E}">
        <p14:creationId xmlns:p14="http://schemas.microsoft.com/office/powerpoint/2010/main" val="136009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Arial" pitchFamily="34" charset="0"/>
              </a:rPr>
              <a:t>Oxygen therapy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000" y="1333501"/>
            <a:ext cx="8187514" cy="4525963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GB" altLang="en-US" sz="1800" dirty="0"/>
              <a:t>To ensure safe and effective treatment remember:</a:t>
            </a:r>
          </a:p>
          <a:p>
            <a:pPr marL="609600" indent="-609600"/>
            <a:endParaRPr lang="en-GB" altLang="en-US" sz="1800" dirty="0"/>
          </a:p>
          <a:p>
            <a:pPr marL="0" indent="0">
              <a:buNone/>
            </a:pPr>
            <a:r>
              <a:rPr lang="en-GB" altLang="en-US" sz="1800" dirty="0"/>
              <a:t>Oxygen is a prescription drug.</a:t>
            </a:r>
          </a:p>
          <a:p>
            <a:pPr marL="0" indent="0">
              <a:buNone/>
            </a:pPr>
            <a:endParaRPr lang="en-GB" altLang="en-US" sz="1800" dirty="0"/>
          </a:p>
          <a:p>
            <a:pPr marL="0" indent="0">
              <a:buNone/>
            </a:pPr>
            <a:r>
              <a:rPr lang="en-GB" altLang="en-US" sz="1800" dirty="0"/>
              <a:t>Prescriptions should include – </a:t>
            </a:r>
          </a:p>
          <a:p>
            <a:pPr marL="1258888" lvl="1" indent="-473075">
              <a:buFont typeface="+mj-lt"/>
              <a:buAutoNum type="arabicPeriod"/>
            </a:pPr>
            <a:endParaRPr lang="en-GB" altLang="en-US" sz="1400" dirty="0"/>
          </a:p>
          <a:p>
            <a:pPr marL="1071563" lvl="1" indent="-285750"/>
            <a:r>
              <a:rPr lang="en-GB" altLang="en-US" sz="1400" dirty="0"/>
              <a:t>Flow rate.</a:t>
            </a:r>
          </a:p>
          <a:p>
            <a:pPr marL="1071563" lvl="1" indent="-285750"/>
            <a:r>
              <a:rPr lang="en-GB" altLang="en-US" sz="1400" dirty="0"/>
              <a:t>Delivery system.</a:t>
            </a:r>
          </a:p>
          <a:p>
            <a:pPr marL="1071563" lvl="1" indent="-285750"/>
            <a:r>
              <a:rPr lang="en-GB" altLang="en-US" sz="1400" dirty="0"/>
              <a:t>Duration.</a:t>
            </a:r>
          </a:p>
          <a:p>
            <a:pPr marL="1071563" lvl="1" indent="-285750"/>
            <a:r>
              <a:rPr lang="en-GB" altLang="en-US" sz="1400" dirty="0"/>
              <a:t>Instructions for monitoring. </a:t>
            </a:r>
          </a:p>
        </p:txBody>
      </p:sp>
    </p:spTree>
    <p:extLst>
      <p:ext uri="{BB962C8B-B14F-4D97-AF65-F5344CB8AC3E}">
        <p14:creationId xmlns:p14="http://schemas.microsoft.com/office/powerpoint/2010/main" val="96350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Methods of Dispensing Oxygen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60639" y="1637880"/>
            <a:ext cx="4116388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Piped in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Cylinder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Oxygen concentrator</a:t>
            </a:r>
          </a:p>
        </p:txBody>
      </p:sp>
      <p:pic>
        <p:nvPicPr>
          <p:cNvPr id="13317" name="Picture 6" descr="oxygen%20t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78" y="1637881"/>
            <a:ext cx="3279297" cy="46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5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641" y="-1989"/>
            <a:ext cx="838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Classification of Oxygen Delivery Systems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787" y="1513114"/>
            <a:ext cx="7772400" cy="4419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1800" dirty="0"/>
              <a:t>Low flow systems 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/>
              <a:t>Contribute partially to inspired gas client breathes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/>
              <a:t>Do not provide constant FIO2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/>
              <a:t>Ex:  nasal cannula, simple mask</a:t>
            </a:r>
          </a:p>
          <a:p>
            <a:pPr marL="287338" lvl="1" indent="0">
              <a:spcBef>
                <a:spcPts val="600"/>
              </a:spcBef>
              <a:buNone/>
            </a:pPr>
            <a:endParaRPr lang="en-US" altLang="en-US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1800" dirty="0"/>
              <a:t>High flow systems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/>
              <a:t>Deliver specific and constant percent of oxygen independent of client’s breathing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/>
              <a:t>Ex: </a:t>
            </a:r>
            <a:r>
              <a:rPr lang="en-US" altLang="en-US" sz="1600" dirty="0" err="1"/>
              <a:t>Venturi</a:t>
            </a:r>
            <a:r>
              <a:rPr lang="en-US" altLang="en-US" sz="1600" dirty="0"/>
              <a:t> mask, non-rebreather mask, trach collar, T-piece</a:t>
            </a:r>
          </a:p>
        </p:txBody>
      </p:sp>
    </p:spTree>
    <p:extLst>
      <p:ext uri="{BB962C8B-B14F-4D97-AF65-F5344CB8AC3E}">
        <p14:creationId xmlns:p14="http://schemas.microsoft.com/office/powerpoint/2010/main" val="148182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620" y="21017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Nasal Cannula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946030" y="1129495"/>
            <a:ext cx="4749739" cy="511461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/>
              <a:t>Used for low-medium concentrations of O2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/>
              <a:t>Can use continuously with meals and activity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/>
              <a:t>Flow rates 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/>
              <a:t>adults </a:t>
            </a:r>
            <a:r>
              <a:rPr lang="en-US" sz="1400" dirty="0">
                <a:sym typeface="Kip_Resp" pitchFamily="18" charset="2"/>
              </a:rPr>
              <a:t> 6 LPM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/>
              <a:t>infants/toddlers </a:t>
            </a:r>
            <a:r>
              <a:rPr lang="en-US" sz="1400" dirty="0">
                <a:sym typeface="Kip_Resp" pitchFamily="18" charset="2"/>
              </a:rPr>
              <a:t> 2 LPM</a:t>
            </a:r>
            <a:r>
              <a:rPr lang="en-US" sz="140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/>
              <a:t>children </a:t>
            </a:r>
            <a:r>
              <a:rPr lang="en-US" sz="1400" dirty="0">
                <a:sym typeface="Kip_Resp" pitchFamily="18" charset="2"/>
              </a:rPr>
              <a:t> 3 LPM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/>
              <a:t>FIO</a:t>
            </a:r>
            <a:r>
              <a:rPr lang="en-US" sz="1400" baseline="-25000" dirty="0"/>
              <a:t>2</a:t>
            </a:r>
            <a:r>
              <a:rPr lang="en-US" sz="1400" dirty="0"/>
              <a:t> is not affected by mouth breathing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b="1" dirty="0"/>
              <a:t>FIO2</a:t>
            </a:r>
            <a:r>
              <a:rPr lang="en-US" sz="1400" dirty="0"/>
              <a:t> Fraction of Inspired Oxygen; it is a fraction of the amount of oxygen a patient is inhaling by an oxygen device.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sz="1400" b="1" dirty="0">
                <a:solidFill>
                  <a:schemeClr val="tx2"/>
                </a:solidFill>
              </a:rPr>
              <a:t>The Cannula Provides: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b="1" dirty="0">
                <a:solidFill>
                  <a:schemeClr val="tx2"/>
                </a:solidFill>
              </a:rPr>
              <a:t>1L O2 = FIO2  	4%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b="1" dirty="0">
                <a:solidFill>
                  <a:schemeClr val="tx2"/>
                </a:solidFill>
              </a:rPr>
              <a:t>6 L O2= FiO2 	24%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sz="14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sz="1600" b="1" dirty="0">
                <a:solidFill>
                  <a:schemeClr val="tx2"/>
                </a:solidFill>
              </a:rPr>
              <a:t>Room air Contains 21% Oxygen, therefore: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schemeClr val="tx2"/>
                </a:solidFill>
              </a:rPr>
              <a:t>1lt O2 = FIO2 	25%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schemeClr val="tx2"/>
                </a:solidFill>
              </a:rPr>
              <a:t>6L O2 = FiO2	45%</a:t>
            </a:r>
          </a:p>
        </p:txBody>
      </p:sp>
      <p:pic>
        <p:nvPicPr>
          <p:cNvPr id="4098" name="Picture 2" descr="http://www.carefusion.com/assets/images/our-products/respiratory-care/airlife-products/oxygen-cannulas_1_2812M-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r="11651"/>
          <a:stretch/>
        </p:blipFill>
        <p:spPr bwMode="auto">
          <a:xfrm>
            <a:off x="6695768" y="1377293"/>
            <a:ext cx="3519950" cy="233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82680"/>
      </p:ext>
    </p:extLst>
  </p:cSld>
  <p:clrMapOvr>
    <a:masterClrMapping/>
  </p:clrMapOvr>
</p:sld>
</file>

<file path=ppt/theme/theme1.xml><?xml version="1.0" encoding="utf-8"?>
<a:theme xmlns:a="http://schemas.openxmlformats.org/drawingml/2006/main" name="AirLif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Life Template" id="{3F6F6809-3DC0-2944-8620-E404AA58C575}" vid="{33262CEA-FD46-9040-B1B9-8F8A1FF8F4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8E6B1B7E30242B6F9762BE7D3A811" ma:contentTypeVersion="25" ma:contentTypeDescription="Create a new document." ma:contentTypeScope="" ma:versionID="20b3eeac0d5e28337990abd10e0b1ea8">
  <xsd:schema xmlns:xsd="http://www.w3.org/2001/XMLSchema" xmlns:xs="http://www.w3.org/2001/XMLSchema" xmlns:p="http://schemas.microsoft.com/office/2006/metadata/properties" xmlns:ns2="05fe8802-1c7e-4c63-a744-d3ad4249c00e" xmlns:ns3="50b6b7bc-82fb-48e8-879e-7335a231a96e" targetNamespace="http://schemas.microsoft.com/office/2006/metadata/properties" ma:root="true" ma:fieldsID="b9cc9b6074cea5fdcabe5894cc5cea75" ns2:_="" ns3:_="">
    <xsd:import namespace="05fe8802-1c7e-4c63-a744-d3ad4249c00e"/>
    <xsd:import namespace="50b6b7bc-82fb-48e8-879e-7335a231a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Image" minOccurs="0"/>
                <xsd:element ref="ns2:mo" minOccurs="0"/>
                <xsd:element ref="ns2:LastModified" minOccurs="0"/>
                <xsd:element ref="ns2:FolderNumber" minOccurs="0"/>
                <xsd:element ref="ns2:Validation_x0023_" minOccurs="0"/>
                <xsd:element ref="ns2:Folder_x0023_" minOccurs="0"/>
                <xsd:element ref="ns2:DateNo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e8802-1c7e-4c63-a744-d3ad4249c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6f51eb-9e79-45c4-851c-b5c9ecafc7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4" nillable="true" ma:displayName="Image" ma:format="Thumbnail" ma:internalName="Image">
      <xsd:simpleType>
        <xsd:restriction base="dms:Unknown"/>
      </xsd:simpleType>
    </xsd:element>
    <xsd:element name="mo" ma:index="25" nillable="true" ma:displayName="mo" ma:format="Dropdown" ma:indexed="true" ma:internalName="mo" ma:percentage="FALSE">
      <xsd:simpleType>
        <xsd:restriction base="dms:Number"/>
      </xsd:simpleType>
    </xsd:element>
    <xsd:element name="LastModified" ma:index="26" nillable="true" ma:displayName="Last Modified" ma:format="DateOnly" ma:internalName="LastModified">
      <xsd:simpleType>
        <xsd:restriction base="dms:DateTime"/>
      </xsd:simpleType>
    </xsd:element>
    <xsd:element name="FolderNumber" ma:index="27" nillable="true" ma:displayName="Folder Number" ma:decimals="0" ma:format="Dropdown" ma:internalName="FolderNumber" ma:percentage="FALSE">
      <xsd:simpleType>
        <xsd:restriction base="dms:Number"/>
      </xsd:simpleType>
    </xsd:element>
    <xsd:element name="Validation_x0023_" ma:index="28" nillable="true" ma:displayName="Validation #" ma:format="Dropdown" ma:internalName="Validation_x0023_">
      <xsd:simpleType>
        <xsd:restriction base="dms:Text">
          <xsd:maxLength value="255"/>
        </xsd:restriction>
      </xsd:simpleType>
    </xsd:element>
    <xsd:element name="Folder_x0023_" ma:index="29" nillable="true" ma:displayName="Folder #" ma:default="1" ma:format="Dropdown" ma:internalName="Folder_x0023_" ma:percentage="FALSE">
      <xsd:simpleType>
        <xsd:restriction base="dms:Number"/>
      </xsd:simpleType>
    </xsd:element>
    <xsd:element name="DateNow" ma:index="30" nillable="true" ma:displayName="Date Now" ma:format="DateOnly" ma:internalName="DateNow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6b7bc-82fb-48e8-879e-7335a231a96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22aabfd-e979-40ef-a5ac-047678663beb}" ma:internalName="TaxCatchAll" ma:showField="CatchAllData" ma:web="50b6b7bc-82fb-48e8-879e-7335a231a9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_x0023_ xmlns="05fe8802-1c7e-4c63-a744-d3ad4249c00e">1</Folder_x0023_>
    <mo xmlns="05fe8802-1c7e-4c63-a744-d3ad4249c00e" xsi:nil="true"/>
    <FolderNumber xmlns="05fe8802-1c7e-4c63-a744-d3ad4249c00e" xsi:nil="true"/>
    <lcf76f155ced4ddcb4097134ff3c332f xmlns="05fe8802-1c7e-4c63-a744-d3ad4249c00e">
      <Terms xmlns="http://schemas.microsoft.com/office/infopath/2007/PartnerControls"/>
    </lcf76f155ced4ddcb4097134ff3c332f>
    <TaxCatchAll xmlns="50b6b7bc-82fb-48e8-879e-7335a231a96e" xsi:nil="true"/>
    <DateNow xmlns="05fe8802-1c7e-4c63-a744-d3ad4249c00e" xsi:nil="true"/>
    <Validation_x0023_ xmlns="05fe8802-1c7e-4c63-a744-d3ad4249c00e" xsi:nil="true"/>
    <Image xmlns="05fe8802-1c7e-4c63-a744-d3ad4249c00e" xsi:nil="true"/>
    <LastModified xmlns="05fe8802-1c7e-4c63-a744-d3ad4249c0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F8727C-1E35-453F-BEAB-D91D382D8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e8802-1c7e-4c63-a744-d3ad4249c00e"/>
    <ds:schemaRef ds:uri="50b6b7bc-82fb-48e8-879e-7335a231a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F9C389-9354-446A-9534-3626A15891C2}">
  <ds:schemaRefs>
    <ds:schemaRef ds:uri="http://schemas.microsoft.com/office/2006/metadata/properties"/>
    <ds:schemaRef ds:uri="http://schemas.microsoft.com/office/infopath/2007/PartnerControls"/>
    <ds:schemaRef ds:uri="05fe8802-1c7e-4c63-a744-d3ad4249c00e"/>
    <ds:schemaRef ds:uri="50b6b7bc-82fb-48e8-879e-7335a231a96e"/>
  </ds:schemaRefs>
</ds:datastoreItem>
</file>

<file path=customXml/itemProps3.xml><?xml version="1.0" encoding="utf-8"?>
<ds:datastoreItem xmlns:ds="http://schemas.openxmlformats.org/officeDocument/2006/customXml" ds:itemID="{9B4D0D66-2E3A-40AA-B8F0-56AE5753CD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AirLife Template</Template>
  <TotalTime>0</TotalTime>
  <Words>1628</Words>
  <Application>Microsoft Office PowerPoint</Application>
  <PresentationFormat>Widescreen</PresentationFormat>
  <Paragraphs>365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AirLife Theme</vt:lpstr>
      <vt:lpstr>02 Therapy </vt:lpstr>
      <vt:lpstr>Oxygen therapy</vt:lpstr>
      <vt:lpstr>Oxygen Therapy</vt:lpstr>
      <vt:lpstr>Oxygen therapy</vt:lpstr>
      <vt:lpstr>Need For Oxygen Is Assessed By</vt:lpstr>
      <vt:lpstr>Oxygen therapy</vt:lpstr>
      <vt:lpstr>Methods of Dispensing Oxygen</vt:lpstr>
      <vt:lpstr>Classification of Oxygen Delivery Systems</vt:lpstr>
      <vt:lpstr>Nasal Cannula</vt:lpstr>
      <vt:lpstr>Utilising Nasal Cannula </vt:lpstr>
      <vt:lpstr>AirLife Standard &amp; Cushion O2 Cannulas</vt:lpstr>
      <vt:lpstr>Simple Mask</vt:lpstr>
      <vt:lpstr>AirLife Oxygen Masks</vt:lpstr>
      <vt:lpstr>Partial Rebreather Mask</vt:lpstr>
      <vt:lpstr>Non-Rebreathing Mask</vt:lpstr>
      <vt:lpstr>AirLife Oxygen Masks</vt:lpstr>
      <vt:lpstr>Utilising a Face Mask</vt:lpstr>
      <vt:lpstr>Venturi Mask</vt:lpstr>
      <vt:lpstr>AirLife Venturi, Aerosol, Trach Masks</vt:lpstr>
      <vt:lpstr>Tracheostomy Collar/Mask</vt:lpstr>
      <vt:lpstr>O2 range by product</vt:lpstr>
      <vt:lpstr>Competitive Analysis (U.S.) – O2 Disposables</vt:lpstr>
      <vt:lpstr>International View?...</vt:lpstr>
      <vt:lpstr>Competition</vt:lpstr>
      <vt:lpstr>Competition</vt:lpstr>
      <vt:lpstr>Competition</vt:lpstr>
      <vt:lpstr>Competition</vt:lpstr>
      <vt:lpstr>Competition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Bach Hoang-Pfennig</dc:creator>
  <cp:lastModifiedBy>Bach Hoang-Pfennig</cp:lastModifiedBy>
  <cp:revision>16</cp:revision>
  <dcterms:created xsi:type="dcterms:W3CDTF">2023-10-27T11:46:20Z</dcterms:created>
  <dcterms:modified xsi:type="dcterms:W3CDTF">2023-10-27T13:06:27Z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0x010100E3D8E6B1B7E30242B6F9762BE7D3A811</vt:lpwstr>
  </property>
  <property fmtid="{D5CDD505-2E9C-101B-9397-08002B2CF9AE}" pid="3" name="MediaServiceImageTags">
    <vt:lpwstr/>
  </property>
</Properties>
</file>