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5"/>
  </p:notesMasterIdLst>
  <p:sldIdLst>
    <p:sldId id="277" r:id="rId5"/>
    <p:sldId id="2134805398" r:id="rId6"/>
    <p:sldId id="2134805424" r:id="rId7"/>
    <p:sldId id="2134805426" r:id="rId8"/>
    <p:sldId id="2134805401" r:id="rId9"/>
    <p:sldId id="2134805425" r:id="rId10"/>
    <p:sldId id="2134805427" r:id="rId11"/>
    <p:sldId id="2134805428" r:id="rId12"/>
    <p:sldId id="2134805392" r:id="rId13"/>
    <p:sldId id="30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51A4"/>
    <a:srgbClr val="0085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50"/>
    <p:restoredTop sz="96327"/>
  </p:normalViewPr>
  <p:slideViewPr>
    <p:cSldViewPr snapToGrid="0" snapToObjects="1" showGuides="1">
      <p:cViewPr>
        <p:scale>
          <a:sx n="123" d="100"/>
          <a:sy n="123" d="100"/>
        </p:scale>
        <p:origin x="29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5308FD-0CD5-9D40-B287-381FB1DAB637}" type="datetimeFigureOut">
              <a:rPr lang="en-US" smtClean="0"/>
              <a:t>11/13/2023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E09C48-B138-8B43-99F5-406097D30CD2}" type="slidenum">
              <a:rPr lang="en-US" smtClean="0"/>
              <a:t>‹#›</a:t>
            </a:fld>
            <a:endParaRPr lang="en-US"/>
          </a:p>
        </p:txBody>
      </p:sp>
    </p:spTree>
    <p:extLst>
      <p:ext uri="{BB962C8B-B14F-4D97-AF65-F5344CB8AC3E}">
        <p14:creationId xmlns:p14="http://schemas.microsoft.com/office/powerpoint/2010/main" val="4212270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23D4DAB-CED6-EE47-ACAF-3D80C05D5D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5CEA5A1-BCCC-B047-868E-B192178D68CF}"/>
              </a:ext>
            </a:extLst>
          </p:cNvPr>
          <p:cNvSpPr>
            <a:spLocks noGrp="1"/>
          </p:cNvSpPr>
          <p:nvPr>
            <p:ph type="ctrTitle" hasCustomPrompt="1"/>
          </p:nvPr>
        </p:nvSpPr>
        <p:spPr>
          <a:xfrm>
            <a:off x="623515" y="4359563"/>
            <a:ext cx="8461108" cy="660112"/>
          </a:xfrm>
          <a:prstGeom prst="rect">
            <a:avLst/>
          </a:prstGeom>
        </p:spPr>
        <p:txBody>
          <a:bodyPr anchor="t"/>
          <a:lstStyle>
            <a:lvl1pPr algn="l">
              <a:defRPr sz="4800">
                <a:solidFill>
                  <a:schemeClr val="bg1"/>
                </a:solidFill>
                <a:latin typeface="+mn-lt"/>
              </a:defRPr>
            </a:lvl1pPr>
          </a:lstStyle>
          <a:p>
            <a:r>
              <a:rPr lang="en-US" dirty="0"/>
              <a:t>Cover slide title here</a:t>
            </a:r>
          </a:p>
        </p:txBody>
      </p:sp>
      <p:sp>
        <p:nvSpPr>
          <p:cNvPr id="3" name="Subtitle 2">
            <a:extLst>
              <a:ext uri="{FF2B5EF4-FFF2-40B4-BE49-F238E27FC236}">
                <a16:creationId xmlns:a16="http://schemas.microsoft.com/office/drawing/2014/main" id="{7ECD8A78-1914-CF47-BF05-908C78EC21F6}"/>
              </a:ext>
            </a:extLst>
          </p:cNvPr>
          <p:cNvSpPr>
            <a:spLocks noGrp="1"/>
          </p:cNvSpPr>
          <p:nvPr>
            <p:ph type="subTitle" idx="1" hasCustomPrompt="1"/>
          </p:nvPr>
        </p:nvSpPr>
        <p:spPr>
          <a:xfrm>
            <a:off x="623516" y="5105401"/>
            <a:ext cx="8461108" cy="555624"/>
          </a:xfrm>
        </p:spPr>
        <p:txBody>
          <a:bodyPr>
            <a:noAutofit/>
          </a:bodyPr>
          <a:lstStyle>
            <a:lvl1pPr marL="0" indent="0" algn="l">
              <a:buNone/>
              <a:defRPr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Secondary title here</a:t>
            </a:r>
          </a:p>
        </p:txBody>
      </p:sp>
      <p:sp>
        <p:nvSpPr>
          <p:cNvPr id="4" name="TextBox 3">
            <a:extLst>
              <a:ext uri="{FF2B5EF4-FFF2-40B4-BE49-F238E27FC236}">
                <a16:creationId xmlns:a16="http://schemas.microsoft.com/office/drawing/2014/main" id="{AA27E295-27D1-FAFA-EA02-A8945614C3A3}"/>
              </a:ext>
            </a:extLst>
          </p:cNvPr>
          <p:cNvSpPr txBox="1"/>
          <p:nvPr userDrawn="1"/>
        </p:nvSpPr>
        <p:spPr>
          <a:xfrm>
            <a:off x="623515" y="6434903"/>
            <a:ext cx="7745789" cy="215444"/>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rPr>
              <a:t>Customer First   ●   Differentiate with Our People   ●   Bias for Action   ●   Continuous Improvement   ●   Accountability</a:t>
            </a:r>
          </a:p>
        </p:txBody>
      </p:sp>
    </p:spTree>
    <p:extLst>
      <p:ext uri="{BB962C8B-B14F-4D97-AF65-F5344CB8AC3E}">
        <p14:creationId xmlns:p14="http://schemas.microsoft.com/office/powerpoint/2010/main" val="1713279262"/>
      </p:ext>
    </p:extLst>
  </p:cSld>
  <p:clrMapOvr>
    <a:masterClrMapping/>
  </p:clrMapOvr>
  <p:extLst>
    <p:ext uri="{DCECCB84-F9BA-43D5-87BE-67443E8EF086}">
      <p15:sldGuideLst xmlns:p15="http://schemas.microsoft.com/office/powerpoint/2012/main">
        <p15:guide id="1" orient="horz" pos="4032"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idebar wo wav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F14B251-ABDF-6748-A6B9-E6D1BD19B251}"/>
              </a:ext>
            </a:extLst>
          </p:cNvPr>
          <p:cNvSpPr/>
          <p:nvPr userDrawn="1"/>
        </p:nvSpPr>
        <p:spPr>
          <a:xfrm>
            <a:off x="0" y="12404"/>
            <a:ext cx="5161547" cy="6858001"/>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CA5728-5B79-1947-AD33-C1EB4C4CB20D}"/>
              </a:ext>
            </a:extLst>
          </p:cNvPr>
          <p:cNvSpPr>
            <a:spLocks noGrp="1"/>
          </p:cNvSpPr>
          <p:nvPr>
            <p:ph type="title" hasCustomPrompt="1"/>
          </p:nvPr>
        </p:nvSpPr>
        <p:spPr>
          <a:xfrm>
            <a:off x="266436" y="525268"/>
            <a:ext cx="3069431" cy="2065531"/>
          </a:xfrm>
          <a:prstGeom prst="rect">
            <a:avLst/>
          </a:prstGeom>
        </p:spPr>
        <p:txBody>
          <a:bodyPr anchor="t"/>
          <a:lstStyle>
            <a:lvl1pPr>
              <a:defRPr sz="3200">
                <a:solidFill>
                  <a:schemeClr val="bg1"/>
                </a:solidFill>
              </a:defRPr>
            </a:lvl1pPr>
          </a:lstStyle>
          <a:p>
            <a:r>
              <a:rPr lang="en-US" dirty="0"/>
              <a:t>Headline here Additional lines</a:t>
            </a:r>
            <a:br>
              <a:rPr lang="en-US" dirty="0"/>
            </a:br>
            <a:r>
              <a:rPr lang="en-US" dirty="0"/>
              <a:t>if needed</a:t>
            </a:r>
          </a:p>
        </p:txBody>
      </p:sp>
      <p:sp>
        <p:nvSpPr>
          <p:cNvPr id="3" name="Content Placeholder 2">
            <a:extLst>
              <a:ext uri="{FF2B5EF4-FFF2-40B4-BE49-F238E27FC236}">
                <a16:creationId xmlns:a16="http://schemas.microsoft.com/office/drawing/2014/main" id="{38DE5851-8234-AB49-85D1-618C9F48F3E6}"/>
              </a:ext>
            </a:extLst>
          </p:cNvPr>
          <p:cNvSpPr>
            <a:spLocks noGrp="1"/>
          </p:cNvSpPr>
          <p:nvPr>
            <p:ph idx="1"/>
          </p:nvPr>
        </p:nvSpPr>
        <p:spPr>
          <a:xfrm>
            <a:off x="5753364" y="877804"/>
            <a:ext cx="6172200" cy="4873625"/>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58663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A069006-A9A2-DC45-B0EF-01D3A3708676}"/>
              </a:ext>
            </a:extLst>
          </p:cNvPr>
          <p:cNvSpPr>
            <a:spLocks noGrp="1"/>
          </p:cNvSpPr>
          <p:nvPr>
            <p:ph type="pic" idx="1"/>
          </p:nvPr>
        </p:nvSpPr>
        <p:spPr>
          <a:xfrm>
            <a:off x="4483510" y="1366685"/>
            <a:ext cx="7098889" cy="484730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47BD053B-CF8D-2C47-AB70-C10AADC65328}"/>
              </a:ext>
            </a:extLst>
          </p:cNvPr>
          <p:cNvSpPr>
            <a:spLocks noGrp="1"/>
          </p:cNvSpPr>
          <p:nvPr>
            <p:ph type="body" sz="half" idx="2" hasCustomPrompt="1"/>
          </p:nvPr>
        </p:nvSpPr>
        <p:spPr>
          <a:xfrm>
            <a:off x="523875" y="1366684"/>
            <a:ext cx="3684331" cy="4847303"/>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400" smtClean="0">
                <a:effectLs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effectLst/>
                <a:latin typeface="Calibri" panose="020F0502020204030204" pitchFamily="34" charset="0"/>
              </a:rPr>
              <a:t>Text here</a:t>
            </a:r>
          </a:p>
          <a:p>
            <a:pPr lvl="0"/>
            <a:endParaRPr lang="en-US" dirty="0"/>
          </a:p>
        </p:txBody>
      </p:sp>
      <p:sp>
        <p:nvSpPr>
          <p:cNvPr id="6" name="Slide Number Placeholder 5">
            <a:extLst>
              <a:ext uri="{FF2B5EF4-FFF2-40B4-BE49-F238E27FC236}">
                <a16:creationId xmlns:a16="http://schemas.microsoft.com/office/drawing/2014/main" id="{20AA3BAF-F9B4-E54F-9CFF-04AA85C9FD7A}"/>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pPr/>
              <a:t>‹#›</a:t>
            </a:fld>
            <a:endParaRPr lang="en-US" dirty="0"/>
          </a:p>
        </p:txBody>
      </p:sp>
      <p:sp>
        <p:nvSpPr>
          <p:cNvPr id="2" name="Title 1">
            <a:extLst>
              <a:ext uri="{FF2B5EF4-FFF2-40B4-BE49-F238E27FC236}">
                <a16:creationId xmlns:a16="http://schemas.microsoft.com/office/drawing/2014/main" id="{64E537A7-1F67-845A-BE76-E6F60D0ED414}"/>
              </a:ext>
            </a:extLst>
          </p:cNvPr>
          <p:cNvSpPr>
            <a:spLocks noGrp="1"/>
          </p:cNvSpPr>
          <p:nvPr>
            <p:ph type="title"/>
          </p:nvPr>
        </p:nvSpPr>
        <p:spPr/>
        <p:txBody>
          <a:bodyPr/>
          <a:lstStyle>
            <a:lvl1pPr>
              <a:defRPr>
                <a:solidFill>
                  <a:srgbClr val="1D51A4"/>
                </a:solidFill>
              </a:defRPr>
            </a:lvl1pPr>
          </a:lstStyle>
          <a:p>
            <a:r>
              <a:rPr lang="en-US"/>
              <a:t>Click to edit Master title style</a:t>
            </a:r>
          </a:p>
        </p:txBody>
      </p:sp>
    </p:spTree>
    <p:extLst>
      <p:ext uri="{BB962C8B-B14F-4D97-AF65-F5344CB8AC3E}">
        <p14:creationId xmlns:p14="http://schemas.microsoft.com/office/powerpoint/2010/main" val="3853743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icture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88D1D6-03ED-2245-85C0-42187D7056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Picture Placeholder 6">
            <a:extLst>
              <a:ext uri="{FF2B5EF4-FFF2-40B4-BE49-F238E27FC236}">
                <a16:creationId xmlns:a16="http://schemas.microsoft.com/office/drawing/2014/main" id="{395E7F69-1F92-3749-8949-B06F60F7A38E}"/>
              </a:ext>
            </a:extLst>
          </p:cNvPr>
          <p:cNvSpPr>
            <a:spLocks noGrp="1"/>
          </p:cNvSpPr>
          <p:nvPr>
            <p:ph type="pic" sz="quarter" idx="11"/>
          </p:nvPr>
        </p:nvSpPr>
        <p:spPr>
          <a:xfrm>
            <a:off x="475590" y="440267"/>
            <a:ext cx="11225343" cy="5892800"/>
          </a:xfrm>
        </p:spPr>
        <p:txBody>
          <a:bodyPr>
            <a:normAutofit/>
          </a:bodyPr>
          <a:lstStyle>
            <a:lvl1pPr>
              <a:defRPr sz="2400"/>
            </a:lvl1pPr>
          </a:lstStyle>
          <a:p>
            <a:r>
              <a:rPr lang="en-US"/>
              <a:t>Click icon to add picture</a:t>
            </a:r>
            <a:endParaRPr lang="en-US" dirty="0"/>
          </a:p>
        </p:txBody>
      </p:sp>
      <p:sp>
        <p:nvSpPr>
          <p:cNvPr id="10" name="Slide Number Placeholder 5">
            <a:extLst>
              <a:ext uri="{FF2B5EF4-FFF2-40B4-BE49-F238E27FC236}">
                <a16:creationId xmlns:a16="http://schemas.microsoft.com/office/drawing/2014/main" id="{0664AECA-107C-0742-9E9A-96B1A6E6DD9D}"/>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solidFill>
                  <a:schemeClr val="bg1"/>
                </a:solidFill>
              </a:rPr>
              <a:pPr/>
              <a:t>‹#›</a:t>
            </a:fld>
            <a:endParaRPr lang="en-US" dirty="0">
              <a:solidFill>
                <a:schemeClr val="bg1"/>
              </a:solidFill>
            </a:endParaRPr>
          </a:p>
        </p:txBody>
      </p:sp>
      <p:sp>
        <p:nvSpPr>
          <p:cNvPr id="2" name="TextBox 1">
            <a:extLst>
              <a:ext uri="{FF2B5EF4-FFF2-40B4-BE49-F238E27FC236}">
                <a16:creationId xmlns:a16="http://schemas.microsoft.com/office/drawing/2014/main" id="{1C556973-4B0F-9CCE-01C4-C769F7A96FAD}"/>
              </a:ext>
            </a:extLst>
          </p:cNvPr>
          <p:cNvSpPr txBox="1"/>
          <p:nvPr userDrawn="1"/>
        </p:nvSpPr>
        <p:spPr>
          <a:xfrm>
            <a:off x="1903210" y="6531722"/>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Customer First   ●   Differentiate with Our People   ●   Bias for Action   ●   Continuous Improvement   ●   Accountability</a:t>
            </a:r>
          </a:p>
        </p:txBody>
      </p:sp>
    </p:spTree>
    <p:extLst>
      <p:ext uri="{BB962C8B-B14F-4D97-AF65-F5344CB8AC3E}">
        <p14:creationId xmlns:p14="http://schemas.microsoft.com/office/powerpoint/2010/main" val="13980954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ictur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EC47082-A699-A54D-BF69-11134924DE87}"/>
              </a:ext>
            </a:extLst>
          </p:cNvPr>
          <p:cNvSpPr>
            <a:spLocks noGrp="1"/>
          </p:cNvSpPr>
          <p:nvPr>
            <p:ph type="sldNum" sz="quarter" idx="12"/>
          </p:nvPr>
        </p:nvSpPr>
        <p:spPr>
          <a:xfrm>
            <a:off x="475590" y="6510528"/>
            <a:ext cx="830696" cy="281997"/>
          </a:xfrm>
          <a:prstGeom prst="rect">
            <a:avLst/>
          </a:prstGeom>
        </p:spPr>
        <p:txBody>
          <a:bodyPr/>
          <a:lstStyle>
            <a:lvl1pPr algn="l">
              <a:defRPr sz="1400">
                <a:solidFill>
                  <a:schemeClr val="bg1"/>
                </a:solidFill>
              </a:defRPr>
            </a:lvl1pPr>
          </a:lstStyle>
          <a:p>
            <a:fld id="{065D75E3-62B6-C44A-8295-14DF27978E1A}" type="slidenum">
              <a:rPr lang="en-US" smtClean="0"/>
              <a:pPr/>
              <a:t>‹#›</a:t>
            </a:fld>
            <a:endParaRPr lang="en-US" dirty="0"/>
          </a:p>
        </p:txBody>
      </p:sp>
      <p:pic>
        <p:nvPicPr>
          <p:cNvPr id="5" name="Picture 4">
            <a:extLst>
              <a:ext uri="{FF2B5EF4-FFF2-40B4-BE49-F238E27FC236}">
                <a16:creationId xmlns:a16="http://schemas.microsoft.com/office/drawing/2014/main" id="{72A44E97-282D-3141-91C4-B5F7BB5BF6D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6">
            <a:extLst>
              <a:ext uri="{FF2B5EF4-FFF2-40B4-BE49-F238E27FC236}">
                <a16:creationId xmlns:a16="http://schemas.microsoft.com/office/drawing/2014/main" id="{203A1652-B49A-8949-9163-0119976D520E}"/>
              </a:ext>
            </a:extLst>
          </p:cNvPr>
          <p:cNvSpPr>
            <a:spLocks noGrp="1"/>
          </p:cNvSpPr>
          <p:nvPr>
            <p:ph type="pic" sz="quarter" idx="11"/>
          </p:nvPr>
        </p:nvSpPr>
        <p:spPr>
          <a:xfrm>
            <a:off x="475590" y="440267"/>
            <a:ext cx="11225343" cy="5892800"/>
          </a:xfrm>
        </p:spPr>
        <p:txBody>
          <a:bodyPr>
            <a:normAutofit/>
          </a:bodyPr>
          <a:lstStyle>
            <a:lvl1pPr>
              <a:defRPr sz="2400"/>
            </a:lvl1pPr>
          </a:lstStyle>
          <a:p>
            <a:r>
              <a:rPr lang="en-US"/>
              <a:t>Click icon to add picture</a:t>
            </a:r>
            <a:endParaRPr lang="en-US" dirty="0"/>
          </a:p>
        </p:txBody>
      </p:sp>
      <p:sp>
        <p:nvSpPr>
          <p:cNvPr id="9" name="Slide Number Placeholder 5">
            <a:extLst>
              <a:ext uri="{FF2B5EF4-FFF2-40B4-BE49-F238E27FC236}">
                <a16:creationId xmlns:a16="http://schemas.microsoft.com/office/drawing/2014/main" id="{D090877C-D559-8344-B3F8-2CE0B12FFDCD}"/>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solidFill>
                  <a:schemeClr val="bg1"/>
                </a:solidFill>
              </a:rPr>
              <a:pPr/>
              <a:t>‹#›</a:t>
            </a:fld>
            <a:endParaRPr lang="en-US" dirty="0">
              <a:solidFill>
                <a:schemeClr val="bg1"/>
              </a:solidFill>
            </a:endParaRPr>
          </a:p>
        </p:txBody>
      </p:sp>
      <p:sp>
        <p:nvSpPr>
          <p:cNvPr id="2" name="TextBox 1">
            <a:extLst>
              <a:ext uri="{FF2B5EF4-FFF2-40B4-BE49-F238E27FC236}">
                <a16:creationId xmlns:a16="http://schemas.microsoft.com/office/drawing/2014/main" id="{7501B9EB-E1CF-DABE-352A-C71F681AC35A}"/>
              </a:ext>
            </a:extLst>
          </p:cNvPr>
          <p:cNvSpPr txBox="1"/>
          <p:nvPr userDrawn="1"/>
        </p:nvSpPr>
        <p:spPr>
          <a:xfrm>
            <a:off x="1903210" y="6531722"/>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Customer First   ●   Differentiate with Our People   ●   Bias for Action   ●   Continuous Improvement   ●   Accountability</a:t>
            </a:r>
          </a:p>
        </p:txBody>
      </p:sp>
    </p:spTree>
    <p:extLst>
      <p:ext uri="{BB962C8B-B14F-4D97-AF65-F5344CB8AC3E}">
        <p14:creationId xmlns:p14="http://schemas.microsoft.com/office/powerpoint/2010/main" val="104595508"/>
      </p:ext>
    </p:extLst>
  </p:cSld>
  <p:clrMapOvr>
    <a:masterClrMapping/>
  </p:clrMapOvr>
  <p:extLst>
    <p:ext uri="{DCECCB84-F9BA-43D5-87BE-67443E8EF086}">
      <p15:sldGuideLst xmlns:p15="http://schemas.microsoft.com/office/powerpoint/2012/main">
        <p15:guide id="1" orient="horz" pos="4032"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593A76-A335-C145-B772-88BCC3D46B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EB18BA-BCB5-FE46-B04E-59BB7E387AE9}"/>
              </a:ext>
            </a:extLst>
          </p:cNvPr>
          <p:cNvSpPr>
            <a:spLocks noGrp="1"/>
          </p:cNvSpPr>
          <p:nvPr>
            <p:ph type="title" hasCustomPrompt="1"/>
          </p:nvPr>
        </p:nvSpPr>
        <p:spPr>
          <a:xfrm>
            <a:off x="475590" y="3599153"/>
            <a:ext cx="5689236" cy="589390"/>
          </a:xfrm>
          <a:prstGeom prst="rect">
            <a:avLst/>
          </a:prstGeom>
        </p:spPr>
        <p:txBody>
          <a:bodyPr>
            <a:noAutofit/>
          </a:bodyPr>
          <a:lstStyle>
            <a:lvl1pPr>
              <a:defRPr sz="4800" b="1" i="0">
                <a:solidFill>
                  <a:srgbClr val="008557"/>
                </a:solidFill>
                <a:latin typeface="Arial" panose="020B0604020202020204" pitchFamily="34" charset="0"/>
                <a:cs typeface="Arial" panose="020B0604020202020204" pitchFamily="34" charset="0"/>
              </a:defRPr>
            </a:lvl1pPr>
          </a:lstStyle>
          <a:p>
            <a:r>
              <a:rPr lang="en-US" dirty="0"/>
              <a:t>Thank you</a:t>
            </a:r>
          </a:p>
        </p:txBody>
      </p:sp>
      <p:sp>
        <p:nvSpPr>
          <p:cNvPr id="3" name="TextBox 2">
            <a:extLst>
              <a:ext uri="{FF2B5EF4-FFF2-40B4-BE49-F238E27FC236}">
                <a16:creationId xmlns:a16="http://schemas.microsoft.com/office/drawing/2014/main" id="{0DF2B833-B7E7-E86F-FBF9-76EFA8AD7AA3}"/>
              </a:ext>
            </a:extLst>
          </p:cNvPr>
          <p:cNvSpPr txBox="1"/>
          <p:nvPr userDrawn="1"/>
        </p:nvSpPr>
        <p:spPr>
          <a:xfrm>
            <a:off x="1903210" y="6531722"/>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Customer First   ●   Differentiate with Our People   ●   Bias for Action   ●   Continuous Improvement   ●   Accountability</a:t>
            </a:r>
          </a:p>
        </p:txBody>
      </p:sp>
    </p:spTree>
    <p:extLst>
      <p:ext uri="{BB962C8B-B14F-4D97-AF65-F5344CB8AC3E}">
        <p14:creationId xmlns:p14="http://schemas.microsoft.com/office/powerpoint/2010/main" val="2223143558"/>
      </p:ext>
    </p:extLst>
  </p:cSld>
  <p:clrMapOvr>
    <a:masterClrMapping/>
  </p:clrMapOvr>
  <p:extLst>
    <p:ext uri="{DCECCB84-F9BA-43D5-87BE-67443E8EF086}">
      <p15:sldGuideLst xmlns:p15="http://schemas.microsoft.com/office/powerpoint/2012/main">
        <p15:guide id="1" orient="horz" pos="4032"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A1E2D6-FBD0-E74D-B048-B6C7E18B47A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Slide Number Placeholder 5">
            <a:extLst>
              <a:ext uri="{FF2B5EF4-FFF2-40B4-BE49-F238E27FC236}">
                <a16:creationId xmlns:a16="http://schemas.microsoft.com/office/drawing/2014/main" id="{3F447182-01FC-1C43-BE14-7ABC3D59D23C}"/>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chemeClr val="bg1"/>
                </a:solidFill>
              </a:defRPr>
            </a:lvl1pPr>
          </a:lstStyle>
          <a:p>
            <a:fld id="{065D75E3-62B6-C44A-8295-14DF27978E1A}" type="slidenum">
              <a:rPr lang="en-US" smtClean="0"/>
              <a:pPr/>
              <a:t>‹#›</a:t>
            </a:fld>
            <a:endParaRPr lang="en-US" dirty="0"/>
          </a:p>
        </p:txBody>
      </p:sp>
      <p:pic>
        <p:nvPicPr>
          <p:cNvPr id="11" name="Picture 10">
            <a:extLst>
              <a:ext uri="{FF2B5EF4-FFF2-40B4-BE49-F238E27FC236}">
                <a16:creationId xmlns:a16="http://schemas.microsoft.com/office/drawing/2014/main" id="{E6577A56-6E30-4144-97A8-61880B08314A}"/>
              </a:ext>
            </a:extLst>
          </p:cNvPr>
          <p:cNvPicPr>
            <a:picLocks noChangeAspect="1"/>
          </p:cNvPicPr>
          <p:nvPr userDrawn="1"/>
        </p:nvPicPr>
        <p:blipFill>
          <a:blip r:embed="rId3"/>
          <a:stretch>
            <a:fillRect/>
          </a:stretch>
        </p:blipFill>
        <p:spPr>
          <a:xfrm>
            <a:off x="530389" y="494080"/>
            <a:ext cx="1868683" cy="1099225"/>
          </a:xfrm>
          <a:prstGeom prst="rect">
            <a:avLst/>
          </a:prstGeom>
        </p:spPr>
      </p:pic>
      <p:sp>
        <p:nvSpPr>
          <p:cNvPr id="4" name="Title 3">
            <a:extLst>
              <a:ext uri="{FF2B5EF4-FFF2-40B4-BE49-F238E27FC236}">
                <a16:creationId xmlns:a16="http://schemas.microsoft.com/office/drawing/2014/main" id="{4F1F69DE-FA2C-7B71-5D50-B55A8E6A70E0}"/>
              </a:ext>
            </a:extLst>
          </p:cNvPr>
          <p:cNvSpPr>
            <a:spLocks noGrp="1"/>
          </p:cNvSpPr>
          <p:nvPr>
            <p:ph type="title"/>
          </p:nvPr>
        </p:nvSpPr>
        <p:spPr>
          <a:xfrm>
            <a:off x="3329609" y="3676303"/>
            <a:ext cx="8311302" cy="2635399"/>
          </a:xfrm>
        </p:spPr>
        <p:txBody>
          <a:bodyPr anchor="t"/>
          <a:lstStyle>
            <a:lvl1pPr algn="r">
              <a:defRPr>
                <a:solidFill>
                  <a:schemeClr val="bg1"/>
                </a:solidFill>
              </a:defRPr>
            </a:lvl1pPr>
          </a:lstStyle>
          <a:p>
            <a:r>
              <a:rPr lang="en-US"/>
              <a:t>Click to edit Master title style</a:t>
            </a:r>
            <a:endParaRPr lang="en-US" dirty="0"/>
          </a:p>
        </p:txBody>
      </p:sp>
      <p:sp>
        <p:nvSpPr>
          <p:cNvPr id="2" name="TextBox 1">
            <a:extLst>
              <a:ext uri="{FF2B5EF4-FFF2-40B4-BE49-F238E27FC236}">
                <a16:creationId xmlns:a16="http://schemas.microsoft.com/office/drawing/2014/main" id="{C0B173C8-0AF2-B76E-E131-6357CE962741}"/>
              </a:ext>
            </a:extLst>
          </p:cNvPr>
          <p:cNvSpPr txBox="1"/>
          <p:nvPr userDrawn="1"/>
        </p:nvSpPr>
        <p:spPr>
          <a:xfrm>
            <a:off x="1903210" y="6531722"/>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Customer First   ●   Differentiate with Our People   ●   Bias for Action   ●   Continuous Improvement   ●   Accountability</a:t>
            </a:r>
          </a:p>
        </p:txBody>
      </p:sp>
    </p:spTree>
    <p:extLst>
      <p:ext uri="{BB962C8B-B14F-4D97-AF65-F5344CB8AC3E}">
        <p14:creationId xmlns:p14="http://schemas.microsoft.com/office/powerpoint/2010/main" val="1473994324"/>
      </p:ext>
    </p:extLst>
  </p:cSld>
  <p:clrMapOvr>
    <a:masterClrMapping/>
  </p:clrMapOvr>
  <p:extLst>
    <p:ext uri="{DCECCB84-F9BA-43D5-87BE-67443E8EF086}">
      <p15:sldGuideLst xmlns:p15="http://schemas.microsoft.com/office/powerpoint/2012/main">
        <p15:guide id="1" orient="horz" pos="4032"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Section Header -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A1E2D6-FBD0-E74D-B048-B6C7E18B47A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Slide Number Placeholder 5">
            <a:extLst>
              <a:ext uri="{FF2B5EF4-FFF2-40B4-BE49-F238E27FC236}">
                <a16:creationId xmlns:a16="http://schemas.microsoft.com/office/drawing/2014/main" id="{3F447182-01FC-1C43-BE14-7ABC3D59D23C}"/>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chemeClr val="bg1"/>
                </a:solidFill>
              </a:defRPr>
            </a:lvl1pPr>
          </a:lstStyle>
          <a:p>
            <a:fld id="{065D75E3-62B6-C44A-8295-14DF27978E1A}" type="slidenum">
              <a:rPr lang="en-US" smtClean="0"/>
              <a:pPr/>
              <a:t>‹#›</a:t>
            </a:fld>
            <a:endParaRPr lang="en-US" dirty="0"/>
          </a:p>
        </p:txBody>
      </p:sp>
      <p:pic>
        <p:nvPicPr>
          <p:cNvPr id="11" name="Picture 10">
            <a:extLst>
              <a:ext uri="{FF2B5EF4-FFF2-40B4-BE49-F238E27FC236}">
                <a16:creationId xmlns:a16="http://schemas.microsoft.com/office/drawing/2014/main" id="{E6577A56-6E30-4144-97A8-61880B08314A}"/>
              </a:ext>
            </a:extLst>
          </p:cNvPr>
          <p:cNvPicPr>
            <a:picLocks noChangeAspect="1"/>
          </p:cNvPicPr>
          <p:nvPr userDrawn="1"/>
        </p:nvPicPr>
        <p:blipFill>
          <a:blip r:embed="rId3"/>
          <a:stretch>
            <a:fillRect/>
          </a:stretch>
        </p:blipFill>
        <p:spPr>
          <a:xfrm>
            <a:off x="530389" y="494080"/>
            <a:ext cx="1868683" cy="1099225"/>
          </a:xfrm>
          <a:prstGeom prst="rect">
            <a:avLst/>
          </a:prstGeom>
        </p:spPr>
      </p:pic>
      <p:sp>
        <p:nvSpPr>
          <p:cNvPr id="9" name="Picture Placeholder 6">
            <a:extLst>
              <a:ext uri="{FF2B5EF4-FFF2-40B4-BE49-F238E27FC236}">
                <a16:creationId xmlns:a16="http://schemas.microsoft.com/office/drawing/2014/main" id="{81BAFE33-0AA3-AB48-997C-0D956C98E614}"/>
              </a:ext>
            </a:extLst>
          </p:cNvPr>
          <p:cNvSpPr>
            <a:spLocks noGrp="1"/>
          </p:cNvSpPr>
          <p:nvPr>
            <p:ph type="pic" sz="quarter" idx="11"/>
          </p:nvPr>
        </p:nvSpPr>
        <p:spPr>
          <a:xfrm>
            <a:off x="698091" y="1749425"/>
            <a:ext cx="6518686" cy="4337050"/>
          </a:xfrm>
        </p:spPr>
        <p:txBody>
          <a:bodyPr>
            <a:normAutofit/>
          </a:bodyPr>
          <a:lstStyle>
            <a:lvl1pPr>
              <a:defRPr sz="2400"/>
            </a:lvl1pPr>
          </a:lstStyle>
          <a:p>
            <a:r>
              <a:rPr lang="en-US"/>
              <a:t>Click icon to add picture</a:t>
            </a:r>
            <a:endParaRPr lang="en-US" dirty="0"/>
          </a:p>
        </p:txBody>
      </p:sp>
      <p:sp>
        <p:nvSpPr>
          <p:cNvPr id="3" name="Title 2">
            <a:extLst>
              <a:ext uri="{FF2B5EF4-FFF2-40B4-BE49-F238E27FC236}">
                <a16:creationId xmlns:a16="http://schemas.microsoft.com/office/drawing/2014/main" id="{492DE735-D9C9-F3C6-DE28-888B154EDC0E}"/>
              </a:ext>
            </a:extLst>
          </p:cNvPr>
          <p:cNvSpPr>
            <a:spLocks noGrp="1"/>
          </p:cNvSpPr>
          <p:nvPr>
            <p:ph type="title"/>
          </p:nvPr>
        </p:nvSpPr>
        <p:spPr>
          <a:xfrm>
            <a:off x="7533861" y="3544151"/>
            <a:ext cx="4107050" cy="2542323"/>
          </a:xfrm>
        </p:spPr>
        <p:txBody>
          <a:bodyPr anchor="t"/>
          <a:lstStyle>
            <a:lvl1pPr algn="r">
              <a:defRPr>
                <a:solidFill>
                  <a:schemeClr val="bg1"/>
                </a:solidFill>
              </a:defRPr>
            </a:lvl1pPr>
          </a:lstStyle>
          <a:p>
            <a:r>
              <a:rPr lang="en-US"/>
              <a:t>Click to edit Master title style</a:t>
            </a:r>
            <a:endParaRPr lang="en-US" dirty="0"/>
          </a:p>
        </p:txBody>
      </p:sp>
      <p:sp>
        <p:nvSpPr>
          <p:cNvPr id="2" name="TextBox 1">
            <a:extLst>
              <a:ext uri="{FF2B5EF4-FFF2-40B4-BE49-F238E27FC236}">
                <a16:creationId xmlns:a16="http://schemas.microsoft.com/office/drawing/2014/main" id="{5BA78F34-ACB5-AE56-C41B-2EB0BCC93FB4}"/>
              </a:ext>
            </a:extLst>
          </p:cNvPr>
          <p:cNvSpPr txBox="1"/>
          <p:nvPr userDrawn="1"/>
        </p:nvSpPr>
        <p:spPr>
          <a:xfrm>
            <a:off x="1903210" y="6531722"/>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Customer First   ●   Differentiate with Our People   ●   Bias for Action   ●   Continuous Improvement   ●   Accountability</a:t>
            </a:r>
          </a:p>
        </p:txBody>
      </p:sp>
    </p:spTree>
    <p:extLst>
      <p:ext uri="{BB962C8B-B14F-4D97-AF65-F5344CB8AC3E}">
        <p14:creationId xmlns:p14="http://schemas.microsoft.com/office/powerpoint/2010/main" val="2356487103"/>
      </p:ext>
    </p:extLst>
  </p:cSld>
  <p:clrMapOvr>
    <a:masterClrMapping/>
  </p:clrMapOvr>
  <p:extLst>
    <p:ext uri="{DCECCB84-F9BA-43D5-87BE-67443E8EF086}">
      <p15:sldGuideLst xmlns:p15="http://schemas.microsoft.com/office/powerpoint/2012/main">
        <p15:guide id="1" orient="horz" pos="4032">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l - Title and Content ">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6CE1AC-5183-9540-95C2-3C1430569F10}"/>
              </a:ext>
            </a:extLst>
          </p:cNvPr>
          <p:cNvSpPr>
            <a:spLocks noGrp="1"/>
          </p:cNvSpPr>
          <p:nvPr>
            <p:ph idx="1" hasCustomPrompt="1"/>
          </p:nvPr>
        </p:nvSpPr>
        <p:spPr>
          <a:xfrm>
            <a:off x="561975" y="1400175"/>
            <a:ext cx="10891271" cy="4737153"/>
          </a:xfrm>
        </p:spPr>
        <p:txBody>
          <a:bodyPr>
            <a:normAutofit/>
          </a:bodyPr>
          <a:lstStyle>
            <a:lvl1pPr marL="0" indent="0">
              <a:buNone/>
              <a:defRPr sz="2400"/>
            </a:lvl1pPr>
            <a:lvl2pPr>
              <a:defRPr sz="2400"/>
            </a:lvl2pPr>
            <a:lvl3pPr>
              <a:defRPr sz="2400"/>
            </a:lvl3pPr>
            <a:lvl4pPr>
              <a:defRPr sz="2400"/>
            </a:lvl4pPr>
            <a:lvl5pPr>
              <a:defRPr sz="2400"/>
            </a:lvl5pPr>
          </a:lstStyle>
          <a:p>
            <a:pPr lvl="0"/>
            <a:r>
              <a:rPr lang="en-US" dirty="0"/>
              <a:t>Click to add text one column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94C2E67F-2A96-5842-B641-3DAF875A9FB8}"/>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rgbClr val="008557"/>
                </a:solidFill>
              </a:defRPr>
            </a:lvl1pPr>
          </a:lstStyle>
          <a:p>
            <a:fld id="{065D75E3-62B6-C44A-8295-14DF27978E1A}" type="slidenum">
              <a:rPr lang="en-US" smtClean="0"/>
              <a:pPr/>
              <a:t>‹#›</a:t>
            </a:fld>
            <a:endParaRPr lang="en-US" dirty="0"/>
          </a:p>
        </p:txBody>
      </p:sp>
      <p:sp>
        <p:nvSpPr>
          <p:cNvPr id="7" name="Title 6">
            <a:extLst>
              <a:ext uri="{FF2B5EF4-FFF2-40B4-BE49-F238E27FC236}">
                <a16:creationId xmlns:a16="http://schemas.microsoft.com/office/drawing/2014/main" id="{02D4E386-7248-781C-1B9C-6F30E689466F}"/>
              </a:ext>
            </a:extLst>
          </p:cNvPr>
          <p:cNvSpPr>
            <a:spLocks noGrp="1"/>
          </p:cNvSpPr>
          <p:nvPr>
            <p:ph type="title"/>
          </p:nvPr>
        </p:nvSpPr>
        <p:spPr/>
        <p:txBody>
          <a:bodyPr/>
          <a:lstStyle>
            <a:lvl1pPr>
              <a:defRPr>
                <a:solidFill>
                  <a:srgbClr val="1D51A4"/>
                </a:solidFill>
              </a:defRPr>
            </a:lvl1pPr>
          </a:lstStyle>
          <a:p>
            <a:r>
              <a:rPr lang="en-US"/>
              <a:t>Click to edit Master title style</a:t>
            </a:r>
            <a:endParaRPr lang="en-US" dirty="0"/>
          </a:p>
        </p:txBody>
      </p:sp>
    </p:spTree>
    <p:extLst>
      <p:ext uri="{BB962C8B-B14F-4D97-AF65-F5344CB8AC3E}">
        <p14:creationId xmlns:p14="http://schemas.microsoft.com/office/powerpoint/2010/main" val="4163704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1B80DF-A056-9443-AF84-51B2F8DB27B0}"/>
              </a:ext>
            </a:extLst>
          </p:cNvPr>
          <p:cNvPicPr>
            <a:picLocks noChangeAspect="1"/>
          </p:cNvPicPr>
          <p:nvPr userDrawn="1"/>
        </p:nvPicPr>
        <p:blipFill>
          <a:blip r:embed="rId2"/>
          <a:stretch>
            <a:fillRect/>
          </a:stretch>
        </p:blipFill>
        <p:spPr>
          <a:xfrm>
            <a:off x="5849023" y="28138"/>
            <a:ext cx="6520091" cy="413974"/>
          </a:xfrm>
          <a:prstGeom prst="rect">
            <a:avLst/>
          </a:prstGeom>
        </p:spPr>
      </p:pic>
      <p:sp>
        <p:nvSpPr>
          <p:cNvPr id="8" name="Rectangle 7">
            <a:extLst>
              <a:ext uri="{FF2B5EF4-FFF2-40B4-BE49-F238E27FC236}">
                <a16:creationId xmlns:a16="http://schemas.microsoft.com/office/drawing/2014/main" id="{8A1D214C-4298-5747-B6EF-B03A08DC9B1B}"/>
              </a:ext>
            </a:extLst>
          </p:cNvPr>
          <p:cNvSpPr/>
          <p:nvPr userDrawn="1"/>
        </p:nvSpPr>
        <p:spPr>
          <a:xfrm>
            <a:off x="4219575" y="6702990"/>
            <a:ext cx="7972425" cy="45719"/>
          </a:xfrm>
          <a:prstGeom prst="rect">
            <a:avLst/>
          </a:prstGeom>
          <a:solidFill>
            <a:srgbClr val="008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F2575C8B-3C3B-6045-8AB2-6BCC848C3270}"/>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rgbClr val="008557"/>
                </a:solidFill>
              </a:defRPr>
            </a:lvl1pPr>
          </a:lstStyle>
          <a:p>
            <a:fld id="{065D75E3-62B6-C44A-8295-14DF27978E1A}" type="slidenum">
              <a:rPr lang="en-US" smtClean="0"/>
              <a:pPr/>
              <a:t>‹#›</a:t>
            </a:fld>
            <a:endParaRPr lang="en-US" dirty="0"/>
          </a:p>
        </p:txBody>
      </p:sp>
      <p:pic>
        <p:nvPicPr>
          <p:cNvPr id="10" name="Picture 9">
            <a:extLst>
              <a:ext uri="{FF2B5EF4-FFF2-40B4-BE49-F238E27FC236}">
                <a16:creationId xmlns:a16="http://schemas.microsoft.com/office/drawing/2014/main" id="{695EDF83-D586-464B-AB01-97C3FE024604}"/>
              </a:ext>
            </a:extLst>
          </p:cNvPr>
          <p:cNvPicPr>
            <a:picLocks noChangeAspect="1"/>
          </p:cNvPicPr>
          <p:nvPr userDrawn="1"/>
        </p:nvPicPr>
        <p:blipFill rotWithShape="1">
          <a:blip r:embed="rId3"/>
          <a:srcRect l="7620" b="23758"/>
          <a:stretch/>
        </p:blipFill>
        <p:spPr>
          <a:xfrm>
            <a:off x="561976" y="6240483"/>
            <a:ext cx="1046868" cy="508226"/>
          </a:xfrm>
          <a:prstGeom prst="rect">
            <a:avLst/>
          </a:prstGeom>
        </p:spPr>
      </p:pic>
    </p:spTree>
    <p:extLst>
      <p:ext uri="{BB962C8B-B14F-4D97-AF65-F5344CB8AC3E}">
        <p14:creationId xmlns:p14="http://schemas.microsoft.com/office/powerpoint/2010/main" val="904414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 - 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2DD6A1-AC88-2646-9FA0-E5FE6669FB2F}"/>
              </a:ext>
            </a:extLst>
          </p:cNvPr>
          <p:cNvSpPr>
            <a:spLocks noGrp="1"/>
          </p:cNvSpPr>
          <p:nvPr>
            <p:ph sz="half" idx="1"/>
          </p:nvPr>
        </p:nvSpPr>
        <p:spPr>
          <a:xfrm>
            <a:off x="584205" y="1300480"/>
            <a:ext cx="5181600" cy="4842617"/>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70E6EF3-9276-4346-A5DA-6A2D75A1C4FD}"/>
              </a:ext>
            </a:extLst>
          </p:cNvPr>
          <p:cNvSpPr>
            <a:spLocks noGrp="1"/>
          </p:cNvSpPr>
          <p:nvPr>
            <p:ph sz="half" idx="2"/>
          </p:nvPr>
        </p:nvSpPr>
        <p:spPr>
          <a:xfrm>
            <a:off x="5918205" y="1300480"/>
            <a:ext cx="5181600" cy="4842617"/>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6BDE8601-5391-834A-AD4E-A4A636A1B0FE}"/>
              </a:ext>
            </a:extLst>
          </p:cNvPr>
          <p:cNvSpPr>
            <a:spLocks noGrp="1"/>
          </p:cNvSpPr>
          <p:nvPr>
            <p:ph type="sldNum" sz="quarter" idx="4"/>
          </p:nvPr>
        </p:nvSpPr>
        <p:spPr>
          <a:xfrm>
            <a:off x="10810215" y="6443853"/>
            <a:ext cx="830696" cy="281997"/>
          </a:xfrm>
          <a:prstGeom prst="rect">
            <a:avLst/>
          </a:prstGeom>
        </p:spPr>
        <p:txBody>
          <a:bodyPr/>
          <a:lstStyle>
            <a:lvl1pPr algn="r">
              <a:defRPr sz="1100">
                <a:solidFill>
                  <a:srgbClr val="008557"/>
                </a:solidFill>
              </a:defRPr>
            </a:lvl1pPr>
          </a:lstStyle>
          <a:p>
            <a:fld id="{065D75E3-62B6-C44A-8295-14DF27978E1A}" type="slidenum">
              <a:rPr lang="en-US" smtClean="0"/>
              <a:pPr/>
              <a:t>‹#›</a:t>
            </a:fld>
            <a:endParaRPr lang="en-US" dirty="0"/>
          </a:p>
        </p:txBody>
      </p:sp>
      <p:sp>
        <p:nvSpPr>
          <p:cNvPr id="2" name="Title 1">
            <a:extLst>
              <a:ext uri="{FF2B5EF4-FFF2-40B4-BE49-F238E27FC236}">
                <a16:creationId xmlns:a16="http://schemas.microsoft.com/office/drawing/2014/main" id="{2591E566-67A2-8AA6-7F41-2E236429B2B4}"/>
              </a:ext>
            </a:extLst>
          </p:cNvPr>
          <p:cNvSpPr>
            <a:spLocks noGrp="1"/>
          </p:cNvSpPr>
          <p:nvPr>
            <p:ph type="title"/>
          </p:nvPr>
        </p:nvSpPr>
        <p:spPr/>
        <p:txBody>
          <a:bodyPr/>
          <a:lstStyle>
            <a:lvl1pPr>
              <a:defRPr>
                <a:solidFill>
                  <a:srgbClr val="1D51A4"/>
                </a:solidFill>
              </a:defRPr>
            </a:lvl1pPr>
          </a:lstStyle>
          <a:p>
            <a:r>
              <a:rPr lang="en-US"/>
              <a:t>Click to edit Master title style</a:t>
            </a:r>
            <a:endParaRPr lang="en-US" dirty="0"/>
          </a:p>
        </p:txBody>
      </p:sp>
    </p:spTree>
    <p:extLst>
      <p:ext uri="{BB962C8B-B14F-4D97-AF65-F5344CB8AC3E}">
        <p14:creationId xmlns:p14="http://schemas.microsoft.com/office/powerpoint/2010/main" val="1191799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 -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184501A-284F-E44B-8EF0-DE7C5AC8CDBD}"/>
              </a:ext>
            </a:extLst>
          </p:cNvPr>
          <p:cNvSpPr>
            <a:spLocks noGrp="1"/>
          </p:cNvSpPr>
          <p:nvPr>
            <p:ph type="body" idx="1"/>
          </p:nvPr>
        </p:nvSpPr>
        <p:spPr>
          <a:xfrm>
            <a:off x="603504" y="1228725"/>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A557EF-4FA4-0F46-8D23-95E72AE224C3}"/>
              </a:ext>
            </a:extLst>
          </p:cNvPr>
          <p:cNvSpPr>
            <a:spLocks noGrp="1"/>
          </p:cNvSpPr>
          <p:nvPr>
            <p:ph sz="half" idx="2"/>
          </p:nvPr>
        </p:nvSpPr>
        <p:spPr>
          <a:xfrm>
            <a:off x="602721" y="2052637"/>
            <a:ext cx="5157787" cy="3684588"/>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55248A8-5CF0-7649-BBB5-1103CDD0C1AD}"/>
              </a:ext>
            </a:extLst>
          </p:cNvPr>
          <p:cNvSpPr>
            <a:spLocks noGrp="1"/>
          </p:cNvSpPr>
          <p:nvPr>
            <p:ph type="body" sz="quarter" idx="3"/>
          </p:nvPr>
        </p:nvSpPr>
        <p:spPr>
          <a:xfrm>
            <a:off x="5935133" y="1228725"/>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F7A972-E294-5440-AB53-6885D3D37A1A}"/>
              </a:ext>
            </a:extLst>
          </p:cNvPr>
          <p:cNvSpPr>
            <a:spLocks noGrp="1"/>
          </p:cNvSpPr>
          <p:nvPr>
            <p:ph sz="quarter" idx="4"/>
          </p:nvPr>
        </p:nvSpPr>
        <p:spPr>
          <a:xfrm>
            <a:off x="5935133" y="2052637"/>
            <a:ext cx="5183188" cy="3684588"/>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21A0D1AD-32C6-2B4C-B2ED-725F747B183C}"/>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pPr/>
              <a:t>‹#›</a:t>
            </a:fld>
            <a:endParaRPr lang="en-US" dirty="0"/>
          </a:p>
        </p:txBody>
      </p:sp>
      <p:sp>
        <p:nvSpPr>
          <p:cNvPr id="2" name="Title 1">
            <a:extLst>
              <a:ext uri="{FF2B5EF4-FFF2-40B4-BE49-F238E27FC236}">
                <a16:creationId xmlns:a16="http://schemas.microsoft.com/office/drawing/2014/main" id="{C5A56346-D337-B37B-8E74-62A4C0BF879E}"/>
              </a:ext>
            </a:extLst>
          </p:cNvPr>
          <p:cNvSpPr>
            <a:spLocks noGrp="1"/>
          </p:cNvSpPr>
          <p:nvPr>
            <p:ph type="title"/>
          </p:nvPr>
        </p:nvSpPr>
        <p:spPr/>
        <p:txBody>
          <a:bodyPr/>
          <a:lstStyle>
            <a:lvl1pPr>
              <a:defRPr>
                <a:solidFill>
                  <a:srgbClr val="1D51A4"/>
                </a:solidFill>
              </a:defRPr>
            </a:lvl1pPr>
          </a:lstStyle>
          <a:p>
            <a:r>
              <a:rPr lang="en-US"/>
              <a:t>Click to edit Master title style</a:t>
            </a:r>
            <a:endParaRPr lang="en-US" dirty="0"/>
          </a:p>
        </p:txBody>
      </p:sp>
    </p:spTree>
    <p:extLst>
      <p:ext uri="{BB962C8B-B14F-4D97-AF65-F5344CB8AC3E}">
        <p14:creationId xmlns:p14="http://schemas.microsoft.com/office/powerpoint/2010/main" val="2930636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ictures Captio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F14B251-ABDF-6748-A6B9-E6D1BD19B251}"/>
              </a:ext>
            </a:extLst>
          </p:cNvPr>
          <p:cNvSpPr/>
          <p:nvPr userDrawn="1"/>
        </p:nvSpPr>
        <p:spPr>
          <a:xfrm>
            <a:off x="0" y="4129548"/>
            <a:ext cx="12192000" cy="2728452"/>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404929A1-967C-F341-AF52-34A1C0CD06CD}"/>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solidFill>
                  <a:schemeClr val="bg1"/>
                </a:solidFill>
              </a:rPr>
              <a:pPr/>
              <a:t>‹#›</a:t>
            </a:fld>
            <a:endParaRPr lang="en-US" dirty="0">
              <a:solidFill>
                <a:schemeClr val="bg1"/>
              </a:solidFill>
            </a:endParaRPr>
          </a:p>
        </p:txBody>
      </p:sp>
      <p:pic>
        <p:nvPicPr>
          <p:cNvPr id="5" name="Picture 4">
            <a:extLst>
              <a:ext uri="{FF2B5EF4-FFF2-40B4-BE49-F238E27FC236}">
                <a16:creationId xmlns:a16="http://schemas.microsoft.com/office/drawing/2014/main" id="{FF5977C4-A71C-3C49-9203-7C4890288364}"/>
              </a:ext>
            </a:extLst>
          </p:cNvPr>
          <p:cNvPicPr>
            <a:picLocks noChangeAspect="1"/>
          </p:cNvPicPr>
          <p:nvPr userDrawn="1"/>
        </p:nvPicPr>
        <p:blipFill>
          <a:blip r:embed="rId2"/>
          <a:stretch>
            <a:fillRect/>
          </a:stretch>
        </p:blipFill>
        <p:spPr>
          <a:xfrm>
            <a:off x="467022" y="6232525"/>
            <a:ext cx="1149668" cy="676275"/>
          </a:xfrm>
          <a:prstGeom prst="rect">
            <a:avLst/>
          </a:prstGeom>
        </p:spPr>
      </p:pic>
      <p:sp>
        <p:nvSpPr>
          <p:cNvPr id="14" name="Rectangle 13">
            <a:extLst>
              <a:ext uri="{FF2B5EF4-FFF2-40B4-BE49-F238E27FC236}">
                <a16:creationId xmlns:a16="http://schemas.microsoft.com/office/drawing/2014/main" id="{760F4762-2C9D-7149-971D-CB5E684C8703}"/>
              </a:ext>
            </a:extLst>
          </p:cNvPr>
          <p:cNvSpPr/>
          <p:nvPr userDrawn="1"/>
        </p:nvSpPr>
        <p:spPr>
          <a:xfrm>
            <a:off x="0" y="982980"/>
            <a:ext cx="7972425" cy="45719"/>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5CA03796-B25C-A34F-8703-F87151B79A1A}"/>
              </a:ext>
            </a:extLst>
          </p:cNvPr>
          <p:cNvSpPr>
            <a:spLocks noGrp="1"/>
          </p:cNvSpPr>
          <p:nvPr>
            <p:ph type="pic" sz="quarter" idx="10"/>
          </p:nvPr>
        </p:nvSpPr>
        <p:spPr>
          <a:xfrm>
            <a:off x="722313" y="1325563"/>
            <a:ext cx="3309937" cy="2487485"/>
          </a:xfrm>
        </p:spPr>
        <p:txBody>
          <a:bodyPr/>
          <a:lstStyle/>
          <a:p>
            <a:r>
              <a:rPr lang="en-US"/>
              <a:t>Click icon to add picture</a:t>
            </a:r>
          </a:p>
        </p:txBody>
      </p:sp>
      <p:sp>
        <p:nvSpPr>
          <p:cNvPr id="17" name="Picture Placeholder 6">
            <a:extLst>
              <a:ext uri="{FF2B5EF4-FFF2-40B4-BE49-F238E27FC236}">
                <a16:creationId xmlns:a16="http://schemas.microsoft.com/office/drawing/2014/main" id="{94C37717-997F-1347-AEA7-92870F13135B}"/>
              </a:ext>
            </a:extLst>
          </p:cNvPr>
          <p:cNvSpPr>
            <a:spLocks noGrp="1"/>
          </p:cNvSpPr>
          <p:nvPr>
            <p:ph type="pic" sz="quarter" idx="11"/>
          </p:nvPr>
        </p:nvSpPr>
        <p:spPr>
          <a:xfrm>
            <a:off x="4526643" y="1325563"/>
            <a:ext cx="3309937" cy="2487485"/>
          </a:xfrm>
        </p:spPr>
        <p:txBody>
          <a:bodyPr/>
          <a:lstStyle/>
          <a:p>
            <a:r>
              <a:rPr lang="en-US"/>
              <a:t>Click icon to add picture</a:t>
            </a:r>
          </a:p>
        </p:txBody>
      </p:sp>
      <p:sp>
        <p:nvSpPr>
          <p:cNvPr id="18" name="Picture Placeholder 6">
            <a:extLst>
              <a:ext uri="{FF2B5EF4-FFF2-40B4-BE49-F238E27FC236}">
                <a16:creationId xmlns:a16="http://schemas.microsoft.com/office/drawing/2014/main" id="{C7AB06D3-03B6-9646-A9E7-9270C551EEF5}"/>
              </a:ext>
            </a:extLst>
          </p:cNvPr>
          <p:cNvSpPr>
            <a:spLocks noGrp="1"/>
          </p:cNvSpPr>
          <p:nvPr>
            <p:ph type="pic" sz="quarter" idx="12"/>
          </p:nvPr>
        </p:nvSpPr>
        <p:spPr>
          <a:xfrm>
            <a:off x="8330974" y="1325563"/>
            <a:ext cx="3309937" cy="2487485"/>
          </a:xfrm>
        </p:spPr>
        <p:txBody>
          <a:bodyPr/>
          <a:lstStyle/>
          <a:p>
            <a:r>
              <a:rPr lang="en-US"/>
              <a:t>Click icon to add picture</a:t>
            </a:r>
          </a:p>
        </p:txBody>
      </p:sp>
      <p:sp>
        <p:nvSpPr>
          <p:cNvPr id="20" name="Text Placeholder 19">
            <a:extLst>
              <a:ext uri="{FF2B5EF4-FFF2-40B4-BE49-F238E27FC236}">
                <a16:creationId xmlns:a16="http://schemas.microsoft.com/office/drawing/2014/main" id="{DC76DE6F-23E6-F34B-8B43-B9EFD7911E2A}"/>
              </a:ext>
            </a:extLst>
          </p:cNvPr>
          <p:cNvSpPr>
            <a:spLocks noGrp="1"/>
          </p:cNvSpPr>
          <p:nvPr>
            <p:ph type="body" sz="quarter" idx="13"/>
          </p:nvPr>
        </p:nvSpPr>
        <p:spPr>
          <a:xfrm>
            <a:off x="722313"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9">
            <a:extLst>
              <a:ext uri="{FF2B5EF4-FFF2-40B4-BE49-F238E27FC236}">
                <a16:creationId xmlns:a16="http://schemas.microsoft.com/office/drawing/2014/main" id="{36578B75-700B-8A4E-AA81-22412BA1CFFA}"/>
              </a:ext>
            </a:extLst>
          </p:cNvPr>
          <p:cNvSpPr>
            <a:spLocks noGrp="1"/>
          </p:cNvSpPr>
          <p:nvPr>
            <p:ph type="body" sz="quarter" idx="14"/>
          </p:nvPr>
        </p:nvSpPr>
        <p:spPr>
          <a:xfrm>
            <a:off x="4526643"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9">
            <a:extLst>
              <a:ext uri="{FF2B5EF4-FFF2-40B4-BE49-F238E27FC236}">
                <a16:creationId xmlns:a16="http://schemas.microsoft.com/office/drawing/2014/main" id="{26D6F04F-AC21-874E-838B-FF13C5EBAF27}"/>
              </a:ext>
            </a:extLst>
          </p:cNvPr>
          <p:cNvSpPr>
            <a:spLocks noGrp="1"/>
          </p:cNvSpPr>
          <p:nvPr>
            <p:ph type="body" sz="quarter" idx="15"/>
          </p:nvPr>
        </p:nvSpPr>
        <p:spPr>
          <a:xfrm>
            <a:off x="8372475"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8CF1358-8703-98B0-31D8-111919ABFD28}"/>
              </a:ext>
            </a:extLst>
          </p:cNvPr>
          <p:cNvSpPr>
            <a:spLocks noGrp="1"/>
          </p:cNvSpPr>
          <p:nvPr>
            <p:ph type="title"/>
          </p:nvPr>
        </p:nvSpPr>
        <p:spPr/>
        <p:txBody>
          <a:bodyPr/>
          <a:lstStyle>
            <a:lvl1pPr>
              <a:defRPr>
                <a:solidFill>
                  <a:srgbClr val="1D51A4"/>
                </a:solidFill>
              </a:defRPr>
            </a:lvl1pPr>
          </a:lstStyle>
          <a:p>
            <a:r>
              <a:rPr lang="en-US"/>
              <a:t>Click to edit Master title style</a:t>
            </a:r>
          </a:p>
        </p:txBody>
      </p:sp>
      <p:sp>
        <p:nvSpPr>
          <p:cNvPr id="3" name="TextBox 2">
            <a:extLst>
              <a:ext uri="{FF2B5EF4-FFF2-40B4-BE49-F238E27FC236}">
                <a16:creationId xmlns:a16="http://schemas.microsoft.com/office/drawing/2014/main" id="{B631D08F-63BF-45D4-48A4-059A4898EF4F}"/>
              </a:ext>
            </a:extLst>
          </p:cNvPr>
          <p:cNvSpPr txBox="1"/>
          <p:nvPr userDrawn="1"/>
        </p:nvSpPr>
        <p:spPr>
          <a:xfrm>
            <a:off x="1903210" y="6531722"/>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Customer First   ●   Differentiate with Our People   ●   Bias for Action   ●   Continuous Improvement   ●   Accountability</a:t>
            </a:r>
          </a:p>
        </p:txBody>
      </p:sp>
    </p:spTree>
    <p:extLst>
      <p:ext uri="{BB962C8B-B14F-4D97-AF65-F5344CB8AC3E}">
        <p14:creationId xmlns:p14="http://schemas.microsoft.com/office/powerpoint/2010/main" val="4014029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s Chart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F14B251-ABDF-6748-A6B9-E6D1BD19B251}"/>
              </a:ext>
            </a:extLst>
          </p:cNvPr>
          <p:cNvSpPr/>
          <p:nvPr userDrawn="1"/>
        </p:nvSpPr>
        <p:spPr>
          <a:xfrm>
            <a:off x="0" y="4129548"/>
            <a:ext cx="12192000" cy="2728452"/>
          </a:xfrm>
          <a:prstGeom prst="rect">
            <a:avLst/>
          </a:prstGeom>
          <a:solidFill>
            <a:srgbClr val="0085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404929A1-967C-F341-AF52-34A1C0CD06CD}"/>
              </a:ext>
            </a:extLst>
          </p:cNvPr>
          <p:cNvSpPr txBox="1">
            <a:spLocks/>
          </p:cNvSpPr>
          <p:nvPr userDrawn="1"/>
        </p:nvSpPr>
        <p:spPr>
          <a:xfrm>
            <a:off x="10810215" y="6443853"/>
            <a:ext cx="830696" cy="281997"/>
          </a:xfrm>
          <a:prstGeom prst="rect">
            <a:avLst/>
          </a:prstGeom>
        </p:spPr>
        <p:txBody>
          <a:bodyPr/>
          <a:lstStyle>
            <a:defPPr>
              <a:defRPr lang="en-US"/>
            </a:defPPr>
            <a:lvl1pPr marL="0" algn="r" defTabSz="914400" rtl="0" eaLnBrk="1" latinLnBrk="0" hangingPunct="1">
              <a:defRPr sz="1100" kern="1200">
                <a:solidFill>
                  <a:srgbClr val="008557"/>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5D75E3-62B6-C44A-8295-14DF27978E1A}" type="slidenum">
              <a:rPr lang="en-US" smtClean="0">
                <a:solidFill>
                  <a:schemeClr val="bg1"/>
                </a:solidFill>
              </a:rPr>
              <a:pPr/>
              <a:t>‹#›</a:t>
            </a:fld>
            <a:endParaRPr lang="en-US" dirty="0">
              <a:solidFill>
                <a:schemeClr val="bg1"/>
              </a:solidFill>
            </a:endParaRPr>
          </a:p>
        </p:txBody>
      </p:sp>
      <p:pic>
        <p:nvPicPr>
          <p:cNvPr id="5" name="Picture 4">
            <a:extLst>
              <a:ext uri="{FF2B5EF4-FFF2-40B4-BE49-F238E27FC236}">
                <a16:creationId xmlns:a16="http://schemas.microsoft.com/office/drawing/2014/main" id="{FF5977C4-A71C-3C49-9203-7C4890288364}"/>
              </a:ext>
            </a:extLst>
          </p:cNvPr>
          <p:cNvPicPr>
            <a:picLocks noChangeAspect="1"/>
          </p:cNvPicPr>
          <p:nvPr userDrawn="1"/>
        </p:nvPicPr>
        <p:blipFill>
          <a:blip r:embed="rId2"/>
          <a:stretch>
            <a:fillRect/>
          </a:stretch>
        </p:blipFill>
        <p:spPr>
          <a:xfrm>
            <a:off x="467022" y="6232525"/>
            <a:ext cx="1149668" cy="676275"/>
          </a:xfrm>
          <a:prstGeom prst="rect">
            <a:avLst/>
          </a:prstGeom>
        </p:spPr>
      </p:pic>
      <p:sp>
        <p:nvSpPr>
          <p:cNvPr id="14" name="Rectangle 13">
            <a:extLst>
              <a:ext uri="{FF2B5EF4-FFF2-40B4-BE49-F238E27FC236}">
                <a16:creationId xmlns:a16="http://schemas.microsoft.com/office/drawing/2014/main" id="{760F4762-2C9D-7149-971D-CB5E684C8703}"/>
              </a:ext>
            </a:extLst>
          </p:cNvPr>
          <p:cNvSpPr/>
          <p:nvPr userDrawn="1"/>
        </p:nvSpPr>
        <p:spPr>
          <a:xfrm>
            <a:off x="0" y="982980"/>
            <a:ext cx="7972425" cy="45719"/>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9">
            <a:extLst>
              <a:ext uri="{FF2B5EF4-FFF2-40B4-BE49-F238E27FC236}">
                <a16:creationId xmlns:a16="http://schemas.microsoft.com/office/drawing/2014/main" id="{DC76DE6F-23E6-F34B-8B43-B9EFD7911E2A}"/>
              </a:ext>
            </a:extLst>
          </p:cNvPr>
          <p:cNvSpPr>
            <a:spLocks noGrp="1"/>
          </p:cNvSpPr>
          <p:nvPr>
            <p:ph type="body" sz="quarter" idx="13"/>
          </p:nvPr>
        </p:nvSpPr>
        <p:spPr>
          <a:xfrm>
            <a:off x="722313"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9">
            <a:extLst>
              <a:ext uri="{FF2B5EF4-FFF2-40B4-BE49-F238E27FC236}">
                <a16:creationId xmlns:a16="http://schemas.microsoft.com/office/drawing/2014/main" id="{36578B75-700B-8A4E-AA81-22412BA1CFFA}"/>
              </a:ext>
            </a:extLst>
          </p:cNvPr>
          <p:cNvSpPr>
            <a:spLocks noGrp="1"/>
          </p:cNvSpPr>
          <p:nvPr>
            <p:ph type="body" sz="quarter" idx="14"/>
          </p:nvPr>
        </p:nvSpPr>
        <p:spPr>
          <a:xfrm>
            <a:off x="4526643"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9">
            <a:extLst>
              <a:ext uri="{FF2B5EF4-FFF2-40B4-BE49-F238E27FC236}">
                <a16:creationId xmlns:a16="http://schemas.microsoft.com/office/drawing/2014/main" id="{26D6F04F-AC21-874E-838B-FF13C5EBAF27}"/>
              </a:ext>
            </a:extLst>
          </p:cNvPr>
          <p:cNvSpPr>
            <a:spLocks noGrp="1"/>
          </p:cNvSpPr>
          <p:nvPr>
            <p:ph type="body" sz="quarter" idx="15"/>
          </p:nvPr>
        </p:nvSpPr>
        <p:spPr>
          <a:xfrm>
            <a:off x="8372475" y="4406900"/>
            <a:ext cx="3309937" cy="1701800"/>
          </a:xfrm>
        </p:spPr>
        <p:txBody>
          <a:bodyPr>
            <a:no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hart Placeholder 2">
            <a:extLst>
              <a:ext uri="{FF2B5EF4-FFF2-40B4-BE49-F238E27FC236}">
                <a16:creationId xmlns:a16="http://schemas.microsoft.com/office/drawing/2014/main" id="{22C4A4C4-8DED-434D-B4F3-0F1DD3DC07BA}"/>
              </a:ext>
            </a:extLst>
          </p:cNvPr>
          <p:cNvSpPr>
            <a:spLocks noGrp="1"/>
          </p:cNvSpPr>
          <p:nvPr>
            <p:ph type="chart" sz="quarter" idx="16"/>
          </p:nvPr>
        </p:nvSpPr>
        <p:spPr>
          <a:xfrm>
            <a:off x="722313" y="1325563"/>
            <a:ext cx="3309937" cy="2487612"/>
          </a:xfrm>
        </p:spPr>
        <p:txBody>
          <a:bodyPr/>
          <a:lstStyle/>
          <a:p>
            <a:r>
              <a:rPr lang="en-US"/>
              <a:t>Click icon to add chart</a:t>
            </a:r>
          </a:p>
        </p:txBody>
      </p:sp>
      <p:sp>
        <p:nvSpPr>
          <p:cNvPr id="15" name="Chart Placeholder 2">
            <a:extLst>
              <a:ext uri="{FF2B5EF4-FFF2-40B4-BE49-F238E27FC236}">
                <a16:creationId xmlns:a16="http://schemas.microsoft.com/office/drawing/2014/main" id="{EBF1B544-8034-F24E-8DFE-C61A3E70E1D7}"/>
              </a:ext>
            </a:extLst>
          </p:cNvPr>
          <p:cNvSpPr>
            <a:spLocks noGrp="1"/>
          </p:cNvSpPr>
          <p:nvPr>
            <p:ph type="chart" sz="quarter" idx="17"/>
          </p:nvPr>
        </p:nvSpPr>
        <p:spPr>
          <a:xfrm>
            <a:off x="4526643" y="1319623"/>
            <a:ext cx="3309937" cy="2487612"/>
          </a:xfrm>
        </p:spPr>
        <p:txBody>
          <a:bodyPr/>
          <a:lstStyle/>
          <a:p>
            <a:r>
              <a:rPr lang="en-US"/>
              <a:t>Click icon to add chart</a:t>
            </a:r>
          </a:p>
        </p:txBody>
      </p:sp>
      <p:sp>
        <p:nvSpPr>
          <p:cNvPr id="19" name="Chart Placeholder 2">
            <a:extLst>
              <a:ext uri="{FF2B5EF4-FFF2-40B4-BE49-F238E27FC236}">
                <a16:creationId xmlns:a16="http://schemas.microsoft.com/office/drawing/2014/main" id="{B92C8E7F-E155-B341-AA8E-86D5730AC3FD}"/>
              </a:ext>
            </a:extLst>
          </p:cNvPr>
          <p:cNvSpPr>
            <a:spLocks noGrp="1"/>
          </p:cNvSpPr>
          <p:nvPr>
            <p:ph type="chart" sz="quarter" idx="18"/>
          </p:nvPr>
        </p:nvSpPr>
        <p:spPr>
          <a:xfrm>
            <a:off x="8343900" y="1319623"/>
            <a:ext cx="3309937" cy="2487612"/>
          </a:xfrm>
        </p:spPr>
        <p:txBody>
          <a:bodyPr/>
          <a:lstStyle/>
          <a:p>
            <a:r>
              <a:rPr lang="en-US"/>
              <a:t>Click icon to add chart</a:t>
            </a:r>
          </a:p>
        </p:txBody>
      </p:sp>
      <p:sp>
        <p:nvSpPr>
          <p:cNvPr id="2" name="Title 1">
            <a:extLst>
              <a:ext uri="{FF2B5EF4-FFF2-40B4-BE49-F238E27FC236}">
                <a16:creationId xmlns:a16="http://schemas.microsoft.com/office/drawing/2014/main" id="{E270F89F-9680-03CA-9587-1788DA4EAD55}"/>
              </a:ext>
            </a:extLst>
          </p:cNvPr>
          <p:cNvSpPr>
            <a:spLocks noGrp="1"/>
          </p:cNvSpPr>
          <p:nvPr>
            <p:ph type="title"/>
          </p:nvPr>
        </p:nvSpPr>
        <p:spPr/>
        <p:txBody>
          <a:bodyPr/>
          <a:lstStyle>
            <a:lvl1pPr>
              <a:defRPr>
                <a:solidFill>
                  <a:srgbClr val="1D51A4"/>
                </a:solidFill>
              </a:defRPr>
            </a:lvl1pPr>
          </a:lstStyle>
          <a:p>
            <a:r>
              <a:rPr lang="en-US"/>
              <a:t>Click to edit Master title style</a:t>
            </a:r>
          </a:p>
        </p:txBody>
      </p:sp>
      <p:sp>
        <p:nvSpPr>
          <p:cNvPr id="4" name="TextBox 3">
            <a:extLst>
              <a:ext uri="{FF2B5EF4-FFF2-40B4-BE49-F238E27FC236}">
                <a16:creationId xmlns:a16="http://schemas.microsoft.com/office/drawing/2014/main" id="{5C47C4E2-D7EE-9EB7-77BC-727FAB08CC19}"/>
              </a:ext>
            </a:extLst>
          </p:cNvPr>
          <p:cNvSpPr txBox="1"/>
          <p:nvPr userDrawn="1"/>
        </p:nvSpPr>
        <p:spPr>
          <a:xfrm>
            <a:off x="1903210" y="6531722"/>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rPr>
              <a:t>Customer First   ●   Differentiate with Our People   ●   Bias for Action   ●   Continuous Improvement   ●   Accountability</a:t>
            </a:r>
          </a:p>
        </p:txBody>
      </p:sp>
    </p:spTree>
    <p:extLst>
      <p:ext uri="{BB962C8B-B14F-4D97-AF65-F5344CB8AC3E}">
        <p14:creationId xmlns:p14="http://schemas.microsoft.com/office/powerpoint/2010/main" val="4145580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5186C2-85C5-B841-B803-BF24B25A9B61}"/>
              </a:ext>
            </a:extLst>
          </p:cNvPr>
          <p:cNvSpPr>
            <a:spLocks noGrp="1"/>
          </p:cNvSpPr>
          <p:nvPr>
            <p:ph type="body" idx="1"/>
          </p:nvPr>
        </p:nvSpPr>
        <p:spPr>
          <a:xfrm>
            <a:off x="561975" y="1400175"/>
            <a:ext cx="10791825" cy="47767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8333F40E-04CE-0B47-9A0C-9920E7706FCA}"/>
              </a:ext>
            </a:extLst>
          </p:cNvPr>
          <p:cNvSpPr/>
          <p:nvPr userDrawn="1"/>
        </p:nvSpPr>
        <p:spPr>
          <a:xfrm>
            <a:off x="0" y="982980"/>
            <a:ext cx="7972425" cy="45719"/>
          </a:xfrm>
          <a:prstGeom prst="rect">
            <a:avLst/>
          </a:prstGeom>
          <a:solidFill>
            <a:srgbClr val="1D5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9CFDEBB2-5AB0-8D77-C9D0-9B6579363C60}"/>
              </a:ext>
            </a:extLst>
          </p:cNvPr>
          <p:cNvSpPr>
            <a:spLocks noGrp="1"/>
          </p:cNvSpPr>
          <p:nvPr>
            <p:ph type="title"/>
          </p:nvPr>
        </p:nvSpPr>
        <p:spPr>
          <a:xfrm>
            <a:off x="522219" y="274154"/>
            <a:ext cx="10515600" cy="81376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TextBox 4">
            <a:extLst>
              <a:ext uri="{FF2B5EF4-FFF2-40B4-BE49-F238E27FC236}">
                <a16:creationId xmlns:a16="http://schemas.microsoft.com/office/drawing/2014/main" id="{E1BB9658-CAE0-1C76-0952-9767B89A525B}"/>
              </a:ext>
            </a:extLst>
          </p:cNvPr>
          <p:cNvSpPr txBox="1"/>
          <p:nvPr userDrawn="1"/>
        </p:nvSpPr>
        <p:spPr>
          <a:xfrm>
            <a:off x="1903210" y="6531722"/>
            <a:ext cx="7745789"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rPr>
              <a:t>Customer First   ●   Differentiate with Our People   ●   Bias for Action   ●   Continuous Improvement   ●   Accountability</a:t>
            </a:r>
          </a:p>
        </p:txBody>
      </p:sp>
      <p:sp>
        <p:nvSpPr>
          <p:cNvPr id="6" name="Slide Number Placeholder 5">
            <a:extLst>
              <a:ext uri="{FF2B5EF4-FFF2-40B4-BE49-F238E27FC236}">
                <a16:creationId xmlns:a16="http://schemas.microsoft.com/office/drawing/2014/main" id="{C89C06AE-210F-3D0A-4E55-9519F665004F}"/>
              </a:ext>
            </a:extLst>
          </p:cNvPr>
          <p:cNvSpPr>
            <a:spLocks noGrp="1"/>
          </p:cNvSpPr>
          <p:nvPr>
            <p:ph type="sldNum" sz="quarter" idx="4"/>
          </p:nvPr>
        </p:nvSpPr>
        <p:spPr>
          <a:xfrm>
            <a:off x="10810215" y="6465169"/>
            <a:ext cx="830696" cy="281997"/>
          </a:xfrm>
          <a:prstGeom prst="rect">
            <a:avLst/>
          </a:prstGeom>
        </p:spPr>
        <p:txBody>
          <a:bodyPr anchor="b"/>
          <a:lstStyle>
            <a:lvl1pPr algn="r">
              <a:defRPr sz="1100">
                <a:solidFill>
                  <a:srgbClr val="008557"/>
                </a:solidFill>
              </a:defRPr>
            </a:lvl1pPr>
          </a:lstStyle>
          <a:p>
            <a:fld id="{065D75E3-62B6-C44A-8295-14DF27978E1A}" type="slidenum">
              <a:rPr lang="en-US" smtClean="0"/>
              <a:pPr/>
              <a:t>‹#›</a:t>
            </a:fld>
            <a:endParaRPr lang="en-US" dirty="0"/>
          </a:p>
        </p:txBody>
      </p:sp>
      <p:pic>
        <p:nvPicPr>
          <p:cNvPr id="7" name="Picture 6">
            <a:extLst>
              <a:ext uri="{FF2B5EF4-FFF2-40B4-BE49-F238E27FC236}">
                <a16:creationId xmlns:a16="http://schemas.microsoft.com/office/drawing/2014/main" id="{DA4D68C5-086E-FDAF-9ADA-74E169E8CC8B}"/>
              </a:ext>
            </a:extLst>
          </p:cNvPr>
          <p:cNvPicPr>
            <a:picLocks noChangeAspect="1"/>
          </p:cNvPicPr>
          <p:nvPr userDrawn="1"/>
        </p:nvPicPr>
        <p:blipFill rotWithShape="1">
          <a:blip r:embed="rId16"/>
          <a:srcRect l="7620" b="23758"/>
          <a:stretch/>
        </p:blipFill>
        <p:spPr>
          <a:xfrm>
            <a:off x="561976" y="6238940"/>
            <a:ext cx="1046868" cy="508226"/>
          </a:xfrm>
          <a:prstGeom prst="rect">
            <a:avLst/>
          </a:prstGeom>
        </p:spPr>
      </p:pic>
    </p:spTree>
    <p:extLst>
      <p:ext uri="{BB962C8B-B14F-4D97-AF65-F5344CB8AC3E}">
        <p14:creationId xmlns:p14="http://schemas.microsoft.com/office/powerpoint/2010/main" val="2672526572"/>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6" r:id="rId3"/>
    <p:sldLayoutId id="2147483650" r:id="rId4"/>
    <p:sldLayoutId id="2147483655" r:id="rId5"/>
    <p:sldLayoutId id="2147483652" r:id="rId6"/>
    <p:sldLayoutId id="2147483653" r:id="rId7"/>
    <p:sldLayoutId id="2147483656" r:id="rId8"/>
    <p:sldLayoutId id="2147483667" r:id="rId9"/>
    <p:sldLayoutId id="2147483661" r:id="rId10"/>
    <p:sldLayoutId id="2147483657" r:id="rId11"/>
    <p:sldLayoutId id="2147483662" r:id="rId12"/>
    <p:sldLayoutId id="2147483660" r:id="rId13"/>
    <p:sldLayoutId id="2147483663" r:id="rId14"/>
  </p:sldLayoutIdLst>
  <p:hf hdr="0" ftr="0" dt="0"/>
  <p:txStyles>
    <p:titleStyle>
      <a:lvl1pPr algn="l" defTabSz="914400" rtl="0" eaLnBrk="1" latinLnBrk="0" hangingPunct="1">
        <a:lnSpc>
          <a:spcPct val="90000"/>
        </a:lnSpc>
        <a:spcBef>
          <a:spcPct val="0"/>
        </a:spcBef>
        <a:buNone/>
        <a:defRPr sz="3600" kern="1200">
          <a:solidFill>
            <a:schemeClr val="tx1">
              <a:lumMod val="85000"/>
              <a:lumOff val="15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slide" Target="slide6.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8.png"/><Relationship Id="rId11" Type="http://schemas.openxmlformats.org/officeDocument/2006/relationships/slide" Target="slide6.xml"/><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slide" Target="slide6.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48D83-3B8F-B073-C127-09A4844530D0}"/>
              </a:ext>
            </a:extLst>
          </p:cNvPr>
          <p:cNvSpPr>
            <a:spLocks noGrp="1"/>
          </p:cNvSpPr>
          <p:nvPr>
            <p:ph type="ctrTitle"/>
          </p:nvPr>
        </p:nvSpPr>
        <p:spPr>
          <a:xfrm>
            <a:off x="623514" y="4517481"/>
            <a:ext cx="10583201" cy="660112"/>
          </a:xfrm>
        </p:spPr>
        <p:txBody>
          <a:bodyPr>
            <a:noAutofit/>
          </a:bodyPr>
          <a:lstStyle/>
          <a:p>
            <a:r>
              <a:rPr lang="en-US" sz="3600" dirty="0"/>
              <a:t>Endotracheal Tubes</a:t>
            </a:r>
          </a:p>
        </p:txBody>
      </p:sp>
      <p:sp>
        <p:nvSpPr>
          <p:cNvPr id="3" name="Subtitle 2">
            <a:extLst>
              <a:ext uri="{FF2B5EF4-FFF2-40B4-BE49-F238E27FC236}">
                <a16:creationId xmlns:a16="http://schemas.microsoft.com/office/drawing/2014/main" id="{67BE2E69-3051-3A9E-2C5B-7933DF36B36A}"/>
              </a:ext>
            </a:extLst>
          </p:cNvPr>
          <p:cNvSpPr>
            <a:spLocks noGrp="1"/>
          </p:cNvSpPr>
          <p:nvPr>
            <p:ph type="subTitle" idx="1"/>
          </p:nvPr>
        </p:nvSpPr>
        <p:spPr/>
        <p:txBody>
          <a:bodyPr/>
          <a:lstStyle/>
          <a:p>
            <a:endParaRPr lang="en-US" sz="2000" dirty="0">
              <a:latin typeface="Arial" panose="020B0604020202020204" pitchFamily="34" charset="0"/>
            </a:endParaRPr>
          </a:p>
        </p:txBody>
      </p:sp>
    </p:spTree>
    <p:extLst>
      <p:ext uri="{BB962C8B-B14F-4D97-AF65-F5344CB8AC3E}">
        <p14:creationId xmlns:p14="http://schemas.microsoft.com/office/powerpoint/2010/main" val="4284918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2D0B8-CBB3-FA4D-9535-D7053F407611}"/>
              </a:ext>
            </a:extLst>
          </p:cNvPr>
          <p:cNvSpPr>
            <a:spLocks noGrp="1"/>
          </p:cNvSpPr>
          <p:nvPr>
            <p:ph type="title"/>
          </p:nvPr>
        </p:nvSpPr>
        <p:spPr>
          <a:xfrm>
            <a:off x="896695" y="3734232"/>
            <a:ext cx="5689236" cy="535809"/>
          </a:xfrm>
        </p:spPr>
        <p:txBody>
          <a:bodyPr>
            <a:normAutofit fontScale="90000"/>
          </a:bodyPr>
          <a:lstStyle/>
          <a:p>
            <a:r>
              <a:rPr lang="en-US" dirty="0"/>
              <a:t>Thank you</a:t>
            </a:r>
          </a:p>
        </p:txBody>
      </p:sp>
      <p:sp>
        <p:nvSpPr>
          <p:cNvPr id="3" name="Slide Number Placeholder 2">
            <a:extLst>
              <a:ext uri="{FF2B5EF4-FFF2-40B4-BE49-F238E27FC236}">
                <a16:creationId xmlns:a16="http://schemas.microsoft.com/office/drawing/2014/main" id="{CA61B671-2F76-CD4A-A283-2A283342AE1E}"/>
              </a:ext>
            </a:extLst>
          </p:cNvPr>
          <p:cNvSpPr>
            <a:spLocks noGrp="1"/>
          </p:cNvSpPr>
          <p:nvPr>
            <p:ph type="sldNum" sz="quarter" idx="4294967295"/>
          </p:nvPr>
        </p:nvSpPr>
        <p:spPr>
          <a:xfrm>
            <a:off x="11414125" y="6438900"/>
            <a:ext cx="777875" cy="227013"/>
          </a:xfrm>
          <a:prstGeom prst="rect">
            <a:avLst/>
          </a:prstGeom>
        </p:spPr>
        <p:txBody>
          <a:bodyPr/>
          <a:lstStyle/>
          <a:p>
            <a:fld id="{94E0494F-D9D9-4FE9-B19B-AC7F2920D1CD}" type="slidenum">
              <a:rPr lang="en-US" smtClean="0">
                <a:solidFill>
                  <a:schemeClr val="bg1"/>
                </a:solidFill>
              </a:rPr>
              <a:pPr/>
              <a:t>10</a:t>
            </a:fld>
            <a:endParaRPr lang="en-US" dirty="0">
              <a:solidFill>
                <a:schemeClr val="bg1"/>
              </a:solidFill>
            </a:endParaRPr>
          </a:p>
        </p:txBody>
      </p:sp>
    </p:spTree>
    <p:extLst>
      <p:ext uri="{BB962C8B-B14F-4D97-AF65-F5344CB8AC3E}">
        <p14:creationId xmlns:p14="http://schemas.microsoft.com/office/powerpoint/2010/main" val="3737653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A77734C-B5EA-FC24-4F3E-159AB7323E03}"/>
              </a:ext>
            </a:extLst>
          </p:cNvPr>
          <p:cNvSpPr>
            <a:spLocks noGrp="1"/>
          </p:cNvSpPr>
          <p:nvPr>
            <p:ph idx="1"/>
          </p:nvPr>
        </p:nvSpPr>
        <p:spPr>
          <a:xfrm>
            <a:off x="522219" y="1397310"/>
            <a:ext cx="11026653" cy="4737153"/>
          </a:xfrm>
        </p:spPr>
        <p:txBody>
          <a:bodyPr>
            <a:normAutofit/>
          </a:bodyPr>
          <a:lstStyle/>
          <a:p>
            <a:pPr marL="285750" indent="-285750">
              <a:buFont typeface="Arial" panose="020B0604020202020204" pitchFamily="34" charset="0"/>
              <a:buChar char="•"/>
            </a:pPr>
            <a:r>
              <a:rPr lang="en-US" sz="1600" b="1" dirty="0"/>
              <a:t>Aspiration</a:t>
            </a:r>
            <a:r>
              <a:rPr lang="en-US" sz="1600" dirty="0"/>
              <a:t>: When a person is intubated, they may inhale vomit, blood or other fluids.</a:t>
            </a:r>
          </a:p>
          <a:p>
            <a:pPr marL="285750" indent="-285750">
              <a:buFont typeface="Arial" panose="020B0604020202020204" pitchFamily="34" charset="0"/>
              <a:buChar char="•"/>
            </a:pPr>
            <a:r>
              <a:rPr lang="en-US" sz="1600" b="1" dirty="0"/>
              <a:t>Endobronchial intubation</a:t>
            </a:r>
            <a:r>
              <a:rPr lang="en-US" sz="1600" dirty="0"/>
              <a:t>: The tracheal tube may go down one of two bronchi, a pair of tubes that connect your trachea to your lung. This is also called mainstem intubation.</a:t>
            </a:r>
          </a:p>
          <a:p>
            <a:pPr marL="285750" indent="-285750">
              <a:buFont typeface="Arial" panose="020B0604020202020204" pitchFamily="34" charset="0"/>
              <a:buChar char="•"/>
            </a:pPr>
            <a:r>
              <a:rPr lang="en-US" sz="1600" b="1" dirty="0"/>
              <a:t>Esophageal intubation</a:t>
            </a:r>
            <a:r>
              <a:rPr lang="en-US" sz="1600" dirty="0"/>
              <a:t>: If the tube enters your esophagus (food tube) instead of your trachea, it can result in brain damage or even death if not recognized soon enough.</a:t>
            </a:r>
          </a:p>
          <a:p>
            <a:pPr marL="285750" indent="-285750">
              <a:buFont typeface="Arial" panose="020B0604020202020204" pitchFamily="34" charset="0"/>
              <a:buChar char="•"/>
            </a:pPr>
            <a:r>
              <a:rPr lang="en-US" sz="1600" b="1" dirty="0"/>
              <a:t>Failure to secure the airway</a:t>
            </a:r>
            <a:r>
              <a:rPr lang="en-US" sz="1600" dirty="0"/>
              <a:t>: When intubation doesn’t work, healthcare providers may not be able to treat the person.</a:t>
            </a:r>
          </a:p>
          <a:p>
            <a:pPr marL="285750" indent="-285750">
              <a:buFont typeface="Arial" panose="020B0604020202020204" pitchFamily="34" charset="0"/>
              <a:buChar char="•"/>
            </a:pPr>
            <a:r>
              <a:rPr lang="en-US" sz="1600" b="1" dirty="0"/>
              <a:t>Infections</a:t>
            </a:r>
            <a:r>
              <a:rPr lang="en-US" sz="1600" dirty="0"/>
              <a:t>: People who’ve been intubated may develop infections, such as sinus infections.</a:t>
            </a:r>
          </a:p>
          <a:p>
            <a:pPr marL="285750" indent="-285750">
              <a:buFont typeface="Arial" panose="020B0604020202020204" pitchFamily="34" charset="0"/>
              <a:buChar char="•"/>
            </a:pPr>
            <a:r>
              <a:rPr lang="en-US" sz="1600" b="1" dirty="0"/>
              <a:t>Injury</a:t>
            </a:r>
            <a:r>
              <a:rPr lang="en-US" sz="1600" dirty="0"/>
              <a:t>: The procedure can potentially injure your mouth, teeth, tongue, vocal cords or airway. The injury may lead to bleeding or swelling.</a:t>
            </a:r>
          </a:p>
          <a:p>
            <a:pPr marL="285750" indent="-285750">
              <a:buFont typeface="Arial" panose="020B0604020202020204" pitchFamily="34" charset="0"/>
              <a:buChar char="•"/>
            </a:pPr>
            <a:r>
              <a:rPr lang="en-US" sz="1600" b="1" dirty="0"/>
              <a:t>Problems coming out of anesthesia</a:t>
            </a:r>
            <a:r>
              <a:rPr lang="en-US" sz="1600" dirty="0"/>
              <a:t>: Most people recover from anesthesia well, but some have trouble waking or have medical emergencies.</a:t>
            </a:r>
          </a:p>
          <a:p>
            <a:pPr marL="285750" indent="-285750">
              <a:buFont typeface="Arial" panose="020B0604020202020204" pitchFamily="34" charset="0"/>
              <a:buChar char="•"/>
            </a:pPr>
            <a:r>
              <a:rPr lang="en-US" sz="1600" b="1" dirty="0"/>
              <a:t>Tension pneumothorax</a:t>
            </a:r>
            <a:r>
              <a:rPr lang="en-US" sz="1600" dirty="0"/>
              <a:t>: When air gets trapped in your chest cavity, this can cause your lungs to collapse.</a:t>
            </a:r>
            <a:endParaRPr lang="de-DE" sz="1600" dirty="0"/>
          </a:p>
        </p:txBody>
      </p:sp>
      <p:sp>
        <p:nvSpPr>
          <p:cNvPr id="3" name="Foliennummernplatzhalter 2">
            <a:extLst>
              <a:ext uri="{FF2B5EF4-FFF2-40B4-BE49-F238E27FC236}">
                <a16:creationId xmlns:a16="http://schemas.microsoft.com/office/drawing/2014/main" id="{F4136323-95C0-166A-1210-7185F0ACC6F4}"/>
              </a:ext>
            </a:extLst>
          </p:cNvPr>
          <p:cNvSpPr>
            <a:spLocks noGrp="1"/>
          </p:cNvSpPr>
          <p:nvPr>
            <p:ph type="sldNum" sz="quarter" idx="4"/>
          </p:nvPr>
        </p:nvSpPr>
        <p:spPr/>
        <p:txBody>
          <a:bodyPr/>
          <a:lstStyle/>
          <a:p>
            <a:fld id="{065D75E3-62B6-C44A-8295-14DF27978E1A}" type="slidenum">
              <a:rPr lang="en-US" smtClean="0"/>
              <a:pPr/>
              <a:t>2</a:t>
            </a:fld>
            <a:endParaRPr lang="en-US"/>
          </a:p>
        </p:txBody>
      </p:sp>
      <p:sp>
        <p:nvSpPr>
          <p:cNvPr id="4" name="Titel 3">
            <a:extLst>
              <a:ext uri="{FF2B5EF4-FFF2-40B4-BE49-F238E27FC236}">
                <a16:creationId xmlns:a16="http://schemas.microsoft.com/office/drawing/2014/main" id="{46BF2F6A-538E-68F2-032B-803D4D9012A0}"/>
              </a:ext>
            </a:extLst>
          </p:cNvPr>
          <p:cNvSpPr>
            <a:spLocks noGrp="1"/>
          </p:cNvSpPr>
          <p:nvPr>
            <p:ph type="title"/>
          </p:nvPr>
        </p:nvSpPr>
        <p:spPr/>
        <p:txBody>
          <a:bodyPr/>
          <a:lstStyle/>
          <a:p>
            <a:r>
              <a:rPr lang="de-DE" dirty="0"/>
              <a:t>Intubation </a:t>
            </a:r>
            <a:r>
              <a:rPr lang="de-DE" dirty="0" err="1"/>
              <a:t>Risks</a:t>
            </a:r>
            <a:endParaRPr lang="de-DE" dirty="0"/>
          </a:p>
        </p:txBody>
      </p:sp>
      <p:sp>
        <p:nvSpPr>
          <p:cNvPr id="5" name="Rechteck 4">
            <a:hlinkClick r:id="rId2" action="ppaction://hlinksldjump"/>
            <a:extLst>
              <a:ext uri="{FF2B5EF4-FFF2-40B4-BE49-F238E27FC236}">
                <a16:creationId xmlns:a16="http://schemas.microsoft.com/office/drawing/2014/main" id="{3CCA03C7-39A1-9973-54FC-7626AB32BA8E}"/>
              </a:ext>
            </a:extLst>
          </p:cNvPr>
          <p:cNvSpPr/>
          <p:nvPr/>
        </p:nvSpPr>
        <p:spPr>
          <a:xfrm>
            <a:off x="438912" y="6318504"/>
            <a:ext cx="1152144" cy="475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485985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5D264DA-CEF0-5E4B-5E1B-B3EB33582076}"/>
              </a:ext>
            </a:extLst>
          </p:cNvPr>
          <p:cNvSpPr>
            <a:spLocks noGrp="1"/>
          </p:cNvSpPr>
          <p:nvPr>
            <p:ph idx="1"/>
          </p:nvPr>
        </p:nvSpPr>
        <p:spPr/>
        <p:txBody>
          <a:bodyPr/>
          <a:lstStyle/>
          <a:p>
            <a:r>
              <a:rPr lang="en-US" sz="1800" b="1" i="0" u="none" strike="noStrike" baseline="0" dirty="0">
                <a:solidFill>
                  <a:srgbClr val="000000"/>
                </a:solidFill>
                <a:latin typeface="Arial" panose="020B0604020202020204" pitchFamily="34" charset="0"/>
              </a:rPr>
              <a:t>Definition: </a:t>
            </a:r>
            <a:r>
              <a:rPr lang="en-US" sz="1800" b="0" i="0" u="none" strike="noStrike" baseline="0" dirty="0">
                <a:solidFill>
                  <a:srgbClr val="000000"/>
                </a:solidFill>
                <a:latin typeface="Arial" panose="020B0604020202020204" pitchFamily="34" charset="0"/>
              </a:rPr>
              <a:t>An endotracheal tube is a tube constructed of polyvinyl chloride that is placed between the vocal cords through the trachea. It serves to provide oxygen and inhaled gases to the lungs and protects the lungs from contamination, such as gastric contents or blood. </a:t>
            </a:r>
          </a:p>
          <a:p>
            <a:r>
              <a:rPr lang="en-US" sz="1800" b="1" dirty="0">
                <a:solidFill>
                  <a:srgbClr val="000000"/>
                </a:solidFill>
              </a:rPr>
              <a:t>Care Areas:</a:t>
            </a:r>
          </a:p>
          <a:p>
            <a:pPr marL="285750" indent="-285750">
              <a:buFont typeface="Arial" panose="020B0604020202020204" pitchFamily="34" charset="0"/>
              <a:buChar char="•"/>
            </a:pPr>
            <a:r>
              <a:rPr lang="en-US" sz="1800" dirty="0">
                <a:solidFill>
                  <a:srgbClr val="000000"/>
                </a:solidFill>
              </a:rPr>
              <a:t>OR</a:t>
            </a:r>
          </a:p>
          <a:p>
            <a:pPr marL="285750" indent="-285750">
              <a:buFont typeface="Arial" panose="020B0604020202020204" pitchFamily="34" charset="0"/>
              <a:buChar char="•"/>
            </a:pPr>
            <a:r>
              <a:rPr lang="en-US" sz="1800" dirty="0">
                <a:solidFill>
                  <a:srgbClr val="000000"/>
                </a:solidFill>
              </a:rPr>
              <a:t>ICU</a:t>
            </a:r>
          </a:p>
          <a:p>
            <a:pPr marL="285750" indent="-285750">
              <a:buFont typeface="Arial" panose="020B0604020202020204" pitchFamily="34" charset="0"/>
              <a:buChar char="•"/>
            </a:pPr>
            <a:r>
              <a:rPr lang="en-US" sz="1800" dirty="0">
                <a:solidFill>
                  <a:srgbClr val="000000"/>
                </a:solidFill>
              </a:rPr>
              <a:t>ED</a:t>
            </a:r>
            <a:endParaRPr lang="de-DE" dirty="0"/>
          </a:p>
        </p:txBody>
      </p:sp>
      <p:sp>
        <p:nvSpPr>
          <p:cNvPr id="3" name="Foliennummernplatzhalter 2">
            <a:extLst>
              <a:ext uri="{FF2B5EF4-FFF2-40B4-BE49-F238E27FC236}">
                <a16:creationId xmlns:a16="http://schemas.microsoft.com/office/drawing/2014/main" id="{E25A35B8-2EC5-C9C8-1393-99252CB07EA1}"/>
              </a:ext>
            </a:extLst>
          </p:cNvPr>
          <p:cNvSpPr>
            <a:spLocks noGrp="1"/>
          </p:cNvSpPr>
          <p:nvPr>
            <p:ph type="sldNum" sz="quarter" idx="4"/>
          </p:nvPr>
        </p:nvSpPr>
        <p:spPr/>
        <p:txBody>
          <a:bodyPr/>
          <a:lstStyle/>
          <a:p>
            <a:fld id="{065D75E3-62B6-C44A-8295-14DF27978E1A}" type="slidenum">
              <a:rPr lang="en-US" smtClean="0"/>
              <a:pPr/>
              <a:t>3</a:t>
            </a:fld>
            <a:endParaRPr lang="en-US"/>
          </a:p>
        </p:txBody>
      </p:sp>
      <p:sp>
        <p:nvSpPr>
          <p:cNvPr id="4" name="Titel 3">
            <a:extLst>
              <a:ext uri="{FF2B5EF4-FFF2-40B4-BE49-F238E27FC236}">
                <a16:creationId xmlns:a16="http://schemas.microsoft.com/office/drawing/2014/main" id="{EAE4C940-F2E2-245D-6077-4B1725F85259}"/>
              </a:ext>
            </a:extLst>
          </p:cNvPr>
          <p:cNvSpPr>
            <a:spLocks noGrp="1"/>
          </p:cNvSpPr>
          <p:nvPr>
            <p:ph type="title"/>
          </p:nvPr>
        </p:nvSpPr>
        <p:spPr/>
        <p:txBody>
          <a:bodyPr/>
          <a:lstStyle/>
          <a:p>
            <a:r>
              <a:rPr lang="en-US" dirty="0"/>
              <a:t>What is an Endotracheal Tube?</a:t>
            </a:r>
            <a:endParaRPr lang="de-DE" dirty="0"/>
          </a:p>
        </p:txBody>
      </p:sp>
      <p:pic>
        <p:nvPicPr>
          <p:cNvPr id="1026" name="Picture 2">
            <a:extLst>
              <a:ext uri="{FF2B5EF4-FFF2-40B4-BE49-F238E27FC236}">
                <a16:creationId xmlns:a16="http://schemas.microsoft.com/office/drawing/2014/main" id="{CDB8B687-45DA-3BF0-1522-A61054D6AE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3361266" y="3429000"/>
            <a:ext cx="5469467" cy="194264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Verbinder: gewinkelt 5">
            <a:extLst>
              <a:ext uri="{FF2B5EF4-FFF2-40B4-BE49-F238E27FC236}">
                <a16:creationId xmlns:a16="http://schemas.microsoft.com/office/drawing/2014/main" id="{627ACB97-0643-6AD6-6D35-AE33D4B1E611}"/>
              </a:ext>
            </a:extLst>
          </p:cNvPr>
          <p:cNvCxnSpPr/>
          <p:nvPr/>
        </p:nvCxnSpPr>
        <p:spPr>
          <a:xfrm flipV="1">
            <a:off x="8484124" y="3516198"/>
            <a:ext cx="1498862" cy="348792"/>
          </a:xfrm>
          <a:prstGeom prst="bentConnector3">
            <a:avLst/>
          </a:prstGeom>
        </p:spPr>
        <p:style>
          <a:lnRef idx="1">
            <a:schemeClr val="dk1"/>
          </a:lnRef>
          <a:fillRef idx="0">
            <a:schemeClr val="dk1"/>
          </a:fillRef>
          <a:effectRef idx="0">
            <a:schemeClr val="dk1"/>
          </a:effectRef>
          <a:fontRef idx="minor">
            <a:schemeClr val="tx1"/>
          </a:fontRef>
        </p:style>
      </p:cxnSp>
      <p:sp>
        <p:nvSpPr>
          <p:cNvPr id="7" name="Textfeld 6">
            <a:extLst>
              <a:ext uri="{FF2B5EF4-FFF2-40B4-BE49-F238E27FC236}">
                <a16:creationId xmlns:a16="http://schemas.microsoft.com/office/drawing/2014/main" id="{FE41220F-336C-ABB5-4AD6-4AD2AC9BC743}"/>
              </a:ext>
            </a:extLst>
          </p:cNvPr>
          <p:cNvSpPr txBox="1"/>
          <p:nvPr/>
        </p:nvSpPr>
        <p:spPr>
          <a:xfrm>
            <a:off x="9982986" y="3391285"/>
            <a:ext cx="1216058" cy="261610"/>
          </a:xfrm>
          <a:prstGeom prst="rect">
            <a:avLst/>
          </a:prstGeom>
          <a:noFill/>
        </p:spPr>
        <p:txBody>
          <a:bodyPr wrap="square" rtlCol="0">
            <a:spAutoFit/>
          </a:bodyPr>
          <a:lstStyle/>
          <a:p>
            <a:r>
              <a:rPr lang="de-DE" sz="1100" dirty="0"/>
              <a:t>Murphy Eye</a:t>
            </a:r>
          </a:p>
        </p:txBody>
      </p:sp>
      <p:cxnSp>
        <p:nvCxnSpPr>
          <p:cNvPr id="9" name="Verbinder: gewinkelt 8">
            <a:extLst>
              <a:ext uri="{FF2B5EF4-FFF2-40B4-BE49-F238E27FC236}">
                <a16:creationId xmlns:a16="http://schemas.microsoft.com/office/drawing/2014/main" id="{00F3D12A-CC0A-7F81-A9AC-646C7840C0E5}"/>
              </a:ext>
            </a:extLst>
          </p:cNvPr>
          <p:cNvCxnSpPr/>
          <p:nvPr/>
        </p:nvCxnSpPr>
        <p:spPr>
          <a:xfrm flipV="1">
            <a:off x="8239027" y="3978111"/>
            <a:ext cx="1770478" cy="282804"/>
          </a:xfrm>
          <a:prstGeom prst="bentConnector3">
            <a:avLst/>
          </a:prstGeom>
        </p:spPr>
        <p:style>
          <a:lnRef idx="1">
            <a:schemeClr val="dk1"/>
          </a:lnRef>
          <a:fillRef idx="0">
            <a:schemeClr val="dk1"/>
          </a:fillRef>
          <a:effectRef idx="0">
            <a:schemeClr val="dk1"/>
          </a:effectRef>
          <a:fontRef idx="minor">
            <a:schemeClr val="tx1"/>
          </a:fontRef>
        </p:style>
      </p:cxnSp>
      <p:sp>
        <p:nvSpPr>
          <p:cNvPr id="10" name="Textfeld 9">
            <a:extLst>
              <a:ext uri="{FF2B5EF4-FFF2-40B4-BE49-F238E27FC236}">
                <a16:creationId xmlns:a16="http://schemas.microsoft.com/office/drawing/2014/main" id="{E0AD9A8C-9160-A4DB-C6D8-97F7655B941D}"/>
              </a:ext>
            </a:extLst>
          </p:cNvPr>
          <p:cNvSpPr txBox="1"/>
          <p:nvPr/>
        </p:nvSpPr>
        <p:spPr>
          <a:xfrm>
            <a:off x="9965163" y="3860081"/>
            <a:ext cx="1216058" cy="261610"/>
          </a:xfrm>
          <a:prstGeom prst="rect">
            <a:avLst/>
          </a:prstGeom>
          <a:noFill/>
        </p:spPr>
        <p:txBody>
          <a:bodyPr wrap="square" rtlCol="0">
            <a:spAutoFit/>
          </a:bodyPr>
          <a:lstStyle/>
          <a:p>
            <a:r>
              <a:rPr lang="de-DE" sz="1100" dirty="0" err="1"/>
              <a:t>Cuff</a:t>
            </a:r>
            <a:endParaRPr lang="de-DE" sz="1100" dirty="0"/>
          </a:p>
        </p:txBody>
      </p:sp>
      <p:cxnSp>
        <p:nvCxnSpPr>
          <p:cNvPr id="12" name="Verbinder: gewinkelt 11">
            <a:extLst>
              <a:ext uri="{FF2B5EF4-FFF2-40B4-BE49-F238E27FC236}">
                <a16:creationId xmlns:a16="http://schemas.microsoft.com/office/drawing/2014/main" id="{1E4A55C0-7616-72E8-4BE2-51B1147B3E29}"/>
              </a:ext>
            </a:extLst>
          </p:cNvPr>
          <p:cNvCxnSpPr/>
          <p:nvPr/>
        </p:nvCxnSpPr>
        <p:spPr>
          <a:xfrm flipV="1">
            <a:off x="7673419" y="4390895"/>
            <a:ext cx="2336086" cy="209385"/>
          </a:xfrm>
          <a:prstGeom prst="bentConnector3">
            <a:avLst/>
          </a:prstGeom>
        </p:spPr>
        <p:style>
          <a:lnRef idx="1">
            <a:schemeClr val="dk1"/>
          </a:lnRef>
          <a:fillRef idx="0">
            <a:schemeClr val="dk1"/>
          </a:fillRef>
          <a:effectRef idx="0">
            <a:schemeClr val="dk1"/>
          </a:effectRef>
          <a:fontRef idx="minor">
            <a:schemeClr val="tx1"/>
          </a:fontRef>
        </p:style>
      </p:cxnSp>
      <p:sp>
        <p:nvSpPr>
          <p:cNvPr id="13" name="Textfeld 12">
            <a:extLst>
              <a:ext uri="{FF2B5EF4-FFF2-40B4-BE49-F238E27FC236}">
                <a16:creationId xmlns:a16="http://schemas.microsoft.com/office/drawing/2014/main" id="{C125DD5E-F9B3-FCEE-8000-07A9D2DA6AF3}"/>
              </a:ext>
            </a:extLst>
          </p:cNvPr>
          <p:cNvSpPr txBox="1"/>
          <p:nvPr/>
        </p:nvSpPr>
        <p:spPr>
          <a:xfrm>
            <a:off x="10009505" y="4271900"/>
            <a:ext cx="1443741" cy="261610"/>
          </a:xfrm>
          <a:prstGeom prst="rect">
            <a:avLst/>
          </a:prstGeom>
          <a:noFill/>
        </p:spPr>
        <p:txBody>
          <a:bodyPr wrap="square" rtlCol="0">
            <a:spAutoFit/>
          </a:bodyPr>
          <a:lstStyle/>
          <a:p>
            <a:r>
              <a:rPr lang="de-DE" sz="1100" dirty="0" err="1"/>
              <a:t>Vocal</a:t>
            </a:r>
            <a:r>
              <a:rPr lang="de-DE" sz="1100" dirty="0"/>
              <a:t> Cord Lines</a:t>
            </a:r>
          </a:p>
        </p:txBody>
      </p:sp>
      <p:cxnSp>
        <p:nvCxnSpPr>
          <p:cNvPr id="15" name="Verbinder: gewinkelt 14">
            <a:extLst>
              <a:ext uri="{FF2B5EF4-FFF2-40B4-BE49-F238E27FC236}">
                <a16:creationId xmlns:a16="http://schemas.microsoft.com/office/drawing/2014/main" id="{CD589F0B-6904-7A75-F842-56EA72836A45}"/>
              </a:ext>
            </a:extLst>
          </p:cNvPr>
          <p:cNvCxnSpPr/>
          <p:nvPr/>
        </p:nvCxnSpPr>
        <p:spPr>
          <a:xfrm flipV="1">
            <a:off x="6381946" y="2733773"/>
            <a:ext cx="1715679" cy="1244338"/>
          </a:xfrm>
          <a:prstGeom prst="bentConnector3">
            <a:avLst/>
          </a:prstGeom>
        </p:spPr>
        <p:style>
          <a:lnRef idx="1">
            <a:schemeClr val="dk1"/>
          </a:lnRef>
          <a:fillRef idx="0">
            <a:schemeClr val="dk1"/>
          </a:fillRef>
          <a:effectRef idx="0">
            <a:schemeClr val="dk1"/>
          </a:effectRef>
          <a:fontRef idx="minor">
            <a:schemeClr val="tx1"/>
          </a:fontRef>
        </p:style>
      </p:cxnSp>
      <p:sp>
        <p:nvSpPr>
          <p:cNvPr id="16" name="Textfeld 15">
            <a:extLst>
              <a:ext uri="{FF2B5EF4-FFF2-40B4-BE49-F238E27FC236}">
                <a16:creationId xmlns:a16="http://schemas.microsoft.com/office/drawing/2014/main" id="{CB9F0A97-81D5-4992-18DA-4F26C50290F8}"/>
              </a:ext>
            </a:extLst>
          </p:cNvPr>
          <p:cNvSpPr txBox="1"/>
          <p:nvPr/>
        </p:nvSpPr>
        <p:spPr>
          <a:xfrm>
            <a:off x="8097625" y="2602968"/>
            <a:ext cx="1216058" cy="261610"/>
          </a:xfrm>
          <a:prstGeom prst="rect">
            <a:avLst/>
          </a:prstGeom>
          <a:noFill/>
        </p:spPr>
        <p:txBody>
          <a:bodyPr wrap="square" rtlCol="0">
            <a:spAutoFit/>
          </a:bodyPr>
          <a:lstStyle/>
          <a:p>
            <a:r>
              <a:rPr lang="de-DE" sz="1100" dirty="0"/>
              <a:t>Inflation Valve</a:t>
            </a:r>
          </a:p>
        </p:txBody>
      </p:sp>
      <p:cxnSp>
        <p:nvCxnSpPr>
          <p:cNvPr id="18" name="Verbinder: gewinkelt 17">
            <a:extLst>
              <a:ext uri="{FF2B5EF4-FFF2-40B4-BE49-F238E27FC236}">
                <a16:creationId xmlns:a16="http://schemas.microsoft.com/office/drawing/2014/main" id="{6B45DB60-BDB7-FA3E-1528-0D9170C243BE}"/>
              </a:ext>
            </a:extLst>
          </p:cNvPr>
          <p:cNvCxnSpPr/>
          <p:nvPr/>
        </p:nvCxnSpPr>
        <p:spPr>
          <a:xfrm rot="10800000">
            <a:off x="4806710" y="2879889"/>
            <a:ext cx="1200900" cy="1098222"/>
          </a:xfrm>
          <a:prstGeom prst="bentConnector3">
            <a:avLst>
              <a:gd name="adj1" fmla="val 5256"/>
            </a:avLst>
          </a:prstGeom>
        </p:spPr>
        <p:style>
          <a:lnRef idx="1">
            <a:schemeClr val="dk1"/>
          </a:lnRef>
          <a:fillRef idx="0">
            <a:schemeClr val="dk1"/>
          </a:fillRef>
          <a:effectRef idx="0">
            <a:schemeClr val="dk1"/>
          </a:effectRef>
          <a:fontRef idx="minor">
            <a:schemeClr val="tx1"/>
          </a:fontRef>
        </p:style>
      </p:cxnSp>
      <p:sp>
        <p:nvSpPr>
          <p:cNvPr id="20" name="Textfeld 19">
            <a:extLst>
              <a:ext uri="{FF2B5EF4-FFF2-40B4-BE49-F238E27FC236}">
                <a16:creationId xmlns:a16="http://schemas.microsoft.com/office/drawing/2014/main" id="{9D28463A-1D59-CD7A-E2CD-BBFD849FF54A}"/>
              </a:ext>
            </a:extLst>
          </p:cNvPr>
          <p:cNvSpPr txBox="1"/>
          <p:nvPr/>
        </p:nvSpPr>
        <p:spPr>
          <a:xfrm>
            <a:off x="3888556" y="2733156"/>
            <a:ext cx="1216058" cy="261610"/>
          </a:xfrm>
          <a:prstGeom prst="rect">
            <a:avLst/>
          </a:prstGeom>
          <a:noFill/>
        </p:spPr>
        <p:txBody>
          <a:bodyPr wrap="square" rtlCol="0">
            <a:spAutoFit/>
          </a:bodyPr>
          <a:lstStyle/>
          <a:p>
            <a:r>
              <a:rPr lang="de-DE" sz="1100" dirty="0"/>
              <a:t>Pilot </a:t>
            </a:r>
            <a:r>
              <a:rPr lang="de-DE" sz="1100" dirty="0" err="1"/>
              <a:t>Balloon</a:t>
            </a:r>
            <a:endParaRPr lang="de-DE" sz="1100" dirty="0"/>
          </a:p>
        </p:txBody>
      </p:sp>
      <p:cxnSp>
        <p:nvCxnSpPr>
          <p:cNvPr id="22" name="Verbinder: gewinkelt 21">
            <a:extLst>
              <a:ext uri="{FF2B5EF4-FFF2-40B4-BE49-F238E27FC236}">
                <a16:creationId xmlns:a16="http://schemas.microsoft.com/office/drawing/2014/main" id="{27D25CD4-FFCB-C01D-FC27-F85E7192A036}"/>
              </a:ext>
            </a:extLst>
          </p:cNvPr>
          <p:cNvCxnSpPr/>
          <p:nvPr/>
        </p:nvCxnSpPr>
        <p:spPr>
          <a:xfrm>
            <a:off x="5920033" y="5203596"/>
            <a:ext cx="2083324" cy="329938"/>
          </a:xfrm>
          <a:prstGeom prst="bentConnector3">
            <a:avLst/>
          </a:prstGeom>
        </p:spPr>
        <p:style>
          <a:lnRef idx="1">
            <a:schemeClr val="dk1"/>
          </a:lnRef>
          <a:fillRef idx="0">
            <a:schemeClr val="dk1"/>
          </a:fillRef>
          <a:effectRef idx="0">
            <a:schemeClr val="dk1"/>
          </a:effectRef>
          <a:fontRef idx="minor">
            <a:schemeClr val="tx1"/>
          </a:fontRef>
        </p:style>
      </p:cxnSp>
      <p:sp>
        <p:nvSpPr>
          <p:cNvPr id="24" name="Textfeld 23">
            <a:extLst>
              <a:ext uri="{FF2B5EF4-FFF2-40B4-BE49-F238E27FC236}">
                <a16:creationId xmlns:a16="http://schemas.microsoft.com/office/drawing/2014/main" id="{F6EE3FF9-CEA8-EC45-E3FC-38326BA199EA}"/>
              </a:ext>
            </a:extLst>
          </p:cNvPr>
          <p:cNvSpPr txBox="1"/>
          <p:nvPr/>
        </p:nvSpPr>
        <p:spPr>
          <a:xfrm>
            <a:off x="8003357" y="5411692"/>
            <a:ext cx="1216058" cy="261610"/>
          </a:xfrm>
          <a:prstGeom prst="rect">
            <a:avLst/>
          </a:prstGeom>
          <a:noFill/>
        </p:spPr>
        <p:txBody>
          <a:bodyPr wrap="square" rtlCol="0">
            <a:spAutoFit/>
          </a:bodyPr>
          <a:lstStyle/>
          <a:p>
            <a:r>
              <a:rPr lang="de-DE" sz="1100" dirty="0" err="1"/>
              <a:t>Magill</a:t>
            </a:r>
            <a:r>
              <a:rPr lang="de-DE" sz="1100" dirty="0"/>
              <a:t> </a:t>
            </a:r>
            <a:r>
              <a:rPr lang="de-DE" sz="1100" dirty="0" err="1"/>
              <a:t>Curve</a:t>
            </a:r>
            <a:endParaRPr lang="de-DE" sz="1100" dirty="0"/>
          </a:p>
        </p:txBody>
      </p:sp>
      <p:cxnSp>
        <p:nvCxnSpPr>
          <p:cNvPr id="26" name="Verbinder: gewinkelt 25">
            <a:extLst>
              <a:ext uri="{FF2B5EF4-FFF2-40B4-BE49-F238E27FC236}">
                <a16:creationId xmlns:a16="http://schemas.microsoft.com/office/drawing/2014/main" id="{89E20709-899E-A2E0-D6E8-8AACDCD17E37}"/>
              </a:ext>
            </a:extLst>
          </p:cNvPr>
          <p:cNvCxnSpPr/>
          <p:nvPr/>
        </p:nvCxnSpPr>
        <p:spPr>
          <a:xfrm rot="10800000">
            <a:off x="2752628" y="3391285"/>
            <a:ext cx="857839" cy="728228"/>
          </a:xfrm>
          <a:prstGeom prst="bentConnector3">
            <a:avLst/>
          </a:prstGeom>
        </p:spPr>
        <p:style>
          <a:lnRef idx="1">
            <a:schemeClr val="dk1"/>
          </a:lnRef>
          <a:fillRef idx="0">
            <a:schemeClr val="dk1"/>
          </a:fillRef>
          <a:effectRef idx="0">
            <a:schemeClr val="dk1"/>
          </a:effectRef>
          <a:fontRef idx="minor">
            <a:schemeClr val="tx1"/>
          </a:fontRef>
        </p:style>
      </p:cxnSp>
      <p:sp>
        <p:nvSpPr>
          <p:cNvPr id="27" name="Textfeld 26">
            <a:extLst>
              <a:ext uri="{FF2B5EF4-FFF2-40B4-BE49-F238E27FC236}">
                <a16:creationId xmlns:a16="http://schemas.microsoft.com/office/drawing/2014/main" id="{64BB5391-8EF8-CC52-7426-D871F3847EAA}"/>
              </a:ext>
            </a:extLst>
          </p:cNvPr>
          <p:cNvSpPr txBox="1"/>
          <p:nvPr/>
        </p:nvSpPr>
        <p:spPr>
          <a:xfrm>
            <a:off x="1555002" y="3175841"/>
            <a:ext cx="1216058" cy="430887"/>
          </a:xfrm>
          <a:prstGeom prst="rect">
            <a:avLst/>
          </a:prstGeom>
          <a:noFill/>
        </p:spPr>
        <p:txBody>
          <a:bodyPr wrap="square" rtlCol="0">
            <a:spAutoFit/>
          </a:bodyPr>
          <a:lstStyle/>
          <a:p>
            <a:pPr algn="r"/>
            <a:r>
              <a:rPr lang="de-DE" sz="1100" dirty="0"/>
              <a:t>15 mm Connector</a:t>
            </a:r>
          </a:p>
        </p:txBody>
      </p:sp>
      <p:cxnSp>
        <p:nvCxnSpPr>
          <p:cNvPr id="29" name="Verbinder: gewinkelt 28">
            <a:extLst>
              <a:ext uri="{FF2B5EF4-FFF2-40B4-BE49-F238E27FC236}">
                <a16:creationId xmlns:a16="http://schemas.microsoft.com/office/drawing/2014/main" id="{0E90BEC1-2BA8-E602-93DD-E9AB1F1DECDE}"/>
              </a:ext>
            </a:extLst>
          </p:cNvPr>
          <p:cNvCxnSpPr/>
          <p:nvPr/>
        </p:nvCxnSpPr>
        <p:spPr>
          <a:xfrm rot="10800000">
            <a:off x="2771060" y="2863962"/>
            <a:ext cx="1117496" cy="742767"/>
          </a:xfrm>
          <a:prstGeom prst="bentConnector3">
            <a:avLst/>
          </a:prstGeom>
        </p:spPr>
        <p:style>
          <a:lnRef idx="1">
            <a:schemeClr val="dk1"/>
          </a:lnRef>
          <a:fillRef idx="0">
            <a:schemeClr val="dk1"/>
          </a:fillRef>
          <a:effectRef idx="0">
            <a:schemeClr val="dk1"/>
          </a:effectRef>
          <a:fontRef idx="minor">
            <a:schemeClr val="tx1"/>
          </a:fontRef>
        </p:style>
      </p:cxnSp>
      <p:sp>
        <p:nvSpPr>
          <p:cNvPr id="30" name="Textfeld 29">
            <a:extLst>
              <a:ext uri="{FF2B5EF4-FFF2-40B4-BE49-F238E27FC236}">
                <a16:creationId xmlns:a16="http://schemas.microsoft.com/office/drawing/2014/main" id="{A5AA2D1B-80A0-1C14-83B4-96CE9D9E8904}"/>
              </a:ext>
            </a:extLst>
          </p:cNvPr>
          <p:cNvSpPr txBox="1"/>
          <p:nvPr/>
        </p:nvSpPr>
        <p:spPr>
          <a:xfrm>
            <a:off x="1617237" y="2718023"/>
            <a:ext cx="1216058" cy="261610"/>
          </a:xfrm>
          <a:prstGeom prst="rect">
            <a:avLst/>
          </a:prstGeom>
          <a:noFill/>
        </p:spPr>
        <p:txBody>
          <a:bodyPr wrap="square" rtlCol="0">
            <a:spAutoFit/>
          </a:bodyPr>
          <a:lstStyle/>
          <a:p>
            <a:pPr algn="r"/>
            <a:r>
              <a:rPr lang="de-DE" sz="1100" dirty="0"/>
              <a:t>Stylet</a:t>
            </a:r>
          </a:p>
        </p:txBody>
      </p:sp>
      <p:sp>
        <p:nvSpPr>
          <p:cNvPr id="5" name="Rechteck 4">
            <a:hlinkClick r:id="rId3" action="ppaction://hlinksldjump"/>
            <a:extLst>
              <a:ext uri="{FF2B5EF4-FFF2-40B4-BE49-F238E27FC236}">
                <a16:creationId xmlns:a16="http://schemas.microsoft.com/office/drawing/2014/main" id="{3FB315C5-8671-9D4F-FF7A-386E60F05363}"/>
              </a:ext>
            </a:extLst>
          </p:cNvPr>
          <p:cNvSpPr/>
          <p:nvPr/>
        </p:nvSpPr>
        <p:spPr>
          <a:xfrm>
            <a:off x="438912" y="6318504"/>
            <a:ext cx="1152144" cy="475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38225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9B84EE23-EE53-8910-0746-8D5F4F892476}"/>
              </a:ext>
            </a:extLst>
          </p:cNvPr>
          <p:cNvSpPr>
            <a:spLocks noGrp="1"/>
          </p:cNvSpPr>
          <p:nvPr>
            <p:ph type="sldNum" sz="quarter" idx="4"/>
          </p:nvPr>
        </p:nvSpPr>
        <p:spPr/>
        <p:txBody>
          <a:bodyPr/>
          <a:lstStyle/>
          <a:p>
            <a:fld id="{065D75E3-62B6-C44A-8295-14DF27978E1A}" type="slidenum">
              <a:rPr lang="en-US" smtClean="0"/>
              <a:pPr/>
              <a:t>4</a:t>
            </a:fld>
            <a:endParaRPr lang="en-US"/>
          </a:p>
        </p:txBody>
      </p:sp>
      <p:sp>
        <p:nvSpPr>
          <p:cNvPr id="5" name="Titel 4">
            <a:extLst>
              <a:ext uri="{FF2B5EF4-FFF2-40B4-BE49-F238E27FC236}">
                <a16:creationId xmlns:a16="http://schemas.microsoft.com/office/drawing/2014/main" id="{77427B5E-4703-3658-70E0-3B2E6EF95D5C}"/>
              </a:ext>
            </a:extLst>
          </p:cNvPr>
          <p:cNvSpPr>
            <a:spLocks noGrp="1"/>
          </p:cNvSpPr>
          <p:nvPr>
            <p:ph type="title"/>
          </p:nvPr>
        </p:nvSpPr>
        <p:spPr/>
        <p:txBody>
          <a:bodyPr/>
          <a:lstStyle/>
          <a:p>
            <a:r>
              <a:rPr lang="de-DE" dirty="0"/>
              <a:t>Endotracheal Tube Products</a:t>
            </a:r>
          </a:p>
        </p:txBody>
      </p:sp>
      <p:pic>
        <p:nvPicPr>
          <p:cNvPr id="6" name="Picture 2">
            <a:extLst>
              <a:ext uri="{FF2B5EF4-FFF2-40B4-BE49-F238E27FC236}">
                <a16:creationId xmlns:a16="http://schemas.microsoft.com/office/drawing/2014/main" id="{1BE1F36C-2A5F-BE0B-1CE7-72BC416382D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flipV="1">
            <a:off x="442806" y="1604801"/>
            <a:ext cx="450532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E549BF6-C9F0-FBB7-3387-43086098D796}"/>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t="25286" b="28994"/>
          <a:stretch/>
        </p:blipFill>
        <p:spPr bwMode="auto">
          <a:xfrm>
            <a:off x="293619" y="3490586"/>
            <a:ext cx="4505325" cy="2059807"/>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a:extLst>
              <a:ext uri="{FF2B5EF4-FFF2-40B4-BE49-F238E27FC236}">
                <a16:creationId xmlns:a16="http://schemas.microsoft.com/office/drawing/2014/main" id="{2E55A023-AFB6-7343-D625-FC5E2B3E4E38}"/>
              </a:ext>
            </a:extLst>
          </p:cNvPr>
          <p:cNvPicPr>
            <a:picLocks noChangeAspect="1"/>
          </p:cNvPicPr>
          <p:nvPr/>
        </p:nvPicPr>
        <p:blipFill rotWithShape="1">
          <a:blip r:embed="rId4"/>
          <a:srcRect r="50000"/>
          <a:stretch/>
        </p:blipFill>
        <p:spPr>
          <a:xfrm>
            <a:off x="4948131" y="1783330"/>
            <a:ext cx="1126485" cy="1243143"/>
          </a:xfrm>
          <a:prstGeom prst="rect">
            <a:avLst/>
          </a:prstGeom>
        </p:spPr>
      </p:pic>
      <p:pic>
        <p:nvPicPr>
          <p:cNvPr id="11" name="Grafik 10">
            <a:extLst>
              <a:ext uri="{FF2B5EF4-FFF2-40B4-BE49-F238E27FC236}">
                <a16:creationId xmlns:a16="http://schemas.microsoft.com/office/drawing/2014/main" id="{7F88B0A7-AADD-A588-7BA4-2DE4B6EE212E}"/>
              </a:ext>
            </a:extLst>
          </p:cNvPr>
          <p:cNvPicPr>
            <a:picLocks noChangeAspect="1"/>
          </p:cNvPicPr>
          <p:nvPr/>
        </p:nvPicPr>
        <p:blipFill rotWithShape="1">
          <a:blip r:embed="rId4"/>
          <a:srcRect l="60687"/>
          <a:stretch/>
        </p:blipFill>
        <p:spPr>
          <a:xfrm>
            <a:off x="5068515" y="3898918"/>
            <a:ext cx="885716" cy="1243143"/>
          </a:xfrm>
          <a:prstGeom prst="rect">
            <a:avLst/>
          </a:prstGeom>
        </p:spPr>
      </p:pic>
      <p:pic>
        <p:nvPicPr>
          <p:cNvPr id="13" name="Grafik 12">
            <a:extLst>
              <a:ext uri="{FF2B5EF4-FFF2-40B4-BE49-F238E27FC236}">
                <a16:creationId xmlns:a16="http://schemas.microsoft.com/office/drawing/2014/main" id="{FDD2B70A-7BDA-7CB1-4C24-719164CDD3A8}"/>
              </a:ext>
            </a:extLst>
          </p:cNvPr>
          <p:cNvPicPr>
            <a:picLocks noChangeAspect="1"/>
          </p:cNvPicPr>
          <p:nvPr/>
        </p:nvPicPr>
        <p:blipFill>
          <a:blip r:embed="rId5"/>
          <a:stretch>
            <a:fillRect/>
          </a:stretch>
        </p:blipFill>
        <p:spPr>
          <a:xfrm>
            <a:off x="7050643" y="1155397"/>
            <a:ext cx="3529298" cy="4642312"/>
          </a:xfrm>
          <a:prstGeom prst="rect">
            <a:avLst/>
          </a:prstGeom>
        </p:spPr>
      </p:pic>
      <p:sp>
        <p:nvSpPr>
          <p:cNvPr id="2" name="Rechteck 1">
            <a:hlinkClick r:id="rId6" action="ppaction://hlinksldjump"/>
            <a:extLst>
              <a:ext uri="{FF2B5EF4-FFF2-40B4-BE49-F238E27FC236}">
                <a16:creationId xmlns:a16="http://schemas.microsoft.com/office/drawing/2014/main" id="{0D74B3B4-1BDB-8E9A-FA15-1B1721189CAE}"/>
              </a:ext>
            </a:extLst>
          </p:cNvPr>
          <p:cNvSpPr/>
          <p:nvPr/>
        </p:nvSpPr>
        <p:spPr>
          <a:xfrm>
            <a:off x="438912" y="6318504"/>
            <a:ext cx="1152144" cy="475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07340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869EE853-1725-C326-0243-BB1C0D13F30B}"/>
              </a:ext>
            </a:extLst>
          </p:cNvPr>
          <p:cNvSpPr>
            <a:spLocks noGrp="1"/>
          </p:cNvSpPr>
          <p:nvPr>
            <p:ph type="sldNum" sz="quarter" idx="4"/>
          </p:nvPr>
        </p:nvSpPr>
        <p:spPr/>
        <p:txBody>
          <a:bodyPr/>
          <a:lstStyle/>
          <a:p>
            <a:fld id="{065D75E3-62B6-C44A-8295-14DF27978E1A}" type="slidenum">
              <a:rPr lang="en-US" smtClean="0"/>
              <a:pPr/>
              <a:t>5</a:t>
            </a:fld>
            <a:endParaRPr lang="en-US"/>
          </a:p>
        </p:txBody>
      </p:sp>
      <p:sp>
        <p:nvSpPr>
          <p:cNvPr id="4" name="Titel 3">
            <a:extLst>
              <a:ext uri="{FF2B5EF4-FFF2-40B4-BE49-F238E27FC236}">
                <a16:creationId xmlns:a16="http://schemas.microsoft.com/office/drawing/2014/main" id="{40F1B552-682F-4C4E-D8A8-35A3954E8EB7}"/>
              </a:ext>
            </a:extLst>
          </p:cNvPr>
          <p:cNvSpPr>
            <a:spLocks noGrp="1"/>
          </p:cNvSpPr>
          <p:nvPr>
            <p:ph type="title"/>
          </p:nvPr>
        </p:nvSpPr>
        <p:spPr/>
        <p:txBody>
          <a:bodyPr/>
          <a:lstStyle/>
          <a:p>
            <a:r>
              <a:rPr lang="de-DE" dirty="0"/>
              <a:t>ET </a:t>
            </a:r>
            <a:r>
              <a:rPr lang="de-DE" dirty="0" err="1"/>
              <a:t>Tubes</a:t>
            </a:r>
            <a:r>
              <a:rPr lang="de-DE" dirty="0"/>
              <a:t> – </a:t>
            </a:r>
            <a:r>
              <a:rPr lang="de-DE" dirty="0" err="1"/>
              <a:t>Specialties</a:t>
            </a:r>
            <a:r>
              <a:rPr lang="de-DE" dirty="0"/>
              <a:t> – Flex </a:t>
            </a:r>
            <a:r>
              <a:rPr lang="de-DE" dirty="0" err="1"/>
              <a:t>Tip</a:t>
            </a:r>
            <a:endParaRPr lang="de-DE" dirty="0"/>
          </a:p>
        </p:txBody>
      </p:sp>
      <p:sp>
        <p:nvSpPr>
          <p:cNvPr id="6" name="Inhaltsplatzhalter 1">
            <a:extLst>
              <a:ext uri="{FF2B5EF4-FFF2-40B4-BE49-F238E27FC236}">
                <a16:creationId xmlns:a16="http://schemas.microsoft.com/office/drawing/2014/main" id="{85BF6631-1F03-FF44-CF07-1CA3C759C6FD}"/>
              </a:ext>
            </a:extLst>
          </p:cNvPr>
          <p:cNvSpPr txBox="1">
            <a:spLocks/>
          </p:cNvSpPr>
          <p:nvPr/>
        </p:nvSpPr>
        <p:spPr>
          <a:xfrm>
            <a:off x="522219" y="1271485"/>
            <a:ext cx="5421381" cy="65033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sz="2000" b="1" baseline="30000" dirty="0"/>
          </a:p>
        </p:txBody>
      </p:sp>
      <p:pic>
        <p:nvPicPr>
          <p:cNvPr id="7" name="Inhaltsplatzhalter 4">
            <a:extLst>
              <a:ext uri="{FF2B5EF4-FFF2-40B4-BE49-F238E27FC236}">
                <a16:creationId xmlns:a16="http://schemas.microsoft.com/office/drawing/2014/main" id="{410C3427-8C11-E986-8083-1EA377C54D07}"/>
              </a:ext>
            </a:extLst>
          </p:cNvPr>
          <p:cNvPicPr>
            <a:picLocks noGrp="1" noChangeAspect="1"/>
          </p:cNvPicPr>
          <p:nvPr>
            <p:ph idx="1"/>
          </p:nvPr>
        </p:nvPicPr>
        <p:blipFill>
          <a:blip r:embed="rId2"/>
          <a:stretch>
            <a:fillRect/>
          </a:stretch>
        </p:blipFill>
        <p:spPr>
          <a:xfrm>
            <a:off x="522219" y="1958442"/>
            <a:ext cx="6172200" cy="3563331"/>
          </a:xfrm>
          <a:prstGeom prst="rect">
            <a:avLst/>
          </a:prstGeom>
        </p:spPr>
      </p:pic>
      <p:sp>
        <p:nvSpPr>
          <p:cNvPr id="8" name="Titel 1">
            <a:extLst>
              <a:ext uri="{FF2B5EF4-FFF2-40B4-BE49-F238E27FC236}">
                <a16:creationId xmlns:a16="http://schemas.microsoft.com/office/drawing/2014/main" id="{346EDF15-8C46-5096-184E-834D9A161755}"/>
              </a:ext>
            </a:extLst>
          </p:cNvPr>
          <p:cNvSpPr txBox="1">
            <a:spLocks/>
          </p:cNvSpPr>
          <p:nvPr/>
        </p:nvSpPr>
        <p:spPr>
          <a:xfrm>
            <a:off x="266436" y="525268"/>
            <a:ext cx="3069431" cy="45960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lumMod val="85000"/>
                    <a:lumOff val="15000"/>
                  </a:schemeClr>
                </a:solidFill>
                <a:latin typeface="Arial" panose="020B0604020202020204" pitchFamily="34" charset="0"/>
                <a:ea typeface="+mj-ea"/>
                <a:cs typeface="Arial" panose="020B0604020202020204" pitchFamily="34" charset="0"/>
              </a:defRPr>
            </a:lvl1pPr>
          </a:lstStyle>
          <a:p>
            <a:br>
              <a:rPr lang="de-DE" sz="2400" b="1" baseline="30000" dirty="0"/>
            </a:br>
            <a:endParaRPr lang="de-DE" sz="2400" dirty="0"/>
          </a:p>
        </p:txBody>
      </p:sp>
      <p:sp>
        <p:nvSpPr>
          <p:cNvPr id="10" name="Textfeld 9">
            <a:extLst>
              <a:ext uri="{FF2B5EF4-FFF2-40B4-BE49-F238E27FC236}">
                <a16:creationId xmlns:a16="http://schemas.microsoft.com/office/drawing/2014/main" id="{F0275B33-0841-6061-49AB-4066D2462C19}"/>
              </a:ext>
            </a:extLst>
          </p:cNvPr>
          <p:cNvSpPr txBox="1"/>
          <p:nvPr/>
        </p:nvSpPr>
        <p:spPr>
          <a:xfrm>
            <a:off x="522219" y="1234867"/>
            <a:ext cx="5942589" cy="646331"/>
          </a:xfrm>
          <a:prstGeom prst="rect">
            <a:avLst/>
          </a:prstGeom>
          <a:noFill/>
        </p:spPr>
        <p:txBody>
          <a:bodyPr wrap="square">
            <a:spAutoFit/>
          </a:bodyPr>
          <a:lstStyle/>
          <a:p>
            <a:r>
              <a:rPr lang="de-DE" sz="1800" b="1" dirty="0"/>
              <a:t>Unique </a:t>
            </a:r>
            <a:r>
              <a:rPr lang="de-DE" sz="1800" b="1" dirty="0" err="1"/>
              <a:t>patented</a:t>
            </a:r>
            <a:r>
              <a:rPr lang="de-DE" sz="1800" b="1" dirty="0"/>
              <a:t> design </a:t>
            </a:r>
            <a:r>
              <a:rPr lang="de-DE" sz="1800" dirty="0" err="1"/>
              <a:t>helps</a:t>
            </a:r>
            <a:r>
              <a:rPr lang="de-DE" sz="1800" dirty="0"/>
              <a:t> </a:t>
            </a:r>
            <a:r>
              <a:rPr lang="de-DE" sz="1800" b="1" dirty="0" err="1"/>
              <a:t>avoid</a:t>
            </a:r>
            <a:r>
              <a:rPr lang="de-DE" sz="1800" b="1" dirty="0"/>
              <a:t> </a:t>
            </a:r>
            <a:r>
              <a:rPr lang="de-DE" sz="1800" b="1" dirty="0" err="1"/>
              <a:t>airway</a:t>
            </a:r>
            <a:r>
              <a:rPr lang="de-DE" sz="1800" b="1" dirty="0"/>
              <a:t> </a:t>
            </a:r>
            <a:r>
              <a:rPr lang="de-DE" sz="1800" b="1" dirty="0" err="1"/>
              <a:t>collisions</a:t>
            </a:r>
            <a:r>
              <a:rPr lang="de-DE" sz="1800" dirty="0"/>
              <a:t>, </a:t>
            </a:r>
            <a:r>
              <a:rPr lang="de-DE" sz="1800" dirty="0" err="1"/>
              <a:t>providing</a:t>
            </a:r>
            <a:r>
              <a:rPr lang="de-DE" sz="1800" dirty="0"/>
              <a:t> a </a:t>
            </a:r>
            <a:r>
              <a:rPr lang="de-DE" sz="1800" b="1" dirty="0"/>
              <a:t>smooth and easy </a:t>
            </a:r>
            <a:r>
              <a:rPr lang="de-DE" sz="1800" b="1" dirty="0" err="1"/>
              <a:t>intubation</a:t>
            </a:r>
            <a:r>
              <a:rPr lang="de-DE" sz="1800" b="1" dirty="0"/>
              <a:t>.</a:t>
            </a:r>
            <a:endParaRPr lang="de-DE" dirty="0"/>
          </a:p>
        </p:txBody>
      </p:sp>
      <p:sp>
        <p:nvSpPr>
          <p:cNvPr id="2" name="Rechteck 1">
            <a:hlinkClick r:id="rId3" action="ppaction://hlinksldjump"/>
            <a:extLst>
              <a:ext uri="{FF2B5EF4-FFF2-40B4-BE49-F238E27FC236}">
                <a16:creationId xmlns:a16="http://schemas.microsoft.com/office/drawing/2014/main" id="{720F049C-EDB9-206F-8C0B-6E746EEF129A}"/>
              </a:ext>
            </a:extLst>
          </p:cNvPr>
          <p:cNvSpPr/>
          <p:nvPr/>
        </p:nvSpPr>
        <p:spPr>
          <a:xfrm>
            <a:off x="438912" y="6318504"/>
            <a:ext cx="1152144" cy="475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49248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C54334D-AC41-8DD0-7480-109C49AE9F19}"/>
              </a:ext>
            </a:extLst>
          </p:cNvPr>
          <p:cNvSpPr>
            <a:spLocks noGrp="1"/>
          </p:cNvSpPr>
          <p:nvPr>
            <p:ph type="sldNum" sz="quarter" idx="4"/>
          </p:nvPr>
        </p:nvSpPr>
        <p:spPr/>
        <p:txBody>
          <a:bodyPr/>
          <a:lstStyle/>
          <a:p>
            <a:fld id="{065D75E3-62B6-C44A-8295-14DF27978E1A}" type="slidenum">
              <a:rPr lang="en-US" smtClean="0"/>
              <a:pPr/>
              <a:t>6</a:t>
            </a:fld>
            <a:endParaRPr lang="en-US"/>
          </a:p>
        </p:txBody>
      </p:sp>
      <p:sp>
        <p:nvSpPr>
          <p:cNvPr id="4" name="Titel 3">
            <a:extLst>
              <a:ext uri="{FF2B5EF4-FFF2-40B4-BE49-F238E27FC236}">
                <a16:creationId xmlns:a16="http://schemas.microsoft.com/office/drawing/2014/main" id="{206CEC1E-9570-1F82-F370-2BB11987ED3D}"/>
              </a:ext>
            </a:extLst>
          </p:cNvPr>
          <p:cNvSpPr>
            <a:spLocks noGrp="1"/>
          </p:cNvSpPr>
          <p:nvPr>
            <p:ph type="title"/>
          </p:nvPr>
        </p:nvSpPr>
        <p:spPr/>
        <p:txBody>
          <a:bodyPr/>
          <a:lstStyle/>
          <a:p>
            <a:r>
              <a:rPr lang="de-DE" dirty="0"/>
              <a:t>Flex-</a:t>
            </a:r>
            <a:r>
              <a:rPr lang="de-DE" dirty="0" err="1"/>
              <a:t>Tip</a:t>
            </a:r>
            <a:r>
              <a:rPr lang="de-DE" dirty="0"/>
              <a:t> Endotracheal </a:t>
            </a:r>
            <a:r>
              <a:rPr lang="de-DE" dirty="0" err="1"/>
              <a:t>Tubes</a:t>
            </a:r>
            <a:endParaRPr lang="de-DE" dirty="0"/>
          </a:p>
        </p:txBody>
      </p:sp>
      <p:pic>
        <p:nvPicPr>
          <p:cNvPr id="3074" name="Picture 2">
            <a:extLst>
              <a:ext uri="{FF2B5EF4-FFF2-40B4-BE49-F238E27FC236}">
                <a16:creationId xmlns:a16="http://schemas.microsoft.com/office/drawing/2014/main" id="{3D26DD23-69B6-A8D9-7F03-A4B71B59AE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089367" y="1477532"/>
            <a:ext cx="2489069" cy="92616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4154894A-24E2-3BCB-5E75-02406F7D4E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8706" y="1455418"/>
            <a:ext cx="2593621" cy="96506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7B9DD8B2-DA8E-52E3-5335-1D9E8D3D0C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8718730" y="1386313"/>
            <a:ext cx="2131767" cy="159544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00848ECC-CC47-A72C-9B8A-E6CEA5EADB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1089367" y="3551702"/>
            <a:ext cx="2489069" cy="90511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060B6039-70CD-F394-9059-2811E4D827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8700" y="3502367"/>
            <a:ext cx="2433820" cy="1065118"/>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DD126DE7-AF24-2565-1928-D3F431C1B1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93273" y="3585999"/>
            <a:ext cx="1982680" cy="110242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D35C7FB8-AEAD-5583-CAB5-DCB6062F04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5945" y="5304264"/>
            <a:ext cx="2533632" cy="889329"/>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4D9C620C-68D0-FE05-686A-B733F2F1704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5786091" y="4482112"/>
            <a:ext cx="658851" cy="2533632"/>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a:extLst>
              <a:ext uri="{FF2B5EF4-FFF2-40B4-BE49-F238E27FC236}">
                <a16:creationId xmlns:a16="http://schemas.microsoft.com/office/drawing/2014/main" id="{FB17E066-9E01-BD17-F51F-C39EF68B496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a:off x="9674248" y="4482111"/>
            <a:ext cx="289252" cy="2533635"/>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B7080DB3-6856-FCC4-1EA8-7E81CB3190F5}"/>
              </a:ext>
            </a:extLst>
          </p:cNvPr>
          <p:cNvSpPr txBox="1"/>
          <p:nvPr/>
        </p:nvSpPr>
        <p:spPr>
          <a:xfrm>
            <a:off x="800285" y="1175887"/>
            <a:ext cx="3044952" cy="430887"/>
          </a:xfrm>
          <a:prstGeom prst="rect">
            <a:avLst/>
          </a:prstGeom>
          <a:noFill/>
        </p:spPr>
        <p:txBody>
          <a:bodyPr wrap="square" rtlCol="0">
            <a:spAutoFit/>
          </a:bodyPr>
          <a:lstStyle/>
          <a:p>
            <a:pPr algn="ctr"/>
            <a:r>
              <a:rPr lang="de-DE" sz="1100" dirty="0"/>
              <a:t>High Volume Low </a:t>
            </a:r>
            <a:r>
              <a:rPr lang="de-DE" sz="1100" dirty="0" err="1"/>
              <a:t>Pressure</a:t>
            </a:r>
            <a:r>
              <a:rPr lang="de-DE" sz="1100" dirty="0"/>
              <a:t>, </a:t>
            </a:r>
            <a:r>
              <a:rPr lang="de-DE" sz="1100" dirty="0" err="1"/>
              <a:t>Cuffed</a:t>
            </a:r>
            <a:r>
              <a:rPr lang="de-DE" sz="1100" dirty="0"/>
              <a:t> (PFHV)</a:t>
            </a:r>
          </a:p>
          <a:p>
            <a:pPr algn="ctr"/>
            <a:r>
              <a:rPr lang="de-DE" sz="1100" dirty="0"/>
              <a:t>4.0 mm – 9.5 mm</a:t>
            </a:r>
          </a:p>
        </p:txBody>
      </p:sp>
      <p:sp>
        <p:nvSpPr>
          <p:cNvPr id="6" name="Textfeld 5">
            <a:extLst>
              <a:ext uri="{FF2B5EF4-FFF2-40B4-BE49-F238E27FC236}">
                <a16:creationId xmlns:a16="http://schemas.microsoft.com/office/drawing/2014/main" id="{62B3BBA8-BD29-31ED-4BA0-D7059AA4F93C}"/>
              </a:ext>
            </a:extLst>
          </p:cNvPr>
          <p:cNvSpPr txBox="1"/>
          <p:nvPr/>
        </p:nvSpPr>
        <p:spPr>
          <a:xfrm>
            <a:off x="4537012" y="1175887"/>
            <a:ext cx="3044952" cy="430887"/>
          </a:xfrm>
          <a:prstGeom prst="rect">
            <a:avLst/>
          </a:prstGeom>
          <a:noFill/>
        </p:spPr>
        <p:txBody>
          <a:bodyPr wrap="square" rtlCol="0">
            <a:spAutoFit/>
          </a:bodyPr>
          <a:lstStyle/>
          <a:p>
            <a:pPr algn="ctr"/>
            <a:r>
              <a:rPr lang="de-DE" sz="1100" dirty="0" err="1"/>
              <a:t>Prefomed</a:t>
            </a:r>
            <a:r>
              <a:rPr lang="de-DE" sz="1100" dirty="0"/>
              <a:t>, </a:t>
            </a:r>
            <a:r>
              <a:rPr lang="de-DE" sz="1100" dirty="0" err="1"/>
              <a:t>Nasal,Cuffed</a:t>
            </a:r>
            <a:r>
              <a:rPr lang="de-DE" sz="1100" dirty="0"/>
              <a:t> (PFNC)</a:t>
            </a:r>
          </a:p>
          <a:p>
            <a:pPr algn="ctr"/>
            <a:r>
              <a:rPr lang="de-DE" sz="1100" dirty="0"/>
              <a:t>4.0 mm – 9.0 mm</a:t>
            </a:r>
          </a:p>
        </p:txBody>
      </p:sp>
      <p:sp>
        <p:nvSpPr>
          <p:cNvPr id="7" name="Textfeld 6">
            <a:extLst>
              <a:ext uri="{FF2B5EF4-FFF2-40B4-BE49-F238E27FC236}">
                <a16:creationId xmlns:a16="http://schemas.microsoft.com/office/drawing/2014/main" id="{66440A8E-A9C7-4120-90D6-FAEC6F8617C9}"/>
              </a:ext>
            </a:extLst>
          </p:cNvPr>
          <p:cNvSpPr txBox="1"/>
          <p:nvPr/>
        </p:nvSpPr>
        <p:spPr>
          <a:xfrm>
            <a:off x="8262137" y="1175887"/>
            <a:ext cx="3044952" cy="430887"/>
          </a:xfrm>
          <a:prstGeom prst="rect">
            <a:avLst/>
          </a:prstGeom>
          <a:noFill/>
        </p:spPr>
        <p:txBody>
          <a:bodyPr wrap="square" rtlCol="0">
            <a:spAutoFit/>
          </a:bodyPr>
          <a:lstStyle/>
          <a:p>
            <a:pPr algn="ctr"/>
            <a:r>
              <a:rPr lang="de-DE" sz="1100" dirty="0" err="1"/>
              <a:t>Prefomed</a:t>
            </a:r>
            <a:r>
              <a:rPr lang="de-DE" sz="1100" dirty="0"/>
              <a:t>, </a:t>
            </a:r>
            <a:r>
              <a:rPr lang="de-DE" sz="1100" dirty="0" err="1"/>
              <a:t>Oral,Cuffed</a:t>
            </a:r>
            <a:r>
              <a:rPr lang="de-DE" sz="1100" dirty="0"/>
              <a:t> (PFOC)</a:t>
            </a:r>
          </a:p>
          <a:p>
            <a:pPr algn="ctr"/>
            <a:r>
              <a:rPr lang="de-DE" sz="1100" dirty="0"/>
              <a:t>4.0 mm – 9.0 mm</a:t>
            </a:r>
          </a:p>
        </p:txBody>
      </p:sp>
      <p:sp>
        <p:nvSpPr>
          <p:cNvPr id="8" name="Textfeld 7">
            <a:extLst>
              <a:ext uri="{FF2B5EF4-FFF2-40B4-BE49-F238E27FC236}">
                <a16:creationId xmlns:a16="http://schemas.microsoft.com/office/drawing/2014/main" id="{0FBAA13C-912F-C13D-1A5B-939897F9493F}"/>
              </a:ext>
            </a:extLst>
          </p:cNvPr>
          <p:cNvSpPr txBox="1"/>
          <p:nvPr/>
        </p:nvSpPr>
        <p:spPr>
          <a:xfrm>
            <a:off x="800285" y="3198267"/>
            <a:ext cx="3044952" cy="430887"/>
          </a:xfrm>
          <a:prstGeom prst="rect">
            <a:avLst/>
          </a:prstGeom>
          <a:noFill/>
        </p:spPr>
        <p:txBody>
          <a:bodyPr wrap="square" rtlCol="0">
            <a:spAutoFit/>
          </a:bodyPr>
          <a:lstStyle/>
          <a:p>
            <a:pPr algn="ctr"/>
            <a:r>
              <a:rPr lang="de-DE" sz="1100" dirty="0"/>
              <a:t>Low Profile, </a:t>
            </a:r>
            <a:r>
              <a:rPr lang="de-DE" sz="1100" dirty="0" err="1"/>
              <a:t>Cuffed</a:t>
            </a:r>
            <a:r>
              <a:rPr lang="de-DE" sz="1100" dirty="0"/>
              <a:t> (PFLP)</a:t>
            </a:r>
          </a:p>
          <a:p>
            <a:pPr algn="ctr"/>
            <a:r>
              <a:rPr lang="de-DE" sz="1100" dirty="0"/>
              <a:t>4.0 mm – 9.5 mm</a:t>
            </a:r>
          </a:p>
        </p:txBody>
      </p:sp>
      <p:sp>
        <p:nvSpPr>
          <p:cNvPr id="9" name="Textfeld 8">
            <a:extLst>
              <a:ext uri="{FF2B5EF4-FFF2-40B4-BE49-F238E27FC236}">
                <a16:creationId xmlns:a16="http://schemas.microsoft.com/office/drawing/2014/main" id="{BA7A2EA8-E8FA-4C1F-08BF-BD46FED87283}"/>
              </a:ext>
            </a:extLst>
          </p:cNvPr>
          <p:cNvSpPr txBox="1"/>
          <p:nvPr/>
        </p:nvSpPr>
        <p:spPr>
          <a:xfrm>
            <a:off x="4541111" y="3198267"/>
            <a:ext cx="3044952" cy="430887"/>
          </a:xfrm>
          <a:prstGeom prst="rect">
            <a:avLst/>
          </a:prstGeom>
          <a:noFill/>
        </p:spPr>
        <p:txBody>
          <a:bodyPr wrap="square" rtlCol="0">
            <a:spAutoFit/>
          </a:bodyPr>
          <a:lstStyle/>
          <a:p>
            <a:pPr algn="ctr"/>
            <a:r>
              <a:rPr lang="de-DE" sz="1100" dirty="0" err="1"/>
              <a:t>Preformed</a:t>
            </a:r>
            <a:r>
              <a:rPr lang="de-DE" sz="1100" dirty="0"/>
              <a:t>, Nasal, </a:t>
            </a:r>
            <a:r>
              <a:rPr lang="de-DE" sz="1100" dirty="0" err="1"/>
              <a:t>Uncuffed</a:t>
            </a:r>
            <a:r>
              <a:rPr lang="de-DE" sz="1100" dirty="0"/>
              <a:t> (PFNU)</a:t>
            </a:r>
          </a:p>
          <a:p>
            <a:pPr algn="ctr"/>
            <a:r>
              <a:rPr lang="de-DE" sz="1100" dirty="0"/>
              <a:t>3.0 mm – 7.0 mm</a:t>
            </a:r>
          </a:p>
        </p:txBody>
      </p:sp>
      <p:sp>
        <p:nvSpPr>
          <p:cNvPr id="10" name="Textfeld 9">
            <a:extLst>
              <a:ext uri="{FF2B5EF4-FFF2-40B4-BE49-F238E27FC236}">
                <a16:creationId xmlns:a16="http://schemas.microsoft.com/office/drawing/2014/main" id="{6D330883-B028-C620-DC42-BBC07F73CFA2}"/>
              </a:ext>
            </a:extLst>
          </p:cNvPr>
          <p:cNvSpPr txBox="1"/>
          <p:nvPr/>
        </p:nvSpPr>
        <p:spPr>
          <a:xfrm>
            <a:off x="8284712" y="3195639"/>
            <a:ext cx="3044952" cy="430887"/>
          </a:xfrm>
          <a:prstGeom prst="rect">
            <a:avLst/>
          </a:prstGeom>
          <a:noFill/>
        </p:spPr>
        <p:txBody>
          <a:bodyPr wrap="square" rtlCol="0">
            <a:spAutoFit/>
          </a:bodyPr>
          <a:lstStyle/>
          <a:p>
            <a:pPr algn="ctr"/>
            <a:r>
              <a:rPr lang="de-DE" sz="1100" dirty="0" err="1"/>
              <a:t>Preformed</a:t>
            </a:r>
            <a:r>
              <a:rPr lang="de-DE" sz="1100" dirty="0"/>
              <a:t>, Oral, </a:t>
            </a:r>
            <a:r>
              <a:rPr lang="de-DE" sz="1100" dirty="0" err="1"/>
              <a:t>Uncuffed</a:t>
            </a:r>
            <a:r>
              <a:rPr lang="de-DE" sz="1100" dirty="0"/>
              <a:t> (PFOU)</a:t>
            </a:r>
          </a:p>
          <a:p>
            <a:pPr algn="ctr"/>
            <a:r>
              <a:rPr lang="de-DE" sz="1100" dirty="0"/>
              <a:t>3.0 mm – 9.0 mm</a:t>
            </a:r>
          </a:p>
        </p:txBody>
      </p:sp>
      <p:sp>
        <p:nvSpPr>
          <p:cNvPr id="11" name="Textfeld 10">
            <a:extLst>
              <a:ext uri="{FF2B5EF4-FFF2-40B4-BE49-F238E27FC236}">
                <a16:creationId xmlns:a16="http://schemas.microsoft.com/office/drawing/2014/main" id="{D0FD232A-5109-1696-D617-2B7583BC8339}"/>
              </a:ext>
            </a:extLst>
          </p:cNvPr>
          <p:cNvSpPr txBox="1"/>
          <p:nvPr/>
        </p:nvSpPr>
        <p:spPr>
          <a:xfrm>
            <a:off x="800285" y="4988615"/>
            <a:ext cx="3044952" cy="430887"/>
          </a:xfrm>
          <a:prstGeom prst="rect">
            <a:avLst/>
          </a:prstGeom>
          <a:noFill/>
        </p:spPr>
        <p:txBody>
          <a:bodyPr wrap="square" rtlCol="0">
            <a:spAutoFit/>
          </a:bodyPr>
          <a:lstStyle/>
          <a:p>
            <a:pPr algn="ctr"/>
            <a:r>
              <a:rPr lang="de-DE" sz="1100" dirty="0"/>
              <a:t>Endotracheal Tube, </a:t>
            </a:r>
            <a:r>
              <a:rPr lang="de-DE" sz="1100" dirty="0" err="1"/>
              <a:t>Uncuffed</a:t>
            </a:r>
            <a:r>
              <a:rPr lang="de-DE" sz="1100" dirty="0"/>
              <a:t> (PFUO)</a:t>
            </a:r>
          </a:p>
          <a:p>
            <a:pPr algn="ctr"/>
            <a:r>
              <a:rPr lang="de-DE" sz="1100" dirty="0"/>
              <a:t>2.5 mm – 7.0 mm</a:t>
            </a:r>
          </a:p>
        </p:txBody>
      </p:sp>
      <p:sp>
        <p:nvSpPr>
          <p:cNvPr id="12" name="Textfeld 11">
            <a:extLst>
              <a:ext uri="{FF2B5EF4-FFF2-40B4-BE49-F238E27FC236}">
                <a16:creationId xmlns:a16="http://schemas.microsoft.com/office/drawing/2014/main" id="{D434E963-60AE-F449-A36B-EDE592E549AE}"/>
              </a:ext>
            </a:extLst>
          </p:cNvPr>
          <p:cNvSpPr txBox="1"/>
          <p:nvPr/>
        </p:nvSpPr>
        <p:spPr>
          <a:xfrm>
            <a:off x="4540181" y="4983591"/>
            <a:ext cx="3044952" cy="430887"/>
          </a:xfrm>
          <a:prstGeom prst="rect">
            <a:avLst/>
          </a:prstGeom>
          <a:noFill/>
        </p:spPr>
        <p:txBody>
          <a:bodyPr wrap="square" rtlCol="0">
            <a:spAutoFit/>
          </a:bodyPr>
          <a:lstStyle/>
          <a:p>
            <a:pPr algn="ctr"/>
            <a:r>
              <a:rPr lang="de-DE" sz="1100" dirty="0" err="1"/>
              <a:t>Reinforced</a:t>
            </a:r>
            <a:r>
              <a:rPr lang="de-DE" sz="1100" dirty="0"/>
              <a:t>, </a:t>
            </a:r>
            <a:r>
              <a:rPr lang="de-DE" sz="1100" dirty="0" err="1"/>
              <a:t>Cuffed</a:t>
            </a:r>
            <a:r>
              <a:rPr lang="de-DE" sz="1100" dirty="0"/>
              <a:t> (PFRC)</a:t>
            </a:r>
          </a:p>
          <a:p>
            <a:pPr algn="ctr"/>
            <a:r>
              <a:rPr lang="de-DE" sz="1100" dirty="0"/>
              <a:t>5.5 mm – 9.5 mm</a:t>
            </a:r>
          </a:p>
        </p:txBody>
      </p:sp>
      <p:sp>
        <p:nvSpPr>
          <p:cNvPr id="13" name="Textfeld 12">
            <a:extLst>
              <a:ext uri="{FF2B5EF4-FFF2-40B4-BE49-F238E27FC236}">
                <a16:creationId xmlns:a16="http://schemas.microsoft.com/office/drawing/2014/main" id="{4CBE0CB0-C4B6-D6CD-9334-0AEFA0F22784}"/>
              </a:ext>
            </a:extLst>
          </p:cNvPr>
          <p:cNvSpPr txBox="1"/>
          <p:nvPr/>
        </p:nvSpPr>
        <p:spPr>
          <a:xfrm>
            <a:off x="8262137" y="4983590"/>
            <a:ext cx="3044952" cy="430887"/>
          </a:xfrm>
          <a:prstGeom prst="rect">
            <a:avLst/>
          </a:prstGeom>
          <a:noFill/>
        </p:spPr>
        <p:txBody>
          <a:bodyPr wrap="square" rtlCol="0">
            <a:spAutoFit/>
          </a:bodyPr>
          <a:lstStyle/>
          <a:p>
            <a:pPr algn="ctr"/>
            <a:r>
              <a:rPr lang="de-DE" sz="1100" dirty="0" err="1"/>
              <a:t>Reinforced</a:t>
            </a:r>
            <a:r>
              <a:rPr lang="de-DE" sz="1100" dirty="0"/>
              <a:t>, </a:t>
            </a:r>
            <a:r>
              <a:rPr lang="de-DE" sz="1100" dirty="0" err="1"/>
              <a:t>Uncuffed</a:t>
            </a:r>
            <a:r>
              <a:rPr lang="de-DE" sz="1100" dirty="0"/>
              <a:t> (PFRU)</a:t>
            </a:r>
          </a:p>
          <a:p>
            <a:pPr algn="ctr"/>
            <a:r>
              <a:rPr lang="de-DE" sz="1100" dirty="0"/>
              <a:t>3.0 mm – 5.0 mm</a:t>
            </a:r>
          </a:p>
        </p:txBody>
      </p:sp>
      <p:cxnSp>
        <p:nvCxnSpPr>
          <p:cNvPr id="15" name="Gerader Verbinder 14">
            <a:extLst>
              <a:ext uri="{FF2B5EF4-FFF2-40B4-BE49-F238E27FC236}">
                <a16:creationId xmlns:a16="http://schemas.microsoft.com/office/drawing/2014/main" id="{056F3CB5-1333-942B-F937-F7C30B7124EA}"/>
              </a:ext>
            </a:extLst>
          </p:cNvPr>
          <p:cNvCxnSpPr>
            <a:cxnSpLocks/>
          </p:cNvCxnSpPr>
          <p:nvPr/>
        </p:nvCxnSpPr>
        <p:spPr>
          <a:xfrm>
            <a:off x="585216" y="2981758"/>
            <a:ext cx="10653008"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16" name="Gerader Verbinder 15">
            <a:extLst>
              <a:ext uri="{FF2B5EF4-FFF2-40B4-BE49-F238E27FC236}">
                <a16:creationId xmlns:a16="http://schemas.microsoft.com/office/drawing/2014/main" id="{1241745B-3745-764C-2A0E-F5BC24F35787}"/>
              </a:ext>
            </a:extLst>
          </p:cNvPr>
          <p:cNvCxnSpPr>
            <a:cxnSpLocks/>
          </p:cNvCxnSpPr>
          <p:nvPr/>
        </p:nvCxnSpPr>
        <p:spPr>
          <a:xfrm>
            <a:off x="585216" y="4825798"/>
            <a:ext cx="10653008" cy="0"/>
          </a:xfrm>
          <a:prstGeom prst="line">
            <a:avLst/>
          </a:prstGeom>
        </p:spPr>
        <p:style>
          <a:lnRef idx="3">
            <a:schemeClr val="accent3"/>
          </a:lnRef>
          <a:fillRef idx="0">
            <a:schemeClr val="accent3"/>
          </a:fillRef>
          <a:effectRef idx="2">
            <a:schemeClr val="accent3"/>
          </a:effectRef>
          <a:fontRef idx="minor">
            <a:schemeClr val="tx1"/>
          </a:fontRef>
        </p:style>
      </p:cxnSp>
      <p:sp>
        <p:nvSpPr>
          <p:cNvPr id="2" name="Rechteck 1">
            <a:hlinkClick r:id="rId11" action="ppaction://hlinksldjump"/>
            <a:extLst>
              <a:ext uri="{FF2B5EF4-FFF2-40B4-BE49-F238E27FC236}">
                <a16:creationId xmlns:a16="http://schemas.microsoft.com/office/drawing/2014/main" id="{E7B180CB-4126-058D-E309-692E5FE4AE9E}"/>
              </a:ext>
            </a:extLst>
          </p:cNvPr>
          <p:cNvSpPr/>
          <p:nvPr/>
        </p:nvSpPr>
        <p:spPr>
          <a:xfrm>
            <a:off x="438912" y="6318504"/>
            <a:ext cx="1152144" cy="475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046007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4689309-B95E-B254-208B-DC862F51F0FC}"/>
              </a:ext>
            </a:extLst>
          </p:cNvPr>
          <p:cNvSpPr>
            <a:spLocks noGrp="1"/>
          </p:cNvSpPr>
          <p:nvPr>
            <p:ph idx="1"/>
          </p:nvPr>
        </p:nvSpPr>
        <p:spPr>
          <a:xfrm>
            <a:off x="598487" y="1227963"/>
            <a:ext cx="5497513" cy="4737153"/>
          </a:xfrm>
        </p:spPr>
        <p:txBody>
          <a:bodyPr>
            <a:noAutofit/>
          </a:bodyPr>
          <a:lstStyle/>
          <a:p>
            <a:pPr marL="342900" indent="-342900">
              <a:buFont typeface="Arial" panose="020B0604020202020204" pitchFamily="34" charset="0"/>
              <a:buChar char="•"/>
            </a:pPr>
            <a:r>
              <a:rPr lang="en-US" sz="1600" dirty="0"/>
              <a:t>Ventilator-associated pneumonia (VAP) occurs in patients that have been on mechanical ventilation for more than 48 hours.</a:t>
            </a:r>
          </a:p>
          <a:p>
            <a:pPr marL="342900" indent="-342900">
              <a:buFont typeface="Arial" panose="020B0604020202020204" pitchFamily="34" charset="0"/>
              <a:buChar char="•"/>
            </a:pPr>
            <a:r>
              <a:rPr lang="en-US" sz="1600" dirty="0"/>
              <a:t>Artificial airways become colonized with pathogenic bacteria soon after intubation or tracheostomy</a:t>
            </a:r>
          </a:p>
          <a:p>
            <a:pPr marL="342900" indent="-342900">
              <a:buFont typeface="Arial" panose="020B0604020202020204" pitchFamily="34" charset="0"/>
              <a:buChar char="•"/>
            </a:pPr>
            <a:r>
              <a:rPr lang="en-US" sz="1600" dirty="0"/>
              <a:t>Development of ventilator-associated pneumonia: most commonly it is thought to be a progression from colonization of the upper airway, leading to tracheal colonization, then tracheitis, and finally pneumonia</a:t>
            </a:r>
          </a:p>
          <a:p>
            <a:pPr marL="342900" indent="-342900">
              <a:buFont typeface="Arial" panose="020B0604020202020204" pitchFamily="34" charset="0"/>
              <a:buChar char="•"/>
            </a:pPr>
            <a:r>
              <a:rPr lang="en-US" sz="1600" dirty="0"/>
              <a:t>Intubation compromises the integrity of the oropharynx and trachea and allows oral and gastric secretions to enter the lower airways</a:t>
            </a:r>
            <a:endParaRPr lang="de-DE" sz="1600" dirty="0"/>
          </a:p>
        </p:txBody>
      </p:sp>
      <p:sp>
        <p:nvSpPr>
          <p:cNvPr id="3" name="Foliennummernplatzhalter 2">
            <a:extLst>
              <a:ext uri="{FF2B5EF4-FFF2-40B4-BE49-F238E27FC236}">
                <a16:creationId xmlns:a16="http://schemas.microsoft.com/office/drawing/2014/main" id="{28076B38-8C8B-7CFE-FEE0-1CBD3562278F}"/>
              </a:ext>
            </a:extLst>
          </p:cNvPr>
          <p:cNvSpPr>
            <a:spLocks noGrp="1"/>
          </p:cNvSpPr>
          <p:nvPr>
            <p:ph type="sldNum" sz="quarter" idx="4"/>
          </p:nvPr>
        </p:nvSpPr>
        <p:spPr/>
        <p:txBody>
          <a:bodyPr/>
          <a:lstStyle/>
          <a:p>
            <a:fld id="{065D75E3-62B6-C44A-8295-14DF27978E1A}" type="slidenum">
              <a:rPr lang="en-US" smtClean="0"/>
              <a:pPr/>
              <a:t>7</a:t>
            </a:fld>
            <a:endParaRPr lang="en-US"/>
          </a:p>
        </p:txBody>
      </p:sp>
      <p:sp>
        <p:nvSpPr>
          <p:cNvPr id="4" name="Titel 3">
            <a:extLst>
              <a:ext uri="{FF2B5EF4-FFF2-40B4-BE49-F238E27FC236}">
                <a16:creationId xmlns:a16="http://schemas.microsoft.com/office/drawing/2014/main" id="{4E7F6082-3800-EC45-96DB-8D90C82B409C}"/>
              </a:ext>
            </a:extLst>
          </p:cNvPr>
          <p:cNvSpPr>
            <a:spLocks noGrp="1"/>
          </p:cNvSpPr>
          <p:nvPr>
            <p:ph type="title"/>
          </p:nvPr>
        </p:nvSpPr>
        <p:spPr/>
        <p:txBody>
          <a:bodyPr/>
          <a:lstStyle/>
          <a:p>
            <a:r>
              <a:rPr lang="de-DE" dirty="0"/>
              <a:t>Ventilator Associated </a:t>
            </a:r>
            <a:r>
              <a:rPr lang="de-DE" dirty="0" err="1"/>
              <a:t>Pneumonia</a:t>
            </a:r>
            <a:r>
              <a:rPr lang="de-DE" dirty="0"/>
              <a:t> (VAP)</a:t>
            </a:r>
          </a:p>
        </p:txBody>
      </p:sp>
      <p:sp>
        <p:nvSpPr>
          <p:cNvPr id="10" name="Textfeld 9">
            <a:extLst>
              <a:ext uri="{FF2B5EF4-FFF2-40B4-BE49-F238E27FC236}">
                <a16:creationId xmlns:a16="http://schemas.microsoft.com/office/drawing/2014/main" id="{31543DF3-4208-B848-749F-1E5C730F369B}"/>
              </a:ext>
            </a:extLst>
          </p:cNvPr>
          <p:cNvSpPr txBox="1"/>
          <p:nvPr/>
        </p:nvSpPr>
        <p:spPr>
          <a:xfrm>
            <a:off x="6487189" y="6254202"/>
            <a:ext cx="6095114" cy="215444"/>
          </a:xfrm>
          <a:prstGeom prst="rect">
            <a:avLst/>
          </a:prstGeom>
          <a:noFill/>
        </p:spPr>
        <p:txBody>
          <a:bodyPr wrap="square">
            <a:spAutoFit/>
          </a:bodyPr>
          <a:lstStyle/>
          <a:p>
            <a:r>
              <a:rPr lang="de-DE" sz="800" dirty="0"/>
              <a:t>Dembinski, </a:t>
            </a:r>
            <a:r>
              <a:rPr lang="de-DE" sz="800" dirty="0" err="1"/>
              <a:t>Roussaint</a:t>
            </a:r>
            <a:r>
              <a:rPr lang="de-DE" sz="800" dirty="0"/>
              <a:t>, Der </a:t>
            </a:r>
            <a:r>
              <a:rPr lang="de-DE" sz="800" dirty="0" err="1"/>
              <a:t>Anaesthesist</a:t>
            </a:r>
            <a:r>
              <a:rPr lang="de-DE" sz="800" dirty="0"/>
              <a:t> </a:t>
            </a:r>
            <a:r>
              <a:rPr lang="de-DE" sz="800" dirty="0" err="1"/>
              <a:t>volume</a:t>
            </a:r>
            <a:r>
              <a:rPr lang="de-DE" sz="800" dirty="0"/>
              <a:t> 57, pages825–842 (2008)</a:t>
            </a:r>
          </a:p>
        </p:txBody>
      </p:sp>
      <p:grpSp>
        <p:nvGrpSpPr>
          <p:cNvPr id="13" name="Gruppieren 12">
            <a:extLst>
              <a:ext uri="{FF2B5EF4-FFF2-40B4-BE49-F238E27FC236}">
                <a16:creationId xmlns:a16="http://schemas.microsoft.com/office/drawing/2014/main" id="{E8404E23-45BF-8A2A-B2B2-EDA3AA1FE913}"/>
              </a:ext>
            </a:extLst>
          </p:cNvPr>
          <p:cNvGrpSpPr/>
          <p:nvPr/>
        </p:nvGrpSpPr>
        <p:grpSpPr>
          <a:xfrm>
            <a:off x="6418264" y="1169849"/>
            <a:ext cx="4905305" cy="5274004"/>
            <a:chOff x="6418264" y="1169849"/>
            <a:chExt cx="4905305" cy="5274004"/>
          </a:xfrm>
        </p:grpSpPr>
        <p:grpSp>
          <p:nvGrpSpPr>
            <p:cNvPr id="11" name="Gruppieren 10">
              <a:extLst>
                <a:ext uri="{FF2B5EF4-FFF2-40B4-BE49-F238E27FC236}">
                  <a16:creationId xmlns:a16="http://schemas.microsoft.com/office/drawing/2014/main" id="{06BE4A43-1D30-7FEF-0622-64F24099A091}"/>
                </a:ext>
              </a:extLst>
            </p:cNvPr>
            <p:cNvGrpSpPr/>
            <p:nvPr/>
          </p:nvGrpSpPr>
          <p:grpSpPr>
            <a:xfrm>
              <a:off x="6418264" y="1169849"/>
              <a:ext cx="4905305" cy="5274004"/>
              <a:chOff x="6418264" y="1169849"/>
              <a:chExt cx="4905305" cy="5274004"/>
            </a:xfrm>
          </p:grpSpPr>
          <p:pic>
            <p:nvPicPr>
              <p:cNvPr id="4098" name="Picture 2" descr="Ventilatorassoziierte Pneumonie | SpringerLink">
                <a:extLst>
                  <a:ext uri="{FF2B5EF4-FFF2-40B4-BE49-F238E27FC236}">
                    <a16:creationId xmlns:a16="http://schemas.microsoft.com/office/drawing/2014/main" id="{158C5DE7-3BD6-2597-3AB8-938334F18B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264" y="1169849"/>
                <a:ext cx="4905305" cy="52740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hteck 5">
                <a:extLst>
                  <a:ext uri="{FF2B5EF4-FFF2-40B4-BE49-F238E27FC236}">
                    <a16:creationId xmlns:a16="http://schemas.microsoft.com/office/drawing/2014/main" id="{129C32F5-1FE9-D287-42C3-47CD603CBF23}"/>
                  </a:ext>
                </a:extLst>
              </p:cNvPr>
              <p:cNvSpPr/>
              <p:nvPr/>
            </p:nvSpPr>
            <p:spPr>
              <a:xfrm>
                <a:off x="6565605" y="2823511"/>
                <a:ext cx="1515140" cy="350875"/>
              </a:xfrm>
              <a:prstGeom prst="rect">
                <a:avLst/>
              </a:prstGeom>
              <a:solidFill>
                <a:srgbClr val="46A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C6AB9B3F-23AC-82C2-DD38-D72D9B919629}"/>
                  </a:ext>
                </a:extLst>
              </p:cNvPr>
              <p:cNvSpPr txBox="1"/>
              <p:nvPr/>
            </p:nvSpPr>
            <p:spPr>
              <a:xfrm>
                <a:off x="6634717" y="2823511"/>
                <a:ext cx="1515140" cy="307777"/>
              </a:xfrm>
              <a:prstGeom prst="rect">
                <a:avLst/>
              </a:prstGeom>
              <a:noFill/>
            </p:spPr>
            <p:txBody>
              <a:bodyPr wrap="square" rtlCol="0">
                <a:spAutoFit/>
              </a:bodyPr>
              <a:lstStyle/>
              <a:p>
                <a:pPr algn="ctr"/>
                <a:r>
                  <a:rPr lang="de-DE" sz="700" dirty="0" err="1"/>
                  <a:t>Contamination</a:t>
                </a:r>
                <a:endParaRPr lang="de-DE" sz="700" dirty="0"/>
              </a:p>
              <a:p>
                <a:pPr algn="ctr"/>
                <a:r>
                  <a:rPr lang="de-DE" sz="700" dirty="0"/>
                  <a:t>(</a:t>
                </a:r>
                <a:r>
                  <a:rPr lang="de-DE" sz="700" dirty="0" err="1"/>
                  <a:t>Nebulizer</a:t>
                </a:r>
                <a:r>
                  <a:rPr lang="de-DE" sz="700" dirty="0"/>
                  <a:t>, </a:t>
                </a:r>
                <a:r>
                  <a:rPr lang="de-DE" sz="700" dirty="0" err="1"/>
                  <a:t>Bronchoscopes</a:t>
                </a:r>
                <a:r>
                  <a:rPr lang="de-DE" sz="700" dirty="0"/>
                  <a:t>,…)</a:t>
                </a:r>
              </a:p>
            </p:txBody>
          </p:sp>
        </p:grpSp>
        <p:sp>
          <p:nvSpPr>
            <p:cNvPr id="12" name="Rechteck 11">
              <a:extLst>
                <a:ext uri="{FF2B5EF4-FFF2-40B4-BE49-F238E27FC236}">
                  <a16:creationId xmlns:a16="http://schemas.microsoft.com/office/drawing/2014/main" id="{C9C6B131-31E9-18A0-FF99-83513161D0A0}"/>
                </a:ext>
              </a:extLst>
            </p:cNvPr>
            <p:cNvSpPr/>
            <p:nvPr/>
          </p:nvSpPr>
          <p:spPr>
            <a:xfrm>
              <a:off x="8149857" y="3333307"/>
              <a:ext cx="765543" cy="132907"/>
            </a:xfrm>
            <a:prstGeom prst="rect">
              <a:avLst/>
            </a:prstGeom>
            <a:solidFill>
              <a:srgbClr val="46A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4" name="Textfeld 13">
            <a:extLst>
              <a:ext uri="{FF2B5EF4-FFF2-40B4-BE49-F238E27FC236}">
                <a16:creationId xmlns:a16="http://schemas.microsoft.com/office/drawing/2014/main" id="{96EE029B-893F-9987-7E72-47628D310EFD}"/>
              </a:ext>
            </a:extLst>
          </p:cNvPr>
          <p:cNvSpPr txBox="1"/>
          <p:nvPr/>
        </p:nvSpPr>
        <p:spPr>
          <a:xfrm>
            <a:off x="7690885" y="3326786"/>
            <a:ext cx="1515140" cy="200055"/>
          </a:xfrm>
          <a:prstGeom prst="rect">
            <a:avLst/>
          </a:prstGeom>
          <a:noFill/>
        </p:spPr>
        <p:txBody>
          <a:bodyPr wrap="square" rtlCol="0">
            <a:spAutoFit/>
          </a:bodyPr>
          <a:lstStyle/>
          <a:p>
            <a:pPr algn="ctr"/>
            <a:r>
              <a:rPr lang="de-DE" sz="700" dirty="0"/>
              <a:t>Microaspiration</a:t>
            </a:r>
          </a:p>
        </p:txBody>
      </p:sp>
      <p:sp>
        <p:nvSpPr>
          <p:cNvPr id="16" name="Rechteck 15">
            <a:extLst>
              <a:ext uri="{FF2B5EF4-FFF2-40B4-BE49-F238E27FC236}">
                <a16:creationId xmlns:a16="http://schemas.microsoft.com/office/drawing/2014/main" id="{3AE9F681-1970-4780-A8BF-A16A7C35D295}"/>
              </a:ext>
            </a:extLst>
          </p:cNvPr>
          <p:cNvSpPr/>
          <p:nvPr/>
        </p:nvSpPr>
        <p:spPr>
          <a:xfrm>
            <a:off x="9534746" y="1754372"/>
            <a:ext cx="725673" cy="265814"/>
          </a:xfrm>
          <a:prstGeom prst="rect">
            <a:avLst/>
          </a:prstGeom>
          <a:solidFill>
            <a:srgbClr val="46A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323F7C1F-CB95-3256-3184-BE795AA05F55}"/>
              </a:ext>
            </a:extLst>
          </p:cNvPr>
          <p:cNvSpPr txBox="1"/>
          <p:nvPr/>
        </p:nvSpPr>
        <p:spPr>
          <a:xfrm>
            <a:off x="9086851" y="1754372"/>
            <a:ext cx="1515140" cy="307777"/>
          </a:xfrm>
          <a:prstGeom prst="rect">
            <a:avLst/>
          </a:prstGeom>
          <a:noFill/>
        </p:spPr>
        <p:txBody>
          <a:bodyPr wrap="square" rtlCol="0">
            <a:spAutoFit/>
          </a:bodyPr>
          <a:lstStyle/>
          <a:p>
            <a:pPr algn="ctr"/>
            <a:r>
              <a:rPr lang="de-DE" sz="700" dirty="0" err="1"/>
              <a:t>Colonization</a:t>
            </a:r>
            <a:r>
              <a:rPr lang="de-DE" sz="700" dirty="0"/>
              <a:t> </a:t>
            </a:r>
            <a:r>
              <a:rPr lang="de-DE" sz="700" dirty="0" err="1"/>
              <a:t>of</a:t>
            </a:r>
            <a:r>
              <a:rPr lang="de-DE" sz="700" dirty="0"/>
              <a:t> </a:t>
            </a:r>
          </a:p>
          <a:p>
            <a:pPr algn="ctr"/>
            <a:r>
              <a:rPr lang="de-DE" sz="700" dirty="0" err="1"/>
              <a:t>oropharynx</a:t>
            </a:r>
            <a:endParaRPr lang="de-DE" sz="700" dirty="0"/>
          </a:p>
        </p:txBody>
      </p:sp>
      <p:sp>
        <p:nvSpPr>
          <p:cNvPr id="17" name="Rechteck 16">
            <a:extLst>
              <a:ext uri="{FF2B5EF4-FFF2-40B4-BE49-F238E27FC236}">
                <a16:creationId xmlns:a16="http://schemas.microsoft.com/office/drawing/2014/main" id="{09BB83AB-FD5F-550D-16F0-B163B4B93B75}"/>
              </a:ext>
            </a:extLst>
          </p:cNvPr>
          <p:cNvSpPr/>
          <p:nvPr/>
        </p:nvSpPr>
        <p:spPr>
          <a:xfrm>
            <a:off x="9844421" y="2589028"/>
            <a:ext cx="757570" cy="307777"/>
          </a:xfrm>
          <a:prstGeom prst="rect">
            <a:avLst/>
          </a:prstGeom>
          <a:solidFill>
            <a:srgbClr val="46A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DBABF8E1-1382-044A-9FE3-EB8866BFB395}"/>
              </a:ext>
            </a:extLst>
          </p:cNvPr>
          <p:cNvSpPr txBox="1"/>
          <p:nvPr/>
        </p:nvSpPr>
        <p:spPr>
          <a:xfrm>
            <a:off x="9398740" y="2589027"/>
            <a:ext cx="1515140" cy="307777"/>
          </a:xfrm>
          <a:prstGeom prst="rect">
            <a:avLst/>
          </a:prstGeom>
          <a:noFill/>
        </p:spPr>
        <p:txBody>
          <a:bodyPr wrap="square" rtlCol="0">
            <a:spAutoFit/>
          </a:bodyPr>
          <a:lstStyle/>
          <a:p>
            <a:pPr algn="ctr"/>
            <a:r>
              <a:rPr lang="de-DE" sz="700" dirty="0"/>
              <a:t>Regurgitation </a:t>
            </a:r>
          </a:p>
          <a:p>
            <a:pPr algn="ctr"/>
            <a:r>
              <a:rPr lang="de-DE" sz="700" dirty="0" err="1"/>
              <a:t>from</a:t>
            </a:r>
            <a:r>
              <a:rPr lang="de-DE" sz="700" dirty="0"/>
              <a:t> </a:t>
            </a:r>
            <a:r>
              <a:rPr lang="de-DE" sz="700" dirty="0" err="1"/>
              <a:t>stomach</a:t>
            </a:r>
            <a:endParaRPr lang="de-DE" sz="700" dirty="0"/>
          </a:p>
        </p:txBody>
      </p:sp>
      <p:sp>
        <p:nvSpPr>
          <p:cNvPr id="19" name="Rechteck 18">
            <a:extLst>
              <a:ext uri="{FF2B5EF4-FFF2-40B4-BE49-F238E27FC236}">
                <a16:creationId xmlns:a16="http://schemas.microsoft.com/office/drawing/2014/main" id="{370AC1C6-4B5C-2DC0-5C98-E5E198C69B1D}"/>
              </a:ext>
            </a:extLst>
          </p:cNvPr>
          <p:cNvSpPr/>
          <p:nvPr/>
        </p:nvSpPr>
        <p:spPr>
          <a:xfrm>
            <a:off x="9804496" y="3242267"/>
            <a:ext cx="965794" cy="307777"/>
          </a:xfrm>
          <a:prstGeom prst="rect">
            <a:avLst/>
          </a:prstGeom>
          <a:solidFill>
            <a:srgbClr val="46A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D768B8CA-EE7C-DC00-81EB-42CEC77EC637}"/>
              </a:ext>
            </a:extLst>
          </p:cNvPr>
          <p:cNvSpPr txBox="1"/>
          <p:nvPr/>
        </p:nvSpPr>
        <p:spPr>
          <a:xfrm>
            <a:off x="9534746" y="3216474"/>
            <a:ext cx="1515140" cy="307777"/>
          </a:xfrm>
          <a:prstGeom prst="rect">
            <a:avLst/>
          </a:prstGeom>
          <a:noFill/>
        </p:spPr>
        <p:txBody>
          <a:bodyPr wrap="square" rtlCol="0">
            <a:spAutoFit/>
          </a:bodyPr>
          <a:lstStyle/>
          <a:p>
            <a:pPr algn="ctr"/>
            <a:r>
              <a:rPr lang="de-DE" sz="700" dirty="0" err="1"/>
              <a:t>Colonalization</a:t>
            </a:r>
            <a:r>
              <a:rPr lang="de-DE" sz="700" dirty="0"/>
              <a:t> </a:t>
            </a:r>
            <a:r>
              <a:rPr lang="de-DE" sz="700" dirty="0" err="1"/>
              <a:t>of</a:t>
            </a:r>
            <a:r>
              <a:rPr lang="de-DE" sz="700" dirty="0"/>
              <a:t>  </a:t>
            </a:r>
          </a:p>
          <a:p>
            <a:pPr algn="ctr"/>
            <a:r>
              <a:rPr lang="de-DE" sz="700" dirty="0" err="1"/>
              <a:t>stomach</a:t>
            </a:r>
            <a:endParaRPr lang="de-DE" sz="700" dirty="0"/>
          </a:p>
        </p:txBody>
      </p:sp>
      <p:sp>
        <p:nvSpPr>
          <p:cNvPr id="21" name="Rechteck 20">
            <a:extLst>
              <a:ext uri="{FF2B5EF4-FFF2-40B4-BE49-F238E27FC236}">
                <a16:creationId xmlns:a16="http://schemas.microsoft.com/office/drawing/2014/main" id="{2E7833D1-502B-9428-E442-1B269E1FC812}"/>
              </a:ext>
            </a:extLst>
          </p:cNvPr>
          <p:cNvSpPr/>
          <p:nvPr/>
        </p:nvSpPr>
        <p:spPr>
          <a:xfrm>
            <a:off x="9804496" y="3895506"/>
            <a:ext cx="615411" cy="307777"/>
          </a:xfrm>
          <a:prstGeom prst="rect">
            <a:avLst/>
          </a:prstGeom>
          <a:solidFill>
            <a:srgbClr val="46A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Textfeld 21">
            <a:extLst>
              <a:ext uri="{FF2B5EF4-FFF2-40B4-BE49-F238E27FC236}">
                <a16:creationId xmlns:a16="http://schemas.microsoft.com/office/drawing/2014/main" id="{CC3489D1-A575-99E3-5E89-890160EC7C93}"/>
              </a:ext>
            </a:extLst>
          </p:cNvPr>
          <p:cNvSpPr txBox="1"/>
          <p:nvPr/>
        </p:nvSpPr>
        <p:spPr>
          <a:xfrm>
            <a:off x="9354631" y="3957546"/>
            <a:ext cx="1515140" cy="200055"/>
          </a:xfrm>
          <a:prstGeom prst="rect">
            <a:avLst/>
          </a:prstGeom>
          <a:noFill/>
        </p:spPr>
        <p:txBody>
          <a:bodyPr wrap="square" rtlCol="0">
            <a:spAutoFit/>
          </a:bodyPr>
          <a:lstStyle/>
          <a:p>
            <a:pPr algn="ctr"/>
            <a:r>
              <a:rPr lang="de-DE" sz="700" dirty="0"/>
              <a:t>Tube wall </a:t>
            </a:r>
            <a:r>
              <a:rPr lang="de-DE" sz="700" dirty="0" err="1"/>
              <a:t>biofilm</a:t>
            </a:r>
            <a:endParaRPr lang="de-DE" sz="700" dirty="0"/>
          </a:p>
        </p:txBody>
      </p:sp>
      <p:sp>
        <p:nvSpPr>
          <p:cNvPr id="23" name="Rechteck 22">
            <a:extLst>
              <a:ext uri="{FF2B5EF4-FFF2-40B4-BE49-F238E27FC236}">
                <a16:creationId xmlns:a16="http://schemas.microsoft.com/office/drawing/2014/main" id="{DF1C4DBE-F654-C71F-8F33-8B85595BF6C0}"/>
              </a:ext>
            </a:extLst>
          </p:cNvPr>
          <p:cNvSpPr/>
          <p:nvPr/>
        </p:nvSpPr>
        <p:spPr>
          <a:xfrm>
            <a:off x="8001000" y="3895506"/>
            <a:ext cx="728330" cy="405364"/>
          </a:xfrm>
          <a:prstGeom prst="rect">
            <a:avLst/>
          </a:prstGeom>
          <a:solidFill>
            <a:srgbClr val="46AA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feld 23">
            <a:extLst>
              <a:ext uri="{FF2B5EF4-FFF2-40B4-BE49-F238E27FC236}">
                <a16:creationId xmlns:a16="http://schemas.microsoft.com/office/drawing/2014/main" id="{FC459B1D-9616-B32E-AB8D-BBCE4887CD69}"/>
              </a:ext>
            </a:extLst>
          </p:cNvPr>
          <p:cNvSpPr txBox="1"/>
          <p:nvPr/>
        </p:nvSpPr>
        <p:spPr>
          <a:xfrm>
            <a:off x="7571711" y="3981214"/>
            <a:ext cx="1515140" cy="307777"/>
          </a:xfrm>
          <a:prstGeom prst="rect">
            <a:avLst/>
          </a:prstGeom>
          <a:noFill/>
        </p:spPr>
        <p:txBody>
          <a:bodyPr wrap="square" rtlCol="0">
            <a:spAutoFit/>
          </a:bodyPr>
          <a:lstStyle/>
          <a:p>
            <a:pPr algn="ctr"/>
            <a:r>
              <a:rPr lang="de-DE" sz="700" dirty="0" err="1"/>
              <a:t>Reduction</a:t>
            </a:r>
            <a:r>
              <a:rPr lang="de-DE" sz="700" dirty="0"/>
              <a:t> </a:t>
            </a:r>
            <a:r>
              <a:rPr lang="de-DE" sz="700" dirty="0" err="1"/>
              <a:t>of</a:t>
            </a:r>
            <a:r>
              <a:rPr lang="de-DE" sz="700" dirty="0"/>
              <a:t> </a:t>
            </a:r>
          </a:p>
          <a:p>
            <a:pPr algn="ctr"/>
            <a:r>
              <a:rPr lang="de-DE" sz="700" dirty="0" err="1"/>
              <a:t>mucociliar</a:t>
            </a:r>
            <a:r>
              <a:rPr lang="de-DE" sz="700" dirty="0"/>
              <a:t> </a:t>
            </a:r>
            <a:r>
              <a:rPr lang="de-DE" sz="700" dirty="0" err="1"/>
              <a:t>clearance</a:t>
            </a:r>
            <a:endParaRPr lang="de-DE" sz="700" dirty="0"/>
          </a:p>
        </p:txBody>
      </p:sp>
      <p:sp>
        <p:nvSpPr>
          <p:cNvPr id="25" name="Rechteck 24">
            <a:extLst>
              <a:ext uri="{FF2B5EF4-FFF2-40B4-BE49-F238E27FC236}">
                <a16:creationId xmlns:a16="http://schemas.microsoft.com/office/drawing/2014/main" id="{2B9A4C38-F450-8669-42B8-FFE8379F6E18}"/>
              </a:ext>
            </a:extLst>
          </p:cNvPr>
          <p:cNvSpPr/>
          <p:nvPr/>
        </p:nvSpPr>
        <p:spPr>
          <a:xfrm>
            <a:off x="8979195" y="4752753"/>
            <a:ext cx="865226" cy="160727"/>
          </a:xfrm>
          <a:prstGeom prst="rect">
            <a:avLst/>
          </a:prstGeom>
          <a:solidFill>
            <a:srgbClr val="E10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Textfeld 25">
            <a:extLst>
              <a:ext uri="{FF2B5EF4-FFF2-40B4-BE49-F238E27FC236}">
                <a16:creationId xmlns:a16="http://schemas.microsoft.com/office/drawing/2014/main" id="{F2EA6D24-0253-C32B-3814-FCF9E61D105B}"/>
              </a:ext>
            </a:extLst>
          </p:cNvPr>
          <p:cNvSpPr txBox="1"/>
          <p:nvPr/>
        </p:nvSpPr>
        <p:spPr>
          <a:xfrm>
            <a:off x="8597061" y="4750137"/>
            <a:ext cx="1515140" cy="200055"/>
          </a:xfrm>
          <a:prstGeom prst="rect">
            <a:avLst/>
          </a:prstGeom>
          <a:noFill/>
        </p:spPr>
        <p:txBody>
          <a:bodyPr wrap="square" rtlCol="0">
            <a:spAutoFit/>
          </a:bodyPr>
          <a:lstStyle/>
          <a:p>
            <a:pPr algn="ctr"/>
            <a:r>
              <a:rPr lang="de-DE" sz="700" dirty="0" err="1">
                <a:solidFill>
                  <a:schemeClr val="bg1"/>
                </a:solidFill>
              </a:rPr>
              <a:t>Tracheo</a:t>
            </a:r>
            <a:r>
              <a:rPr lang="de-DE" sz="700" dirty="0">
                <a:solidFill>
                  <a:schemeClr val="bg1"/>
                </a:solidFill>
              </a:rPr>
              <a:t> </a:t>
            </a:r>
            <a:r>
              <a:rPr lang="de-DE" sz="700" dirty="0" err="1">
                <a:solidFill>
                  <a:schemeClr val="bg1"/>
                </a:solidFill>
              </a:rPr>
              <a:t>bronchitis</a:t>
            </a:r>
            <a:endParaRPr lang="de-DE" sz="700" dirty="0">
              <a:solidFill>
                <a:schemeClr val="bg1"/>
              </a:solidFill>
            </a:endParaRPr>
          </a:p>
        </p:txBody>
      </p:sp>
      <p:sp>
        <p:nvSpPr>
          <p:cNvPr id="27" name="Rechteck 26">
            <a:extLst>
              <a:ext uri="{FF2B5EF4-FFF2-40B4-BE49-F238E27FC236}">
                <a16:creationId xmlns:a16="http://schemas.microsoft.com/office/drawing/2014/main" id="{CFE8F93E-BEA2-EDA3-DD3E-998177DBAE17}"/>
              </a:ext>
            </a:extLst>
          </p:cNvPr>
          <p:cNvSpPr/>
          <p:nvPr/>
        </p:nvSpPr>
        <p:spPr>
          <a:xfrm>
            <a:off x="8979195" y="5218343"/>
            <a:ext cx="825301" cy="158899"/>
          </a:xfrm>
          <a:prstGeom prst="rect">
            <a:avLst/>
          </a:prstGeom>
          <a:solidFill>
            <a:srgbClr val="E10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Textfeld 27">
            <a:extLst>
              <a:ext uri="{FF2B5EF4-FFF2-40B4-BE49-F238E27FC236}">
                <a16:creationId xmlns:a16="http://schemas.microsoft.com/office/drawing/2014/main" id="{84E3BC06-4C51-8F6F-35EA-83C9C170BDE9}"/>
              </a:ext>
            </a:extLst>
          </p:cNvPr>
          <p:cNvSpPr txBox="1"/>
          <p:nvPr/>
        </p:nvSpPr>
        <p:spPr>
          <a:xfrm>
            <a:off x="8674840" y="5184521"/>
            <a:ext cx="1515140" cy="200055"/>
          </a:xfrm>
          <a:prstGeom prst="rect">
            <a:avLst/>
          </a:prstGeom>
          <a:noFill/>
        </p:spPr>
        <p:txBody>
          <a:bodyPr wrap="square" rtlCol="0">
            <a:spAutoFit/>
          </a:bodyPr>
          <a:lstStyle/>
          <a:p>
            <a:pPr algn="ctr"/>
            <a:r>
              <a:rPr lang="de-DE" sz="700" dirty="0" err="1">
                <a:solidFill>
                  <a:schemeClr val="bg1"/>
                </a:solidFill>
              </a:rPr>
              <a:t>Broncheolitis</a:t>
            </a:r>
            <a:endParaRPr lang="de-DE" sz="700" dirty="0">
              <a:solidFill>
                <a:schemeClr val="bg1"/>
              </a:solidFill>
            </a:endParaRPr>
          </a:p>
        </p:txBody>
      </p:sp>
      <p:sp>
        <p:nvSpPr>
          <p:cNvPr id="29" name="Rechteck 28">
            <a:extLst>
              <a:ext uri="{FF2B5EF4-FFF2-40B4-BE49-F238E27FC236}">
                <a16:creationId xmlns:a16="http://schemas.microsoft.com/office/drawing/2014/main" id="{35129A90-6383-EB3D-B134-6B5599F3A82E}"/>
              </a:ext>
            </a:extLst>
          </p:cNvPr>
          <p:cNvSpPr/>
          <p:nvPr/>
        </p:nvSpPr>
        <p:spPr>
          <a:xfrm>
            <a:off x="9042991" y="5757530"/>
            <a:ext cx="701749" cy="173900"/>
          </a:xfrm>
          <a:prstGeom prst="rect">
            <a:avLst/>
          </a:prstGeom>
          <a:solidFill>
            <a:srgbClr val="E10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feld 29">
            <a:extLst>
              <a:ext uri="{FF2B5EF4-FFF2-40B4-BE49-F238E27FC236}">
                <a16:creationId xmlns:a16="http://schemas.microsoft.com/office/drawing/2014/main" id="{57753B3B-C4D9-214E-FEE3-03D79587152A}"/>
              </a:ext>
            </a:extLst>
          </p:cNvPr>
          <p:cNvSpPr txBox="1"/>
          <p:nvPr/>
        </p:nvSpPr>
        <p:spPr>
          <a:xfrm>
            <a:off x="8634275" y="5744271"/>
            <a:ext cx="1515140" cy="200055"/>
          </a:xfrm>
          <a:prstGeom prst="rect">
            <a:avLst/>
          </a:prstGeom>
          <a:noFill/>
        </p:spPr>
        <p:txBody>
          <a:bodyPr wrap="square" rtlCol="0">
            <a:spAutoFit/>
          </a:bodyPr>
          <a:lstStyle/>
          <a:p>
            <a:pPr algn="ctr"/>
            <a:r>
              <a:rPr lang="de-DE" sz="700" dirty="0" err="1">
                <a:solidFill>
                  <a:schemeClr val="bg1"/>
                </a:solidFill>
              </a:rPr>
              <a:t>Pneumonia</a:t>
            </a:r>
            <a:endParaRPr lang="de-DE" sz="700" dirty="0">
              <a:solidFill>
                <a:schemeClr val="bg1"/>
              </a:solidFill>
            </a:endParaRPr>
          </a:p>
        </p:txBody>
      </p:sp>
      <p:sp>
        <p:nvSpPr>
          <p:cNvPr id="7" name="Rechteck 6">
            <a:hlinkClick r:id="rId3" action="ppaction://hlinksldjump"/>
            <a:extLst>
              <a:ext uri="{FF2B5EF4-FFF2-40B4-BE49-F238E27FC236}">
                <a16:creationId xmlns:a16="http://schemas.microsoft.com/office/drawing/2014/main" id="{B4FDB46A-6ECC-2C51-AE62-49C9EFEC80AC}"/>
              </a:ext>
            </a:extLst>
          </p:cNvPr>
          <p:cNvSpPr/>
          <p:nvPr/>
        </p:nvSpPr>
        <p:spPr>
          <a:xfrm>
            <a:off x="438912" y="6318504"/>
            <a:ext cx="1152144" cy="475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hlinkClick r:id="rId3" action="ppaction://hlinksldjump"/>
            <a:extLst>
              <a:ext uri="{FF2B5EF4-FFF2-40B4-BE49-F238E27FC236}">
                <a16:creationId xmlns:a16="http://schemas.microsoft.com/office/drawing/2014/main" id="{CF385F58-07B3-A1A6-A27C-7057C4CB73A2}"/>
              </a:ext>
            </a:extLst>
          </p:cNvPr>
          <p:cNvSpPr/>
          <p:nvPr/>
        </p:nvSpPr>
        <p:spPr>
          <a:xfrm>
            <a:off x="591312" y="6470904"/>
            <a:ext cx="1152144" cy="475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117042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nMed's TrachVac Subglottic Suction Endotracheal Tube In-Service">
            <a:hlinkClick r:id="" action="ppaction://media"/>
            <a:extLst>
              <a:ext uri="{FF2B5EF4-FFF2-40B4-BE49-F238E27FC236}">
                <a16:creationId xmlns:a16="http://schemas.microsoft.com/office/drawing/2014/main" id="{18E20951-97F4-752A-F217-9BCEE7E1990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97050" y="1400175"/>
            <a:ext cx="8421688" cy="4737100"/>
          </a:xfrm>
        </p:spPr>
      </p:pic>
      <p:sp>
        <p:nvSpPr>
          <p:cNvPr id="3" name="Foliennummernplatzhalter 2">
            <a:extLst>
              <a:ext uri="{FF2B5EF4-FFF2-40B4-BE49-F238E27FC236}">
                <a16:creationId xmlns:a16="http://schemas.microsoft.com/office/drawing/2014/main" id="{A4134CEA-4C88-07A0-D1E1-081508608905}"/>
              </a:ext>
            </a:extLst>
          </p:cNvPr>
          <p:cNvSpPr>
            <a:spLocks noGrp="1"/>
          </p:cNvSpPr>
          <p:nvPr>
            <p:ph type="sldNum" sz="quarter" idx="4"/>
          </p:nvPr>
        </p:nvSpPr>
        <p:spPr/>
        <p:txBody>
          <a:bodyPr/>
          <a:lstStyle/>
          <a:p>
            <a:fld id="{065D75E3-62B6-C44A-8295-14DF27978E1A}" type="slidenum">
              <a:rPr lang="en-US" smtClean="0"/>
              <a:pPr/>
              <a:t>8</a:t>
            </a:fld>
            <a:endParaRPr lang="en-US"/>
          </a:p>
        </p:txBody>
      </p:sp>
      <p:sp>
        <p:nvSpPr>
          <p:cNvPr id="4" name="Titel 3">
            <a:extLst>
              <a:ext uri="{FF2B5EF4-FFF2-40B4-BE49-F238E27FC236}">
                <a16:creationId xmlns:a16="http://schemas.microsoft.com/office/drawing/2014/main" id="{4028ACB1-E0AC-CE17-E906-534AC18965AC}"/>
              </a:ext>
            </a:extLst>
          </p:cNvPr>
          <p:cNvSpPr>
            <a:spLocks noGrp="1"/>
          </p:cNvSpPr>
          <p:nvPr>
            <p:ph type="title"/>
          </p:nvPr>
        </p:nvSpPr>
        <p:spPr/>
        <p:txBody>
          <a:bodyPr/>
          <a:lstStyle/>
          <a:p>
            <a:r>
              <a:rPr lang="de-DE" dirty="0" err="1"/>
              <a:t>Subglottic</a:t>
            </a:r>
            <a:r>
              <a:rPr lang="de-DE" dirty="0"/>
              <a:t> </a:t>
            </a:r>
            <a:r>
              <a:rPr lang="de-DE" dirty="0" err="1"/>
              <a:t>Suctioning</a:t>
            </a:r>
            <a:endParaRPr lang="de-DE" dirty="0"/>
          </a:p>
        </p:txBody>
      </p:sp>
      <p:sp>
        <p:nvSpPr>
          <p:cNvPr id="2" name="Rechteck 1">
            <a:hlinkClick r:id="rId5" action="ppaction://hlinksldjump"/>
            <a:extLst>
              <a:ext uri="{FF2B5EF4-FFF2-40B4-BE49-F238E27FC236}">
                <a16:creationId xmlns:a16="http://schemas.microsoft.com/office/drawing/2014/main" id="{B18C5A4B-FB14-28DB-1B0F-6713465974AD}"/>
              </a:ext>
            </a:extLst>
          </p:cNvPr>
          <p:cNvSpPr/>
          <p:nvPr/>
        </p:nvSpPr>
        <p:spPr>
          <a:xfrm>
            <a:off x="438912" y="6318504"/>
            <a:ext cx="1152144" cy="475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6089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4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E19503D-CF66-B71E-0001-BF75753D9E47}"/>
              </a:ext>
            </a:extLst>
          </p:cNvPr>
          <p:cNvSpPr>
            <a:spLocks noGrp="1"/>
          </p:cNvSpPr>
          <p:nvPr>
            <p:ph idx="1"/>
          </p:nvPr>
        </p:nvSpPr>
        <p:spPr>
          <a:xfrm>
            <a:off x="522219" y="1241183"/>
            <a:ext cx="5445635" cy="650339"/>
          </a:xfrm>
        </p:spPr>
        <p:txBody>
          <a:bodyPr>
            <a:normAutofit/>
          </a:bodyPr>
          <a:lstStyle/>
          <a:p>
            <a:r>
              <a:rPr lang="de-DE" sz="2000" dirty="0" err="1"/>
              <a:t>Subglottic</a:t>
            </a:r>
            <a:r>
              <a:rPr lang="de-DE" sz="2000" dirty="0"/>
              <a:t> </a:t>
            </a:r>
            <a:r>
              <a:rPr lang="de-DE" sz="2000" dirty="0" err="1"/>
              <a:t>Suctioning</a:t>
            </a:r>
            <a:r>
              <a:rPr lang="de-DE" sz="2000" dirty="0"/>
              <a:t> </a:t>
            </a:r>
            <a:r>
              <a:rPr lang="de-DE" sz="2000" dirty="0" err="1"/>
              <a:t>may</a:t>
            </a:r>
            <a:r>
              <a:rPr lang="de-DE" sz="2000" dirty="0"/>
              <a:t> </a:t>
            </a:r>
            <a:r>
              <a:rPr lang="de-DE" sz="2000" b="1" dirty="0" err="1"/>
              <a:t>reduce</a:t>
            </a:r>
            <a:r>
              <a:rPr lang="de-DE" sz="2000" dirty="0"/>
              <a:t> </a:t>
            </a:r>
            <a:r>
              <a:rPr lang="de-DE" sz="2000" b="1" dirty="0"/>
              <a:t>Ventilator Associated </a:t>
            </a:r>
            <a:r>
              <a:rPr lang="de-DE" sz="2000" b="1" dirty="0" err="1"/>
              <a:t>Pneumonia</a:t>
            </a:r>
            <a:r>
              <a:rPr lang="de-DE" sz="2000" b="1" dirty="0"/>
              <a:t> </a:t>
            </a:r>
            <a:r>
              <a:rPr lang="de-DE" sz="2000" dirty="0" err="1"/>
              <a:t>up</a:t>
            </a:r>
            <a:r>
              <a:rPr lang="de-DE" sz="2000" dirty="0"/>
              <a:t> to 50% </a:t>
            </a:r>
            <a:r>
              <a:rPr lang="de-DE" sz="2000" baseline="30000" dirty="0"/>
              <a:t>1,2,3,4</a:t>
            </a:r>
          </a:p>
        </p:txBody>
      </p:sp>
      <p:sp>
        <p:nvSpPr>
          <p:cNvPr id="3" name="Foliennummernplatzhalter 2">
            <a:extLst>
              <a:ext uri="{FF2B5EF4-FFF2-40B4-BE49-F238E27FC236}">
                <a16:creationId xmlns:a16="http://schemas.microsoft.com/office/drawing/2014/main" id="{484FEAB2-46A7-F26A-28E1-F5E927F84F83}"/>
              </a:ext>
            </a:extLst>
          </p:cNvPr>
          <p:cNvSpPr>
            <a:spLocks noGrp="1"/>
          </p:cNvSpPr>
          <p:nvPr>
            <p:ph type="sldNum" sz="quarter" idx="4"/>
          </p:nvPr>
        </p:nvSpPr>
        <p:spPr/>
        <p:txBody>
          <a:bodyPr/>
          <a:lstStyle/>
          <a:p>
            <a:fld id="{065D75E3-62B6-C44A-8295-14DF27978E1A}" type="slidenum">
              <a:rPr lang="en-US" smtClean="0"/>
              <a:pPr/>
              <a:t>9</a:t>
            </a:fld>
            <a:endParaRPr lang="en-US"/>
          </a:p>
        </p:txBody>
      </p:sp>
      <p:sp>
        <p:nvSpPr>
          <p:cNvPr id="4" name="Titel 3">
            <a:extLst>
              <a:ext uri="{FF2B5EF4-FFF2-40B4-BE49-F238E27FC236}">
                <a16:creationId xmlns:a16="http://schemas.microsoft.com/office/drawing/2014/main" id="{1EC43792-EF6D-5E14-2AB0-1BBFAB280D09}"/>
              </a:ext>
            </a:extLst>
          </p:cNvPr>
          <p:cNvSpPr>
            <a:spLocks noGrp="1"/>
          </p:cNvSpPr>
          <p:nvPr>
            <p:ph type="title"/>
          </p:nvPr>
        </p:nvSpPr>
        <p:spPr/>
        <p:txBody>
          <a:bodyPr/>
          <a:lstStyle/>
          <a:p>
            <a:r>
              <a:rPr lang="de-DE" dirty="0"/>
              <a:t>ET </a:t>
            </a:r>
            <a:r>
              <a:rPr lang="de-DE" dirty="0" err="1"/>
              <a:t>Tubes</a:t>
            </a:r>
            <a:r>
              <a:rPr lang="de-DE" dirty="0"/>
              <a:t> – </a:t>
            </a:r>
            <a:r>
              <a:rPr lang="de-DE" dirty="0" err="1"/>
              <a:t>Specialties</a:t>
            </a:r>
            <a:endParaRPr lang="de-DE" dirty="0"/>
          </a:p>
        </p:txBody>
      </p:sp>
      <p:sp>
        <p:nvSpPr>
          <p:cNvPr id="6" name="Textfeld 5">
            <a:extLst>
              <a:ext uri="{FF2B5EF4-FFF2-40B4-BE49-F238E27FC236}">
                <a16:creationId xmlns:a16="http://schemas.microsoft.com/office/drawing/2014/main" id="{AA2AB6BB-FC39-D8FC-92A1-1296CDE261B6}"/>
              </a:ext>
            </a:extLst>
          </p:cNvPr>
          <p:cNvSpPr txBox="1"/>
          <p:nvPr/>
        </p:nvSpPr>
        <p:spPr>
          <a:xfrm>
            <a:off x="405950" y="5535963"/>
            <a:ext cx="5690050" cy="830997"/>
          </a:xfrm>
          <a:prstGeom prst="rect">
            <a:avLst/>
          </a:prstGeom>
          <a:noFill/>
        </p:spPr>
        <p:txBody>
          <a:bodyPr wrap="square">
            <a:spAutoFit/>
          </a:bodyPr>
          <a:lstStyle/>
          <a:p>
            <a:pPr marL="342900" indent="-342900">
              <a:buFontTx/>
              <a:buAutoNum type="arabicParenR"/>
            </a:pPr>
            <a:r>
              <a:rPr lang="de-DE" sz="600" i="0" u="none" strike="noStrike" baseline="0" dirty="0" err="1">
                <a:solidFill>
                  <a:srgbClr val="000000"/>
                </a:solidFill>
              </a:rPr>
              <a:t>Dezfulian</a:t>
            </a:r>
            <a:r>
              <a:rPr lang="de-DE" sz="600" i="0" u="none" strike="noStrike" baseline="0" dirty="0">
                <a:solidFill>
                  <a:srgbClr val="000000"/>
                </a:solidFill>
              </a:rPr>
              <a:t> C, </a:t>
            </a:r>
            <a:r>
              <a:rPr lang="de-DE" sz="600" i="0" u="none" strike="noStrike" baseline="0" dirty="0" err="1">
                <a:solidFill>
                  <a:srgbClr val="000000"/>
                </a:solidFill>
              </a:rPr>
              <a:t>Shojania</a:t>
            </a:r>
            <a:r>
              <a:rPr lang="de-DE" sz="600" i="0" u="none" strike="noStrike" baseline="0" dirty="0">
                <a:solidFill>
                  <a:srgbClr val="000000"/>
                </a:solidFill>
              </a:rPr>
              <a:t> K, Collard HR et al (2005) </a:t>
            </a:r>
            <a:r>
              <a:rPr lang="de-DE" sz="600" i="0" u="none" strike="noStrike" baseline="0" dirty="0" err="1">
                <a:solidFill>
                  <a:srgbClr val="000000"/>
                </a:solidFill>
              </a:rPr>
              <a:t>Subglottic</a:t>
            </a:r>
            <a:r>
              <a:rPr lang="de-DE" sz="600" i="0" u="none" strike="noStrike" baseline="0" dirty="0">
                <a:solidFill>
                  <a:srgbClr val="000000"/>
                </a:solidFill>
              </a:rPr>
              <a:t> </a:t>
            </a:r>
            <a:r>
              <a:rPr lang="de-DE" sz="600" i="0" u="none" strike="noStrike" baseline="0" dirty="0" err="1">
                <a:solidFill>
                  <a:srgbClr val="000000"/>
                </a:solidFill>
              </a:rPr>
              <a:t>secretion</a:t>
            </a:r>
            <a:r>
              <a:rPr lang="de-DE" sz="600" i="0" u="none" strike="noStrike" baseline="0" dirty="0">
                <a:solidFill>
                  <a:srgbClr val="000000"/>
                </a:solidFill>
              </a:rPr>
              <a:t> </a:t>
            </a:r>
            <a:r>
              <a:rPr lang="de-DE" sz="600" i="0" u="none" strike="noStrike" baseline="0" dirty="0" err="1">
                <a:solidFill>
                  <a:srgbClr val="000000"/>
                </a:solidFill>
              </a:rPr>
              <a:t>drainage</a:t>
            </a:r>
            <a:r>
              <a:rPr lang="de-DE" sz="600" i="0" u="none" strike="noStrike" baseline="0" dirty="0">
                <a:solidFill>
                  <a:srgbClr val="000000"/>
                </a:solidFill>
              </a:rPr>
              <a:t> </a:t>
            </a:r>
            <a:r>
              <a:rPr lang="de-DE" sz="600" i="0" u="none" strike="noStrike" baseline="0" dirty="0" err="1">
                <a:solidFill>
                  <a:srgbClr val="000000"/>
                </a:solidFill>
              </a:rPr>
              <a:t>for</a:t>
            </a:r>
            <a:r>
              <a:rPr lang="de-DE" sz="600" i="0" u="none" strike="noStrike" baseline="0" dirty="0">
                <a:solidFill>
                  <a:srgbClr val="000000"/>
                </a:solidFill>
              </a:rPr>
              <a:t> </a:t>
            </a:r>
            <a:r>
              <a:rPr lang="de-DE" sz="600" i="0" u="none" strike="noStrike" baseline="0" dirty="0" err="1">
                <a:solidFill>
                  <a:srgbClr val="000000"/>
                </a:solidFill>
              </a:rPr>
              <a:t>preventing</a:t>
            </a:r>
            <a:r>
              <a:rPr lang="de-DE" sz="600" i="0" u="none" strike="noStrike" baseline="0" dirty="0">
                <a:solidFill>
                  <a:srgbClr val="000000"/>
                </a:solidFill>
              </a:rPr>
              <a:t> </a:t>
            </a:r>
            <a:r>
              <a:rPr lang="de-DE" sz="600" i="0" u="none" strike="noStrike" baseline="0" dirty="0" err="1">
                <a:solidFill>
                  <a:srgbClr val="000000"/>
                </a:solidFill>
              </a:rPr>
              <a:t>ventilator-associated</a:t>
            </a:r>
            <a:r>
              <a:rPr lang="de-DE" sz="600" i="0" u="none" strike="noStrike" baseline="0" dirty="0">
                <a:solidFill>
                  <a:srgbClr val="000000"/>
                </a:solidFill>
              </a:rPr>
              <a:t> </a:t>
            </a:r>
            <a:r>
              <a:rPr lang="de-DE" sz="600" i="0" u="none" strike="noStrike" baseline="0" dirty="0" err="1">
                <a:solidFill>
                  <a:srgbClr val="000000"/>
                </a:solidFill>
              </a:rPr>
              <a:t>pneumonia</a:t>
            </a:r>
            <a:r>
              <a:rPr lang="de-DE" sz="600" i="0" u="none" strike="noStrike" baseline="0" dirty="0">
                <a:solidFill>
                  <a:srgbClr val="000000"/>
                </a:solidFill>
              </a:rPr>
              <a:t>: a meta-analysis. Am J </a:t>
            </a:r>
            <a:r>
              <a:rPr lang="de-DE" sz="600" i="0" u="none" strike="noStrike" baseline="0" dirty="0" err="1">
                <a:solidFill>
                  <a:srgbClr val="000000"/>
                </a:solidFill>
              </a:rPr>
              <a:t>Med</a:t>
            </a:r>
            <a:r>
              <a:rPr lang="de-DE" sz="600" i="0" u="none" strike="noStrike" baseline="0" dirty="0">
                <a:solidFill>
                  <a:srgbClr val="000000"/>
                </a:solidFill>
              </a:rPr>
              <a:t> 118:11–18 </a:t>
            </a:r>
            <a:endParaRPr lang="de-DE" sz="600" dirty="0"/>
          </a:p>
          <a:p>
            <a:pPr marL="342900" indent="-342900">
              <a:buAutoNum type="arabicParenR"/>
            </a:pPr>
            <a:r>
              <a:rPr lang="de-DE" sz="600" dirty="0" err="1"/>
              <a:t>Lacherade</a:t>
            </a:r>
            <a:r>
              <a:rPr lang="de-DE" sz="600" dirty="0"/>
              <a:t> JC, De </a:t>
            </a:r>
            <a:r>
              <a:rPr lang="de-DE" sz="600" dirty="0" err="1"/>
              <a:t>Jonghe</a:t>
            </a:r>
            <a:r>
              <a:rPr lang="de-DE" sz="600" dirty="0"/>
              <a:t> B, </a:t>
            </a:r>
            <a:r>
              <a:rPr lang="de-DE" sz="600" dirty="0" err="1"/>
              <a:t>Guezennec</a:t>
            </a:r>
            <a:r>
              <a:rPr lang="de-DE" sz="600" dirty="0"/>
              <a:t> P et al (2010) </a:t>
            </a:r>
            <a:r>
              <a:rPr lang="de-DE" sz="600" dirty="0" err="1"/>
              <a:t>Intermittent</a:t>
            </a:r>
            <a:r>
              <a:rPr lang="de-DE" sz="600" dirty="0"/>
              <a:t> </a:t>
            </a:r>
            <a:r>
              <a:rPr lang="de-DE" sz="600" dirty="0" err="1"/>
              <a:t>subglottic</a:t>
            </a:r>
            <a:r>
              <a:rPr lang="de-DE" sz="600" dirty="0"/>
              <a:t> </a:t>
            </a:r>
            <a:r>
              <a:rPr lang="de-DE" sz="600" dirty="0" err="1"/>
              <a:t>secretion</a:t>
            </a:r>
            <a:r>
              <a:rPr lang="de-DE" sz="600" dirty="0"/>
              <a:t> </a:t>
            </a:r>
            <a:r>
              <a:rPr lang="de-DE" sz="600" dirty="0" err="1"/>
              <a:t>drainageand</a:t>
            </a:r>
            <a:r>
              <a:rPr lang="de-DE" sz="600" dirty="0"/>
              <a:t> </a:t>
            </a:r>
            <a:r>
              <a:rPr lang="de-DE" sz="600" dirty="0" err="1"/>
              <a:t>ventilator-associated</a:t>
            </a:r>
            <a:r>
              <a:rPr lang="de-DE" sz="600" dirty="0"/>
              <a:t> </a:t>
            </a:r>
            <a:r>
              <a:rPr lang="de-DE" sz="600" dirty="0" err="1"/>
              <a:t>pneumonia</a:t>
            </a:r>
            <a:r>
              <a:rPr lang="de-DE" sz="600" dirty="0"/>
              <a:t>: a </a:t>
            </a:r>
            <a:r>
              <a:rPr lang="de-DE" sz="600" dirty="0" err="1"/>
              <a:t>multicenter</a:t>
            </a:r>
            <a:r>
              <a:rPr lang="de-DE" sz="600" dirty="0"/>
              <a:t> </a:t>
            </a:r>
            <a:r>
              <a:rPr lang="de-DE" sz="600" dirty="0" err="1"/>
              <a:t>trial</a:t>
            </a:r>
            <a:r>
              <a:rPr lang="de-DE" sz="600" dirty="0"/>
              <a:t>. Am J </a:t>
            </a:r>
            <a:r>
              <a:rPr lang="de-DE" sz="600" dirty="0" err="1"/>
              <a:t>Respir</a:t>
            </a:r>
            <a:r>
              <a:rPr lang="de-DE" sz="600" dirty="0"/>
              <a:t> </a:t>
            </a:r>
            <a:r>
              <a:rPr lang="de-DE" sz="600" dirty="0" err="1"/>
              <a:t>Crit</a:t>
            </a:r>
            <a:r>
              <a:rPr lang="de-DE" sz="600" dirty="0"/>
              <a:t> Care </a:t>
            </a:r>
            <a:r>
              <a:rPr lang="de-DE" sz="600" dirty="0" err="1"/>
              <a:t>Med</a:t>
            </a:r>
            <a:r>
              <a:rPr lang="de-DE" sz="600" dirty="0"/>
              <a:t> 182:910–917</a:t>
            </a:r>
          </a:p>
          <a:p>
            <a:pPr marL="342900" indent="-342900">
              <a:buAutoNum type="arabicParenR"/>
            </a:pPr>
            <a:r>
              <a:rPr lang="de-DE" sz="600" dirty="0" err="1"/>
              <a:t>Muscedere</a:t>
            </a:r>
            <a:r>
              <a:rPr lang="de-DE" sz="600" dirty="0"/>
              <a:t> J, Rewa O, </a:t>
            </a:r>
            <a:r>
              <a:rPr lang="de-DE" sz="600" dirty="0" err="1"/>
              <a:t>McKechnie</a:t>
            </a:r>
            <a:r>
              <a:rPr lang="de-DE" sz="600" dirty="0"/>
              <a:t> K et al (2011) </a:t>
            </a:r>
            <a:r>
              <a:rPr lang="de-DE" sz="600" dirty="0" err="1"/>
              <a:t>Subglottic</a:t>
            </a:r>
            <a:r>
              <a:rPr lang="de-DE" sz="600" dirty="0"/>
              <a:t> </a:t>
            </a:r>
            <a:r>
              <a:rPr lang="de-DE" sz="600" dirty="0" err="1"/>
              <a:t>secretion</a:t>
            </a:r>
            <a:r>
              <a:rPr lang="de-DE" sz="600" dirty="0"/>
              <a:t> </a:t>
            </a:r>
            <a:r>
              <a:rPr lang="de-DE" sz="600" dirty="0" err="1"/>
              <a:t>drainage</a:t>
            </a:r>
            <a:r>
              <a:rPr lang="de-DE" sz="600" dirty="0"/>
              <a:t> </a:t>
            </a:r>
            <a:r>
              <a:rPr lang="de-DE" sz="600" dirty="0" err="1"/>
              <a:t>for</a:t>
            </a:r>
            <a:r>
              <a:rPr lang="de-DE" sz="600" dirty="0"/>
              <a:t> </a:t>
            </a:r>
            <a:r>
              <a:rPr lang="de-DE" sz="600" dirty="0" err="1"/>
              <a:t>the</a:t>
            </a:r>
            <a:r>
              <a:rPr lang="de-DE" sz="600" dirty="0"/>
              <a:t> </a:t>
            </a:r>
            <a:r>
              <a:rPr lang="de-DE" sz="600" dirty="0" err="1"/>
              <a:t>prevention</a:t>
            </a:r>
            <a:r>
              <a:rPr lang="de-DE" sz="600" dirty="0"/>
              <a:t> </a:t>
            </a:r>
            <a:r>
              <a:rPr lang="de-DE" sz="600" dirty="0" err="1"/>
              <a:t>of</a:t>
            </a:r>
            <a:r>
              <a:rPr lang="de-DE" sz="600" dirty="0"/>
              <a:t> </a:t>
            </a:r>
            <a:r>
              <a:rPr lang="de-DE" sz="600" dirty="0" err="1"/>
              <a:t>ventilator-associated</a:t>
            </a:r>
            <a:r>
              <a:rPr lang="de-DE" sz="600" dirty="0"/>
              <a:t> </a:t>
            </a:r>
            <a:r>
              <a:rPr lang="de-DE" sz="600" dirty="0" err="1"/>
              <a:t>pneumonia</a:t>
            </a:r>
            <a:r>
              <a:rPr lang="de-DE" sz="600" dirty="0"/>
              <a:t>: a </a:t>
            </a:r>
            <a:r>
              <a:rPr lang="de-DE" sz="600" dirty="0" err="1"/>
              <a:t>systematic</a:t>
            </a:r>
            <a:r>
              <a:rPr lang="de-DE" sz="600" dirty="0"/>
              <a:t> review and meta-analysis. </a:t>
            </a:r>
            <a:r>
              <a:rPr lang="de-DE" sz="600" dirty="0" err="1"/>
              <a:t>Crit</a:t>
            </a:r>
            <a:r>
              <a:rPr lang="de-DE" sz="600" dirty="0"/>
              <a:t> Care </a:t>
            </a:r>
            <a:r>
              <a:rPr lang="de-DE" sz="600" dirty="0" err="1"/>
              <a:t>Med</a:t>
            </a:r>
            <a:r>
              <a:rPr lang="de-DE" sz="600" dirty="0"/>
              <a:t> 39:1985–1991</a:t>
            </a:r>
          </a:p>
          <a:p>
            <a:pPr marL="342900" indent="-342900">
              <a:buAutoNum type="arabicParenR"/>
            </a:pPr>
            <a:r>
              <a:rPr lang="de-DE" sz="600" dirty="0"/>
              <a:t>Wang F, Bo L, Tang L et al (2012) </a:t>
            </a:r>
            <a:r>
              <a:rPr lang="de-DE" sz="600" dirty="0" err="1"/>
              <a:t>Subglottic</a:t>
            </a:r>
            <a:r>
              <a:rPr lang="de-DE" sz="600" dirty="0"/>
              <a:t> </a:t>
            </a:r>
            <a:r>
              <a:rPr lang="de-DE" sz="600" dirty="0" err="1"/>
              <a:t>secretion</a:t>
            </a:r>
            <a:r>
              <a:rPr lang="de-DE" sz="600" dirty="0"/>
              <a:t> </a:t>
            </a:r>
            <a:r>
              <a:rPr lang="de-DE" sz="600" dirty="0" err="1"/>
              <a:t>drainage</a:t>
            </a:r>
            <a:r>
              <a:rPr lang="de-DE" sz="600" dirty="0"/>
              <a:t> </a:t>
            </a:r>
            <a:r>
              <a:rPr lang="de-DE" sz="600" dirty="0" err="1"/>
              <a:t>for</a:t>
            </a:r>
            <a:r>
              <a:rPr lang="de-DE" sz="600" dirty="0"/>
              <a:t> </a:t>
            </a:r>
            <a:r>
              <a:rPr lang="de-DE" sz="600" dirty="0" err="1"/>
              <a:t>preventing</a:t>
            </a:r>
            <a:r>
              <a:rPr lang="de-DE" sz="600" dirty="0"/>
              <a:t> </a:t>
            </a:r>
            <a:r>
              <a:rPr lang="de-DE" sz="600" dirty="0" err="1"/>
              <a:t>ventilator-associated</a:t>
            </a:r>
            <a:r>
              <a:rPr lang="de-DE" sz="600" dirty="0"/>
              <a:t> </a:t>
            </a:r>
            <a:r>
              <a:rPr lang="de-DE" sz="600" dirty="0" err="1"/>
              <a:t>pneumonia</a:t>
            </a:r>
            <a:r>
              <a:rPr lang="de-DE" sz="600" dirty="0"/>
              <a:t>: an </a:t>
            </a:r>
            <a:r>
              <a:rPr lang="de-DE" sz="600" dirty="0" err="1"/>
              <a:t>updated</a:t>
            </a:r>
            <a:r>
              <a:rPr lang="de-DE" sz="600" dirty="0"/>
              <a:t> meta-analysis </a:t>
            </a:r>
            <a:r>
              <a:rPr lang="de-DE" sz="600" dirty="0" err="1"/>
              <a:t>of</a:t>
            </a:r>
            <a:r>
              <a:rPr lang="de-DE" sz="600" dirty="0"/>
              <a:t> </a:t>
            </a:r>
            <a:r>
              <a:rPr lang="de-DE" sz="600" dirty="0" err="1"/>
              <a:t>randomized</a:t>
            </a:r>
            <a:r>
              <a:rPr lang="de-DE" sz="600" dirty="0"/>
              <a:t> </a:t>
            </a:r>
            <a:r>
              <a:rPr lang="de-DE" sz="600" dirty="0" err="1"/>
              <a:t>controlled</a:t>
            </a:r>
            <a:r>
              <a:rPr lang="de-DE" sz="600" dirty="0"/>
              <a:t> </a:t>
            </a:r>
            <a:r>
              <a:rPr lang="de-DE" sz="600" dirty="0" err="1"/>
              <a:t>trials</a:t>
            </a:r>
            <a:r>
              <a:rPr lang="de-DE" sz="600" dirty="0"/>
              <a:t>. J Trauma </a:t>
            </a:r>
            <a:r>
              <a:rPr lang="de-DE" sz="600" dirty="0" err="1"/>
              <a:t>Acute</a:t>
            </a:r>
            <a:r>
              <a:rPr lang="de-DE" sz="600" dirty="0"/>
              <a:t> Care </a:t>
            </a:r>
            <a:r>
              <a:rPr lang="de-DE" sz="600" dirty="0" err="1"/>
              <a:t>Surg</a:t>
            </a:r>
            <a:r>
              <a:rPr lang="de-DE" sz="600" dirty="0"/>
              <a:t> 72:1276–1285</a:t>
            </a:r>
          </a:p>
        </p:txBody>
      </p:sp>
      <p:sp>
        <p:nvSpPr>
          <p:cNvPr id="12" name="Textfeld 11">
            <a:extLst>
              <a:ext uri="{FF2B5EF4-FFF2-40B4-BE49-F238E27FC236}">
                <a16:creationId xmlns:a16="http://schemas.microsoft.com/office/drawing/2014/main" id="{0EF84257-9E2C-8726-9B12-35936299D40F}"/>
              </a:ext>
            </a:extLst>
          </p:cNvPr>
          <p:cNvSpPr txBox="1"/>
          <p:nvPr/>
        </p:nvSpPr>
        <p:spPr>
          <a:xfrm>
            <a:off x="1517744" y="5076320"/>
            <a:ext cx="9292471" cy="369332"/>
          </a:xfrm>
          <a:prstGeom prst="rect">
            <a:avLst/>
          </a:prstGeom>
          <a:noFill/>
        </p:spPr>
        <p:txBody>
          <a:bodyPr wrap="square">
            <a:spAutoFit/>
          </a:bodyPr>
          <a:lstStyle/>
          <a:p>
            <a:r>
              <a:rPr lang="de-DE" dirty="0" err="1"/>
              <a:t>Trach-Vac</a:t>
            </a:r>
            <a:r>
              <a:rPr lang="de-DE" dirty="0"/>
              <a:t> </a:t>
            </a:r>
            <a:r>
              <a:rPr lang="de-DE" dirty="0" err="1"/>
              <a:t>Subglottic</a:t>
            </a:r>
            <a:r>
              <a:rPr lang="de-DE" dirty="0"/>
              <a:t> </a:t>
            </a:r>
            <a:r>
              <a:rPr lang="de-DE" dirty="0" err="1"/>
              <a:t>Suction</a:t>
            </a:r>
            <a:r>
              <a:rPr lang="de-DE" dirty="0"/>
              <a:t> Endotracheal Tube </a:t>
            </a:r>
            <a:r>
              <a:rPr lang="de-DE" dirty="0" err="1"/>
              <a:t>with</a:t>
            </a:r>
            <a:r>
              <a:rPr lang="de-DE" dirty="0"/>
              <a:t> Flex-</a:t>
            </a:r>
            <a:r>
              <a:rPr lang="de-DE" dirty="0" err="1"/>
              <a:t>Tip</a:t>
            </a:r>
            <a:r>
              <a:rPr lang="de-DE" baseline="30000" dirty="0"/>
              <a:t>®</a:t>
            </a:r>
            <a:r>
              <a:rPr lang="de-DE" dirty="0"/>
              <a:t> and Polyurethane </a:t>
            </a:r>
            <a:r>
              <a:rPr lang="de-DE" dirty="0" err="1"/>
              <a:t>Cuff</a:t>
            </a:r>
            <a:endParaRPr lang="de-DE" dirty="0"/>
          </a:p>
        </p:txBody>
      </p:sp>
      <p:pic>
        <p:nvPicPr>
          <p:cNvPr id="14" name="Grafik 13">
            <a:extLst>
              <a:ext uri="{FF2B5EF4-FFF2-40B4-BE49-F238E27FC236}">
                <a16:creationId xmlns:a16="http://schemas.microsoft.com/office/drawing/2014/main" id="{5101709E-0A0C-A3A8-3FDD-C21A7BD125E4}"/>
              </a:ext>
            </a:extLst>
          </p:cNvPr>
          <p:cNvPicPr>
            <a:picLocks noChangeAspect="1"/>
          </p:cNvPicPr>
          <p:nvPr/>
        </p:nvPicPr>
        <p:blipFill>
          <a:blip r:embed="rId2"/>
          <a:stretch>
            <a:fillRect/>
          </a:stretch>
        </p:blipFill>
        <p:spPr>
          <a:xfrm>
            <a:off x="6096000" y="2062811"/>
            <a:ext cx="4838473" cy="2793345"/>
          </a:xfrm>
          <a:prstGeom prst="rect">
            <a:avLst/>
          </a:prstGeom>
        </p:spPr>
      </p:pic>
      <p:sp>
        <p:nvSpPr>
          <p:cNvPr id="15" name="Inhaltsplatzhalter 1">
            <a:extLst>
              <a:ext uri="{FF2B5EF4-FFF2-40B4-BE49-F238E27FC236}">
                <a16:creationId xmlns:a16="http://schemas.microsoft.com/office/drawing/2014/main" id="{7774145D-A6E0-29E8-02B3-7BCA87510D07}"/>
              </a:ext>
            </a:extLst>
          </p:cNvPr>
          <p:cNvSpPr txBox="1">
            <a:spLocks/>
          </p:cNvSpPr>
          <p:nvPr/>
        </p:nvSpPr>
        <p:spPr>
          <a:xfrm>
            <a:off x="6195276" y="1241183"/>
            <a:ext cx="5445635" cy="65033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000" b="1" dirty="0"/>
              <a:t>Unique </a:t>
            </a:r>
            <a:r>
              <a:rPr lang="de-DE" sz="2000" b="1" dirty="0" err="1"/>
              <a:t>patented</a:t>
            </a:r>
            <a:r>
              <a:rPr lang="de-DE" sz="2000" b="1" dirty="0"/>
              <a:t> design </a:t>
            </a:r>
            <a:r>
              <a:rPr lang="de-DE" sz="2000" dirty="0" err="1"/>
              <a:t>helps</a:t>
            </a:r>
            <a:r>
              <a:rPr lang="de-DE" sz="2000" dirty="0"/>
              <a:t> </a:t>
            </a:r>
            <a:r>
              <a:rPr lang="de-DE" sz="2000" b="1" dirty="0" err="1"/>
              <a:t>avoid</a:t>
            </a:r>
            <a:r>
              <a:rPr lang="de-DE" sz="2000" b="1" dirty="0"/>
              <a:t> </a:t>
            </a:r>
            <a:r>
              <a:rPr lang="de-DE" sz="2000" b="1" dirty="0" err="1"/>
              <a:t>airway</a:t>
            </a:r>
            <a:r>
              <a:rPr lang="de-DE" sz="2000" b="1" dirty="0"/>
              <a:t> </a:t>
            </a:r>
            <a:r>
              <a:rPr lang="de-DE" sz="2000" b="1" dirty="0" err="1"/>
              <a:t>collisions</a:t>
            </a:r>
            <a:r>
              <a:rPr lang="de-DE" sz="2000" dirty="0"/>
              <a:t>, </a:t>
            </a:r>
            <a:r>
              <a:rPr lang="de-DE" sz="2000" dirty="0" err="1"/>
              <a:t>providing</a:t>
            </a:r>
            <a:r>
              <a:rPr lang="de-DE" sz="2000" dirty="0"/>
              <a:t> a </a:t>
            </a:r>
            <a:r>
              <a:rPr lang="de-DE" sz="2000" b="1" dirty="0"/>
              <a:t>smooth and easy </a:t>
            </a:r>
            <a:r>
              <a:rPr lang="de-DE" sz="2000" b="1" dirty="0" err="1"/>
              <a:t>intubation</a:t>
            </a:r>
            <a:r>
              <a:rPr lang="de-DE" sz="2000" b="1" dirty="0"/>
              <a:t>.</a:t>
            </a:r>
            <a:endParaRPr lang="de-DE" sz="2000" b="1" baseline="30000" dirty="0"/>
          </a:p>
        </p:txBody>
      </p:sp>
      <p:pic>
        <p:nvPicPr>
          <p:cNvPr id="7" name="Grafik 6" descr="Ein Bild, das Kreis enthält.&#10;&#10;Automatisch generierte Beschreibung">
            <a:extLst>
              <a:ext uri="{FF2B5EF4-FFF2-40B4-BE49-F238E27FC236}">
                <a16:creationId xmlns:a16="http://schemas.microsoft.com/office/drawing/2014/main" id="{7B1EA18D-143E-C411-48D8-F68B3D5BA5BD}"/>
              </a:ext>
            </a:extLst>
          </p:cNvPr>
          <p:cNvPicPr>
            <a:picLocks noChangeAspect="1"/>
          </p:cNvPicPr>
          <p:nvPr/>
        </p:nvPicPr>
        <p:blipFill>
          <a:blip r:embed="rId3"/>
          <a:stretch>
            <a:fillRect/>
          </a:stretch>
        </p:blipFill>
        <p:spPr>
          <a:xfrm>
            <a:off x="1686957" y="1891522"/>
            <a:ext cx="3214227" cy="3214227"/>
          </a:xfrm>
          <a:prstGeom prst="rect">
            <a:avLst/>
          </a:prstGeom>
        </p:spPr>
      </p:pic>
      <p:sp>
        <p:nvSpPr>
          <p:cNvPr id="5" name="Rechteck 4">
            <a:hlinkClick r:id="rId4" action="ppaction://hlinksldjump"/>
            <a:extLst>
              <a:ext uri="{FF2B5EF4-FFF2-40B4-BE49-F238E27FC236}">
                <a16:creationId xmlns:a16="http://schemas.microsoft.com/office/drawing/2014/main" id="{6B8873AA-E32C-3F3D-53CF-789E58DA021D}"/>
              </a:ext>
            </a:extLst>
          </p:cNvPr>
          <p:cNvSpPr/>
          <p:nvPr/>
        </p:nvSpPr>
        <p:spPr>
          <a:xfrm>
            <a:off x="438912" y="6318504"/>
            <a:ext cx="1152144" cy="475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hlinkClick r:id="rId4" action="ppaction://hlinksldjump"/>
            <a:extLst>
              <a:ext uri="{FF2B5EF4-FFF2-40B4-BE49-F238E27FC236}">
                <a16:creationId xmlns:a16="http://schemas.microsoft.com/office/drawing/2014/main" id="{009BA8AD-2161-DEE4-264C-824D70E5FCFA}"/>
              </a:ext>
            </a:extLst>
          </p:cNvPr>
          <p:cNvSpPr/>
          <p:nvPr/>
        </p:nvSpPr>
        <p:spPr>
          <a:xfrm>
            <a:off x="591312" y="6470904"/>
            <a:ext cx="1152144" cy="475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32529655"/>
      </p:ext>
    </p:extLst>
  </p:cSld>
  <p:clrMapOvr>
    <a:masterClrMapping/>
  </p:clrMapOvr>
</p:sld>
</file>

<file path=ppt/theme/theme1.xml><?xml version="1.0" encoding="utf-8"?>
<a:theme xmlns:a="http://schemas.openxmlformats.org/drawingml/2006/main" name="AirLif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irLife ET Tubes" id="{F7881876-9D4A-427D-9505-F95C4FC3F601}" vid="{B1777CF9-EF3D-4376-B029-AAEEA491BDD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3D8E6B1B7E30242B6F9762BE7D3A811" ma:contentTypeVersion="25" ma:contentTypeDescription="Create a new document." ma:contentTypeScope="" ma:versionID="20b3eeac0d5e28337990abd10e0b1ea8">
  <xsd:schema xmlns:xsd="http://www.w3.org/2001/XMLSchema" xmlns:xs="http://www.w3.org/2001/XMLSchema" xmlns:p="http://schemas.microsoft.com/office/2006/metadata/properties" xmlns:ns2="05fe8802-1c7e-4c63-a744-d3ad4249c00e" xmlns:ns3="50b6b7bc-82fb-48e8-879e-7335a231a96e" targetNamespace="http://schemas.microsoft.com/office/2006/metadata/properties" ma:root="true" ma:fieldsID="b9cc9b6074cea5fdcabe5894cc5cea75" ns2:_="" ns3:_="">
    <xsd:import namespace="05fe8802-1c7e-4c63-a744-d3ad4249c00e"/>
    <xsd:import namespace="50b6b7bc-82fb-48e8-879e-7335a231a96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LengthInSeconds" minOccurs="0"/>
                <xsd:element ref="ns2:MediaServiceLocation" minOccurs="0"/>
                <xsd:element ref="ns2:lcf76f155ced4ddcb4097134ff3c332f" minOccurs="0"/>
                <xsd:element ref="ns3:TaxCatchAll" minOccurs="0"/>
                <xsd:element ref="ns3:SharedWithUsers" minOccurs="0"/>
                <xsd:element ref="ns3:SharedWithDetails" minOccurs="0"/>
                <xsd:element ref="ns2:Image" minOccurs="0"/>
                <xsd:element ref="ns2:mo" minOccurs="0"/>
                <xsd:element ref="ns2:LastModified" minOccurs="0"/>
                <xsd:element ref="ns2:FolderNumber" minOccurs="0"/>
                <xsd:element ref="ns2:Validation_x0023_" minOccurs="0"/>
                <xsd:element ref="ns2:Folder_x0023_" minOccurs="0"/>
                <xsd:element ref="ns2:DateNow"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fe8802-1c7e-4c63-a744-d3ad4249c0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76f51eb-9e79-45c4-851c-b5c9ecafc73f" ma:termSetId="09814cd3-568e-fe90-9814-8d621ff8fb84" ma:anchorId="fba54fb3-c3e1-fe81-a776-ca4b69148c4d" ma:open="true" ma:isKeyword="false">
      <xsd:complexType>
        <xsd:sequence>
          <xsd:element ref="pc:Terms" minOccurs="0" maxOccurs="1"/>
        </xsd:sequence>
      </xsd:complexType>
    </xsd:element>
    <xsd:element name="Image" ma:index="24" nillable="true" ma:displayName="Image" ma:format="Thumbnail" ma:internalName="Image">
      <xsd:simpleType>
        <xsd:restriction base="dms:Unknown"/>
      </xsd:simpleType>
    </xsd:element>
    <xsd:element name="mo" ma:index="25" nillable="true" ma:displayName="mo" ma:format="Dropdown" ma:indexed="true" ma:internalName="mo" ma:percentage="FALSE">
      <xsd:simpleType>
        <xsd:restriction base="dms:Number"/>
      </xsd:simpleType>
    </xsd:element>
    <xsd:element name="LastModified" ma:index="26" nillable="true" ma:displayName="Last Modified" ma:format="DateOnly" ma:internalName="LastModified">
      <xsd:simpleType>
        <xsd:restriction base="dms:DateTime"/>
      </xsd:simpleType>
    </xsd:element>
    <xsd:element name="FolderNumber" ma:index="27" nillable="true" ma:displayName="Folder Number" ma:decimals="0" ma:format="Dropdown" ma:internalName="FolderNumber" ma:percentage="FALSE">
      <xsd:simpleType>
        <xsd:restriction base="dms:Number"/>
      </xsd:simpleType>
    </xsd:element>
    <xsd:element name="Validation_x0023_" ma:index="28" nillable="true" ma:displayName="Validation #" ma:format="Dropdown" ma:internalName="Validation_x0023_">
      <xsd:simpleType>
        <xsd:restriction base="dms:Text">
          <xsd:maxLength value="255"/>
        </xsd:restriction>
      </xsd:simpleType>
    </xsd:element>
    <xsd:element name="Folder_x0023_" ma:index="29" nillable="true" ma:displayName="Folder #" ma:default="1" ma:format="Dropdown" ma:internalName="Folder_x0023_" ma:percentage="FALSE">
      <xsd:simpleType>
        <xsd:restriction base="dms:Number"/>
      </xsd:simpleType>
    </xsd:element>
    <xsd:element name="DateNow" ma:index="30" nillable="true" ma:displayName="Date Now" ma:format="DateOnly" ma:internalName="DateNow">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0b6b7bc-82fb-48e8-879e-7335a231a96e"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a22aabfd-e979-40ef-a5ac-047678663beb}" ma:internalName="TaxCatchAll" ma:showField="CatchAllData" ma:web="50b6b7bc-82fb-48e8-879e-7335a231a96e">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Folder_x0023_ xmlns="05fe8802-1c7e-4c63-a744-d3ad4249c00e">1</Folder_x0023_>
    <mo xmlns="05fe8802-1c7e-4c63-a744-d3ad4249c00e" xsi:nil="true"/>
    <FolderNumber xmlns="05fe8802-1c7e-4c63-a744-d3ad4249c00e" xsi:nil="true"/>
    <lcf76f155ced4ddcb4097134ff3c332f xmlns="05fe8802-1c7e-4c63-a744-d3ad4249c00e">
      <Terms xmlns="http://schemas.microsoft.com/office/infopath/2007/PartnerControls"/>
    </lcf76f155ced4ddcb4097134ff3c332f>
    <TaxCatchAll xmlns="50b6b7bc-82fb-48e8-879e-7335a231a96e" xsi:nil="true"/>
    <DateNow xmlns="05fe8802-1c7e-4c63-a744-d3ad4249c00e" xsi:nil="true"/>
    <Validation_x0023_ xmlns="05fe8802-1c7e-4c63-a744-d3ad4249c00e" xsi:nil="true"/>
    <Image xmlns="05fe8802-1c7e-4c63-a744-d3ad4249c00e" xsi:nil="true"/>
    <LastModified xmlns="05fe8802-1c7e-4c63-a744-d3ad4249c00e" xsi:nil="true"/>
  </documentManagement>
</p:properties>
</file>

<file path=customXml/itemProps1.xml><?xml version="1.0" encoding="utf-8"?>
<ds:datastoreItem xmlns:ds="http://schemas.openxmlformats.org/officeDocument/2006/customXml" ds:itemID="{9B4D0D66-2E3A-40AA-B8F0-56AE5753CDA5}">
  <ds:schemaRefs>
    <ds:schemaRef ds:uri="http://schemas.microsoft.com/sharepoint/v3/contenttype/forms"/>
  </ds:schemaRefs>
</ds:datastoreItem>
</file>

<file path=customXml/itemProps2.xml><?xml version="1.0" encoding="utf-8"?>
<ds:datastoreItem xmlns:ds="http://schemas.openxmlformats.org/officeDocument/2006/customXml" ds:itemID="{DCF8727C-1E35-453F-BEAB-D91D382D80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fe8802-1c7e-4c63-a744-d3ad4249c00e"/>
    <ds:schemaRef ds:uri="50b6b7bc-82fb-48e8-879e-7335a231a9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2F9C389-9354-446A-9534-3626A15891C2}">
  <ds:schemaRefs>
    <ds:schemaRef ds:uri="http://schemas.microsoft.com/office/2006/metadata/properties"/>
    <ds:schemaRef ds:uri="http://schemas.microsoft.com/office/infopath/2007/PartnerControls"/>
    <ds:schemaRef ds:uri="05fe8802-1c7e-4c63-a744-d3ad4249c00e"/>
    <ds:schemaRef ds:uri="50b6b7bc-82fb-48e8-879e-7335a231a96e"/>
  </ds:schemaRefs>
</ds:datastoreItem>
</file>

<file path=docProps/app.xml><?xml version="1.0" encoding="utf-8"?>
<Properties xmlns="http://schemas.openxmlformats.org/officeDocument/2006/extended-properties" xmlns:vt="http://schemas.openxmlformats.org/officeDocument/2006/docPropsVTypes">
  <Template>AirLife ET Tubes</Template>
  <TotalTime>0</TotalTime>
  <Words>726</Words>
  <Application>Microsoft Office PowerPoint</Application>
  <PresentationFormat>Widescreen</PresentationFormat>
  <Paragraphs>87</Paragraphs>
  <Slides>10</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AirLife Theme</vt:lpstr>
      <vt:lpstr>Endotracheal Tubes</vt:lpstr>
      <vt:lpstr>Intubation Risks</vt:lpstr>
      <vt:lpstr>What is an Endotracheal Tube?</vt:lpstr>
      <vt:lpstr>Endotracheal Tube Products</vt:lpstr>
      <vt:lpstr>ET Tubes – Specialties – Flex Tip</vt:lpstr>
      <vt:lpstr>Flex-Tip Endotracheal Tubes</vt:lpstr>
      <vt:lpstr>Ventilator Associated Pneumonia (VAP)</vt:lpstr>
      <vt:lpstr>Subglottic Suctioning</vt:lpstr>
      <vt:lpstr>ET Tubes – Specialties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Endotracheal Tubes</dc:title>
  <dc:creator>Liz Burnis</dc:creator>
  <cp:lastModifiedBy>Liz Burnis</cp:lastModifiedBy>
  <cp:revision>1</cp:revision>
  <dcterms:created xsi:type="dcterms:W3CDTF">2023-11-13T16:49:08Z</dcterms:created>
  <dcterms:modified xsi:type="dcterms:W3CDTF">2023-11-13T16:49:54Z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0x010100E3D8E6B1B7E30242B6F9762BE7D3A811</vt:lpwstr>
  </property>
  <property fmtid="{D5CDD505-2E9C-101B-9397-08002B2CF9AE}" pid="3" name="MediaServiceImageTags">
    <vt:lpwstr/>
  </property>
</Properties>
</file>