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jpg"/>
  <Override PartName="/ppt/media/image11.jpg" ContentType="image/jpg"/>
  <Override PartName="/ppt/media/image13.jpg" ContentType="image/jpg"/>
  <Override PartName="/ppt/notesSlides/notesSlide2.xml" ContentType="application/vnd.openxmlformats-officedocument.presentationml.notesSlide+xml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39.jpg" ContentType="image/jpg"/>
  <Override PartName="/ppt/media/image42.jpg" ContentType="image/jpg"/>
  <Override PartName="/ppt/media/image43.jpg" ContentType="image/jpg"/>
  <Override PartName="/ppt/media/image62.jpg" ContentType="image/jpg"/>
  <Override PartName="/ppt/media/image63.jpg" ContentType="image/jpg"/>
  <Override PartName="/ppt/media/image64.jpg" ContentType="image/jpg"/>
  <Override PartName="/ppt/media/image66.jpg" ContentType="image/jpg"/>
  <Override PartName="/ppt/media/image80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92.jpg" ContentType="image/jpg"/>
  <Override PartName="/ppt/media/image93.jpg" ContentType="image/jpg"/>
  <Override PartName="/ppt/media/image94.jpg" ContentType="image/jpg"/>
  <Override PartName="/ppt/media/image95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09.jpg" ContentType="image/jpg"/>
  <Override PartName="/ppt/media/image116.jpg" ContentType="image/jpg"/>
  <Override PartName="/ppt/media/image120.jpg" ContentType="image/jpg"/>
  <Override PartName="/ppt/media/image121.jpg" ContentType="image/jpg"/>
  <Override PartName="/ppt/media/image122.jpg" ContentType="image/jpg"/>
  <Override PartName="/ppt/media/image123.jpg" ContentType="image/jpg"/>
  <Override PartName="/ppt/media/image124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78.jpg" ContentType="image/jpg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92"/>
  </p:notesMasterIdLst>
  <p:handoutMasterIdLst>
    <p:handoutMasterId r:id="rId93"/>
  </p:handoutMasterIdLst>
  <p:sldIdLst>
    <p:sldId id="322" r:id="rId5"/>
    <p:sldId id="492" r:id="rId6"/>
    <p:sldId id="698" r:id="rId7"/>
    <p:sldId id="697" r:id="rId8"/>
    <p:sldId id="699" r:id="rId9"/>
    <p:sldId id="700" r:id="rId10"/>
    <p:sldId id="701" r:id="rId11"/>
    <p:sldId id="702" r:id="rId12"/>
    <p:sldId id="703" r:id="rId13"/>
    <p:sldId id="704" r:id="rId14"/>
    <p:sldId id="705" r:id="rId15"/>
    <p:sldId id="706" r:id="rId16"/>
    <p:sldId id="707" r:id="rId17"/>
    <p:sldId id="494" r:id="rId18"/>
    <p:sldId id="488" r:id="rId19"/>
    <p:sldId id="391" r:id="rId20"/>
    <p:sldId id="392" r:id="rId21"/>
    <p:sldId id="393" r:id="rId22"/>
    <p:sldId id="395" r:id="rId23"/>
    <p:sldId id="396" r:id="rId24"/>
    <p:sldId id="345" r:id="rId25"/>
    <p:sldId id="487" r:id="rId26"/>
    <p:sldId id="721" r:id="rId27"/>
    <p:sldId id="495" r:id="rId28"/>
    <p:sldId id="730" r:id="rId29"/>
    <p:sldId id="724" r:id="rId30"/>
    <p:sldId id="719" r:id="rId31"/>
    <p:sldId id="732" r:id="rId32"/>
    <p:sldId id="493" r:id="rId33"/>
    <p:sldId id="726" r:id="rId34"/>
    <p:sldId id="497" r:id="rId35"/>
    <p:sldId id="498" r:id="rId36"/>
    <p:sldId id="500" r:id="rId37"/>
    <p:sldId id="502" r:id="rId38"/>
    <p:sldId id="728" r:id="rId39"/>
    <p:sldId id="508" r:id="rId40"/>
    <p:sldId id="684" r:id="rId41"/>
    <p:sldId id="611" r:id="rId42"/>
    <p:sldId id="613" r:id="rId43"/>
    <p:sldId id="614" r:id="rId44"/>
    <p:sldId id="618" r:id="rId45"/>
    <p:sldId id="619" r:id="rId46"/>
    <p:sldId id="629" r:id="rId47"/>
    <p:sldId id="630" r:id="rId48"/>
    <p:sldId id="631" r:id="rId49"/>
    <p:sldId id="708" r:id="rId50"/>
    <p:sldId id="643" r:id="rId51"/>
    <p:sldId id="646" r:id="rId52"/>
    <p:sldId id="647" r:id="rId53"/>
    <p:sldId id="648" r:id="rId54"/>
    <p:sldId id="649" r:id="rId55"/>
    <p:sldId id="709" r:id="rId56"/>
    <p:sldId id="662" r:id="rId57"/>
    <p:sldId id="663" r:id="rId58"/>
    <p:sldId id="664" r:id="rId59"/>
    <p:sldId id="665" r:id="rId60"/>
    <p:sldId id="666" r:id="rId61"/>
    <p:sldId id="509" r:id="rId62"/>
    <p:sldId id="511" r:id="rId63"/>
    <p:sldId id="512" r:id="rId64"/>
    <p:sldId id="514" r:id="rId65"/>
    <p:sldId id="515" r:id="rId66"/>
    <p:sldId id="516" r:id="rId67"/>
    <p:sldId id="518" r:id="rId68"/>
    <p:sldId id="519" r:id="rId69"/>
    <p:sldId id="710" r:id="rId70"/>
    <p:sldId id="517" r:id="rId71"/>
    <p:sldId id="711" r:id="rId72"/>
    <p:sldId id="712" r:id="rId73"/>
    <p:sldId id="713" r:id="rId74"/>
    <p:sldId id="714" r:id="rId75"/>
    <p:sldId id="715" r:id="rId76"/>
    <p:sldId id="716" r:id="rId77"/>
    <p:sldId id="522" r:id="rId78"/>
    <p:sldId id="717" r:id="rId79"/>
    <p:sldId id="688" r:id="rId80"/>
    <p:sldId id="524" r:id="rId81"/>
    <p:sldId id="525" r:id="rId82"/>
    <p:sldId id="689" r:id="rId83"/>
    <p:sldId id="690" r:id="rId84"/>
    <p:sldId id="691" r:id="rId85"/>
    <p:sldId id="692" r:id="rId86"/>
    <p:sldId id="693" r:id="rId87"/>
    <p:sldId id="694" r:id="rId88"/>
    <p:sldId id="718" r:id="rId89"/>
    <p:sldId id="731" r:id="rId90"/>
    <p:sldId id="326" r:id="rId91"/>
  </p:sldIdLst>
  <p:sldSz cx="14630400" cy="82296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4" roundtripDataSignature="AMtx7mit8FzYP3mSW2obzFDKecyNRL//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41E120-B410-4F24-8584-A7FE96D67CB5}">
  <a:tblStyle styleId="{6241E120-B410-4F24-8584-A7FE96D67CB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5B9B720-7000-48BC-94D8-E491F962F4C2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AEAEA"/>
          </a:solidFill>
        </a:fill>
      </a:tcStyle>
    </a:wholeTbl>
    <a:band1H>
      <a:tcTxStyle/>
      <a:tcStyle>
        <a:tcBdr/>
        <a:fill>
          <a:solidFill>
            <a:srgbClr val="D2D2D3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2D2D3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412692B-1159-4AD2-B6C6-219829DA5D30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6" autoAdjust="0"/>
    <p:restoredTop sz="90553" autoAdjust="0"/>
  </p:normalViewPr>
  <p:slideViewPr>
    <p:cSldViewPr snapToGrid="0">
      <p:cViewPr varScale="1">
        <p:scale>
          <a:sx n="66" d="100"/>
          <a:sy n="66" d="100"/>
        </p:scale>
        <p:origin x="821" y="6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handoutMaster" Target="handoutMasters/handoutMaster1.xml"/><Relationship Id="rId98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customschemas.google.com/relationships/presentationmetadata" Target="metadata"/><Relationship Id="rId9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ga Gasco Torralba" userId="ab75db6a-f95e-44ad-8fad-bdc299b1b8a4" providerId="ADAL" clId="{3279F38B-1E45-4183-8C35-0744638C8008}"/>
    <pc:docChg chg="modSld">
      <pc:chgData name="Helga Gasco Torralba" userId="ab75db6a-f95e-44ad-8fad-bdc299b1b8a4" providerId="ADAL" clId="{3279F38B-1E45-4183-8C35-0744638C8008}" dt="2023-07-31T09:31:04.477" v="11" actId="14100"/>
      <pc:docMkLst>
        <pc:docMk/>
      </pc:docMkLst>
      <pc:sldChg chg="modSp mod">
        <pc:chgData name="Helga Gasco Torralba" userId="ab75db6a-f95e-44ad-8fad-bdc299b1b8a4" providerId="ADAL" clId="{3279F38B-1E45-4183-8C35-0744638C8008}" dt="2023-07-31T09:31:04.477" v="11" actId="14100"/>
        <pc:sldMkLst>
          <pc:docMk/>
          <pc:sldMk cId="3181119180" sldId="728"/>
        </pc:sldMkLst>
        <pc:picChg chg="mod">
          <ac:chgData name="Helga Gasco Torralba" userId="ab75db6a-f95e-44ad-8fad-bdc299b1b8a4" providerId="ADAL" clId="{3279F38B-1E45-4183-8C35-0744638C8008}" dt="2023-07-31T09:31:04.477" v="11" actId="14100"/>
          <ac:picMkLst>
            <pc:docMk/>
            <pc:sldMk cId="3181119180" sldId="728"/>
            <ac:picMk id="4" creationId="{C9BD5D05-91A7-402E-878D-22EBC307DCD9}"/>
          </ac:picMkLst>
        </pc:picChg>
      </pc:sldChg>
      <pc:sldChg chg="modSp mod">
        <pc:chgData name="Helga Gasco Torralba" userId="ab75db6a-f95e-44ad-8fad-bdc299b1b8a4" providerId="ADAL" clId="{3279F38B-1E45-4183-8C35-0744638C8008}" dt="2023-07-31T09:29:10.873" v="8" actId="1076"/>
        <pc:sldMkLst>
          <pc:docMk/>
          <pc:sldMk cId="287560341" sldId="730"/>
        </pc:sldMkLst>
        <pc:picChg chg="mod">
          <ac:chgData name="Helga Gasco Torralba" userId="ab75db6a-f95e-44ad-8fad-bdc299b1b8a4" providerId="ADAL" clId="{3279F38B-1E45-4183-8C35-0744638C8008}" dt="2023-07-31T09:29:10.873" v="8" actId="1076"/>
          <ac:picMkLst>
            <pc:docMk/>
            <pc:sldMk cId="287560341" sldId="730"/>
            <ac:picMk id="6" creationId="{015A446E-B479-4123-87BF-AA6EE3A6F36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327E78-AB3E-475F-B282-CBCD6350FF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1BAEEE-33A1-4272-BA45-45797EAA9A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3FAC6-F7F0-4B39-8D9E-90EE4C5AF6F5}" type="datetimeFigureOut">
              <a:rPr lang="en-GB" smtClean="0"/>
              <a:t>31/07/2023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DC9E3-808F-41D6-9745-0C0682C679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BAFDF-53F2-4430-8FBE-FE79D77B77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D8FCA-89F9-4142-B80D-E5C73CA967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059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5709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D2A4FF-A3DC-4DAA-A1AC-DEFDAC1BD733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549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5498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41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562FEE-2A12-470C-92B7-59902B56D17A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6922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69222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r>
              <a:rPr lang="en-US" altLang="en-US"/>
              <a:t>The Resting ECG is a resting electrocardiogram or electrocardiograph – it is called EKG (Germany derivation) or ECG (American derivation).</a:t>
            </a:r>
          </a:p>
          <a:p>
            <a:endParaRPr lang="en-US" altLang="en-US"/>
          </a:p>
          <a:p>
            <a:r>
              <a:rPr lang="en-US" altLang="en-US"/>
              <a:t>It is a safe and painless test – the patient lies down on a comfortable exam table and continues to rest while the test is being performed</a:t>
            </a:r>
          </a:p>
          <a:p>
            <a:endParaRPr lang="en-US" altLang="en-US"/>
          </a:p>
          <a:p>
            <a:r>
              <a:rPr lang="en-US" altLang="en-US"/>
              <a:t>The system records the electrical impulses produced by the heart – On the right you can see a sample ECG Chart.</a:t>
            </a:r>
          </a:p>
          <a:p>
            <a:endParaRPr lang="en-US" altLang="en-US"/>
          </a:p>
          <a:p>
            <a:r>
              <a:rPr lang="en-US" altLang="en-US"/>
              <a:t>The wavy lines represent different view of the heart over a short period of time – 3 to 5 minutes.</a:t>
            </a:r>
          </a:p>
        </p:txBody>
      </p:sp>
    </p:spTree>
    <p:extLst>
      <p:ext uri="{BB962C8B-B14F-4D97-AF65-F5344CB8AC3E}">
        <p14:creationId xmlns:p14="http://schemas.microsoft.com/office/powerpoint/2010/main" val="3188102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610E71-C060-4196-B743-B239381507C1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5611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5611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r>
              <a:rPr lang="en-US" altLang="en-US"/>
              <a:t>An exercise test records the electrical activity of the heart on an electrocardiogram while a patient exercises on a treadmill or a stationary bicycle (ergonometer). Note: GE sells treadmills not ergonometers.</a:t>
            </a:r>
          </a:p>
          <a:p>
            <a:endParaRPr lang="en-US" altLang="en-US"/>
          </a:p>
          <a:p>
            <a:r>
              <a:rPr lang="en-US" altLang="en-US"/>
              <a:t>During the test, blood pressure measurements are recorded. The Critikon wall manometer and blood pressure cuffs are an excellent choice for exercise/stress testing. The blood pressure is taken manually – not automatically.</a:t>
            </a:r>
          </a:p>
        </p:txBody>
      </p:sp>
    </p:spTree>
    <p:extLst>
      <p:ext uri="{BB962C8B-B14F-4D97-AF65-F5344CB8AC3E}">
        <p14:creationId xmlns:p14="http://schemas.microsoft.com/office/powerpoint/2010/main" val="2537037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B6FA6-5EC9-4353-871F-72C3796A940D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334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E19FCF-9B1D-49A7-A3CB-55875800018C}" type="slidenum">
              <a:rPr lang="en-US" altLang="en-US"/>
              <a:pPr/>
              <a:t>76</a:t>
            </a:fld>
            <a:endParaRPr lang="en-US" altLang="en-US"/>
          </a:p>
        </p:txBody>
      </p:sp>
      <p:sp>
        <p:nvSpPr>
          <p:cNvPr id="7086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86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486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3598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95250" y="217488"/>
            <a:ext cx="7277100" cy="4094162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GE Inspira Pitch" pitchFamily="-84" charset="0"/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8265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>
                <a:solidFill>
                  <a:schemeClr val="tx2"/>
                </a:solidFill>
                <a:latin typeface="Tahoma" pitchFamily="34" charset="0"/>
              </a:defRPr>
            </a:lvl1pPr>
            <a:lvl2pPr marL="757024" indent="-291163">
              <a:defRPr sz="3300">
                <a:solidFill>
                  <a:schemeClr val="tx2"/>
                </a:solidFill>
                <a:latin typeface="Tahoma" pitchFamily="34" charset="0"/>
              </a:defRPr>
            </a:lvl2pPr>
            <a:lvl3pPr marL="1164653" indent="-232930">
              <a:defRPr sz="3300">
                <a:solidFill>
                  <a:schemeClr val="tx2"/>
                </a:solidFill>
                <a:latin typeface="Tahoma" pitchFamily="34" charset="0"/>
              </a:defRPr>
            </a:lvl3pPr>
            <a:lvl4pPr marL="1630514" indent="-232930">
              <a:defRPr sz="3300">
                <a:solidFill>
                  <a:schemeClr val="tx2"/>
                </a:solidFill>
                <a:latin typeface="Tahoma" pitchFamily="34" charset="0"/>
              </a:defRPr>
            </a:lvl4pPr>
            <a:lvl5pPr marL="2096375" indent="-232930">
              <a:defRPr sz="3300">
                <a:solidFill>
                  <a:schemeClr val="tx2"/>
                </a:solidFill>
                <a:latin typeface="Tahoma" pitchFamily="34" charset="0"/>
              </a:defRPr>
            </a:lvl5pPr>
            <a:lvl6pPr marL="2562236" indent="-232930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ahoma" pitchFamily="34" charset="0"/>
              </a:defRPr>
            </a:lvl6pPr>
            <a:lvl7pPr marL="3028096" indent="-232930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ahoma" pitchFamily="34" charset="0"/>
              </a:defRPr>
            </a:lvl7pPr>
            <a:lvl8pPr marL="3493957" indent="-232930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ahoma" pitchFamily="34" charset="0"/>
              </a:defRPr>
            </a:lvl8pPr>
            <a:lvl9pPr marL="3959819" indent="-232930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fld id="{560E933F-2033-4FF1-AAED-D40AB040156B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21</a:t>
            </a:fld>
            <a:endParaRPr lang="en-US" sz="12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95250" y="217488"/>
            <a:ext cx="7277100" cy="4094162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GE Inspira Pitch" pitchFamily="-84" charset="0"/>
              <a:ea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95250" y="217488"/>
            <a:ext cx="7277100" cy="4094162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GE Inspira Pitch" pitchFamily="-84" charset="0"/>
              <a:ea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Send x2 catalogue</a:t>
            </a:r>
          </a:p>
        </p:txBody>
      </p:sp>
    </p:spTree>
    <p:extLst>
      <p:ext uri="{BB962C8B-B14F-4D97-AF65-F5344CB8AC3E}">
        <p14:creationId xmlns:p14="http://schemas.microsoft.com/office/powerpoint/2010/main" val="1853543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diagnose or evaluate cardiac conditions.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FE72-147A-49CD-8393-DCBC5CCEE8A3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357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FE72-147A-49CD-8393-DCBC5CCEE8A3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216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9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Slide" preserve="1" userDrawn="1">
  <p:cSld name="1_White Slid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 hasCustomPrompt="1"/>
          </p:nvPr>
        </p:nvSpPr>
        <p:spPr>
          <a:xfrm>
            <a:off x="566399" y="227598"/>
            <a:ext cx="13133542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PPT TEMPLATE DO’S &amp; DON’TS</a:t>
            </a:r>
            <a:endParaRPr dirty="0"/>
          </a:p>
        </p:txBody>
      </p:sp>
      <p:pic>
        <p:nvPicPr>
          <p:cNvPr id="232" name="Google Shape;232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B625E07-9B63-6544-9C83-ADBDD1E17D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368" y="7586439"/>
            <a:ext cx="3290887" cy="4381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AAB7FA3-9676-974C-AA25-E340E23366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27890952"/>
              </p:ext>
            </p:extLst>
          </p:nvPr>
        </p:nvGraphicFramePr>
        <p:xfrm>
          <a:off x="566399" y="806750"/>
          <a:ext cx="13133542" cy="6747435"/>
        </p:xfrm>
        <a:graphic>
          <a:graphicData uri="http://schemas.openxmlformats.org/drawingml/2006/table">
            <a:tbl>
              <a:tblPr firstRow="1" bandRow="1">
                <a:tableStyleId>{6241E120-B410-4F24-8584-A7FE96D67CB5}</a:tableStyleId>
              </a:tblPr>
              <a:tblGrid>
                <a:gridCol w="6566771">
                  <a:extLst>
                    <a:ext uri="{9D8B030D-6E8A-4147-A177-3AD203B41FA5}">
                      <a16:colId xmlns:a16="http://schemas.microsoft.com/office/drawing/2014/main" val="2161270691"/>
                    </a:ext>
                  </a:extLst>
                </a:gridCol>
                <a:gridCol w="6566771">
                  <a:extLst>
                    <a:ext uri="{9D8B030D-6E8A-4147-A177-3AD203B41FA5}">
                      <a16:colId xmlns:a16="http://schemas.microsoft.com/office/drawing/2014/main" val="355741433"/>
                    </a:ext>
                  </a:extLst>
                </a:gridCol>
              </a:tblGrid>
              <a:tr h="563103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DO’s</a:t>
                      </a:r>
                    </a:p>
                  </a:txBody>
                  <a:tcPr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DON’T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49567333"/>
                  </a:ext>
                </a:extLst>
              </a:tr>
              <a:tr h="56310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Only use Calibri font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EVER use gray font as it it difficult for your viewers to read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50358952"/>
                  </a:ext>
                </a:extLst>
              </a:tr>
              <a:tr h="21161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Only use the  “Theme Colors” shown at the TOP of the color palette (not “Standard Colors”).  Pictured below is the Vyaire Color Palette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Only use red as an accent in print and digital communications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Only use red text in print or digital materials on a gray or white background 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the Vyaire reds for titles, sub-titles or headlines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the Vyaire reds on any dark or colored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red for product names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 cannot be used on a blue background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full red backgrounds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red in headlines in PPT 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26124589"/>
                  </a:ext>
                </a:extLst>
              </a:tr>
              <a:tr h="56310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Only use Vyaire dark blue (last blue on the right – Indigo, Accent 6) for primary body copy and headlines/titles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Delete slides from the Slide Master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36573266"/>
                  </a:ext>
                </a:extLst>
              </a:tr>
              <a:tr h="56310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Choose the slides that align with your presentation content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 not create your own text boxes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26690"/>
                  </a:ext>
                </a:extLst>
              </a:tr>
              <a:tr h="56310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the slide outline to help organize your presentation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81890488"/>
                  </a:ext>
                </a:extLst>
              </a:tr>
              <a:tr h="56310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 a footer using Calibri 10pt font if necessary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40425542"/>
                  </a:ext>
                </a:extLst>
              </a:tr>
              <a:tr h="56310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Change the font to Calibri, Indigo Accent 6 when inserting a table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29874090"/>
                  </a:ext>
                </a:extLst>
              </a:tr>
            </a:tbl>
          </a:graphicData>
        </a:graphic>
      </p:graphicFrame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A887BFB-8CD1-9947-92E9-3A8ED6A5D9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8918" y="2613547"/>
            <a:ext cx="2582649" cy="1045973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25923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72B1D4"/>
              </a:buClr>
              <a:tabLst/>
              <a:defRPr/>
            </a:lvl1pPr>
            <a:lvl2pPr>
              <a:buClr>
                <a:srgbClr val="72B1D4"/>
              </a:buClr>
              <a:defRPr/>
            </a:lvl2pPr>
            <a:lvl3pPr>
              <a:buClr>
                <a:srgbClr val="72B1D4"/>
              </a:buClr>
              <a:defRPr/>
            </a:lvl3pPr>
            <a:lvl4pPr>
              <a:buClr>
                <a:srgbClr val="72B1D4"/>
              </a:buClr>
              <a:defRPr/>
            </a:lvl4pPr>
            <a:lvl5pPr>
              <a:buClr>
                <a:srgbClr val="72B1D4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DE47-A11E-FE42-85BD-DB007C88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8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45031" y="785917"/>
            <a:ext cx="10740338" cy="6204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80" b="0" i="0" u="heavy">
                <a:solidFill>
                  <a:srgbClr val="172F7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7"/>
            <a:ext cx="10241280" cy="4544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80" b="0" i="0">
                <a:solidFill>
                  <a:srgbClr val="0C1524"/>
                </a:solidFill>
                <a:latin typeface="Verdana"/>
                <a:cs typeface="Verdana"/>
              </a:defRPr>
            </a:lvl1pPr>
          </a:lstStyle>
          <a:p>
            <a:pPr marL="60960">
              <a:spcBef>
                <a:spcPts val="208"/>
              </a:spcBef>
            </a:pPr>
            <a:r>
              <a:rPr lang="en-GB" spc="16"/>
              <a:t>10</a:t>
            </a:r>
          </a:p>
          <a:p>
            <a:pPr marL="60960">
              <a:spcBef>
                <a:spcPts val="48"/>
              </a:spcBef>
            </a:pPr>
            <a:fld id="{81D60167-4931-47E6-BA6A-407CBD079E47}" type="slidenum">
              <a:rPr spc="24" smtClean="0"/>
              <a:pPr marL="60960">
                <a:spcBef>
                  <a:spcPts val="48"/>
                </a:spcBef>
              </a:pPr>
              <a:t>‹#›</a:t>
            </a:fld>
            <a:endParaRPr spc="24" dirty="0"/>
          </a:p>
        </p:txBody>
      </p:sp>
    </p:spTree>
    <p:extLst>
      <p:ext uri="{BB962C8B-B14F-4D97-AF65-F5344CB8AC3E}">
        <p14:creationId xmlns:p14="http://schemas.microsoft.com/office/powerpoint/2010/main" val="24379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80" b="0" i="0">
                <a:solidFill>
                  <a:srgbClr val="0C1524"/>
                </a:solidFill>
                <a:latin typeface="Verdana"/>
                <a:cs typeface="Verdana"/>
              </a:defRPr>
            </a:lvl1pPr>
          </a:lstStyle>
          <a:p>
            <a:pPr marL="60960">
              <a:spcBef>
                <a:spcPts val="208"/>
              </a:spcBef>
            </a:pPr>
            <a:r>
              <a:rPr lang="en-GB" spc="16"/>
              <a:t>10</a:t>
            </a:r>
          </a:p>
          <a:p>
            <a:pPr marL="60960">
              <a:spcBef>
                <a:spcPts val="48"/>
              </a:spcBef>
            </a:pPr>
            <a:fld id="{81D60167-4931-47E6-BA6A-407CBD079E47}" type="slidenum">
              <a:rPr spc="24" smtClean="0"/>
              <a:pPr marL="60960">
                <a:spcBef>
                  <a:spcPts val="48"/>
                </a:spcBef>
              </a:pPr>
              <a:t>‹#›</a:t>
            </a:fld>
            <a:endParaRPr spc="24" dirty="0"/>
          </a:p>
        </p:txBody>
      </p:sp>
    </p:spTree>
    <p:extLst>
      <p:ext uri="{BB962C8B-B14F-4D97-AF65-F5344CB8AC3E}">
        <p14:creationId xmlns:p14="http://schemas.microsoft.com/office/powerpoint/2010/main" val="59195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337187"/>
            <a:ext cx="13535661" cy="689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548640" y="2072641"/>
            <a:ext cx="6644640" cy="332398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7120" y="2072641"/>
            <a:ext cx="6647181" cy="2105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208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337187"/>
            <a:ext cx="13535661" cy="689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48640" y="2072641"/>
            <a:ext cx="6644640" cy="2105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7437120" y="2072641"/>
            <a:ext cx="6647181" cy="33239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998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80" b="0" i="0" u="heavy">
                <a:solidFill>
                  <a:srgbClr val="172F7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57504" y="1853998"/>
            <a:ext cx="4927600" cy="692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20" b="0" i="0">
                <a:solidFill>
                  <a:srgbClr val="517AC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892808"/>
            <a:ext cx="6364224" cy="4544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80" b="0" i="0">
                <a:solidFill>
                  <a:srgbClr val="0C1524"/>
                </a:solidFill>
                <a:latin typeface="Verdana"/>
                <a:cs typeface="Verdana"/>
              </a:defRPr>
            </a:lvl1pPr>
          </a:lstStyle>
          <a:p>
            <a:pPr marL="60960">
              <a:spcBef>
                <a:spcPts val="208"/>
              </a:spcBef>
            </a:pPr>
            <a:r>
              <a:rPr lang="en-GB" spc="16"/>
              <a:t>10</a:t>
            </a:r>
          </a:p>
          <a:p>
            <a:pPr marL="60960">
              <a:spcBef>
                <a:spcPts val="48"/>
              </a:spcBef>
            </a:pPr>
            <a:fld id="{81D60167-4931-47E6-BA6A-407CBD079E47}" type="slidenum">
              <a:rPr spc="24" smtClean="0"/>
              <a:pPr marL="60960">
                <a:spcBef>
                  <a:spcPts val="48"/>
                </a:spcBef>
              </a:pPr>
              <a:t>‹#›</a:t>
            </a:fld>
            <a:endParaRPr spc="24" dirty="0"/>
          </a:p>
        </p:txBody>
      </p:sp>
    </p:spTree>
    <p:extLst>
      <p:ext uri="{BB962C8B-B14F-4D97-AF65-F5344CB8AC3E}">
        <p14:creationId xmlns:p14="http://schemas.microsoft.com/office/powerpoint/2010/main" val="3078510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880" y="731520"/>
            <a:ext cx="1243584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06880" y="2377440"/>
            <a:ext cx="6096000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8046720" y="2377440"/>
            <a:ext cx="6096000" cy="2377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046720" y="4937760"/>
            <a:ext cx="6096000" cy="2377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768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353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Title Slide">
  <p:cSld name="BLUE 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" descr="A picture containing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650" y="889000"/>
            <a:ext cx="4248150" cy="9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882650" y="2613755"/>
            <a:ext cx="6205220" cy="212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accent2"/>
              </a:buClr>
              <a:buSzPts val="4600"/>
              <a:buFont typeface="Calibri"/>
              <a:buNone/>
              <a:defRPr sz="4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919163" y="5753100"/>
            <a:ext cx="5526087" cy="52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A7A9AC"/>
              </a:buClr>
              <a:buSzPts val="2200"/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None/>
              <a:defRPr sz="288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5"/>
          <p:cNvSpPr txBox="1"/>
          <p:nvPr/>
        </p:nvSpPr>
        <p:spPr>
          <a:xfrm>
            <a:off x="414777" y="7664452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US slide">
  <p:cSld name="Closing US slid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882650" y="2652501"/>
            <a:ext cx="6005038" cy="23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80137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Global Headquarters</a:t>
            </a:r>
            <a:endParaRPr sz="1400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80137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 Medical, Inc.</a:t>
            </a:r>
            <a:endParaRPr sz="1400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80137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26125 N. Riverwoods Blvd.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37528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Mettawa, IL 60045  USA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endParaRPr sz="1850" b="0" i="0" u="none" strike="noStrike" cap="none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vyaire.com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References: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7"/>
          <p:cNvSpPr/>
          <p:nvPr/>
        </p:nvSpPr>
        <p:spPr>
          <a:xfrm>
            <a:off x="8050194" y="0"/>
            <a:ext cx="6580505" cy="8229600"/>
          </a:xfrm>
          <a:custGeom>
            <a:avLst/>
            <a:gdLst/>
            <a:ahLst/>
            <a:cxnLst/>
            <a:rect l="l" t="t" r="r" b="b"/>
            <a:pathLst>
              <a:path w="6580505" h="8229600" extrusionOk="0">
                <a:moveTo>
                  <a:pt x="6580205" y="0"/>
                </a:moveTo>
                <a:lnTo>
                  <a:pt x="2244933" y="0"/>
                </a:lnTo>
                <a:lnTo>
                  <a:pt x="2211808" y="36009"/>
                </a:lnTo>
                <a:lnTo>
                  <a:pt x="2178905" y="72199"/>
                </a:lnTo>
                <a:lnTo>
                  <a:pt x="2146223" y="108567"/>
                </a:lnTo>
                <a:lnTo>
                  <a:pt x="2113765" y="145112"/>
                </a:lnTo>
                <a:lnTo>
                  <a:pt x="2081529" y="181833"/>
                </a:lnTo>
                <a:lnTo>
                  <a:pt x="2049518" y="218730"/>
                </a:lnTo>
                <a:lnTo>
                  <a:pt x="2017730" y="255800"/>
                </a:lnTo>
                <a:lnTo>
                  <a:pt x="1986168" y="293044"/>
                </a:lnTo>
                <a:lnTo>
                  <a:pt x="1954832" y="330458"/>
                </a:lnTo>
                <a:lnTo>
                  <a:pt x="1923721" y="368043"/>
                </a:lnTo>
                <a:lnTo>
                  <a:pt x="1892837" y="405798"/>
                </a:lnTo>
                <a:lnTo>
                  <a:pt x="1862181" y="443720"/>
                </a:lnTo>
                <a:lnTo>
                  <a:pt x="1831752" y="481809"/>
                </a:lnTo>
                <a:lnTo>
                  <a:pt x="1801552" y="520064"/>
                </a:lnTo>
                <a:lnTo>
                  <a:pt x="1771580" y="558484"/>
                </a:lnTo>
                <a:lnTo>
                  <a:pt x="1741839" y="597067"/>
                </a:lnTo>
                <a:lnTo>
                  <a:pt x="1712327" y="635812"/>
                </a:lnTo>
                <a:lnTo>
                  <a:pt x="1683046" y="674718"/>
                </a:lnTo>
                <a:lnTo>
                  <a:pt x="1653996" y="713784"/>
                </a:lnTo>
                <a:lnTo>
                  <a:pt x="1625178" y="753009"/>
                </a:lnTo>
                <a:lnTo>
                  <a:pt x="1596592" y="792391"/>
                </a:lnTo>
                <a:lnTo>
                  <a:pt x="1568240" y="831930"/>
                </a:lnTo>
                <a:lnTo>
                  <a:pt x="1540121" y="871624"/>
                </a:lnTo>
                <a:lnTo>
                  <a:pt x="1512236" y="911472"/>
                </a:lnTo>
                <a:lnTo>
                  <a:pt x="1484585" y="951473"/>
                </a:lnTo>
                <a:lnTo>
                  <a:pt x="1457170" y="991625"/>
                </a:lnTo>
                <a:lnTo>
                  <a:pt x="1429991" y="1031928"/>
                </a:lnTo>
                <a:lnTo>
                  <a:pt x="1403048" y="1072381"/>
                </a:lnTo>
                <a:lnTo>
                  <a:pt x="1376342" y="1112982"/>
                </a:lnTo>
                <a:lnTo>
                  <a:pt x="1349873" y="1153729"/>
                </a:lnTo>
                <a:lnTo>
                  <a:pt x="1323642" y="1194623"/>
                </a:lnTo>
                <a:lnTo>
                  <a:pt x="1297651" y="1235662"/>
                </a:lnTo>
                <a:lnTo>
                  <a:pt x="1271898" y="1276844"/>
                </a:lnTo>
                <a:lnTo>
                  <a:pt x="1246385" y="1318168"/>
                </a:lnTo>
                <a:lnTo>
                  <a:pt x="1221113" y="1359634"/>
                </a:lnTo>
                <a:lnTo>
                  <a:pt x="1196081" y="1401239"/>
                </a:lnTo>
                <a:lnTo>
                  <a:pt x="1171291" y="1442984"/>
                </a:lnTo>
                <a:lnTo>
                  <a:pt x="1146743" y="1484866"/>
                </a:lnTo>
                <a:lnTo>
                  <a:pt x="1122437" y="1526885"/>
                </a:lnTo>
                <a:lnTo>
                  <a:pt x="1098375" y="1569039"/>
                </a:lnTo>
                <a:lnTo>
                  <a:pt x="1074557" y="1611328"/>
                </a:lnTo>
                <a:lnTo>
                  <a:pt x="1050983" y="1653749"/>
                </a:lnTo>
                <a:lnTo>
                  <a:pt x="1027653" y="1696303"/>
                </a:lnTo>
                <a:lnTo>
                  <a:pt x="1004570" y="1738987"/>
                </a:lnTo>
                <a:lnTo>
                  <a:pt x="981732" y="1781800"/>
                </a:lnTo>
                <a:lnTo>
                  <a:pt x="959141" y="1824743"/>
                </a:lnTo>
                <a:lnTo>
                  <a:pt x="936797" y="1867812"/>
                </a:lnTo>
                <a:lnTo>
                  <a:pt x="914701" y="1911007"/>
                </a:lnTo>
                <a:lnTo>
                  <a:pt x="892853" y="1954328"/>
                </a:lnTo>
                <a:lnTo>
                  <a:pt x="871254" y="1997772"/>
                </a:lnTo>
                <a:lnTo>
                  <a:pt x="849905" y="2041338"/>
                </a:lnTo>
                <a:lnTo>
                  <a:pt x="828805" y="2085026"/>
                </a:lnTo>
                <a:lnTo>
                  <a:pt x="807956" y="2128835"/>
                </a:lnTo>
                <a:lnTo>
                  <a:pt x="787359" y="2172762"/>
                </a:lnTo>
                <a:lnTo>
                  <a:pt x="767013" y="2216807"/>
                </a:lnTo>
                <a:lnTo>
                  <a:pt x="746919" y="2260969"/>
                </a:lnTo>
                <a:lnTo>
                  <a:pt x="727078" y="2305247"/>
                </a:lnTo>
                <a:lnTo>
                  <a:pt x="707491" y="2349639"/>
                </a:lnTo>
                <a:lnTo>
                  <a:pt x="688158" y="2394144"/>
                </a:lnTo>
                <a:lnTo>
                  <a:pt x="669079" y="2438761"/>
                </a:lnTo>
                <a:lnTo>
                  <a:pt x="650255" y="2483489"/>
                </a:lnTo>
                <a:lnTo>
                  <a:pt x="631687" y="2528327"/>
                </a:lnTo>
                <a:lnTo>
                  <a:pt x="613376" y="2573274"/>
                </a:lnTo>
                <a:lnTo>
                  <a:pt x="595321" y="2618327"/>
                </a:lnTo>
                <a:lnTo>
                  <a:pt x="577524" y="2663487"/>
                </a:lnTo>
                <a:lnTo>
                  <a:pt x="559985" y="2708753"/>
                </a:lnTo>
                <a:lnTo>
                  <a:pt x="542704" y="2754122"/>
                </a:lnTo>
                <a:lnTo>
                  <a:pt x="525682" y="2799594"/>
                </a:lnTo>
                <a:lnTo>
                  <a:pt x="508920" y="2845167"/>
                </a:lnTo>
                <a:lnTo>
                  <a:pt x="492419" y="2890841"/>
                </a:lnTo>
                <a:lnTo>
                  <a:pt x="476178" y="2936614"/>
                </a:lnTo>
                <a:lnTo>
                  <a:pt x="460199" y="2982485"/>
                </a:lnTo>
                <a:lnTo>
                  <a:pt x="444481" y="3028453"/>
                </a:lnTo>
                <a:lnTo>
                  <a:pt x="429027" y="3074517"/>
                </a:lnTo>
                <a:lnTo>
                  <a:pt x="413835" y="3120675"/>
                </a:lnTo>
                <a:lnTo>
                  <a:pt x="398907" y="3166927"/>
                </a:lnTo>
                <a:lnTo>
                  <a:pt x="384243" y="3213271"/>
                </a:lnTo>
                <a:lnTo>
                  <a:pt x="369844" y="3259706"/>
                </a:lnTo>
                <a:lnTo>
                  <a:pt x="355711" y="3306231"/>
                </a:lnTo>
                <a:lnTo>
                  <a:pt x="341843" y="3352845"/>
                </a:lnTo>
                <a:lnTo>
                  <a:pt x="328242" y="3399546"/>
                </a:lnTo>
                <a:lnTo>
                  <a:pt x="314908" y="3446334"/>
                </a:lnTo>
                <a:lnTo>
                  <a:pt x="301842" y="3493207"/>
                </a:lnTo>
                <a:lnTo>
                  <a:pt x="289044" y="3540164"/>
                </a:lnTo>
                <a:lnTo>
                  <a:pt x="276515" y="3587204"/>
                </a:lnTo>
                <a:lnTo>
                  <a:pt x="264255" y="3634325"/>
                </a:lnTo>
                <a:lnTo>
                  <a:pt x="252265" y="3681528"/>
                </a:lnTo>
                <a:lnTo>
                  <a:pt x="240546" y="3728810"/>
                </a:lnTo>
                <a:lnTo>
                  <a:pt x="229098" y="3776169"/>
                </a:lnTo>
                <a:lnTo>
                  <a:pt x="217921" y="3823607"/>
                </a:lnTo>
                <a:lnTo>
                  <a:pt x="207017" y="3871120"/>
                </a:lnTo>
                <a:lnTo>
                  <a:pt x="196386" y="3918707"/>
                </a:lnTo>
                <a:lnTo>
                  <a:pt x="186027" y="3966369"/>
                </a:lnTo>
                <a:lnTo>
                  <a:pt x="175943" y="4014102"/>
                </a:lnTo>
                <a:lnTo>
                  <a:pt x="166133" y="4061907"/>
                </a:lnTo>
                <a:lnTo>
                  <a:pt x="156599" y="4109782"/>
                </a:lnTo>
                <a:lnTo>
                  <a:pt x="147340" y="4157726"/>
                </a:lnTo>
                <a:lnTo>
                  <a:pt x="138357" y="4205738"/>
                </a:lnTo>
                <a:lnTo>
                  <a:pt x="129651" y="4253816"/>
                </a:lnTo>
                <a:lnTo>
                  <a:pt x="121222" y="4301960"/>
                </a:lnTo>
                <a:lnTo>
                  <a:pt x="113072" y="4350168"/>
                </a:lnTo>
                <a:lnTo>
                  <a:pt x="105199" y="4398439"/>
                </a:lnTo>
                <a:lnTo>
                  <a:pt x="97606" y="4446772"/>
                </a:lnTo>
                <a:lnTo>
                  <a:pt x="90293" y="4495166"/>
                </a:lnTo>
                <a:lnTo>
                  <a:pt x="83259" y="4543620"/>
                </a:lnTo>
                <a:lnTo>
                  <a:pt x="76507" y="4592131"/>
                </a:lnTo>
                <a:lnTo>
                  <a:pt x="70036" y="4640700"/>
                </a:lnTo>
                <a:lnTo>
                  <a:pt x="63846" y="4689326"/>
                </a:lnTo>
                <a:lnTo>
                  <a:pt x="57940" y="4738006"/>
                </a:lnTo>
                <a:lnTo>
                  <a:pt x="52316" y="4786739"/>
                </a:lnTo>
                <a:lnTo>
                  <a:pt x="46976" y="4835526"/>
                </a:lnTo>
                <a:lnTo>
                  <a:pt x="41920" y="4884364"/>
                </a:lnTo>
                <a:lnTo>
                  <a:pt x="37148" y="4933252"/>
                </a:lnTo>
                <a:lnTo>
                  <a:pt x="32662" y="4982189"/>
                </a:lnTo>
                <a:lnTo>
                  <a:pt x="28462" y="5031174"/>
                </a:lnTo>
                <a:lnTo>
                  <a:pt x="24549" y="5080206"/>
                </a:lnTo>
                <a:lnTo>
                  <a:pt x="20922" y="5129284"/>
                </a:lnTo>
                <a:lnTo>
                  <a:pt x="17583" y="5178406"/>
                </a:lnTo>
                <a:lnTo>
                  <a:pt x="14533" y="5227571"/>
                </a:lnTo>
                <a:lnTo>
                  <a:pt x="11771" y="5276778"/>
                </a:lnTo>
                <a:lnTo>
                  <a:pt x="9298" y="5326026"/>
                </a:lnTo>
                <a:lnTo>
                  <a:pt x="7115" y="5375314"/>
                </a:lnTo>
                <a:lnTo>
                  <a:pt x="5223" y="5424641"/>
                </a:lnTo>
                <a:lnTo>
                  <a:pt x="3621" y="5474005"/>
                </a:lnTo>
                <a:lnTo>
                  <a:pt x="2311" y="5523405"/>
                </a:lnTo>
                <a:lnTo>
                  <a:pt x="1294" y="5572841"/>
                </a:lnTo>
                <a:lnTo>
                  <a:pt x="569" y="5622310"/>
                </a:lnTo>
                <a:lnTo>
                  <a:pt x="137" y="5671812"/>
                </a:lnTo>
                <a:lnTo>
                  <a:pt x="0" y="5721346"/>
                </a:lnTo>
                <a:lnTo>
                  <a:pt x="156" y="5770910"/>
                </a:lnTo>
                <a:lnTo>
                  <a:pt x="608" y="5820503"/>
                </a:lnTo>
                <a:lnTo>
                  <a:pt x="1355" y="5870125"/>
                </a:lnTo>
                <a:lnTo>
                  <a:pt x="2398" y="5919773"/>
                </a:lnTo>
                <a:lnTo>
                  <a:pt x="3739" y="5969447"/>
                </a:lnTo>
                <a:lnTo>
                  <a:pt x="5376" y="6019146"/>
                </a:lnTo>
                <a:lnTo>
                  <a:pt x="7311" y="6068868"/>
                </a:lnTo>
                <a:lnTo>
                  <a:pt x="9545" y="6118613"/>
                </a:lnTo>
                <a:lnTo>
                  <a:pt x="12077" y="6168378"/>
                </a:lnTo>
                <a:lnTo>
                  <a:pt x="14910" y="6218164"/>
                </a:lnTo>
                <a:lnTo>
                  <a:pt x="18042" y="6267968"/>
                </a:lnTo>
                <a:lnTo>
                  <a:pt x="21475" y="6317790"/>
                </a:lnTo>
                <a:lnTo>
                  <a:pt x="25209" y="6367629"/>
                </a:lnTo>
                <a:lnTo>
                  <a:pt x="29245" y="6417482"/>
                </a:lnTo>
                <a:lnTo>
                  <a:pt x="33584" y="6467350"/>
                </a:lnTo>
                <a:lnTo>
                  <a:pt x="38225" y="6517231"/>
                </a:lnTo>
                <a:lnTo>
                  <a:pt x="43170" y="6567123"/>
                </a:lnTo>
                <a:lnTo>
                  <a:pt x="48419" y="6617026"/>
                </a:lnTo>
                <a:lnTo>
                  <a:pt x="53973" y="6666939"/>
                </a:lnTo>
                <a:lnTo>
                  <a:pt x="59832" y="6716860"/>
                </a:lnTo>
                <a:lnTo>
                  <a:pt x="65997" y="6766788"/>
                </a:lnTo>
                <a:lnTo>
                  <a:pt x="72468" y="6816722"/>
                </a:lnTo>
                <a:lnTo>
                  <a:pt x="79246" y="6866660"/>
                </a:lnTo>
                <a:lnTo>
                  <a:pt x="86332" y="6916602"/>
                </a:lnTo>
                <a:lnTo>
                  <a:pt x="93726" y="6966547"/>
                </a:lnTo>
                <a:lnTo>
                  <a:pt x="101428" y="7016493"/>
                </a:lnTo>
                <a:lnTo>
                  <a:pt x="109440" y="7066439"/>
                </a:lnTo>
                <a:lnTo>
                  <a:pt x="117761" y="7116384"/>
                </a:lnTo>
                <a:lnTo>
                  <a:pt x="126393" y="7166327"/>
                </a:lnTo>
                <a:lnTo>
                  <a:pt x="135336" y="7216267"/>
                </a:lnTo>
                <a:lnTo>
                  <a:pt x="144192" y="7264666"/>
                </a:lnTo>
                <a:lnTo>
                  <a:pt x="153342" y="7313055"/>
                </a:lnTo>
                <a:lnTo>
                  <a:pt x="162788" y="7361433"/>
                </a:lnTo>
                <a:lnTo>
                  <a:pt x="172531" y="7409798"/>
                </a:lnTo>
                <a:lnTo>
                  <a:pt x="182571" y="7458151"/>
                </a:lnTo>
                <a:lnTo>
                  <a:pt x="192910" y="7506490"/>
                </a:lnTo>
                <a:lnTo>
                  <a:pt x="203549" y="7554816"/>
                </a:lnTo>
                <a:lnTo>
                  <a:pt x="214489" y="7603127"/>
                </a:lnTo>
                <a:lnTo>
                  <a:pt x="225730" y="7651423"/>
                </a:lnTo>
                <a:lnTo>
                  <a:pt x="237273" y="7699704"/>
                </a:lnTo>
                <a:lnTo>
                  <a:pt x="249121" y="7747968"/>
                </a:lnTo>
                <a:lnTo>
                  <a:pt x="261273" y="7796216"/>
                </a:lnTo>
                <a:lnTo>
                  <a:pt x="273730" y="7844446"/>
                </a:lnTo>
                <a:lnTo>
                  <a:pt x="286494" y="7892659"/>
                </a:lnTo>
                <a:lnTo>
                  <a:pt x="299566" y="7940853"/>
                </a:lnTo>
                <a:lnTo>
                  <a:pt x="312946" y="7989029"/>
                </a:lnTo>
                <a:lnTo>
                  <a:pt x="326636" y="8037184"/>
                </a:lnTo>
                <a:lnTo>
                  <a:pt x="340636" y="8085320"/>
                </a:lnTo>
                <a:lnTo>
                  <a:pt x="354948" y="8133434"/>
                </a:lnTo>
                <a:lnTo>
                  <a:pt x="369572" y="8181528"/>
                </a:lnTo>
                <a:lnTo>
                  <a:pt x="384510" y="8229600"/>
                </a:lnTo>
                <a:lnTo>
                  <a:pt x="6580205" y="8229600"/>
                </a:lnTo>
                <a:lnTo>
                  <a:pt x="6580205" y="0"/>
                </a:lnTo>
                <a:close/>
              </a:path>
            </a:pathLst>
          </a:custGeom>
          <a:solidFill>
            <a:srgbClr val="D5D5E8">
              <a:alpha val="1843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"/>
              <a:buFont typeface="Arial"/>
              <a:buNone/>
            </a:pPr>
            <a:endParaRPr sz="22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7"/>
          <p:cNvSpPr txBox="1">
            <a:spLocks noGrp="1"/>
          </p:cNvSpPr>
          <p:nvPr>
            <p:ph type="body" idx="1"/>
          </p:nvPr>
        </p:nvSpPr>
        <p:spPr>
          <a:xfrm>
            <a:off x="896937" y="5266037"/>
            <a:ext cx="6949205" cy="157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4" name="Google Shape;204;p37"/>
          <p:cNvSpPr txBox="1">
            <a:spLocks noGrp="1"/>
          </p:cNvSpPr>
          <p:nvPr>
            <p:ph type="body" idx="2"/>
          </p:nvPr>
        </p:nvSpPr>
        <p:spPr>
          <a:xfrm>
            <a:off x="882650" y="7098981"/>
            <a:ext cx="6963492" cy="46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A9AC"/>
              </a:buClr>
              <a:buSzPts val="1800"/>
              <a:buNone/>
              <a:defRPr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5" name="Google Shape;205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5064" y="915981"/>
            <a:ext cx="4079574" cy="900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International Slide">
  <p:cSld name="Closing International Slide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1"/>
          <p:cNvSpPr txBox="1"/>
          <p:nvPr/>
        </p:nvSpPr>
        <p:spPr>
          <a:xfrm>
            <a:off x="882650" y="2652501"/>
            <a:ext cx="6034838" cy="23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80137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Global Headquarters</a:t>
            </a:r>
            <a:endParaRPr sz="1400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80137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 Medical, Inc.</a:t>
            </a:r>
            <a:endParaRPr sz="1400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80137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26125 N. Riverwoods Blvd.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37528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Mettawa, IL 60045  USA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endParaRPr sz="1850" b="0" i="0" u="none" strike="noStrike" cap="none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vyaire.com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References: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41"/>
          <p:cNvSpPr/>
          <p:nvPr/>
        </p:nvSpPr>
        <p:spPr>
          <a:xfrm>
            <a:off x="8049895" y="0"/>
            <a:ext cx="6580505" cy="8229600"/>
          </a:xfrm>
          <a:custGeom>
            <a:avLst/>
            <a:gdLst/>
            <a:ahLst/>
            <a:cxnLst/>
            <a:rect l="l" t="t" r="r" b="b"/>
            <a:pathLst>
              <a:path w="6580505" h="8229600" extrusionOk="0">
                <a:moveTo>
                  <a:pt x="6580205" y="0"/>
                </a:moveTo>
                <a:lnTo>
                  <a:pt x="2244933" y="0"/>
                </a:lnTo>
                <a:lnTo>
                  <a:pt x="2211808" y="36009"/>
                </a:lnTo>
                <a:lnTo>
                  <a:pt x="2178905" y="72199"/>
                </a:lnTo>
                <a:lnTo>
                  <a:pt x="2146223" y="108567"/>
                </a:lnTo>
                <a:lnTo>
                  <a:pt x="2113765" y="145112"/>
                </a:lnTo>
                <a:lnTo>
                  <a:pt x="2081529" y="181833"/>
                </a:lnTo>
                <a:lnTo>
                  <a:pt x="2049518" y="218730"/>
                </a:lnTo>
                <a:lnTo>
                  <a:pt x="2017730" y="255800"/>
                </a:lnTo>
                <a:lnTo>
                  <a:pt x="1986168" y="293044"/>
                </a:lnTo>
                <a:lnTo>
                  <a:pt x="1954832" y="330458"/>
                </a:lnTo>
                <a:lnTo>
                  <a:pt x="1923721" y="368043"/>
                </a:lnTo>
                <a:lnTo>
                  <a:pt x="1892837" y="405798"/>
                </a:lnTo>
                <a:lnTo>
                  <a:pt x="1862181" y="443720"/>
                </a:lnTo>
                <a:lnTo>
                  <a:pt x="1831752" y="481809"/>
                </a:lnTo>
                <a:lnTo>
                  <a:pt x="1801552" y="520064"/>
                </a:lnTo>
                <a:lnTo>
                  <a:pt x="1771580" y="558484"/>
                </a:lnTo>
                <a:lnTo>
                  <a:pt x="1741839" y="597067"/>
                </a:lnTo>
                <a:lnTo>
                  <a:pt x="1712327" y="635812"/>
                </a:lnTo>
                <a:lnTo>
                  <a:pt x="1683046" y="674718"/>
                </a:lnTo>
                <a:lnTo>
                  <a:pt x="1653996" y="713784"/>
                </a:lnTo>
                <a:lnTo>
                  <a:pt x="1625178" y="753009"/>
                </a:lnTo>
                <a:lnTo>
                  <a:pt x="1596592" y="792391"/>
                </a:lnTo>
                <a:lnTo>
                  <a:pt x="1568240" y="831930"/>
                </a:lnTo>
                <a:lnTo>
                  <a:pt x="1540121" y="871624"/>
                </a:lnTo>
                <a:lnTo>
                  <a:pt x="1512236" y="911472"/>
                </a:lnTo>
                <a:lnTo>
                  <a:pt x="1484585" y="951473"/>
                </a:lnTo>
                <a:lnTo>
                  <a:pt x="1457170" y="991625"/>
                </a:lnTo>
                <a:lnTo>
                  <a:pt x="1429991" y="1031928"/>
                </a:lnTo>
                <a:lnTo>
                  <a:pt x="1403048" y="1072381"/>
                </a:lnTo>
                <a:lnTo>
                  <a:pt x="1376342" y="1112982"/>
                </a:lnTo>
                <a:lnTo>
                  <a:pt x="1349873" y="1153729"/>
                </a:lnTo>
                <a:lnTo>
                  <a:pt x="1323642" y="1194623"/>
                </a:lnTo>
                <a:lnTo>
                  <a:pt x="1297651" y="1235662"/>
                </a:lnTo>
                <a:lnTo>
                  <a:pt x="1271898" y="1276844"/>
                </a:lnTo>
                <a:lnTo>
                  <a:pt x="1246385" y="1318168"/>
                </a:lnTo>
                <a:lnTo>
                  <a:pt x="1221113" y="1359634"/>
                </a:lnTo>
                <a:lnTo>
                  <a:pt x="1196081" y="1401239"/>
                </a:lnTo>
                <a:lnTo>
                  <a:pt x="1171291" y="1442984"/>
                </a:lnTo>
                <a:lnTo>
                  <a:pt x="1146743" y="1484866"/>
                </a:lnTo>
                <a:lnTo>
                  <a:pt x="1122437" y="1526885"/>
                </a:lnTo>
                <a:lnTo>
                  <a:pt x="1098375" y="1569039"/>
                </a:lnTo>
                <a:lnTo>
                  <a:pt x="1074557" y="1611328"/>
                </a:lnTo>
                <a:lnTo>
                  <a:pt x="1050983" y="1653749"/>
                </a:lnTo>
                <a:lnTo>
                  <a:pt x="1027653" y="1696303"/>
                </a:lnTo>
                <a:lnTo>
                  <a:pt x="1004570" y="1738987"/>
                </a:lnTo>
                <a:lnTo>
                  <a:pt x="981732" y="1781800"/>
                </a:lnTo>
                <a:lnTo>
                  <a:pt x="959141" y="1824743"/>
                </a:lnTo>
                <a:lnTo>
                  <a:pt x="936797" y="1867812"/>
                </a:lnTo>
                <a:lnTo>
                  <a:pt x="914701" y="1911007"/>
                </a:lnTo>
                <a:lnTo>
                  <a:pt x="892853" y="1954328"/>
                </a:lnTo>
                <a:lnTo>
                  <a:pt x="871254" y="1997772"/>
                </a:lnTo>
                <a:lnTo>
                  <a:pt x="849905" y="2041338"/>
                </a:lnTo>
                <a:lnTo>
                  <a:pt x="828805" y="2085026"/>
                </a:lnTo>
                <a:lnTo>
                  <a:pt x="807956" y="2128835"/>
                </a:lnTo>
                <a:lnTo>
                  <a:pt x="787359" y="2172762"/>
                </a:lnTo>
                <a:lnTo>
                  <a:pt x="767013" y="2216807"/>
                </a:lnTo>
                <a:lnTo>
                  <a:pt x="746919" y="2260969"/>
                </a:lnTo>
                <a:lnTo>
                  <a:pt x="727078" y="2305247"/>
                </a:lnTo>
                <a:lnTo>
                  <a:pt x="707491" y="2349639"/>
                </a:lnTo>
                <a:lnTo>
                  <a:pt x="688158" y="2394144"/>
                </a:lnTo>
                <a:lnTo>
                  <a:pt x="669079" y="2438761"/>
                </a:lnTo>
                <a:lnTo>
                  <a:pt x="650255" y="2483489"/>
                </a:lnTo>
                <a:lnTo>
                  <a:pt x="631687" y="2528327"/>
                </a:lnTo>
                <a:lnTo>
                  <a:pt x="613376" y="2573274"/>
                </a:lnTo>
                <a:lnTo>
                  <a:pt x="595321" y="2618327"/>
                </a:lnTo>
                <a:lnTo>
                  <a:pt x="577524" y="2663487"/>
                </a:lnTo>
                <a:lnTo>
                  <a:pt x="559985" y="2708753"/>
                </a:lnTo>
                <a:lnTo>
                  <a:pt x="542704" y="2754122"/>
                </a:lnTo>
                <a:lnTo>
                  <a:pt x="525682" y="2799594"/>
                </a:lnTo>
                <a:lnTo>
                  <a:pt x="508920" y="2845167"/>
                </a:lnTo>
                <a:lnTo>
                  <a:pt x="492419" y="2890841"/>
                </a:lnTo>
                <a:lnTo>
                  <a:pt x="476178" y="2936614"/>
                </a:lnTo>
                <a:lnTo>
                  <a:pt x="460199" y="2982485"/>
                </a:lnTo>
                <a:lnTo>
                  <a:pt x="444481" y="3028453"/>
                </a:lnTo>
                <a:lnTo>
                  <a:pt x="429027" y="3074517"/>
                </a:lnTo>
                <a:lnTo>
                  <a:pt x="413835" y="3120675"/>
                </a:lnTo>
                <a:lnTo>
                  <a:pt x="398907" y="3166927"/>
                </a:lnTo>
                <a:lnTo>
                  <a:pt x="384243" y="3213271"/>
                </a:lnTo>
                <a:lnTo>
                  <a:pt x="369844" y="3259706"/>
                </a:lnTo>
                <a:lnTo>
                  <a:pt x="355711" y="3306231"/>
                </a:lnTo>
                <a:lnTo>
                  <a:pt x="341843" y="3352845"/>
                </a:lnTo>
                <a:lnTo>
                  <a:pt x="328242" y="3399546"/>
                </a:lnTo>
                <a:lnTo>
                  <a:pt x="314908" y="3446334"/>
                </a:lnTo>
                <a:lnTo>
                  <a:pt x="301842" y="3493207"/>
                </a:lnTo>
                <a:lnTo>
                  <a:pt x="289044" y="3540164"/>
                </a:lnTo>
                <a:lnTo>
                  <a:pt x="276515" y="3587204"/>
                </a:lnTo>
                <a:lnTo>
                  <a:pt x="264255" y="3634325"/>
                </a:lnTo>
                <a:lnTo>
                  <a:pt x="252265" y="3681528"/>
                </a:lnTo>
                <a:lnTo>
                  <a:pt x="240546" y="3728810"/>
                </a:lnTo>
                <a:lnTo>
                  <a:pt x="229098" y="3776169"/>
                </a:lnTo>
                <a:lnTo>
                  <a:pt x="217921" y="3823607"/>
                </a:lnTo>
                <a:lnTo>
                  <a:pt x="207017" y="3871120"/>
                </a:lnTo>
                <a:lnTo>
                  <a:pt x="196386" y="3918707"/>
                </a:lnTo>
                <a:lnTo>
                  <a:pt x="186027" y="3966369"/>
                </a:lnTo>
                <a:lnTo>
                  <a:pt x="175943" y="4014102"/>
                </a:lnTo>
                <a:lnTo>
                  <a:pt x="166133" y="4061907"/>
                </a:lnTo>
                <a:lnTo>
                  <a:pt x="156599" y="4109782"/>
                </a:lnTo>
                <a:lnTo>
                  <a:pt x="147340" y="4157726"/>
                </a:lnTo>
                <a:lnTo>
                  <a:pt x="138357" y="4205738"/>
                </a:lnTo>
                <a:lnTo>
                  <a:pt x="129651" y="4253816"/>
                </a:lnTo>
                <a:lnTo>
                  <a:pt x="121222" y="4301960"/>
                </a:lnTo>
                <a:lnTo>
                  <a:pt x="113072" y="4350168"/>
                </a:lnTo>
                <a:lnTo>
                  <a:pt x="105199" y="4398439"/>
                </a:lnTo>
                <a:lnTo>
                  <a:pt x="97606" y="4446772"/>
                </a:lnTo>
                <a:lnTo>
                  <a:pt x="90293" y="4495166"/>
                </a:lnTo>
                <a:lnTo>
                  <a:pt x="83259" y="4543620"/>
                </a:lnTo>
                <a:lnTo>
                  <a:pt x="76507" y="4592131"/>
                </a:lnTo>
                <a:lnTo>
                  <a:pt x="70036" y="4640700"/>
                </a:lnTo>
                <a:lnTo>
                  <a:pt x="63846" y="4689326"/>
                </a:lnTo>
                <a:lnTo>
                  <a:pt x="57940" y="4738006"/>
                </a:lnTo>
                <a:lnTo>
                  <a:pt x="52316" y="4786739"/>
                </a:lnTo>
                <a:lnTo>
                  <a:pt x="46976" y="4835526"/>
                </a:lnTo>
                <a:lnTo>
                  <a:pt x="41920" y="4884364"/>
                </a:lnTo>
                <a:lnTo>
                  <a:pt x="37148" y="4933252"/>
                </a:lnTo>
                <a:lnTo>
                  <a:pt x="32662" y="4982189"/>
                </a:lnTo>
                <a:lnTo>
                  <a:pt x="28462" y="5031174"/>
                </a:lnTo>
                <a:lnTo>
                  <a:pt x="24549" y="5080206"/>
                </a:lnTo>
                <a:lnTo>
                  <a:pt x="20922" y="5129284"/>
                </a:lnTo>
                <a:lnTo>
                  <a:pt x="17583" y="5178406"/>
                </a:lnTo>
                <a:lnTo>
                  <a:pt x="14533" y="5227571"/>
                </a:lnTo>
                <a:lnTo>
                  <a:pt x="11771" y="5276778"/>
                </a:lnTo>
                <a:lnTo>
                  <a:pt x="9298" y="5326026"/>
                </a:lnTo>
                <a:lnTo>
                  <a:pt x="7115" y="5375314"/>
                </a:lnTo>
                <a:lnTo>
                  <a:pt x="5223" y="5424641"/>
                </a:lnTo>
                <a:lnTo>
                  <a:pt x="3621" y="5474005"/>
                </a:lnTo>
                <a:lnTo>
                  <a:pt x="2311" y="5523405"/>
                </a:lnTo>
                <a:lnTo>
                  <a:pt x="1294" y="5572841"/>
                </a:lnTo>
                <a:lnTo>
                  <a:pt x="569" y="5622310"/>
                </a:lnTo>
                <a:lnTo>
                  <a:pt x="137" y="5671812"/>
                </a:lnTo>
                <a:lnTo>
                  <a:pt x="0" y="5721346"/>
                </a:lnTo>
                <a:lnTo>
                  <a:pt x="156" y="5770910"/>
                </a:lnTo>
                <a:lnTo>
                  <a:pt x="608" y="5820503"/>
                </a:lnTo>
                <a:lnTo>
                  <a:pt x="1355" y="5870125"/>
                </a:lnTo>
                <a:lnTo>
                  <a:pt x="2398" y="5919773"/>
                </a:lnTo>
                <a:lnTo>
                  <a:pt x="3739" y="5969447"/>
                </a:lnTo>
                <a:lnTo>
                  <a:pt x="5376" y="6019146"/>
                </a:lnTo>
                <a:lnTo>
                  <a:pt x="7311" y="6068868"/>
                </a:lnTo>
                <a:lnTo>
                  <a:pt x="9545" y="6118613"/>
                </a:lnTo>
                <a:lnTo>
                  <a:pt x="12077" y="6168378"/>
                </a:lnTo>
                <a:lnTo>
                  <a:pt x="14910" y="6218164"/>
                </a:lnTo>
                <a:lnTo>
                  <a:pt x="18042" y="6267968"/>
                </a:lnTo>
                <a:lnTo>
                  <a:pt x="21475" y="6317790"/>
                </a:lnTo>
                <a:lnTo>
                  <a:pt x="25209" y="6367629"/>
                </a:lnTo>
                <a:lnTo>
                  <a:pt x="29245" y="6417482"/>
                </a:lnTo>
                <a:lnTo>
                  <a:pt x="33584" y="6467350"/>
                </a:lnTo>
                <a:lnTo>
                  <a:pt x="38225" y="6517231"/>
                </a:lnTo>
                <a:lnTo>
                  <a:pt x="43170" y="6567123"/>
                </a:lnTo>
                <a:lnTo>
                  <a:pt x="48419" y="6617026"/>
                </a:lnTo>
                <a:lnTo>
                  <a:pt x="53973" y="6666939"/>
                </a:lnTo>
                <a:lnTo>
                  <a:pt x="59832" y="6716860"/>
                </a:lnTo>
                <a:lnTo>
                  <a:pt x="65997" y="6766788"/>
                </a:lnTo>
                <a:lnTo>
                  <a:pt x="72468" y="6816722"/>
                </a:lnTo>
                <a:lnTo>
                  <a:pt x="79246" y="6866660"/>
                </a:lnTo>
                <a:lnTo>
                  <a:pt x="86332" y="6916602"/>
                </a:lnTo>
                <a:lnTo>
                  <a:pt x="93726" y="6966547"/>
                </a:lnTo>
                <a:lnTo>
                  <a:pt x="101428" y="7016493"/>
                </a:lnTo>
                <a:lnTo>
                  <a:pt x="109440" y="7066439"/>
                </a:lnTo>
                <a:lnTo>
                  <a:pt x="117761" y="7116384"/>
                </a:lnTo>
                <a:lnTo>
                  <a:pt x="126393" y="7166327"/>
                </a:lnTo>
                <a:lnTo>
                  <a:pt x="135336" y="7216267"/>
                </a:lnTo>
                <a:lnTo>
                  <a:pt x="144192" y="7264666"/>
                </a:lnTo>
                <a:lnTo>
                  <a:pt x="153342" y="7313055"/>
                </a:lnTo>
                <a:lnTo>
                  <a:pt x="162788" y="7361433"/>
                </a:lnTo>
                <a:lnTo>
                  <a:pt x="172531" y="7409798"/>
                </a:lnTo>
                <a:lnTo>
                  <a:pt x="182571" y="7458151"/>
                </a:lnTo>
                <a:lnTo>
                  <a:pt x="192910" y="7506490"/>
                </a:lnTo>
                <a:lnTo>
                  <a:pt x="203549" y="7554816"/>
                </a:lnTo>
                <a:lnTo>
                  <a:pt x="214489" y="7603127"/>
                </a:lnTo>
                <a:lnTo>
                  <a:pt x="225730" y="7651423"/>
                </a:lnTo>
                <a:lnTo>
                  <a:pt x="237273" y="7699704"/>
                </a:lnTo>
                <a:lnTo>
                  <a:pt x="249121" y="7747968"/>
                </a:lnTo>
                <a:lnTo>
                  <a:pt x="261273" y="7796216"/>
                </a:lnTo>
                <a:lnTo>
                  <a:pt x="273730" y="7844446"/>
                </a:lnTo>
                <a:lnTo>
                  <a:pt x="286494" y="7892659"/>
                </a:lnTo>
                <a:lnTo>
                  <a:pt x="299566" y="7940853"/>
                </a:lnTo>
                <a:lnTo>
                  <a:pt x="312946" y="7989029"/>
                </a:lnTo>
                <a:lnTo>
                  <a:pt x="326636" y="8037184"/>
                </a:lnTo>
                <a:lnTo>
                  <a:pt x="340636" y="8085320"/>
                </a:lnTo>
                <a:lnTo>
                  <a:pt x="354948" y="8133434"/>
                </a:lnTo>
                <a:lnTo>
                  <a:pt x="369572" y="8181528"/>
                </a:lnTo>
                <a:lnTo>
                  <a:pt x="384510" y="8229600"/>
                </a:lnTo>
                <a:lnTo>
                  <a:pt x="6580205" y="8229600"/>
                </a:lnTo>
                <a:lnTo>
                  <a:pt x="6580205" y="0"/>
                </a:lnTo>
                <a:close/>
              </a:path>
            </a:pathLst>
          </a:custGeom>
          <a:solidFill>
            <a:srgbClr val="D5D5E8">
              <a:alpha val="1843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"/>
              <a:buFont typeface="Arial"/>
              <a:buNone/>
            </a:pPr>
            <a:endParaRPr sz="22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1"/>
          <p:cNvSpPr txBox="1">
            <a:spLocks noGrp="1"/>
          </p:cNvSpPr>
          <p:nvPr>
            <p:ph type="body" idx="1"/>
          </p:nvPr>
        </p:nvSpPr>
        <p:spPr>
          <a:xfrm>
            <a:off x="896936" y="5266037"/>
            <a:ext cx="6949205" cy="157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0" name="Google Shape;210;p41"/>
          <p:cNvSpPr txBox="1">
            <a:spLocks noGrp="1"/>
          </p:cNvSpPr>
          <p:nvPr>
            <p:ph type="body" idx="2"/>
          </p:nvPr>
        </p:nvSpPr>
        <p:spPr>
          <a:xfrm>
            <a:off x="882650" y="7098981"/>
            <a:ext cx="6949205" cy="46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A9AC"/>
              </a:buClr>
              <a:buSzPts val="1800"/>
              <a:buNone/>
              <a:defRPr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1" name="Google Shape;211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5064" y="915981"/>
            <a:ext cx="4079574" cy="90031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1"/>
          <p:cNvSpPr txBox="1"/>
          <p:nvPr/>
        </p:nvSpPr>
        <p:spPr>
          <a:xfrm>
            <a:off x="4031639" y="2652501"/>
            <a:ext cx="2692839" cy="127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Name of Manufacturer </a:t>
            </a: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123 ABC Parkway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City, State 12345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USA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41"/>
          <p:cNvSpPr txBox="1"/>
          <p:nvPr/>
        </p:nvSpPr>
        <p:spPr>
          <a:xfrm>
            <a:off x="7630131" y="2652501"/>
            <a:ext cx="3710799" cy="121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/>
          <a:p>
            <a:pPr marL="12700" marR="2451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Name of EC Rep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2451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123 ABC Parkway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2451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example: </a:t>
            </a: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Scheelevagen 17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2451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example: </a:t>
            </a: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SE-223 Lund Sweden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41"/>
          <p:cNvSpPr txBox="1"/>
          <p:nvPr/>
        </p:nvSpPr>
        <p:spPr>
          <a:xfrm>
            <a:off x="11039245" y="2652501"/>
            <a:ext cx="2933748" cy="244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Australian Headquarters</a:t>
            </a:r>
            <a:endParaRPr sz="22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 Medical Pty Ltd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Suite 5.03, Building C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11 Talavera Road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Macquarie Park, NSW 2113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Australia 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0323" y="2734628"/>
            <a:ext cx="203862" cy="20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3404" y="2735800"/>
            <a:ext cx="540811" cy="20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98935" y="2734628"/>
            <a:ext cx="300543" cy="202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Slide" preserve="1" userDrawn="1">
  <p:cSld name="1_White Slid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566399" y="438174"/>
            <a:ext cx="13133542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232" name="Google Shape;232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5"/>
          <p:cNvSpPr txBox="1">
            <a:spLocks noGrp="1"/>
          </p:cNvSpPr>
          <p:nvPr>
            <p:ph type="body" idx="1"/>
          </p:nvPr>
        </p:nvSpPr>
        <p:spPr>
          <a:xfrm>
            <a:off x="566399" y="885082"/>
            <a:ext cx="13133542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4" name="Google Shape;234;p35"/>
          <p:cNvSpPr txBox="1">
            <a:spLocks noGrp="1"/>
          </p:cNvSpPr>
          <p:nvPr>
            <p:ph type="body" idx="2"/>
          </p:nvPr>
        </p:nvSpPr>
        <p:spPr>
          <a:xfrm>
            <a:off x="566739" y="1633538"/>
            <a:ext cx="6320950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571500" lvl="0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 pitchFamily="34" charset="0"/>
              <a:buChar char="•"/>
              <a:defRPr sz="24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B625E07-9B63-6544-9C83-ADBDD1E17D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6327" y="7791426"/>
            <a:ext cx="3290887" cy="43815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Google Shape;234;p35">
            <a:extLst>
              <a:ext uri="{FF2B5EF4-FFF2-40B4-BE49-F238E27FC236}">
                <a16:creationId xmlns:a16="http://schemas.microsoft.com/office/drawing/2014/main" id="{15BEDB04-737C-46AA-A58C-EC0E8461165C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7133170" y="1633537"/>
            <a:ext cx="6320950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571500" lvl="0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 pitchFamily="34" charset="0"/>
              <a:buChar char="•"/>
              <a:defRPr sz="24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07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ople image">
  <p:cSld name="People image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/>
          <p:nvPr/>
        </p:nvSpPr>
        <p:spPr>
          <a:xfrm>
            <a:off x="5784010" y="0"/>
            <a:ext cx="884639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42" name="Google Shape;242;p42"/>
          <p:cNvSpPr txBox="1"/>
          <p:nvPr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42" descr="Chart, pie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9681"/>
          <a:stretch/>
        </p:blipFill>
        <p:spPr>
          <a:xfrm>
            <a:off x="0" y="0"/>
            <a:ext cx="11751013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2"/>
          <p:cNvSpPr txBox="1">
            <a:spLocks noGrp="1"/>
          </p:cNvSpPr>
          <p:nvPr>
            <p:ph type="title"/>
          </p:nvPr>
        </p:nvSpPr>
        <p:spPr>
          <a:xfrm>
            <a:off x="566400" y="438174"/>
            <a:ext cx="6524802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42"/>
          <p:cNvSpPr txBox="1">
            <a:spLocks noGrp="1"/>
          </p:cNvSpPr>
          <p:nvPr>
            <p:ph type="body" idx="1"/>
          </p:nvPr>
        </p:nvSpPr>
        <p:spPr>
          <a:xfrm>
            <a:off x="566400" y="885082"/>
            <a:ext cx="6524802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6" name="Google Shape;246;p42"/>
          <p:cNvSpPr txBox="1">
            <a:spLocks noGrp="1"/>
          </p:cNvSpPr>
          <p:nvPr>
            <p:ph type="body" idx="2"/>
          </p:nvPr>
        </p:nvSpPr>
        <p:spPr>
          <a:xfrm>
            <a:off x="566739" y="1633538"/>
            <a:ext cx="6524726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881151B3-8DA1-184B-80F3-70E85E609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368" y="7586439"/>
            <a:ext cx="3290887" cy="4381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r reference: brand color palette">
  <p:cSld name="For reference: brand color palette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3"/>
          <p:cNvSpPr txBox="1">
            <a:spLocks noGrp="1"/>
          </p:cNvSpPr>
          <p:nvPr>
            <p:ph type="title"/>
          </p:nvPr>
        </p:nvSpPr>
        <p:spPr>
          <a:xfrm>
            <a:off x="566400" y="438174"/>
            <a:ext cx="7201534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aphicFrame>
        <p:nvGraphicFramePr>
          <p:cNvPr id="249" name="Google Shape;249;p43"/>
          <p:cNvGraphicFramePr/>
          <p:nvPr/>
        </p:nvGraphicFramePr>
        <p:xfrm>
          <a:off x="566400" y="1757547"/>
          <a:ext cx="10275800" cy="5435900"/>
        </p:xfrm>
        <a:graphic>
          <a:graphicData uri="http://schemas.openxmlformats.org/drawingml/2006/table">
            <a:tbl>
              <a:tblPr firstRow="1" bandRow="1">
                <a:noFill/>
                <a:tableStyleId>{6412692B-1159-4AD2-B6C6-219829DA5D30}</a:tableStyleId>
              </a:tblPr>
              <a:tblGrid>
                <a:gridCol w="293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3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9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8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5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17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265555" marR="0" lvl="0" indent="0" algn="l" rtl="0">
                        <a:lnSpc>
                          <a:spcPct val="100000"/>
                        </a:lnSpc>
                        <a:spcBef>
                          <a:spcPts val="171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#130F32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30F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258570" marR="0" lvl="0" indent="0" algn="l" rtl="0">
                        <a:lnSpc>
                          <a:spcPct val="100000"/>
                        </a:lnSpc>
                        <a:spcBef>
                          <a:spcPts val="171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#2C2B94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309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98450" marR="0" lvl="0" indent="0" algn="l" rtl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#58595B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58595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88290" marR="0" lvl="0" indent="0" algn="l" rtl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#4D4D4F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70707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67970" marR="0" lvl="0" indent="0" algn="l" rtl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#A7A9AC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A7A9A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09880" marR="0" lvl="0" indent="0" algn="l" rtl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A7A9A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#F1F2F2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1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7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250950" marR="0" lvl="0" indent="0" algn="l" rtl="0">
                        <a:lnSpc>
                          <a:spcPct val="100000"/>
                        </a:lnSpc>
                        <a:spcBef>
                          <a:spcPts val="16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#EA0029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EA00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268095" marR="0" lvl="0" indent="0" algn="l" rtl="0">
                        <a:lnSpc>
                          <a:spcPct val="100000"/>
                        </a:lnSpc>
                        <a:spcBef>
                          <a:spcPts val="16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#982324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97232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0" name="Google Shape;250;p43"/>
          <p:cNvSpPr txBox="1"/>
          <p:nvPr/>
        </p:nvSpPr>
        <p:spPr>
          <a:xfrm>
            <a:off x="10998096" y="1757547"/>
            <a:ext cx="3228543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GUIDELINES FOR USE OF RED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red sparingly to emphasize or accent a word or product attribute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1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red for product names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Only use red as an accent in print and digital communications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Only use red text in print or digital materials on a gray or white background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 cannot be used on a blue background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full red backgrounds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red in headlines in PPT presentations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CDD7B85-DC66-4F6E-8FA0-23541A28D4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542" y="1908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CDD7B85-DC66-4F6E-8FA0-23541A28D4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2" y="1908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DE47-A11E-FE42-85BD-DB007C8838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9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Title Slide" preserve="1">
  <p:cSld name="1_BLUE Title Slide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3" descr="A picture containing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667" y="3146426"/>
            <a:ext cx="7092317" cy="155448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3"/>
          <p:cNvSpPr txBox="1"/>
          <p:nvPr/>
        </p:nvSpPr>
        <p:spPr>
          <a:xfrm>
            <a:off x="414777" y="7664452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353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/>
        </p:nvSpPr>
        <p:spPr>
          <a:xfrm>
            <a:off x="648000" y="7712243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896937" y="3751325"/>
            <a:ext cx="5274310" cy="270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28"/>
          <p:cNvSpPr txBox="1">
            <a:spLocks noGrp="1"/>
          </p:cNvSpPr>
          <p:nvPr>
            <p:ph type="title"/>
          </p:nvPr>
        </p:nvSpPr>
        <p:spPr>
          <a:xfrm>
            <a:off x="694800" y="468000"/>
            <a:ext cx="13309958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Title</a:t>
            </a:r>
            <a:endParaRPr dirty="0"/>
          </a:p>
        </p:txBody>
      </p:sp>
      <p:pic>
        <p:nvPicPr>
          <p:cNvPr id="9" name="Google Shape;232;p35">
            <a:extLst>
              <a:ext uri="{FF2B5EF4-FFF2-40B4-BE49-F238E27FC236}">
                <a16:creationId xmlns:a16="http://schemas.microsoft.com/office/drawing/2014/main" id="{0B5904F7-25E3-4A6B-BD24-DFF4DC357467}"/>
              </a:ext>
            </a:extLst>
          </p:cNvPr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49" r:id="rId2"/>
    <p:sldLayoutId id="2147483671" r:id="rId3"/>
    <p:sldLayoutId id="2147483672" r:id="rId4"/>
    <p:sldLayoutId id="2147483679" r:id="rId5"/>
    <p:sldLayoutId id="2147483676" r:id="rId6"/>
    <p:sldLayoutId id="2147483677" r:id="rId7"/>
    <p:sldLayoutId id="2147483680" r:id="rId8"/>
    <p:sldLayoutId id="2147483682" r:id="rId9"/>
    <p:sldLayoutId id="2147483691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GB" sz="3200" b="0" i="0" u="none" strike="noStrike" cap="none" dirty="0">
          <a:solidFill>
            <a:srgbClr val="130F32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openxmlformats.org/officeDocument/2006/relationships/image" Target="../media/image43.jp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image" Target="../media/image48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41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g"/><Relationship Id="rId7" Type="http://schemas.openxmlformats.org/officeDocument/2006/relationships/image" Target="../media/image67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jp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gpsc/country_work/gpsc_ccisc_fact_sheet_en.pdf" TargetMode="External"/><Relationship Id="rId2" Type="http://schemas.openxmlformats.org/officeDocument/2006/relationships/hyperlink" Target="http://www.healthypeople.gov/2020/topicsobjectives2020/overview.aspx?topicid=17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ncbi.nlm.nih.gov/pubmed/7794498" TargetMode="External"/><Relationship Id="rId5" Type="http://schemas.openxmlformats.org/officeDocument/2006/relationships/hyperlink" Target="http://www.safecarecampaign.org/SSI.html" TargetMode="External"/><Relationship Id="rId4" Type="http://schemas.openxmlformats.org/officeDocument/2006/relationships/hyperlink" Target="http://health.howstuffworks.com/medicine/5-infectious-diseases-you-might-get-in-er.ht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109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13" Type="http://schemas.openxmlformats.org/officeDocument/2006/relationships/image" Target="../media/image121.jp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em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6.png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slide" Target="slide63.xml"/><Relationship Id="rId7" Type="http://schemas.openxmlformats.org/officeDocument/2006/relationships/slide" Target="slide6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jpeg"/><Relationship Id="rId5" Type="http://schemas.openxmlformats.org/officeDocument/2006/relationships/slide" Target="slide66.xml"/><Relationship Id="rId10" Type="http://schemas.openxmlformats.org/officeDocument/2006/relationships/image" Target="../media/image142.jpeg"/><Relationship Id="rId4" Type="http://schemas.openxmlformats.org/officeDocument/2006/relationships/image" Target="../media/image138.jpeg"/><Relationship Id="rId9" Type="http://schemas.openxmlformats.org/officeDocument/2006/relationships/image" Target="../media/image14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9" Type="http://schemas.openxmlformats.org/officeDocument/2006/relationships/image" Target="../media/image1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2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2.jpeg"/><Relationship Id="rId4" Type="http://schemas.openxmlformats.org/officeDocument/2006/relationships/image" Target="../media/image17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1.png"/><Relationship Id="rId4" Type="http://schemas.openxmlformats.org/officeDocument/2006/relationships/oleObject" Target="../embeddings/oleObject4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wmf"/><Relationship Id="rId2" Type="http://schemas.openxmlformats.org/officeDocument/2006/relationships/image" Target="../media/image235.wmf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6B825-406A-4FF1-997F-55CDC077C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650" y="2613755"/>
            <a:ext cx="9302750" cy="2128520"/>
          </a:xfrm>
        </p:spPr>
        <p:txBody>
          <a:bodyPr/>
          <a:lstStyle/>
          <a:p>
            <a:r>
              <a:rPr lang="en-US"/>
              <a:t>DCAR/ECG </a:t>
            </a:r>
            <a:r>
              <a:rPr lang="en-US" dirty="0"/>
              <a:t>Training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C8D25B-E45B-423A-AE93-304AA26A3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9163" y="5753100"/>
            <a:ext cx="5526087" cy="1032590"/>
          </a:xfrm>
        </p:spPr>
        <p:txBody>
          <a:bodyPr/>
          <a:lstStyle/>
          <a:p>
            <a:r>
              <a:rPr lang="en-GB" dirty="0"/>
              <a:t>Marie-Louise Bluffield</a:t>
            </a:r>
          </a:p>
          <a:p>
            <a:r>
              <a:rPr lang="en-GB" dirty="0"/>
              <a:t>EMEAC Senior Product Specialist - Sedation</a:t>
            </a:r>
          </a:p>
        </p:txBody>
      </p:sp>
    </p:spTree>
    <p:extLst>
      <p:ext uri="{BB962C8B-B14F-4D97-AF65-F5344CB8AC3E}">
        <p14:creationId xmlns:p14="http://schemas.microsoft.com/office/powerpoint/2010/main" val="3610541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7505" y="700170"/>
            <a:ext cx="8151368" cy="600164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u="none" dirty="0"/>
              <a:t>300 series cables and</a:t>
            </a:r>
            <a:r>
              <a:rPr spc="-72" dirty="0"/>
              <a:t> </a:t>
            </a:r>
            <a:r>
              <a:rPr u="none" dirty="0"/>
              <a:t>leadwires</a:t>
            </a:r>
          </a:p>
        </p:txBody>
      </p:sp>
      <p:sp>
        <p:nvSpPr>
          <p:cNvPr id="3" name="object 3"/>
          <p:cNvSpPr/>
          <p:nvPr/>
        </p:nvSpPr>
        <p:spPr>
          <a:xfrm>
            <a:off x="6569048" y="5692445"/>
            <a:ext cx="1675181" cy="137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4" name="object 4"/>
          <p:cNvSpPr/>
          <p:nvPr/>
        </p:nvSpPr>
        <p:spPr>
          <a:xfrm>
            <a:off x="2349399" y="1554480"/>
            <a:ext cx="10148824" cy="1684528"/>
          </a:xfrm>
          <a:custGeom>
            <a:avLst/>
            <a:gdLst/>
            <a:ahLst/>
            <a:cxnLst/>
            <a:rect l="l" t="t" r="r" b="b"/>
            <a:pathLst>
              <a:path w="6343015" h="1052830">
                <a:moveTo>
                  <a:pt x="0" y="1052322"/>
                </a:moveTo>
                <a:lnTo>
                  <a:pt x="6342887" y="1052322"/>
                </a:lnTo>
                <a:lnTo>
                  <a:pt x="6342887" y="0"/>
                </a:lnTo>
                <a:lnTo>
                  <a:pt x="0" y="0"/>
                </a:lnTo>
                <a:lnTo>
                  <a:pt x="0" y="105232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5" name="object 5"/>
          <p:cNvSpPr txBox="1"/>
          <p:nvPr/>
        </p:nvSpPr>
        <p:spPr>
          <a:xfrm>
            <a:off x="2559914" y="1535378"/>
            <a:ext cx="1447800" cy="352917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sz="2160" dirty="0">
                <a:solidFill>
                  <a:srgbClr val="006FC0"/>
                </a:solidFill>
                <a:latin typeface="Verdana"/>
                <a:cs typeface="Verdana"/>
              </a:rPr>
              <a:t>300</a:t>
            </a:r>
            <a:r>
              <a:rPr sz="2160" spc="-128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2160" dirty="0">
                <a:solidFill>
                  <a:srgbClr val="006FC0"/>
                </a:solidFill>
                <a:latin typeface="Verdana"/>
                <a:cs typeface="Verdana"/>
              </a:rPr>
              <a:t>series</a:t>
            </a:r>
            <a:endParaRPr sz="216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305642" y="1654454"/>
            <a:ext cx="1132637" cy="14837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/>
          <p:nvPr/>
        </p:nvSpPr>
        <p:spPr>
          <a:xfrm>
            <a:off x="7926017" y="1838553"/>
            <a:ext cx="911962" cy="13447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8" name="object 8"/>
          <p:cNvSpPr/>
          <p:nvPr/>
        </p:nvSpPr>
        <p:spPr>
          <a:xfrm>
            <a:off x="8956243" y="1717853"/>
            <a:ext cx="1009498" cy="14459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9" name="object 9"/>
          <p:cNvSpPr/>
          <p:nvPr/>
        </p:nvSpPr>
        <p:spPr>
          <a:xfrm>
            <a:off x="4600042" y="1638604"/>
            <a:ext cx="964386" cy="8717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0" name="object 10"/>
          <p:cNvSpPr txBox="1"/>
          <p:nvPr/>
        </p:nvSpPr>
        <p:spPr>
          <a:xfrm>
            <a:off x="5781446" y="1801976"/>
            <a:ext cx="856488" cy="2226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>
              <a:spcBef>
                <a:spcPts val="200"/>
              </a:spcBef>
            </a:pPr>
            <a:r>
              <a:rPr sz="1280" spc="16" dirty="0">
                <a:solidFill>
                  <a:srgbClr val="28467B"/>
                </a:solidFill>
                <a:latin typeface="Verdana"/>
                <a:cs typeface="Verdana"/>
              </a:rPr>
              <a:t>Cardiocap</a:t>
            </a:r>
            <a:endParaRPr sz="128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02070" y="2232356"/>
            <a:ext cx="731520" cy="9314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2" name="object 12"/>
          <p:cNvSpPr/>
          <p:nvPr/>
        </p:nvSpPr>
        <p:spPr>
          <a:xfrm>
            <a:off x="10348568" y="1733702"/>
            <a:ext cx="568147" cy="13837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3" name="object 13"/>
          <p:cNvSpPr/>
          <p:nvPr/>
        </p:nvSpPr>
        <p:spPr>
          <a:xfrm>
            <a:off x="2377441" y="3245511"/>
            <a:ext cx="10148824" cy="679704"/>
          </a:xfrm>
          <a:custGeom>
            <a:avLst/>
            <a:gdLst/>
            <a:ahLst/>
            <a:cxnLst/>
            <a:rect l="l" t="t" r="r" b="b"/>
            <a:pathLst>
              <a:path w="6343015" h="424814">
                <a:moveTo>
                  <a:pt x="0" y="424434"/>
                </a:moveTo>
                <a:lnTo>
                  <a:pt x="6342888" y="424434"/>
                </a:lnTo>
                <a:lnTo>
                  <a:pt x="6342888" y="0"/>
                </a:lnTo>
                <a:lnTo>
                  <a:pt x="0" y="0"/>
                </a:lnTo>
                <a:lnTo>
                  <a:pt x="0" y="42443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4" name="object 14"/>
          <p:cNvSpPr/>
          <p:nvPr/>
        </p:nvSpPr>
        <p:spPr>
          <a:xfrm>
            <a:off x="2332328" y="2617622"/>
            <a:ext cx="1020470" cy="13106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5" name="object 15"/>
          <p:cNvSpPr txBox="1"/>
          <p:nvPr/>
        </p:nvSpPr>
        <p:spPr>
          <a:xfrm>
            <a:off x="2377441" y="2562758"/>
            <a:ext cx="10148824" cy="114595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717800">
              <a:spcBef>
                <a:spcPts val="200"/>
              </a:spcBef>
            </a:pPr>
            <a:r>
              <a:rPr sz="1280" spc="16" dirty="0">
                <a:solidFill>
                  <a:srgbClr val="28467B"/>
                </a:solidFill>
                <a:latin typeface="Verdana"/>
                <a:cs typeface="Verdana"/>
              </a:rPr>
              <a:t>AS/3,</a:t>
            </a:r>
            <a:r>
              <a:rPr sz="1280" spc="-24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280" spc="16" dirty="0">
                <a:solidFill>
                  <a:srgbClr val="28467B"/>
                </a:solidFill>
                <a:latin typeface="Verdana"/>
                <a:cs typeface="Verdana"/>
              </a:rPr>
              <a:t>CS/3,</a:t>
            </a:r>
            <a:endParaRPr sz="1280" dirty="0">
              <a:latin typeface="Verdana"/>
              <a:cs typeface="Verdana"/>
            </a:endParaRPr>
          </a:p>
          <a:p>
            <a:pPr marL="2717800">
              <a:spcBef>
                <a:spcPts val="48"/>
              </a:spcBef>
            </a:pPr>
            <a:r>
              <a:rPr sz="1280" spc="24" dirty="0">
                <a:solidFill>
                  <a:srgbClr val="28467B"/>
                </a:solidFill>
                <a:latin typeface="Verdana"/>
                <a:cs typeface="Verdana"/>
              </a:rPr>
              <a:t>S/5</a:t>
            </a:r>
            <a:r>
              <a:rPr sz="1280" spc="-8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280" spc="16" dirty="0">
                <a:solidFill>
                  <a:srgbClr val="28467B"/>
                </a:solidFill>
                <a:latin typeface="Verdana"/>
                <a:cs typeface="Verdana"/>
              </a:rPr>
              <a:t>Light</a:t>
            </a:r>
            <a:endParaRPr sz="1280" dirty="0">
              <a:latin typeface="Verdana"/>
              <a:cs typeface="Verdana"/>
            </a:endParaRPr>
          </a:p>
          <a:p>
            <a:pPr>
              <a:spcBef>
                <a:spcPts val="32"/>
              </a:spcBef>
            </a:pPr>
            <a:endParaRPr sz="1760" dirty="0">
              <a:latin typeface="Verdana"/>
              <a:cs typeface="Verdana"/>
            </a:endParaRPr>
          </a:p>
          <a:p>
            <a:pPr marL="887984">
              <a:spcBef>
                <a:spcPts val="8"/>
              </a:spcBef>
            </a:pPr>
            <a:r>
              <a:rPr sz="1280" spc="24" dirty="0">
                <a:solidFill>
                  <a:srgbClr val="28467B"/>
                </a:solidFill>
                <a:latin typeface="Verdana"/>
                <a:cs typeface="Verdana"/>
              </a:rPr>
              <a:t>S/5®</a:t>
            </a:r>
            <a:r>
              <a:rPr sz="1280" spc="-16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280" spc="16" dirty="0">
                <a:solidFill>
                  <a:srgbClr val="28467B"/>
                </a:solidFill>
                <a:latin typeface="Verdana"/>
                <a:cs typeface="Verdana"/>
              </a:rPr>
              <a:t>Monitor</a:t>
            </a:r>
            <a:endParaRPr sz="128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680" dirty="0">
                <a:solidFill>
                  <a:srgbClr val="476093"/>
                </a:solidFill>
                <a:latin typeface="Verdana"/>
                <a:cs typeface="Verdana"/>
              </a:rPr>
              <a:t>Note: S/5 monitors have </a:t>
            </a:r>
            <a:r>
              <a:rPr sz="1680" spc="-8" dirty="0">
                <a:solidFill>
                  <a:srgbClr val="476093"/>
                </a:solidFill>
                <a:latin typeface="Verdana"/>
                <a:cs typeface="Verdana"/>
              </a:rPr>
              <a:t>either 300 </a:t>
            </a:r>
            <a:r>
              <a:rPr sz="1680" dirty="0">
                <a:solidFill>
                  <a:srgbClr val="476093"/>
                </a:solidFill>
                <a:latin typeface="Verdana"/>
                <a:cs typeface="Verdana"/>
              </a:rPr>
              <a:t>series or </a:t>
            </a:r>
            <a:r>
              <a:rPr sz="1680" spc="-8" dirty="0">
                <a:solidFill>
                  <a:srgbClr val="476093"/>
                </a:solidFill>
                <a:latin typeface="Verdana"/>
                <a:cs typeface="Verdana"/>
              </a:rPr>
              <a:t>Multi-Link</a:t>
            </a:r>
            <a:r>
              <a:rPr sz="1680" spc="40" dirty="0">
                <a:solidFill>
                  <a:srgbClr val="476093"/>
                </a:solidFill>
                <a:latin typeface="Verdana"/>
                <a:cs typeface="Verdana"/>
              </a:rPr>
              <a:t> </a:t>
            </a:r>
            <a:r>
              <a:rPr sz="1680" spc="-8" dirty="0">
                <a:solidFill>
                  <a:srgbClr val="476093"/>
                </a:solidFill>
                <a:latin typeface="Verdana"/>
                <a:cs typeface="Verdana"/>
              </a:rPr>
              <a:t>connection</a:t>
            </a:r>
            <a:endParaRPr sz="1680" dirty="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155680" y="4027016"/>
            <a:ext cx="1561795" cy="31053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7" name="object 17"/>
          <p:cNvSpPr/>
          <p:nvPr/>
        </p:nvSpPr>
        <p:spPr>
          <a:xfrm>
            <a:off x="3881931" y="4062374"/>
            <a:ext cx="3839261" cy="950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8" name="object 18"/>
          <p:cNvSpPr/>
          <p:nvPr/>
        </p:nvSpPr>
        <p:spPr>
          <a:xfrm>
            <a:off x="4313528" y="5830215"/>
            <a:ext cx="2254301" cy="6364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9" name="object 19"/>
          <p:cNvSpPr/>
          <p:nvPr/>
        </p:nvSpPr>
        <p:spPr>
          <a:xfrm>
            <a:off x="1178849" y="4083912"/>
            <a:ext cx="2061666" cy="25225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0" name="object 20"/>
          <p:cNvSpPr/>
          <p:nvPr/>
        </p:nvSpPr>
        <p:spPr>
          <a:xfrm>
            <a:off x="8484413" y="5592471"/>
            <a:ext cx="1527658" cy="14715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1" name="object 21"/>
          <p:cNvSpPr/>
          <p:nvPr/>
        </p:nvSpPr>
        <p:spPr>
          <a:xfrm>
            <a:off x="7772400" y="4053841"/>
            <a:ext cx="3446678" cy="15337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2" name="object 22"/>
          <p:cNvSpPr txBox="1"/>
          <p:nvPr/>
        </p:nvSpPr>
        <p:spPr>
          <a:xfrm>
            <a:off x="6540194" y="7022185"/>
            <a:ext cx="6283960" cy="2790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680" spc="-8" dirty="0">
                <a:solidFill>
                  <a:srgbClr val="0C1524"/>
                </a:solidFill>
              </a:rPr>
              <a:t>Note: 300s individual </a:t>
            </a:r>
            <a:r>
              <a:rPr sz="1680" spc="-8" dirty="0" err="1">
                <a:solidFill>
                  <a:srgbClr val="0C1524"/>
                </a:solidFill>
              </a:rPr>
              <a:t>leadwires</a:t>
            </a:r>
            <a:r>
              <a:rPr sz="1680" spc="-8" dirty="0">
                <a:solidFill>
                  <a:srgbClr val="0C1524"/>
                </a:solidFill>
              </a:rPr>
              <a:t> </a:t>
            </a:r>
            <a:r>
              <a:rPr lang="en-GB" sz="1680" spc="-8" dirty="0">
                <a:solidFill>
                  <a:srgbClr val="0C1524"/>
                </a:solidFill>
              </a:rPr>
              <a:t>are</a:t>
            </a:r>
            <a:r>
              <a:rPr sz="1680" dirty="0">
                <a:solidFill>
                  <a:srgbClr val="0C1524"/>
                </a:solidFill>
              </a:rPr>
              <a:t> EOL </a:t>
            </a:r>
            <a:r>
              <a:rPr sz="1680" spc="-8" dirty="0">
                <a:solidFill>
                  <a:srgbClr val="0C1524"/>
                </a:solidFill>
              </a:rPr>
              <a:t>(sets will </a:t>
            </a:r>
            <a:r>
              <a:rPr sz="1680" dirty="0">
                <a:solidFill>
                  <a:srgbClr val="0C1524"/>
                </a:solidFill>
              </a:rPr>
              <a:t>be</a:t>
            </a:r>
            <a:r>
              <a:rPr sz="1680" spc="296" dirty="0">
                <a:solidFill>
                  <a:srgbClr val="0C1524"/>
                </a:solidFill>
              </a:rPr>
              <a:t> </a:t>
            </a:r>
            <a:r>
              <a:rPr sz="1680" spc="-8" dirty="0">
                <a:solidFill>
                  <a:srgbClr val="0C1524"/>
                </a:solidFill>
              </a:rPr>
              <a:t>available)</a:t>
            </a:r>
            <a:endParaRPr sz="1680" dirty="0"/>
          </a:p>
        </p:txBody>
      </p:sp>
      <p:sp>
        <p:nvSpPr>
          <p:cNvPr id="23" name="object 23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7504" y="700170"/>
            <a:ext cx="2481072" cy="600164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u="none" dirty="0"/>
              <a:t>Mult</a:t>
            </a:r>
            <a:r>
              <a:rPr spc="8" dirty="0"/>
              <a:t>i</a:t>
            </a:r>
            <a:r>
              <a:rPr u="none" dirty="0"/>
              <a:t>-Link</a:t>
            </a:r>
          </a:p>
        </p:txBody>
      </p:sp>
      <p:sp>
        <p:nvSpPr>
          <p:cNvPr id="3" name="object 3"/>
          <p:cNvSpPr/>
          <p:nvPr/>
        </p:nvSpPr>
        <p:spPr>
          <a:xfrm>
            <a:off x="6627572" y="4219651"/>
            <a:ext cx="3613707" cy="1399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4" name="object 4"/>
          <p:cNvSpPr/>
          <p:nvPr/>
        </p:nvSpPr>
        <p:spPr>
          <a:xfrm>
            <a:off x="2240889" y="1531315"/>
            <a:ext cx="10148824" cy="1684528"/>
          </a:xfrm>
          <a:custGeom>
            <a:avLst/>
            <a:gdLst/>
            <a:ahLst/>
            <a:cxnLst/>
            <a:rect l="l" t="t" r="r" b="b"/>
            <a:pathLst>
              <a:path w="6343015" h="1052830">
                <a:moveTo>
                  <a:pt x="0" y="1052321"/>
                </a:moveTo>
                <a:lnTo>
                  <a:pt x="6342888" y="1052321"/>
                </a:lnTo>
                <a:lnTo>
                  <a:pt x="6342888" y="0"/>
                </a:lnTo>
                <a:lnTo>
                  <a:pt x="0" y="0"/>
                </a:lnTo>
                <a:lnTo>
                  <a:pt x="0" y="1052321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5" name="object 5"/>
          <p:cNvSpPr txBox="1"/>
          <p:nvPr/>
        </p:nvSpPr>
        <p:spPr>
          <a:xfrm>
            <a:off x="2458721" y="1632508"/>
            <a:ext cx="1647950" cy="352917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sz="2160" spc="-8" dirty="0">
                <a:solidFill>
                  <a:srgbClr val="00AF50"/>
                </a:solidFill>
                <a:latin typeface="Verdana"/>
                <a:cs typeface="Verdana"/>
              </a:rPr>
              <a:t>Multi-Link®</a:t>
            </a:r>
            <a:endParaRPr sz="216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78648" y="1905608"/>
            <a:ext cx="2189683" cy="14910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/>
          <p:nvPr/>
        </p:nvSpPr>
        <p:spPr>
          <a:xfrm>
            <a:off x="4623207" y="1644701"/>
            <a:ext cx="857096" cy="894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8" name="object 8"/>
          <p:cNvSpPr txBox="1"/>
          <p:nvPr/>
        </p:nvSpPr>
        <p:spPr>
          <a:xfrm>
            <a:off x="5516474" y="1843024"/>
            <a:ext cx="1685544" cy="2226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>
              <a:spcBef>
                <a:spcPts val="200"/>
              </a:spcBef>
            </a:pPr>
            <a:r>
              <a:rPr sz="1280" spc="24" dirty="0">
                <a:solidFill>
                  <a:srgbClr val="28467B"/>
                </a:solidFill>
                <a:latin typeface="Verdana"/>
                <a:cs typeface="Verdana"/>
              </a:rPr>
              <a:t>CARESCAPE®</a:t>
            </a:r>
            <a:r>
              <a:rPr sz="1280" spc="-88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280" spc="24" dirty="0">
                <a:solidFill>
                  <a:srgbClr val="28467B"/>
                </a:solidFill>
                <a:latin typeface="Verdana"/>
                <a:cs typeface="Verdana"/>
              </a:rPr>
              <a:t>Bx50</a:t>
            </a:r>
            <a:endParaRPr sz="128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52894" y="1704035"/>
            <a:ext cx="1124712" cy="2226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>
              <a:spcBef>
                <a:spcPts val="200"/>
              </a:spcBef>
            </a:pPr>
            <a:r>
              <a:rPr sz="1280" spc="24" dirty="0">
                <a:solidFill>
                  <a:srgbClr val="28467B"/>
                </a:solidFill>
                <a:latin typeface="Verdana"/>
                <a:cs typeface="Verdana"/>
              </a:rPr>
              <a:t>PSM(P),</a:t>
            </a:r>
            <a:r>
              <a:rPr sz="1280" spc="-96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280" spc="24" dirty="0">
                <a:solidFill>
                  <a:srgbClr val="28467B"/>
                </a:solidFill>
                <a:latin typeface="Verdana"/>
                <a:cs typeface="Verdana"/>
              </a:rPr>
              <a:t>PDM</a:t>
            </a:r>
            <a:endParaRPr sz="128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083747" y="1660551"/>
            <a:ext cx="942442" cy="15715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1" name="object 11"/>
          <p:cNvSpPr/>
          <p:nvPr/>
        </p:nvSpPr>
        <p:spPr>
          <a:xfrm>
            <a:off x="5496153" y="2116531"/>
            <a:ext cx="832714" cy="701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2" name="object 12"/>
          <p:cNvSpPr/>
          <p:nvPr/>
        </p:nvSpPr>
        <p:spPr>
          <a:xfrm>
            <a:off x="4782922" y="2512771"/>
            <a:ext cx="697381" cy="6864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3" name="object 13"/>
          <p:cNvSpPr/>
          <p:nvPr/>
        </p:nvSpPr>
        <p:spPr>
          <a:xfrm>
            <a:off x="10241281" y="1681276"/>
            <a:ext cx="566926" cy="13837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4" name="object 14"/>
          <p:cNvSpPr/>
          <p:nvPr/>
        </p:nvSpPr>
        <p:spPr>
          <a:xfrm>
            <a:off x="2239671" y="3245511"/>
            <a:ext cx="10148824" cy="679704"/>
          </a:xfrm>
          <a:custGeom>
            <a:avLst/>
            <a:gdLst/>
            <a:ahLst/>
            <a:cxnLst/>
            <a:rect l="l" t="t" r="r" b="b"/>
            <a:pathLst>
              <a:path w="6343015" h="424814">
                <a:moveTo>
                  <a:pt x="0" y="424434"/>
                </a:moveTo>
                <a:lnTo>
                  <a:pt x="6342887" y="424434"/>
                </a:lnTo>
                <a:lnTo>
                  <a:pt x="6342887" y="0"/>
                </a:lnTo>
                <a:lnTo>
                  <a:pt x="0" y="0"/>
                </a:lnTo>
                <a:lnTo>
                  <a:pt x="0" y="42443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5" name="object 15"/>
          <p:cNvSpPr/>
          <p:nvPr/>
        </p:nvSpPr>
        <p:spPr>
          <a:xfrm>
            <a:off x="2194560" y="2617622"/>
            <a:ext cx="1020470" cy="13106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6" name="object 16"/>
          <p:cNvSpPr txBox="1"/>
          <p:nvPr/>
        </p:nvSpPr>
        <p:spPr>
          <a:xfrm>
            <a:off x="2239671" y="2352649"/>
            <a:ext cx="10148824" cy="137524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R="914400" algn="ctr">
              <a:spcBef>
                <a:spcPts val="200"/>
              </a:spcBef>
            </a:pPr>
            <a:r>
              <a:rPr sz="1280" spc="24" dirty="0">
                <a:solidFill>
                  <a:srgbClr val="28467B"/>
                </a:solidFill>
                <a:latin typeface="Verdana"/>
                <a:cs typeface="Verdana"/>
              </a:rPr>
              <a:t>Procare</a:t>
            </a:r>
            <a:r>
              <a:rPr sz="1280" spc="-24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280" spc="24" dirty="0">
                <a:solidFill>
                  <a:srgbClr val="28467B"/>
                </a:solidFill>
                <a:latin typeface="Verdana"/>
                <a:cs typeface="Verdana"/>
              </a:rPr>
              <a:t>Bx0</a:t>
            </a:r>
            <a:endParaRPr sz="1280">
              <a:latin typeface="Verdana"/>
              <a:cs typeface="Verdana"/>
            </a:endParaRPr>
          </a:p>
          <a:p>
            <a:pPr>
              <a:spcBef>
                <a:spcPts val="80"/>
              </a:spcBef>
            </a:pPr>
            <a:endParaRPr sz="2000">
              <a:latin typeface="Verdana"/>
              <a:cs typeface="Verdana"/>
            </a:endParaRPr>
          </a:p>
          <a:p>
            <a:pPr marL="3320288"/>
            <a:r>
              <a:rPr sz="1280" spc="24" dirty="0">
                <a:solidFill>
                  <a:srgbClr val="28467B"/>
                </a:solidFill>
                <a:latin typeface="Verdana"/>
                <a:cs typeface="Verdana"/>
              </a:rPr>
              <a:t>Dash,</a:t>
            </a:r>
            <a:r>
              <a:rPr sz="1280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280" spc="16" dirty="0">
                <a:solidFill>
                  <a:srgbClr val="28467B"/>
                </a:solidFill>
                <a:latin typeface="Verdana"/>
                <a:cs typeface="Verdana"/>
              </a:rPr>
              <a:t>Solar</a:t>
            </a:r>
            <a:endParaRPr sz="1280">
              <a:latin typeface="Verdana"/>
              <a:cs typeface="Verdana"/>
            </a:endParaRPr>
          </a:p>
          <a:p>
            <a:pPr marL="889000">
              <a:spcBef>
                <a:spcPts val="1368"/>
              </a:spcBef>
            </a:pPr>
            <a:r>
              <a:rPr sz="1280" spc="24" dirty="0">
                <a:solidFill>
                  <a:srgbClr val="28467B"/>
                </a:solidFill>
                <a:latin typeface="Verdana"/>
                <a:cs typeface="Verdana"/>
              </a:rPr>
              <a:t>S/5®</a:t>
            </a:r>
            <a:r>
              <a:rPr sz="1280" spc="-16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280" spc="16" dirty="0">
                <a:solidFill>
                  <a:srgbClr val="28467B"/>
                </a:solidFill>
                <a:latin typeface="Verdana"/>
                <a:cs typeface="Verdana"/>
              </a:rPr>
              <a:t>Monitor</a:t>
            </a:r>
            <a:endParaRPr sz="128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680" dirty="0">
                <a:solidFill>
                  <a:srgbClr val="476093"/>
                </a:solidFill>
                <a:latin typeface="Verdana"/>
                <a:cs typeface="Verdana"/>
              </a:rPr>
              <a:t>Note: S/5 monitors have </a:t>
            </a:r>
            <a:r>
              <a:rPr sz="1680" spc="-8" dirty="0">
                <a:solidFill>
                  <a:srgbClr val="476093"/>
                </a:solidFill>
                <a:latin typeface="Verdana"/>
                <a:cs typeface="Verdana"/>
              </a:rPr>
              <a:t>either 300 </a:t>
            </a:r>
            <a:r>
              <a:rPr sz="1680" dirty="0">
                <a:solidFill>
                  <a:srgbClr val="476093"/>
                </a:solidFill>
                <a:latin typeface="Verdana"/>
                <a:cs typeface="Verdana"/>
              </a:rPr>
              <a:t>series or </a:t>
            </a:r>
            <a:r>
              <a:rPr sz="1680" spc="-8" dirty="0">
                <a:solidFill>
                  <a:srgbClr val="476093"/>
                </a:solidFill>
                <a:latin typeface="Verdana"/>
                <a:cs typeface="Verdana"/>
              </a:rPr>
              <a:t>Multi-Link</a:t>
            </a:r>
            <a:r>
              <a:rPr sz="1680" spc="40" dirty="0">
                <a:solidFill>
                  <a:srgbClr val="476093"/>
                </a:solidFill>
                <a:latin typeface="Verdana"/>
                <a:cs typeface="Verdana"/>
              </a:rPr>
              <a:t> </a:t>
            </a:r>
            <a:r>
              <a:rPr sz="1680" spc="-8" dirty="0">
                <a:solidFill>
                  <a:srgbClr val="476093"/>
                </a:solidFill>
                <a:latin typeface="Verdana"/>
                <a:cs typeface="Verdana"/>
              </a:rPr>
              <a:t>connection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-196059" y="4920286"/>
            <a:ext cx="3586886" cy="26907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8" name="object 18"/>
          <p:cNvSpPr/>
          <p:nvPr/>
        </p:nvSpPr>
        <p:spPr>
          <a:xfrm>
            <a:off x="6325362" y="5760720"/>
            <a:ext cx="2022499" cy="123017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9" name="object 19"/>
          <p:cNvSpPr/>
          <p:nvPr/>
        </p:nvSpPr>
        <p:spPr>
          <a:xfrm>
            <a:off x="8610325" y="5738775"/>
            <a:ext cx="1641731" cy="11777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0" name="object 20"/>
          <p:cNvSpPr/>
          <p:nvPr/>
        </p:nvSpPr>
        <p:spPr>
          <a:xfrm>
            <a:off x="10414406" y="4431976"/>
            <a:ext cx="1172013" cy="26369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1" name="object 21"/>
          <p:cNvSpPr/>
          <p:nvPr/>
        </p:nvSpPr>
        <p:spPr>
          <a:xfrm>
            <a:off x="11456823" y="4352542"/>
            <a:ext cx="1305762" cy="28504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2" name="object 22"/>
          <p:cNvSpPr/>
          <p:nvPr/>
        </p:nvSpPr>
        <p:spPr>
          <a:xfrm>
            <a:off x="1534909" y="4056072"/>
            <a:ext cx="3710026" cy="133502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3" name="object 23"/>
          <p:cNvSpPr/>
          <p:nvPr/>
        </p:nvSpPr>
        <p:spPr>
          <a:xfrm>
            <a:off x="3563955" y="5283403"/>
            <a:ext cx="2048256" cy="218480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4" name="object 24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3423" y="563620"/>
            <a:ext cx="5889752" cy="600164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spc="-40" dirty="0"/>
              <a:t>Variations </a:t>
            </a:r>
            <a:r>
              <a:rPr u="none" dirty="0"/>
              <a:t>on leadwires</a:t>
            </a:r>
          </a:p>
        </p:txBody>
      </p:sp>
      <p:sp>
        <p:nvSpPr>
          <p:cNvPr id="4" name="object 4"/>
          <p:cNvSpPr/>
          <p:nvPr/>
        </p:nvSpPr>
        <p:spPr>
          <a:xfrm>
            <a:off x="6945374" y="4762196"/>
            <a:ext cx="3517392" cy="2583688"/>
          </a:xfrm>
          <a:custGeom>
            <a:avLst/>
            <a:gdLst/>
            <a:ahLst/>
            <a:cxnLst/>
            <a:rect l="l" t="t" r="r" b="b"/>
            <a:pathLst>
              <a:path w="2198370" h="1614804">
                <a:moveTo>
                  <a:pt x="1848103" y="0"/>
                </a:moveTo>
                <a:lnTo>
                  <a:pt x="2197862" y="878839"/>
                </a:lnTo>
                <a:lnTo>
                  <a:pt x="349757" y="1614411"/>
                </a:lnTo>
                <a:lnTo>
                  <a:pt x="0" y="735583"/>
                </a:lnTo>
                <a:lnTo>
                  <a:pt x="1848103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5" name="object 5"/>
          <p:cNvSpPr/>
          <p:nvPr/>
        </p:nvSpPr>
        <p:spPr>
          <a:xfrm>
            <a:off x="2440839" y="1967788"/>
            <a:ext cx="2538216" cy="2459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6" name="object 6"/>
          <p:cNvSpPr/>
          <p:nvPr/>
        </p:nvSpPr>
        <p:spPr>
          <a:xfrm>
            <a:off x="10004754" y="1967787"/>
            <a:ext cx="2221382" cy="2780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/>
          <p:nvPr/>
        </p:nvSpPr>
        <p:spPr>
          <a:xfrm>
            <a:off x="9925506" y="5619293"/>
            <a:ext cx="2331109" cy="1706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8" name="object 8"/>
          <p:cNvSpPr/>
          <p:nvPr/>
        </p:nvSpPr>
        <p:spPr>
          <a:xfrm>
            <a:off x="2058214" y="4663399"/>
            <a:ext cx="2819541" cy="3216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9" name="object 9"/>
          <p:cNvSpPr/>
          <p:nvPr/>
        </p:nvSpPr>
        <p:spPr>
          <a:xfrm>
            <a:off x="5748526" y="1834896"/>
            <a:ext cx="2955341" cy="34991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0" name="object 10"/>
          <p:cNvSpPr txBox="1"/>
          <p:nvPr/>
        </p:nvSpPr>
        <p:spPr>
          <a:xfrm>
            <a:off x="2498954" y="1354126"/>
            <a:ext cx="1884680" cy="2790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680" spc="-8" dirty="0">
                <a:solidFill>
                  <a:srgbClr val="7E7E7E"/>
                </a:solidFill>
                <a:latin typeface="Verdana"/>
                <a:cs typeface="Verdana"/>
              </a:rPr>
              <a:t>Grabber </a:t>
            </a:r>
            <a:r>
              <a:rPr sz="1680" dirty="0">
                <a:solidFill>
                  <a:srgbClr val="7E7E7E"/>
                </a:solidFill>
                <a:latin typeface="Verdana"/>
                <a:cs typeface="Verdana"/>
              </a:rPr>
              <a:t>vs.</a:t>
            </a:r>
            <a:r>
              <a:rPr sz="1680" spc="-88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7E7E7E"/>
                </a:solidFill>
                <a:latin typeface="Verdana"/>
                <a:cs typeface="Verdana"/>
              </a:rPr>
              <a:t>snap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87465" y="1354126"/>
            <a:ext cx="1484376" cy="53758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 marR="8128">
              <a:spcBef>
                <a:spcPts val="160"/>
              </a:spcBef>
            </a:pPr>
            <a:r>
              <a:rPr sz="1680" spc="-8" dirty="0">
                <a:solidFill>
                  <a:srgbClr val="7E7E7E"/>
                </a:solidFill>
                <a:latin typeface="Verdana"/>
                <a:cs typeface="Verdana"/>
              </a:rPr>
              <a:t>Multi-Link</a:t>
            </a:r>
            <a:r>
              <a:rPr sz="1680" spc="-88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7E7E7E"/>
                </a:solidFill>
                <a:latin typeface="Verdana"/>
                <a:cs typeface="Verdana"/>
              </a:rPr>
              <a:t>vs.  </a:t>
            </a:r>
            <a:r>
              <a:rPr sz="1680" spc="-8" dirty="0">
                <a:solidFill>
                  <a:srgbClr val="7E7E7E"/>
                </a:solidFill>
                <a:latin typeface="Verdana"/>
                <a:cs typeface="Verdana"/>
              </a:rPr>
              <a:t>300-series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73208" y="1354125"/>
            <a:ext cx="2965702" cy="53758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 marR="8128">
              <a:spcBef>
                <a:spcPts val="160"/>
              </a:spcBef>
            </a:pPr>
            <a:r>
              <a:rPr sz="1680" spc="-8" dirty="0">
                <a:solidFill>
                  <a:srgbClr val="7E7E7E"/>
                </a:solidFill>
                <a:latin typeface="Verdana"/>
                <a:cs typeface="Verdana"/>
              </a:rPr>
              <a:t>Individually replaceable </a:t>
            </a:r>
            <a:r>
              <a:rPr sz="1680" dirty="0">
                <a:solidFill>
                  <a:srgbClr val="7E7E7E"/>
                </a:solidFill>
                <a:latin typeface="Verdana"/>
                <a:cs typeface="Verdana"/>
              </a:rPr>
              <a:t>vs.  grouped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98954" y="4682134"/>
            <a:ext cx="1337056" cy="2790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680" dirty="0">
                <a:solidFill>
                  <a:srgbClr val="7E7E7E"/>
                </a:solidFill>
                <a:latin typeface="Verdana"/>
                <a:cs typeface="Verdana"/>
              </a:rPr>
              <a:t>IEC vs.</a:t>
            </a:r>
            <a:r>
              <a:rPr sz="1680" spc="-128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7E7E7E"/>
                </a:solidFill>
                <a:latin typeface="Verdana"/>
                <a:cs typeface="Verdana"/>
              </a:rPr>
              <a:t>AHA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71455" y="5106417"/>
            <a:ext cx="1852168" cy="2790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680" dirty="0">
                <a:solidFill>
                  <a:srgbClr val="7E7E7E"/>
                </a:solidFill>
                <a:latin typeface="Verdana"/>
                <a:cs typeface="Verdana"/>
              </a:rPr>
              <a:t>SPU vs.</a:t>
            </a:r>
            <a:r>
              <a:rPr sz="1680" spc="-128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7E7E7E"/>
                </a:solidFill>
                <a:latin typeface="Verdana"/>
                <a:cs typeface="Verdana"/>
              </a:rPr>
              <a:t>reusable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659525" y="5676594"/>
            <a:ext cx="3661258" cy="12923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6" name="object 16"/>
          <p:cNvSpPr/>
          <p:nvPr/>
        </p:nvSpPr>
        <p:spPr>
          <a:xfrm>
            <a:off x="5781445" y="5672936"/>
            <a:ext cx="3508858" cy="13667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7" name="object 17"/>
          <p:cNvSpPr/>
          <p:nvPr/>
        </p:nvSpPr>
        <p:spPr>
          <a:xfrm>
            <a:off x="5733287" y="5718656"/>
            <a:ext cx="3513733" cy="11448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8" name="object 18"/>
          <p:cNvSpPr txBox="1"/>
          <p:nvPr/>
        </p:nvSpPr>
        <p:spPr>
          <a:xfrm>
            <a:off x="5733287" y="5718656"/>
            <a:ext cx="3514344" cy="735586"/>
          </a:xfrm>
          <a:prstGeom prst="rect">
            <a:avLst/>
          </a:prstGeom>
          <a:ln w="9905">
            <a:solidFill>
              <a:srgbClr val="F69240"/>
            </a:solidFill>
          </a:ln>
        </p:spPr>
        <p:txBody>
          <a:bodyPr vert="horz" wrap="square" lIns="0" tIns="70104" rIns="0" bIns="0" rtlCol="0">
            <a:spAutoFit/>
          </a:bodyPr>
          <a:lstStyle/>
          <a:p>
            <a:pPr marL="549656" marR="538480" algn="ctr">
              <a:spcBef>
                <a:spcPts val="552"/>
              </a:spcBef>
            </a:pPr>
            <a:r>
              <a:rPr sz="2160" spc="-8" dirty="0">
                <a:solidFill>
                  <a:srgbClr val="28467B"/>
                </a:solidFill>
                <a:latin typeface="Verdana"/>
                <a:cs typeface="Verdana"/>
              </a:rPr>
              <a:t>Check</a:t>
            </a:r>
            <a:r>
              <a:rPr sz="2160" spc="-112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2160" spc="-8" dirty="0">
                <a:solidFill>
                  <a:srgbClr val="28467B"/>
                </a:solidFill>
                <a:latin typeface="Verdana"/>
                <a:cs typeface="Verdana"/>
              </a:rPr>
              <a:t>customer</a:t>
            </a:r>
            <a:r>
              <a:rPr sz="2160" spc="-48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2160" spc="-8" dirty="0">
                <a:solidFill>
                  <a:srgbClr val="28467B"/>
                </a:solidFill>
                <a:latin typeface="Verdana"/>
                <a:cs typeface="Verdana"/>
              </a:rPr>
              <a:t>preference!</a:t>
            </a:r>
            <a:endParaRPr sz="2160" dirty="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54783" y="7568320"/>
            <a:ext cx="176782" cy="5904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320">
              <a:lnSpc>
                <a:spcPts val="2280"/>
              </a:lnSpc>
            </a:pPr>
            <a:r>
              <a:rPr sz="1920" spc="-8" dirty="0">
                <a:solidFill>
                  <a:srgbClr val="71B0D3"/>
                </a:solidFill>
              </a:rPr>
              <a:t>2</a:t>
            </a:r>
            <a:endParaRPr sz="1920"/>
          </a:p>
          <a:p>
            <a:pPr marL="20320"/>
            <a:r>
              <a:rPr sz="1920" spc="-8" dirty="0">
                <a:solidFill>
                  <a:srgbClr val="71B0D3"/>
                </a:solidFill>
              </a:rPr>
              <a:t>3</a:t>
            </a:r>
            <a:endParaRPr sz="1920"/>
          </a:p>
        </p:txBody>
      </p:sp>
      <p:sp>
        <p:nvSpPr>
          <p:cNvPr id="20" name="object 20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090865"/>
            <a:ext cx="14630397" cy="5949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3" name="object 3"/>
          <p:cNvSpPr/>
          <p:nvPr/>
        </p:nvSpPr>
        <p:spPr>
          <a:xfrm>
            <a:off x="0" y="7316416"/>
            <a:ext cx="14630400" cy="913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4" name="object 4"/>
          <p:cNvSpPr/>
          <p:nvPr/>
        </p:nvSpPr>
        <p:spPr>
          <a:xfrm>
            <a:off x="12522403" y="7467600"/>
            <a:ext cx="1960474" cy="6144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14630400" cy="82295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12203E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/>
          <p:nvPr/>
        </p:nvSpPr>
        <p:spPr>
          <a:xfrm>
            <a:off x="0" y="9753"/>
            <a:ext cx="14630400" cy="51523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8" name="object 8"/>
          <p:cNvSpPr/>
          <p:nvPr/>
        </p:nvSpPr>
        <p:spPr>
          <a:xfrm>
            <a:off x="11256132" y="1846752"/>
            <a:ext cx="143256" cy="936752"/>
          </a:xfrm>
          <a:custGeom>
            <a:avLst/>
            <a:gdLst/>
            <a:ahLst/>
            <a:cxnLst/>
            <a:rect l="l" t="t" r="r" b="b"/>
            <a:pathLst>
              <a:path w="89534" h="585469">
                <a:moveTo>
                  <a:pt x="44941" y="0"/>
                </a:moveTo>
                <a:lnTo>
                  <a:pt x="27483" y="3561"/>
                </a:lnTo>
                <a:lnTo>
                  <a:pt x="13194" y="13263"/>
                </a:lnTo>
                <a:lnTo>
                  <a:pt x="3543" y="27626"/>
                </a:lnTo>
                <a:lnTo>
                  <a:pt x="0" y="45176"/>
                </a:lnTo>
                <a:lnTo>
                  <a:pt x="0" y="540546"/>
                </a:lnTo>
                <a:lnTo>
                  <a:pt x="3543" y="557777"/>
                </a:lnTo>
                <a:lnTo>
                  <a:pt x="13194" y="571970"/>
                </a:lnTo>
                <a:lnTo>
                  <a:pt x="27483" y="581602"/>
                </a:lnTo>
                <a:lnTo>
                  <a:pt x="44941" y="585150"/>
                </a:lnTo>
                <a:lnTo>
                  <a:pt x="62089" y="581602"/>
                </a:lnTo>
                <a:lnTo>
                  <a:pt x="76218" y="571970"/>
                </a:lnTo>
                <a:lnTo>
                  <a:pt x="85811" y="557777"/>
                </a:lnTo>
                <a:lnTo>
                  <a:pt x="89346" y="540546"/>
                </a:lnTo>
                <a:lnTo>
                  <a:pt x="89346" y="45176"/>
                </a:lnTo>
                <a:lnTo>
                  <a:pt x="85811" y="27626"/>
                </a:lnTo>
                <a:lnTo>
                  <a:pt x="76218" y="13263"/>
                </a:lnTo>
                <a:lnTo>
                  <a:pt x="62089" y="3561"/>
                </a:lnTo>
                <a:lnTo>
                  <a:pt x="44941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9" name="object 9"/>
          <p:cNvSpPr/>
          <p:nvPr/>
        </p:nvSpPr>
        <p:spPr>
          <a:xfrm>
            <a:off x="12203094" y="1847742"/>
            <a:ext cx="930656" cy="935736"/>
          </a:xfrm>
          <a:custGeom>
            <a:avLst/>
            <a:gdLst/>
            <a:ahLst/>
            <a:cxnLst/>
            <a:rect l="l" t="t" r="r" b="b"/>
            <a:pathLst>
              <a:path w="581659" h="584835">
                <a:moveTo>
                  <a:pt x="290471" y="0"/>
                </a:moveTo>
                <a:lnTo>
                  <a:pt x="243396" y="3842"/>
                </a:lnTo>
                <a:lnTo>
                  <a:pt x="198724" y="14964"/>
                </a:lnTo>
                <a:lnTo>
                  <a:pt x="157057" y="32751"/>
                </a:lnTo>
                <a:lnTo>
                  <a:pt x="118995" y="56594"/>
                </a:lnTo>
                <a:lnTo>
                  <a:pt x="85140" y="85880"/>
                </a:lnTo>
                <a:lnTo>
                  <a:pt x="56092" y="119997"/>
                </a:lnTo>
                <a:lnTo>
                  <a:pt x="32453" y="158334"/>
                </a:lnTo>
                <a:lnTo>
                  <a:pt x="14824" y="200279"/>
                </a:lnTo>
                <a:lnTo>
                  <a:pt x="3806" y="245221"/>
                </a:lnTo>
                <a:lnTo>
                  <a:pt x="0" y="292548"/>
                </a:lnTo>
                <a:lnTo>
                  <a:pt x="3806" y="339861"/>
                </a:lnTo>
                <a:lnTo>
                  <a:pt x="14824" y="384761"/>
                </a:lnTo>
                <a:lnTo>
                  <a:pt x="32453" y="426643"/>
                </a:lnTo>
                <a:lnTo>
                  <a:pt x="56092" y="464904"/>
                </a:lnTo>
                <a:lnTo>
                  <a:pt x="85140" y="498937"/>
                </a:lnTo>
                <a:lnTo>
                  <a:pt x="118995" y="528139"/>
                </a:lnTo>
                <a:lnTo>
                  <a:pt x="157057" y="551904"/>
                </a:lnTo>
                <a:lnTo>
                  <a:pt x="198724" y="569628"/>
                </a:lnTo>
                <a:lnTo>
                  <a:pt x="243396" y="580706"/>
                </a:lnTo>
                <a:lnTo>
                  <a:pt x="290471" y="584532"/>
                </a:lnTo>
                <a:lnTo>
                  <a:pt x="337107" y="580737"/>
                </a:lnTo>
                <a:lnTo>
                  <a:pt x="381999" y="569619"/>
                </a:lnTo>
                <a:lnTo>
                  <a:pt x="424365" y="551582"/>
                </a:lnTo>
                <a:lnTo>
                  <a:pt x="463421" y="527027"/>
                </a:lnTo>
                <a:lnTo>
                  <a:pt x="498384" y="496358"/>
                </a:lnTo>
                <a:lnTo>
                  <a:pt x="499726" y="494736"/>
                </a:lnTo>
                <a:lnTo>
                  <a:pt x="290471" y="494736"/>
                </a:lnTo>
                <a:lnTo>
                  <a:pt x="244101" y="489340"/>
                </a:lnTo>
                <a:lnTo>
                  <a:pt x="201486" y="473967"/>
                </a:lnTo>
                <a:lnTo>
                  <a:pt x="163894" y="449839"/>
                </a:lnTo>
                <a:lnTo>
                  <a:pt x="132595" y="418180"/>
                </a:lnTo>
                <a:lnTo>
                  <a:pt x="108859" y="380213"/>
                </a:lnTo>
                <a:lnTo>
                  <a:pt x="93955" y="337160"/>
                </a:lnTo>
                <a:lnTo>
                  <a:pt x="537152" y="337160"/>
                </a:lnTo>
                <a:lnTo>
                  <a:pt x="554288" y="333611"/>
                </a:lnTo>
                <a:lnTo>
                  <a:pt x="568391" y="323979"/>
                </a:lnTo>
                <a:lnTo>
                  <a:pt x="577957" y="309784"/>
                </a:lnTo>
                <a:lnTo>
                  <a:pt x="581480" y="292548"/>
                </a:lnTo>
                <a:lnTo>
                  <a:pt x="581480" y="287914"/>
                </a:lnTo>
                <a:lnTo>
                  <a:pt x="580942" y="285598"/>
                </a:lnTo>
                <a:lnTo>
                  <a:pt x="577063" y="247364"/>
                </a:lnTo>
                <a:lnTo>
                  <a:pt x="93955" y="247364"/>
                </a:lnTo>
                <a:lnTo>
                  <a:pt x="108859" y="204514"/>
                </a:lnTo>
                <a:lnTo>
                  <a:pt x="132595" y="166608"/>
                </a:lnTo>
                <a:lnTo>
                  <a:pt x="163894" y="134914"/>
                </a:lnTo>
                <a:lnTo>
                  <a:pt x="201486" y="110704"/>
                </a:lnTo>
                <a:lnTo>
                  <a:pt x="244101" y="95246"/>
                </a:lnTo>
                <a:lnTo>
                  <a:pt x="290471" y="89811"/>
                </a:lnTo>
                <a:lnTo>
                  <a:pt x="499135" y="89811"/>
                </a:lnTo>
                <a:lnTo>
                  <a:pt x="493612" y="83490"/>
                </a:lnTo>
                <a:lnTo>
                  <a:pt x="459922" y="54981"/>
                </a:lnTo>
                <a:lnTo>
                  <a:pt x="422181" y="31797"/>
                </a:lnTo>
                <a:lnTo>
                  <a:pt x="380971" y="14519"/>
                </a:lnTo>
                <a:lnTo>
                  <a:pt x="336874" y="3726"/>
                </a:lnTo>
                <a:lnTo>
                  <a:pt x="290471" y="0"/>
                </a:lnTo>
                <a:close/>
              </a:path>
              <a:path w="581659" h="584835">
                <a:moveTo>
                  <a:pt x="484249" y="390165"/>
                </a:moveTo>
                <a:lnTo>
                  <a:pt x="468245" y="396194"/>
                </a:lnTo>
                <a:lnTo>
                  <a:pt x="455258" y="408415"/>
                </a:lnTo>
                <a:lnTo>
                  <a:pt x="422963" y="444877"/>
                </a:lnTo>
                <a:lnTo>
                  <a:pt x="383466" y="471998"/>
                </a:lnTo>
                <a:lnTo>
                  <a:pt x="338668" y="488907"/>
                </a:lnTo>
                <a:lnTo>
                  <a:pt x="290471" y="494736"/>
                </a:lnTo>
                <a:lnTo>
                  <a:pt x="499726" y="494736"/>
                </a:lnTo>
                <a:lnTo>
                  <a:pt x="528471" y="459978"/>
                </a:lnTo>
                <a:lnTo>
                  <a:pt x="535431" y="443692"/>
                </a:lnTo>
                <a:lnTo>
                  <a:pt x="535750" y="426592"/>
                </a:lnTo>
                <a:lnTo>
                  <a:pt x="529703" y="410688"/>
                </a:lnTo>
                <a:lnTo>
                  <a:pt x="517562" y="397990"/>
                </a:lnTo>
                <a:lnTo>
                  <a:pt x="501334" y="390655"/>
                </a:lnTo>
                <a:lnTo>
                  <a:pt x="484249" y="390165"/>
                </a:lnTo>
                <a:close/>
              </a:path>
              <a:path w="581659" h="584835">
                <a:moveTo>
                  <a:pt x="499135" y="89811"/>
                </a:moveTo>
                <a:lnTo>
                  <a:pt x="290471" y="89811"/>
                </a:lnTo>
                <a:lnTo>
                  <a:pt x="336835" y="95246"/>
                </a:lnTo>
                <a:lnTo>
                  <a:pt x="379438" y="110704"/>
                </a:lnTo>
                <a:lnTo>
                  <a:pt x="417019" y="134914"/>
                </a:lnTo>
                <a:lnTo>
                  <a:pt x="448312" y="166608"/>
                </a:lnTo>
                <a:lnTo>
                  <a:pt x="472056" y="204514"/>
                </a:lnTo>
                <a:lnTo>
                  <a:pt x="486986" y="247364"/>
                </a:lnTo>
                <a:lnTo>
                  <a:pt x="577063" y="247364"/>
                </a:lnTo>
                <a:lnTo>
                  <a:pt x="576231" y="239169"/>
                </a:lnTo>
                <a:lnTo>
                  <a:pt x="564561" y="195164"/>
                </a:lnTo>
                <a:lnTo>
                  <a:pt x="546514" y="154162"/>
                </a:lnTo>
                <a:lnTo>
                  <a:pt x="522670" y="116744"/>
                </a:lnTo>
                <a:lnTo>
                  <a:pt x="499135" y="89811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0" name="object 10"/>
          <p:cNvSpPr/>
          <p:nvPr/>
        </p:nvSpPr>
        <p:spPr>
          <a:xfrm>
            <a:off x="13099415" y="1846753"/>
            <a:ext cx="201830" cy="1039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1" name="object 11"/>
          <p:cNvSpPr/>
          <p:nvPr/>
        </p:nvSpPr>
        <p:spPr>
          <a:xfrm>
            <a:off x="11576090" y="1846752"/>
            <a:ext cx="653288" cy="936752"/>
          </a:xfrm>
          <a:custGeom>
            <a:avLst/>
            <a:gdLst/>
            <a:ahLst/>
            <a:cxnLst/>
            <a:rect l="l" t="t" r="r" b="b"/>
            <a:pathLst>
              <a:path w="408304" h="585469">
                <a:moveTo>
                  <a:pt x="363684" y="0"/>
                </a:moveTo>
                <a:lnTo>
                  <a:pt x="231700" y="0"/>
                </a:lnTo>
                <a:lnTo>
                  <a:pt x="184998" y="4756"/>
                </a:lnTo>
                <a:lnTo>
                  <a:pt x="141502" y="18386"/>
                </a:lnTo>
                <a:lnTo>
                  <a:pt x="102144" y="39934"/>
                </a:lnTo>
                <a:lnTo>
                  <a:pt x="67854" y="68440"/>
                </a:lnTo>
                <a:lnTo>
                  <a:pt x="39564" y="102949"/>
                </a:lnTo>
                <a:lnTo>
                  <a:pt x="18204" y="142503"/>
                </a:lnTo>
                <a:lnTo>
                  <a:pt x="4706" y="186144"/>
                </a:lnTo>
                <a:lnTo>
                  <a:pt x="0" y="232915"/>
                </a:lnTo>
                <a:lnTo>
                  <a:pt x="0" y="540546"/>
                </a:lnTo>
                <a:lnTo>
                  <a:pt x="3448" y="557777"/>
                </a:lnTo>
                <a:lnTo>
                  <a:pt x="12896" y="571970"/>
                </a:lnTo>
                <a:lnTo>
                  <a:pt x="26997" y="581602"/>
                </a:lnTo>
                <a:lnTo>
                  <a:pt x="44404" y="585150"/>
                </a:lnTo>
                <a:lnTo>
                  <a:pt x="61766" y="581602"/>
                </a:lnTo>
                <a:lnTo>
                  <a:pt x="75844" y="571970"/>
                </a:lnTo>
                <a:lnTo>
                  <a:pt x="85284" y="557777"/>
                </a:lnTo>
                <a:lnTo>
                  <a:pt x="88731" y="540546"/>
                </a:lnTo>
                <a:lnTo>
                  <a:pt x="88731" y="232915"/>
                </a:lnTo>
                <a:lnTo>
                  <a:pt x="96018" y="187776"/>
                </a:lnTo>
                <a:lnTo>
                  <a:pt x="116311" y="148505"/>
                </a:lnTo>
                <a:lnTo>
                  <a:pt x="147258" y="117492"/>
                </a:lnTo>
                <a:lnTo>
                  <a:pt x="186505" y="97130"/>
                </a:lnTo>
                <a:lnTo>
                  <a:pt x="231700" y="89811"/>
                </a:lnTo>
                <a:lnTo>
                  <a:pt x="363684" y="89811"/>
                </a:lnTo>
                <a:lnTo>
                  <a:pt x="380819" y="86269"/>
                </a:lnTo>
                <a:lnTo>
                  <a:pt x="394922" y="76644"/>
                </a:lnTo>
                <a:lnTo>
                  <a:pt x="404488" y="62445"/>
                </a:lnTo>
                <a:lnTo>
                  <a:pt x="408011" y="45176"/>
                </a:lnTo>
                <a:lnTo>
                  <a:pt x="404488" y="27626"/>
                </a:lnTo>
                <a:lnTo>
                  <a:pt x="394922" y="13263"/>
                </a:lnTo>
                <a:lnTo>
                  <a:pt x="380819" y="3561"/>
                </a:lnTo>
                <a:lnTo>
                  <a:pt x="363684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2" name="object 12"/>
          <p:cNvSpPr/>
          <p:nvPr/>
        </p:nvSpPr>
        <p:spPr>
          <a:xfrm>
            <a:off x="10149623" y="1847742"/>
            <a:ext cx="929640" cy="935736"/>
          </a:xfrm>
          <a:custGeom>
            <a:avLst/>
            <a:gdLst/>
            <a:ahLst/>
            <a:cxnLst/>
            <a:rect l="l" t="t" r="r" b="b"/>
            <a:pathLst>
              <a:path w="581025" h="584835">
                <a:moveTo>
                  <a:pt x="290471" y="0"/>
                </a:moveTo>
                <a:lnTo>
                  <a:pt x="243414" y="3842"/>
                </a:lnTo>
                <a:lnTo>
                  <a:pt x="198753" y="14964"/>
                </a:lnTo>
                <a:lnTo>
                  <a:pt x="157090" y="32751"/>
                </a:lnTo>
                <a:lnTo>
                  <a:pt x="119028" y="56594"/>
                </a:lnTo>
                <a:lnTo>
                  <a:pt x="85168" y="85880"/>
                </a:lnTo>
                <a:lnTo>
                  <a:pt x="56114" y="119997"/>
                </a:lnTo>
                <a:lnTo>
                  <a:pt x="32468" y="158334"/>
                </a:lnTo>
                <a:lnTo>
                  <a:pt x="14831" y="200279"/>
                </a:lnTo>
                <a:lnTo>
                  <a:pt x="3808" y="245221"/>
                </a:lnTo>
                <a:lnTo>
                  <a:pt x="0" y="292548"/>
                </a:lnTo>
                <a:lnTo>
                  <a:pt x="3808" y="339861"/>
                </a:lnTo>
                <a:lnTo>
                  <a:pt x="14831" y="384761"/>
                </a:lnTo>
                <a:lnTo>
                  <a:pt x="32468" y="426643"/>
                </a:lnTo>
                <a:lnTo>
                  <a:pt x="56114" y="464904"/>
                </a:lnTo>
                <a:lnTo>
                  <a:pt x="85168" y="498937"/>
                </a:lnTo>
                <a:lnTo>
                  <a:pt x="119028" y="528139"/>
                </a:lnTo>
                <a:lnTo>
                  <a:pt x="157090" y="551904"/>
                </a:lnTo>
                <a:lnTo>
                  <a:pt x="198753" y="569628"/>
                </a:lnTo>
                <a:lnTo>
                  <a:pt x="243414" y="580706"/>
                </a:lnTo>
                <a:lnTo>
                  <a:pt x="290471" y="584532"/>
                </a:lnTo>
                <a:lnTo>
                  <a:pt x="336505" y="580871"/>
                </a:lnTo>
                <a:lnTo>
                  <a:pt x="380223" y="570258"/>
                </a:lnTo>
                <a:lnTo>
                  <a:pt x="421098" y="553248"/>
                </a:lnTo>
                <a:lnTo>
                  <a:pt x="458603" y="530399"/>
                </a:lnTo>
                <a:lnTo>
                  <a:pt x="492210" y="502266"/>
                </a:lnTo>
                <a:lnTo>
                  <a:pt x="580942" y="502266"/>
                </a:lnTo>
                <a:lnTo>
                  <a:pt x="580942" y="494736"/>
                </a:lnTo>
                <a:lnTo>
                  <a:pt x="290471" y="494736"/>
                </a:lnTo>
                <a:lnTo>
                  <a:pt x="244269" y="489404"/>
                </a:lnTo>
                <a:lnTo>
                  <a:pt x="201828" y="474211"/>
                </a:lnTo>
                <a:lnTo>
                  <a:pt x="164367" y="450364"/>
                </a:lnTo>
                <a:lnTo>
                  <a:pt x="133107" y="419068"/>
                </a:lnTo>
                <a:lnTo>
                  <a:pt x="109267" y="381530"/>
                </a:lnTo>
                <a:lnTo>
                  <a:pt x="94068" y="338954"/>
                </a:lnTo>
                <a:lnTo>
                  <a:pt x="88731" y="292548"/>
                </a:lnTo>
                <a:lnTo>
                  <a:pt x="94068" y="246111"/>
                </a:lnTo>
                <a:lnTo>
                  <a:pt x="109267" y="203457"/>
                </a:lnTo>
                <a:lnTo>
                  <a:pt x="133107" y="165812"/>
                </a:lnTo>
                <a:lnTo>
                  <a:pt x="164367" y="134399"/>
                </a:lnTo>
                <a:lnTo>
                  <a:pt x="201828" y="110445"/>
                </a:lnTo>
                <a:lnTo>
                  <a:pt x="244269" y="95174"/>
                </a:lnTo>
                <a:lnTo>
                  <a:pt x="290471" y="89811"/>
                </a:lnTo>
                <a:lnTo>
                  <a:pt x="499121" y="89811"/>
                </a:lnTo>
                <a:lnTo>
                  <a:pt x="495773" y="85880"/>
                </a:lnTo>
                <a:lnTo>
                  <a:pt x="461913" y="56594"/>
                </a:lnTo>
                <a:lnTo>
                  <a:pt x="423851" y="32751"/>
                </a:lnTo>
                <a:lnTo>
                  <a:pt x="382188" y="14964"/>
                </a:lnTo>
                <a:lnTo>
                  <a:pt x="337527" y="3842"/>
                </a:lnTo>
                <a:lnTo>
                  <a:pt x="290471" y="0"/>
                </a:lnTo>
                <a:close/>
              </a:path>
              <a:path w="581025" h="584835">
                <a:moveTo>
                  <a:pt x="580942" y="502266"/>
                </a:moveTo>
                <a:lnTo>
                  <a:pt x="492210" y="502266"/>
                </a:lnTo>
                <a:lnTo>
                  <a:pt x="492210" y="539928"/>
                </a:lnTo>
                <a:lnTo>
                  <a:pt x="495658" y="557160"/>
                </a:lnTo>
                <a:lnTo>
                  <a:pt x="505097" y="571352"/>
                </a:lnTo>
                <a:lnTo>
                  <a:pt x="519175" y="580984"/>
                </a:lnTo>
                <a:lnTo>
                  <a:pt x="536538" y="584532"/>
                </a:lnTo>
                <a:lnTo>
                  <a:pt x="553944" y="580984"/>
                </a:lnTo>
                <a:lnTo>
                  <a:pt x="568045" y="571352"/>
                </a:lnTo>
                <a:lnTo>
                  <a:pt x="577493" y="557160"/>
                </a:lnTo>
                <a:lnTo>
                  <a:pt x="580942" y="539928"/>
                </a:lnTo>
                <a:lnTo>
                  <a:pt x="580942" y="502266"/>
                </a:lnTo>
                <a:close/>
              </a:path>
              <a:path w="581025" h="584835">
                <a:moveTo>
                  <a:pt x="499121" y="89811"/>
                </a:moveTo>
                <a:lnTo>
                  <a:pt x="290471" y="89811"/>
                </a:lnTo>
                <a:lnTo>
                  <a:pt x="336672" y="95174"/>
                </a:lnTo>
                <a:lnTo>
                  <a:pt x="379113" y="110445"/>
                </a:lnTo>
                <a:lnTo>
                  <a:pt x="416574" y="134399"/>
                </a:lnTo>
                <a:lnTo>
                  <a:pt x="447835" y="165812"/>
                </a:lnTo>
                <a:lnTo>
                  <a:pt x="471674" y="203457"/>
                </a:lnTo>
                <a:lnTo>
                  <a:pt x="486873" y="246111"/>
                </a:lnTo>
                <a:lnTo>
                  <a:pt x="492210" y="292548"/>
                </a:lnTo>
                <a:lnTo>
                  <a:pt x="486873" y="338954"/>
                </a:lnTo>
                <a:lnTo>
                  <a:pt x="471674" y="381530"/>
                </a:lnTo>
                <a:lnTo>
                  <a:pt x="447835" y="419068"/>
                </a:lnTo>
                <a:lnTo>
                  <a:pt x="416574" y="450364"/>
                </a:lnTo>
                <a:lnTo>
                  <a:pt x="379113" y="474211"/>
                </a:lnTo>
                <a:lnTo>
                  <a:pt x="336672" y="489404"/>
                </a:lnTo>
                <a:lnTo>
                  <a:pt x="290471" y="494736"/>
                </a:lnTo>
                <a:lnTo>
                  <a:pt x="580942" y="494736"/>
                </a:lnTo>
                <a:lnTo>
                  <a:pt x="580942" y="292548"/>
                </a:lnTo>
                <a:lnTo>
                  <a:pt x="577133" y="245221"/>
                </a:lnTo>
                <a:lnTo>
                  <a:pt x="566110" y="200279"/>
                </a:lnTo>
                <a:lnTo>
                  <a:pt x="548474" y="158334"/>
                </a:lnTo>
                <a:lnTo>
                  <a:pt x="524827" y="119997"/>
                </a:lnTo>
                <a:lnTo>
                  <a:pt x="499121" y="89811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3" name="object 13"/>
          <p:cNvSpPr/>
          <p:nvPr/>
        </p:nvSpPr>
        <p:spPr>
          <a:xfrm>
            <a:off x="7939430" y="1847742"/>
            <a:ext cx="1121664" cy="935736"/>
          </a:xfrm>
          <a:custGeom>
            <a:avLst/>
            <a:gdLst/>
            <a:ahLst/>
            <a:cxnLst/>
            <a:rect l="l" t="t" r="r" b="b"/>
            <a:pathLst>
              <a:path w="701039" h="584835">
                <a:moveTo>
                  <a:pt x="0" y="0"/>
                </a:moveTo>
                <a:lnTo>
                  <a:pt x="306012" y="558462"/>
                </a:lnTo>
                <a:lnTo>
                  <a:pt x="337051" y="582496"/>
                </a:lnTo>
                <a:lnTo>
                  <a:pt x="350386" y="584532"/>
                </a:lnTo>
                <a:lnTo>
                  <a:pt x="363714" y="582496"/>
                </a:lnTo>
                <a:lnTo>
                  <a:pt x="376177" y="576930"/>
                </a:lnTo>
                <a:lnTo>
                  <a:pt x="386696" y="568647"/>
                </a:lnTo>
                <a:lnTo>
                  <a:pt x="394191" y="558462"/>
                </a:lnTo>
                <a:lnTo>
                  <a:pt x="451755" y="453607"/>
                </a:lnTo>
                <a:lnTo>
                  <a:pt x="350386" y="453607"/>
                </a:lnTo>
                <a:lnTo>
                  <a:pt x="152718" y="94445"/>
                </a:lnTo>
                <a:lnTo>
                  <a:pt x="129989" y="57664"/>
                </a:lnTo>
                <a:lnTo>
                  <a:pt x="100561" y="27646"/>
                </a:lnTo>
                <a:lnTo>
                  <a:pt x="59032" y="7415"/>
                </a:lnTo>
                <a:lnTo>
                  <a:pt x="0" y="0"/>
                </a:lnTo>
                <a:close/>
              </a:path>
              <a:path w="701039" h="584835">
                <a:moveTo>
                  <a:pt x="700779" y="0"/>
                </a:moveTo>
                <a:lnTo>
                  <a:pt x="641409" y="7415"/>
                </a:lnTo>
                <a:lnTo>
                  <a:pt x="599708" y="27646"/>
                </a:lnTo>
                <a:lnTo>
                  <a:pt x="570219" y="57664"/>
                </a:lnTo>
                <a:lnTo>
                  <a:pt x="547485" y="94445"/>
                </a:lnTo>
                <a:lnTo>
                  <a:pt x="350386" y="453607"/>
                </a:lnTo>
                <a:lnTo>
                  <a:pt x="451755" y="453607"/>
                </a:lnTo>
                <a:lnTo>
                  <a:pt x="700779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4" name="object 14"/>
          <p:cNvSpPr/>
          <p:nvPr/>
        </p:nvSpPr>
        <p:spPr>
          <a:xfrm>
            <a:off x="9103085" y="1847742"/>
            <a:ext cx="1121664" cy="1205992"/>
          </a:xfrm>
          <a:custGeom>
            <a:avLst/>
            <a:gdLst/>
            <a:ahLst/>
            <a:cxnLst/>
            <a:rect l="l" t="t" r="r" b="b"/>
            <a:pathLst>
              <a:path w="701039" h="753744">
                <a:moveTo>
                  <a:pt x="0" y="0"/>
                </a:moveTo>
                <a:lnTo>
                  <a:pt x="299697" y="546299"/>
                </a:lnTo>
                <a:lnTo>
                  <a:pt x="186151" y="753121"/>
                </a:lnTo>
                <a:lnTo>
                  <a:pt x="245285" y="745697"/>
                </a:lnTo>
                <a:lnTo>
                  <a:pt x="287012" y="725456"/>
                </a:lnTo>
                <a:lnTo>
                  <a:pt x="316624" y="695440"/>
                </a:lnTo>
                <a:lnTo>
                  <a:pt x="339415" y="658691"/>
                </a:lnTo>
                <a:lnTo>
                  <a:pt x="451931" y="453607"/>
                </a:lnTo>
                <a:lnTo>
                  <a:pt x="350401" y="453607"/>
                </a:lnTo>
                <a:lnTo>
                  <a:pt x="153271" y="94445"/>
                </a:lnTo>
                <a:lnTo>
                  <a:pt x="130220" y="57664"/>
                </a:lnTo>
                <a:lnTo>
                  <a:pt x="100636" y="27646"/>
                </a:lnTo>
                <a:lnTo>
                  <a:pt x="59052" y="7415"/>
                </a:lnTo>
                <a:lnTo>
                  <a:pt x="0" y="0"/>
                </a:lnTo>
                <a:close/>
              </a:path>
              <a:path w="701039" h="753744">
                <a:moveTo>
                  <a:pt x="700795" y="0"/>
                </a:moveTo>
                <a:lnTo>
                  <a:pt x="641433" y="7415"/>
                </a:lnTo>
                <a:lnTo>
                  <a:pt x="599723" y="27646"/>
                </a:lnTo>
                <a:lnTo>
                  <a:pt x="570215" y="57664"/>
                </a:lnTo>
                <a:lnTo>
                  <a:pt x="547454" y="94445"/>
                </a:lnTo>
                <a:lnTo>
                  <a:pt x="350401" y="453607"/>
                </a:lnTo>
                <a:lnTo>
                  <a:pt x="451931" y="453607"/>
                </a:lnTo>
                <a:lnTo>
                  <a:pt x="700795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5" name="object 15"/>
          <p:cNvSpPr/>
          <p:nvPr/>
        </p:nvSpPr>
        <p:spPr>
          <a:xfrm>
            <a:off x="10136717" y="3050882"/>
            <a:ext cx="240674" cy="2076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6" name="object 16"/>
          <p:cNvSpPr/>
          <p:nvPr/>
        </p:nvSpPr>
        <p:spPr>
          <a:xfrm>
            <a:off x="10697346" y="3239769"/>
            <a:ext cx="131064" cy="19304"/>
          </a:xfrm>
          <a:custGeom>
            <a:avLst/>
            <a:gdLst/>
            <a:ahLst/>
            <a:cxnLst/>
            <a:rect l="l" t="t" r="r" b="b"/>
            <a:pathLst>
              <a:path w="81915" h="12064">
                <a:moveTo>
                  <a:pt x="0" y="11459"/>
                </a:moveTo>
                <a:lnTo>
                  <a:pt x="81817" y="11459"/>
                </a:lnTo>
                <a:lnTo>
                  <a:pt x="81817" y="0"/>
                </a:lnTo>
                <a:lnTo>
                  <a:pt x="0" y="0"/>
                </a:lnTo>
                <a:lnTo>
                  <a:pt x="0" y="11459"/>
                </a:lnTo>
                <a:close/>
              </a:path>
            </a:pathLst>
          </a:custGeom>
          <a:solidFill>
            <a:srgbClr val="00A4DC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7" name="object 17"/>
          <p:cNvSpPr/>
          <p:nvPr/>
        </p:nvSpPr>
        <p:spPr>
          <a:xfrm>
            <a:off x="10697346" y="3160314"/>
            <a:ext cx="24384" cy="80264"/>
          </a:xfrm>
          <a:custGeom>
            <a:avLst/>
            <a:gdLst/>
            <a:ahLst/>
            <a:cxnLst/>
            <a:rect l="l" t="t" r="r" b="b"/>
            <a:pathLst>
              <a:path w="15240" h="50164">
                <a:moveTo>
                  <a:pt x="0" y="49658"/>
                </a:moveTo>
                <a:lnTo>
                  <a:pt x="14980" y="49658"/>
                </a:lnTo>
                <a:lnTo>
                  <a:pt x="14980" y="0"/>
                </a:lnTo>
                <a:lnTo>
                  <a:pt x="0" y="0"/>
                </a:lnTo>
                <a:lnTo>
                  <a:pt x="0" y="49658"/>
                </a:lnTo>
                <a:close/>
              </a:path>
            </a:pathLst>
          </a:custGeom>
          <a:solidFill>
            <a:srgbClr val="00A4DC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8" name="object 18"/>
          <p:cNvSpPr/>
          <p:nvPr/>
        </p:nvSpPr>
        <p:spPr>
          <a:xfrm>
            <a:off x="10697346" y="3139942"/>
            <a:ext cx="119888" cy="21336"/>
          </a:xfrm>
          <a:custGeom>
            <a:avLst/>
            <a:gdLst/>
            <a:ahLst/>
            <a:cxnLst/>
            <a:rect l="l" t="t" r="r" b="b"/>
            <a:pathLst>
              <a:path w="74929" h="13335">
                <a:moveTo>
                  <a:pt x="0" y="12733"/>
                </a:moveTo>
                <a:lnTo>
                  <a:pt x="74903" y="12733"/>
                </a:lnTo>
                <a:lnTo>
                  <a:pt x="74903" y="0"/>
                </a:lnTo>
                <a:lnTo>
                  <a:pt x="0" y="0"/>
                </a:lnTo>
                <a:lnTo>
                  <a:pt x="0" y="12733"/>
                </a:lnTo>
                <a:close/>
              </a:path>
            </a:pathLst>
          </a:custGeom>
          <a:solidFill>
            <a:srgbClr val="00A4DC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9" name="object 19"/>
          <p:cNvSpPr/>
          <p:nvPr/>
        </p:nvSpPr>
        <p:spPr>
          <a:xfrm>
            <a:off x="10697346" y="3068636"/>
            <a:ext cx="24384" cy="72136"/>
          </a:xfrm>
          <a:custGeom>
            <a:avLst/>
            <a:gdLst/>
            <a:ahLst/>
            <a:cxnLst/>
            <a:rect l="l" t="t" r="r" b="b"/>
            <a:pathLst>
              <a:path w="15240" h="45085">
                <a:moveTo>
                  <a:pt x="0" y="44565"/>
                </a:moveTo>
                <a:lnTo>
                  <a:pt x="14980" y="44565"/>
                </a:lnTo>
                <a:lnTo>
                  <a:pt x="14980" y="0"/>
                </a:lnTo>
                <a:lnTo>
                  <a:pt x="0" y="0"/>
                </a:lnTo>
                <a:lnTo>
                  <a:pt x="0" y="44565"/>
                </a:lnTo>
                <a:close/>
              </a:path>
            </a:pathLst>
          </a:custGeom>
          <a:solidFill>
            <a:srgbClr val="00A4DC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0" name="object 20"/>
          <p:cNvSpPr/>
          <p:nvPr/>
        </p:nvSpPr>
        <p:spPr>
          <a:xfrm>
            <a:off x="10697346" y="3050302"/>
            <a:ext cx="129032" cy="19304"/>
          </a:xfrm>
          <a:custGeom>
            <a:avLst/>
            <a:gdLst/>
            <a:ahLst/>
            <a:cxnLst/>
            <a:rect l="l" t="t" r="r" b="b"/>
            <a:pathLst>
              <a:path w="80645" h="12064">
                <a:moveTo>
                  <a:pt x="0" y="11459"/>
                </a:moveTo>
                <a:lnTo>
                  <a:pt x="80127" y="11459"/>
                </a:lnTo>
                <a:lnTo>
                  <a:pt x="80127" y="0"/>
                </a:lnTo>
                <a:lnTo>
                  <a:pt x="0" y="0"/>
                </a:lnTo>
                <a:lnTo>
                  <a:pt x="0" y="11459"/>
                </a:lnTo>
                <a:close/>
              </a:path>
            </a:pathLst>
          </a:custGeom>
          <a:solidFill>
            <a:srgbClr val="00A4DC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1" name="object 21"/>
          <p:cNvSpPr/>
          <p:nvPr/>
        </p:nvSpPr>
        <p:spPr>
          <a:xfrm>
            <a:off x="11156569" y="3050882"/>
            <a:ext cx="162251" cy="2076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2" name="object 22"/>
          <p:cNvSpPr/>
          <p:nvPr/>
        </p:nvSpPr>
        <p:spPr>
          <a:xfrm>
            <a:off x="11653589" y="3050882"/>
            <a:ext cx="0" cy="208280"/>
          </a:xfrm>
          <a:custGeom>
            <a:avLst/>
            <a:gdLst/>
            <a:ahLst/>
            <a:cxnLst/>
            <a:rect l="l" t="t" r="r" b="b"/>
            <a:pathLst>
              <a:path h="130175">
                <a:moveTo>
                  <a:pt x="0" y="0"/>
                </a:moveTo>
                <a:lnTo>
                  <a:pt x="0" y="129768"/>
                </a:lnTo>
              </a:path>
            </a:pathLst>
          </a:custGeom>
          <a:ln w="14980">
            <a:solidFill>
              <a:srgbClr val="00A4DC"/>
            </a:solidFill>
          </a:ln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3" name="object 23"/>
          <p:cNvSpPr/>
          <p:nvPr/>
        </p:nvSpPr>
        <p:spPr>
          <a:xfrm>
            <a:off x="12000280" y="3049028"/>
            <a:ext cx="147501" cy="211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4" name="object 24"/>
          <p:cNvSpPr/>
          <p:nvPr/>
        </p:nvSpPr>
        <p:spPr>
          <a:xfrm>
            <a:off x="12477941" y="3049027"/>
            <a:ext cx="188925" cy="2094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5" name="object 25"/>
          <p:cNvSpPr/>
          <p:nvPr/>
        </p:nvSpPr>
        <p:spPr>
          <a:xfrm>
            <a:off x="12996041" y="3239769"/>
            <a:ext cx="131064" cy="19304"/>
          </a:xfrm>
          <a:custGeom>
            <a:avLst/>
            <a:gdLst/>
            <a:ahLst/>
            <a:cxnLst/>
            <a:rect l="l" t="t" r="r" b="b"/>
            <a:pathLst>
              <a:path w="81915" h="12064">
                <a:moveTo>
                  <a:pt x="0" y="11459"/>
                </a:moveTo>
                <a:lnTo>
                  <a:pt x="81894" y="11459"/>
                </a:lnTo>
                <a:lnTo>
                  <a:pt x="81894" y="0"/>
                </a:lnTo>
                <a:lnTo>
                  <a:pt x="0" y="0"/>
                </a:lnTo>
                <a:lnTo>
                  <a:pt x="0" y="11459"/>
                </a:lnTo>
                <a:close/>
              </a:path>
            </a:pathLst>
          </a:custGeom>
          <a:solidFill>
            <a:srgbClr val="00A4DC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6" name="object 26"/>
          <p:cNvSpPr/>
          <p:nvPr/>
        </p:nvSpPr>
        <p:spPr>
          <a:xfrm>
            <a:off x="13007595" y="3050302"/>
            <a:ext cx="0" cy="189992"/>
          </a:xfrm>
          <a:custGeom>
            <a:avLst/>
            <a:gdLst/>
            <a:ahLst/>
            <a:cxnLst/>
            <a:rect l="l" t="t" r="r" b="b"/>
            <a:pathLst>
              <a:path h="118744">
                <a:moveTo>
                  <a:pt x="0" y="0"/>
                </a:moveTo>
                <a:lnTo>
                  <a:pt x="0" y="118416"/>
                </a:lnTo>
              </a:path>
            </a:pathLst>
          </a:custGeom>
          <a:ln w="14442">
            <a:solidFill>
              <a:srgbClr val="00A4DC"/>
            </a:solidFill>
          </a:ln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7" name="object 27"/>
          <p:cNvSpPr/>
          <p:nvPr/>
        </p:nvSpPr>
        <p:spPr>
          <a:xfrm>
            <a:off x="1" y="1"/>
            <a:ext cx="14630398" cy="82295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8" name="object 28"/>
          <p:cNvSpPr txBox="1"/>
          <p:nvPr/>
        </p:nvSpPr>
        <p:spPr>
          <a:xfrm>
            <a:off x="1128979" y="7333486"/>
            <a:ext cx="6173216" cy="61144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3840" spc="-8" dirty="0">
                <a:solidFill>
                  <a:srgbClr val="6EB7D6"/>
                </a:solidFill>
              </a:rPr>
              <a:t>Single-patient-use</a:t>
            </a:r>
            <a:r>
              <a:rPr sz="3840" spc="64" dirty="0">
                <a:solidFill>
                  <a:srgbClr val="6EB7D6"/>
                </a:solidFill>
              </a:rPr>
              <a:t> </a:t>
            </a:r>
            <a:r>
              <a:rPr sz="3840" spc="-8" dirty="0">
                <a:solidFill>
                  <a:srgbClr val="6EB7D6"/>
                </a:solidFill>
              </a:rPr>
              <a:t>leadwires</a:t>
            </a:r>
            <a:endParaRPr sz="384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7504" y="362833"/>
            <a:ext cx="5377686" cy="1277273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sz="4000" spc="-8" dirty="0"/>
              <a:t>Reusable </a:t>
            </a:r>
            <a:r>
              <a:rPr sz="4000" dirty="0"/>
              <a:t>or</a:t>
            </a:r>
            <a:r>
              <a:rPr sz="4000" spc="-32" dirty="0"/>
              <a:t> </a:t>
            </a:r>
            <a:r>
              <a:rPr sz="4000" dirty="0"/>
              <a:t>SPU</a:t>
            </a:r>
            <a:endParaRPr sz="4000"/>
          </a:p>
          <a:p>
            <a:pPr marL="20320">
              <a:lnSpc>
                <a:spcPct val="100000"/>
              </a:lnSpc>
            </a:pPr>
            <a:r>
              <a:rPr sz="4000" dirty="0"/>
              <a:t>How confident are</a:t>
            </a:r>
            <a:r>
              <a:rPr sz="4000" spc="-176" dirty="0"/>
              <a:t> </a:t>
            </a:r>
            <a:r>
              <a:rPr sz="4000" dirty="0"/>
              <a:t>you?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2651761" y="2122627"/>
            <a:ext cx="5556386" cy="491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4" name="object 4"/>
          <p:cNvSpPr txBox="1"/>
          <p:nvPr/>
        </p:nvSpPr>
        <p:spPr>
          <a:xfrm>
            <a:off x="8623402" y="2045817"/>
            <a:ext cx="5641238" cy="36892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 marR="524256">
              <a:spcBef>
                <a:spcPts val="160"/>
              </a:spcBef>
            </a:pPr>
            <a:r>
              <a:rPr sz="2160" b="1" spc="-8" dirty="0">
                <a:solidFill>
                  <a:srgbClr val="0C1524"/>
                </a:solidFill>
              </a:rPr>
              <a:t>University </a:t>
            </a:r>
            <a:r>
              <a:rPr sz="2160" b="1" dirty="0">
                <a:solidFill>
                  <a:srgbClr val="0C1524"/>
                </a:solidFill>
              </a:rPr>
              <a:t>of</a:t>
            </a:r>
            <a:r>
              <a:rPr sz="2160" b="1" spc="-56" dirty="0">
                <a:solidFill>
                  <a:srgbClr val="0C1524"/>
                </a:solidFill>
              </a:rPr>
              <a:t> </a:t>
            </a:r>
            <a:r>
              <a:rPr sz="2160" b="1" spc="-8" dirty="0">
                <a:solidFill>
                  <a:srgbClr val="0C1524"/>
                </a:solidFill>
              </a:rPr>
              <a:t>Wisconsin  Study</a:t>
            </a:r>
            <a:endParaRPr sz="2160" dirty="0"/>
          </a:p>
          <a:p>
            <a:pPr>
              <a:spcBef>
                <a:spcPts val="16"/>
              </a:spcBef>
            </a:pPr>
            <a:endParaRPr sz="2240" dirty="0"/>
          </a:p>
          <a:p>
            <a:pPr marL="363726" marR="53848" indent="-344424">
              <a:buChar char="•"/>
              <a:tabLst>
                <a:tab pos="363726" algn="l"/>
                <a:tab pos="364744" algn="l"/>
              </a:tabLst>
            </a:pPr>
            <a:r>
              <a:rPr sz="2160" dirty="0">
                <a:solidFill>
                  <a:srgbClr val="0C1524"/>
                </a:solidFill>
              </a:rPr>
              <a:t>The most </a:t>
            </a:r>
            <a:r>
              <a:rPr sz="2160" spc="-8" dirty="0">
                <a:solidFill>
                  <a:srgbClr val="0C1524"/>
                </a:solidFill>
              </a:rPr>
              <a:t>frequently cited  </a:t>
            </a:r>
            <a:r>
              <a:rPr sz="2160" dirty="0">
                <a:solidFill>
                  <a:srgbClr val="0C1524"/>
                </a:solidFill>
              </a:rPr>
              <a:t>study </a:t>
            </a:r>
            <a:r>
              <a:rPr sz="2160" spc="-8" dirty="0">
                <a:solidFill>
                  <a:srgbClr val="0C1524"/>
                </a:solidFill>
              </a:rPr>
              <a:t>promoting </a:t>
            </a:r>
            <a:r>
              <a:rPr sz="2160" dirty="0">
                <a:solidFill>
                  <a:srgbClr val="0C1524"/>
                </a:solidFill>
              </a:rPr>
              <a:t>the </a:t>
            </a:r>
            <a:r>
              <a:rPr sz="2160" spc="-8" dirty="0">
                <a:solidFill>
                  <a:srgbClr val="0C1524"/>
                </a:solidFill>
              </a:rPr>
              <a:t>use</a:t>
            </a:r>
            <a:r>
              <a:rPr sz="2160" spc="-80" dirty="0">
                <a:solidFill>
                  <a:srgbClr val="0C1524"/>
                </a:solidFill>
              </a:rPr>
              <a:t> </a:t>
            </a:r>
            <a:r>
              <a:rPr sz="2160" dirty="0">
                <a:solidFill>
                  <a:srgbClr val="0C1524"/>
                </a:solidFill>
              </a:rPr>
              <a:t>of  </a:t>
            </a:r>
            <a:r>
              <a:rPr sz="2160" spc="-8" dirty="0">
                <a:solidFill>
                  <a:srgbClr val="0C1524"/>
                </a:solidFill>
              </a:rPr>
              <a:t>single-patient-use  </a:t>
            </a:r>
            <a:r>
              <a:rPr sz="2160" spc="-8" dirty="0" err="1">
                <a:solidFill>
                  <a:srgbClr val="0C1524"/>
                </a:solidFill>
              </a:rPr>
              <a:t>leadwires</a:t>
            </a:r>
            <a:endParaRPr lang="en-GB" sz="2160" spc="-8" dirty="0">
              <a:solidFill>
                <a:srgbClr val="0C1524"/>
              </a:solidFill>
            </a:endParaRPr>
          </a:p>
          <a:p>
            <a:pPr marL="363726" marR="53848" indent="-344424">
              <a:buChar char="•"/>
              <a:tabLst>
                <a:tab pos="363726" algn="l"/>
                <a:tab pos="364744" algn="l"/>
              </a:tabLst>
            </a:pPr>
            <a:endParaRPr sz="2160" dirty="0"/>
          </a:p>
          <a:p>
            <a:pPr marL="363726" marR="8128" indent="-344424" algn="just">
              <a:buChar char="•"/>
              <a:tabLst>
                <a:tab pos="364744" algn="l"/>
              </a:tabLst>
            </a:pPr>
            <a:r>
              <a:rPr sz="2160" spc="-8" dirty="0">
                <a:solidFill>
                  <a:srgbClr val="0C1524"/>
                </a:solidFill>
              </a:rPr>
              <a:t>UW </a:t>
            </a:r>
            <a:r>
              <a:rPr sz="2160" dirty="0">
                <a:solidFill>
                  <a:srgbClr val="0C1524"/>
                </a:solidFill>
              </a:rPr>
              <a:t>Madison </a:t>
            </a:r>
            <a:r>
              <a:rPr sz="2160" spc="-8" dirty="0">
                <a:solidFill>
                  <a:srgbClr val="0C1524"/>
                </a:solidFill>
              </a:rPr>
              <a:t>swabbed</a:t>
            </a:r>
            <a:r>
              <a:rPr sz="2160" spc="-88" dirty="0">
                <a:solidFill>
                  <a:srgbClr val="0C1524"/>
                </a:solidFill>
              </a:rPr>
              <a:t> </a:t>
            </a:r>
            <a:r>
              <a:rPr sz="2160" spc="-8" dirty="0">
                <a:solidFill>
                  <a:srgbClr val="0C1524"/>
                </a:solidFill>
              </a:rPr>
              <a:t>and  cultured 100 </a:t>
            </a:r>
            <a:r>
              <a:rPr sz="2160" dirty="0">
                <a:solidFill>
                  <a:srgbClr val="0C1524"/>
                </a:solidFill>
              </a:rPr>
              <a:t>of </a:t>
            </a:r>
            <a:r>
              <a:rPr sz="2160" spc="-8" dirty="0">
                <a:solidFill>
                  <a:srgbClr val="0C1524"/>
                </a:solidFill>
              </a:rPr>
              <a:t>their clean,  reusable</a:t>
            </a:r>
            <a:r>
              <a:rPr sz="2160" spc="-16" dirty="0">
                <a:solidFill>
                  <a:srgbClr val="0C1524"/>
                </a:solidFill>
              </a:rPr>
              <a:t> </a:t>
            </a:r>
            <a:r>
              <a:rPr sz="2160" spc="-8" dirty="0" err="1">
                <a:solidFill>
                  <a:srgbClr val="0C1524"/>
                </a:solidFill>
              </a:rPr>
              <a:t>leadwires</a:t>
            </a:r>
            <a:endParaRPr lang="en-GB" sz="2160" spc="-8" dirty="0">
              <a:solidFill>
                <a:srgbClr val="0C1524"/>
              </a:solidFill>
            </a:endParaRPr>
          </a:p>
          <a:p>
            <a:pPr marL="363726" marR="8128" indent="-344424" algn="just">
              <a:buChar char="•"/>
              <a:tabLst>
                <a:tab pos="364744" algn="l"/>
              </a:tabLst>
            </a:pPr>
            <a:endParaRPr sz="2160" dirty="0"/>
          </a:p>
          <a:p>
            <a:pPr marL="363726" marR="23366" indent="-344424">
              <a:buChar char="•"/>
              <a:tabLst>
                <a:tab pos="363726" algn="l"/>
                <a:tab pos="364744" algn="l"/>
              </a:tabLst>
            </a:pPr>
            <a:r>
              <a:rPr sz="2160" b="1" spc="-8" dirty="0">
                <a:solidFill>
                  <a:srgbClr val="0C1524"/>
                </a:solidFill>
              </a:rPr>
              <a:t>77% </a:t>
            </a:r>
            <a:r>
              <a:rPr sz="2160" b="1" dirty="0">
                <a:solidFill>
                  <a:srgbClr val="0C1524"/>
                </a:solidFill>
              </a:rPr>
              <a:t>of them </a:t>
            </a:r>
            <a:r>
              <a:rPr sz="2160" b="1" spc="-8" dirty="0">
                <a:solidFill>
                  <a:srgbClr val="0C1524"/>
                </a:solidFill>
              </a:rPr>
              <a:t>came back  with </a:t>
            </a:r>
            <a:r>
              <a:rPr sz="2160" b="1" dirty="0">
                <a:solidFill>
                  <a:srgbClr val="0C1524"/>
                </a:solidFill>
              </a:rPr>
              <a:t>at </a:t>
            </a:r>
            <a:r>
              <a:rPr sz="2160" b="1" spc="-8" dirty="0">
                <a:solidFill>
                  <a:srgbClr val="0C1524"/>
                </a:solidFill>
              </a:rPr>
              <a:t>least one </a:t>
            </a:r>
            <a:r>
              <a:rPr sz="2160" b="1" dirty="0">
                <a:solidFill>
                  <a:srgbClr val="0C1524"/>
                </a:solidFill>
              </a:rPr>
              <a:t>form of  antibiotic-resistant</a:t>
            </a:r>
            <a:r>
              <a:rPr sz="2160" b="1" spc="-112" dirty="0">
                <a:solidFill>
                  <a:srgbClr val="0C1524"/>
                </a:solidFill>
              </a:rPr>
              <a:t> </a:t>
            </a:r>
            <a:r>
              <a:rPr sz="2160" b="1" spc="-8" dirty="0">
                <a:solidFill>
                  <a:srgbClr val="0C1524"/>
                </a:solidFill>
              </a:rPr>
              <a:t>bacteria  </a:t>
            </a:r>
            <a:r>
              <a:rPr sz="2160" b="1" dirty="0">
                <a:solidFill>
                  <a:srgbClr val="0C1524"/>
                </a:solidFill>
              </a:rPr>
              <a:t>present, </a:t>
            </a:r>
            <a:r>
              <a:rPr sz="2160" b="1" spc="-8" dirty="0">
                <a:solidFill>
                  <a:srgbClr val="0C1524"/>
                </a:solidFill>
              </a:rPr>
              <a:t>including MRSA</a:t>
            </a:r>
            <a:endParaRPr sz="2160" b="1" dirty="0"/>
          </a:p>
        </p:txBody>
      </p:sp>
      <p:sp>
        <p:nvSpPr>
          <p:cNvPr id="5" name="object 5"/>
          <p:cNvSpPr/>
          <p:nvPr/>
        </p:nvSpPr>
        <p:spPr>
          <a:xfrm>
            <a:off x="7003085" y="6128918"/>
            <a:ext cx="1552042" cy="7059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6" name="object 6"/>
          <p:cNvSpPr/>
          <p:nvPr/>
        </p:nvSpPr>
        <p:spPr>
          <a:xfrm>
            <a:off x="7079082" y="6166306"/>
            <a:ext cx="1400048" cy="553720"/>
          </a:xfrm>
          <a:custGeom>
            <a:avLst/>
            <a:gdLst/>
            <a:ahLst/>
            <a:cxnLst/>
            <a:rect l="l" t="t" r="r" b="b"/>
            <a:pathLst>
              <a:path w="875029" h="346075">
                <a:moveTo>
                  <a:pt x="802386" y="172999"/>
                </a:moveTo>
                <a:lnTo>
                  <a:pt x="760077" y="184925"/>
                </a:lnTo>
                <a:lnTo>
                  <a:pt x="735091" y="221105"/>
                </a:lnTo>
                <a:lnTo>
                  <a:pt x="730250" y="259384"/>
                </a:lnTo>
                <a:lnTo>
                  <a:pt x="731462" y="280054"/>
                </a:lnTo>
                <a:lnTo>
                  <a:pt x="749553" y="324802"/>
                </a:lnTo>
                <a:lnTo>
                  <a:pt x="786880" y="344685"/>
                </a:lnTo>
                <a:lnTo>
                  <a:pt x="803021" y="346011"/>
                </a:lnTo>
                <a:lnTo>
                  <a:pt x="818661" y="344685"/>
                </a:lnTo>
                <a:lnTo>
                  <a:pt x="855345" y="324802"/>
                </a:lnTo>
                <a:lnTo>
                  <a:pt x="864914" y="310070"/>
                </a:lnTo>
                <a:lnTo>
                  <a:pt x="795401" y="310070"/>
                </a:lnTo>
                <a:lnTo>
                  <a:pt x="790194" y="307314"/>
                </a:lnTo>
                <a:lnTo>
                  <a:pt x="779145" y="259168"/>
                </a:lnTo>
                <a:lnTo>
                  <a:pt x="779599" y="244517"/>
                </a:lnTo>
                <a:lnTo>
                  <a:pt x="795147" y="208267"/>
                </a:lnTo>
                <a:lnTo>
                  <a:pt x="864650" y="208267"/>
                </a:lnTo>
                <a:lnTo>
                  <a:pt x="863826" y="206233"/>
                </a:lnTo>
                <a:lnTo>
                  <a:pt x="855345" y="194208"/>
                </a:lnTo>
                <a:lnTo>
                  <a:pt x="844819" y="184925"/>
                </a:lnTo>
                <a:lnTo>
                  <a:pt x="832485" y="178298"/>
                </a:lnTo>
                <a:lnTo>
                  <a:pt x="818340" y="174323"/>
                </a:lnTo>
                <a:lnTo>
                  <a:pt x="802386" y="172999"/>
                </a:lnTo>
                <a:close/>
              </a:path>
              <a:path w="875029" h="346075">
                <a:moveTo>
                  <a:pt x="801877" y="0"/>
                </a:moveTo>
                <a:lnTo>
                  <a:pt x="756793" y="0"/>
                </a:lnTo>
                <a:lnTo>
                  <a:pt x="582422" y="345338"/>
                </a:lnTo>
                <a:lnTo>
                  <a:pt x="628903" y="345338"/>
                </a:lnTo>
                <a:lnTo>
                  <a:pt x="801877" y="0"/>
                </a:lnTo>
                <a:close/>
              </a:path>
              <a:path w="875029" h="346075">
                <a:moveTo>
                  <a:pt x="864650" y="208267"/>
                </a:moveTo>
                <a:lnTo>
                  <a:pt x="808609" y="208267"/>
                </a:lnTo>
                <a:lnTo>
                  <a:pt x="813815" y="210947"/>
                </a:lnTo>
                <a:lnTo>
                  <a:pt x="817499" y="216306"/>
                </a:lnTo>
                <a:lnTo>
                  <a:pt x="820646" y="223085"/>
                </a:lnTo>
                <a:lnTo>
                  <a:pt x="822864" y="232489"/>
                </a:lnTo>
                <a:lnTo>
                  <a:pt x="824178" y="244517"/>
                </a:lnTo>
                <a:lnTo>
                  <a:pt x="824611" y="259168"/>
                </a:lnTo>
                <a:lnTo>
                  <a:pt x="824156" y="273820"/>
                </a:lnTo>
                <a:lnTo>
                  <a:pt x="808609" y="310070"/>
                </a:lnTo>
                <a:lnTo>
                  <a:pt x="864914" y="310070"/>
                </a:lnTo>
                <a:lnTo>
                  <a:pt x="869854" y="297846"/>
                </a:lnTo>
                <a:lnTo>
                  <a:pt x="873454" y="280054"/>
                </a:lnTo>
                <a:lnTo>
                  <a:pt x="874649" y="259384"/>
                </a:lnTo>
                <a:lnTo>
                  <a:pt x="873454" y="238822"/>
                </a:lnTo>
                <a:lnTo>
                  <a:pt x="869854" y="221105"/>
                </a:lnTo>
                <a:lnTo>
                  <a:pt x="864650" y="208267"/>
                </a:lnTo>
                <a:close/>
              </a:path>
              <a:path w="875029" h="346075">
                <a:moveTo>
                  <a:pt x="581151" y="0"/>
                </a:moveTo>
                <a:lnTo>
                  <a:pt x="539253" y="11942"/>
                </a:lnTo>
                <a:lnTo>
                  <a:pt x="514238" y="48093"/>
                </a:lnTo>
                <a:lnTo>
                  <a:pt x="509397" y="86372"/>
                </a:lnTo>
                <a:lnTo>
                  <a:pt x="510609" y="107034"/>
                </a:lnTo>
                <a:lnTo>
                  <a:pt x="528701" y="151676"/>
                </a:lnTo>
                <a:lnTo>
                  <a:pt x="566044" y="171451"/>
                </a:lnTo>
                <a:lnTo>
                  <a:pt x="582168" y="172770"/>
                </a:lnTo>
                <a:lnTo>
                  <a:pt x="597864" y="171446"/>
                </a:lnTo>
                <a:lnTo>
                  <a:pt x="634619" y="151561"/>
                </a:lnTo>
                <a:lnTo>
                  <a:pt x="644144" y="136829"/>
                </a:lnTo>
                <a:lnTo>
                  <a:pt x="574548" y="136829"/>
                </a:lnTo>
                <a:lnTo>
                  <a:pt x="569468" y="134150"/>
                </a:lnTo>
                <a:lnTo>
                  <a:pt x="558291" y="85928"/>
                </a:lnTo>
                <a:lnTo>
                  <a:pt x="558764" y="71283"/>
                </a:lnTo>
                <a:lnTo>
                  <a:pt x="574548" y="35026"/>
                </a:lnTo>
                <a:lnTo>
                  <a:pt x="643839" y="35026"/>
                </a:lnTo>
                <a:lnTo>
                  <a:pt x="643046" y="33071"/>
                </a:lnTo>
                <a:lnTo>
                  <a:pt x="634619" y="21082"/>
                </a:lnTo>
                <a:lnTo>
                  <a:pt x="623996" y="11840"/>
                </a:lnTo>
                <a:lnTo>
                  <a:pt x="611552" y="5254"/>
                </a:lnTo>
                <a:lnTo>
                  <a:pt x="597275" y="1311"/>
                </a:lnTo>
                <a:lnTo>
                  <a:pt x="581151" y="0"/>
                </a:lnTo>
                <a:close/>
              </a:path>
              <a:path w="875029" h="346075">
                <a:moveTo>
                  <a:pt x="643839" y="35026"/>
                </a:moveTo>
                <a:lnTo>
                  <a:pt x="587756" y="35026"/>
                </a:lnTo>
                <a:lnTo>
                  <a:pt x="592963" y="37782"/>
                </a:lnTo>
                <a:lnTo>
                  <a:pt x="596773" y="43294"/>
                </a:lnTo>
                <a:lnTo>
                  <a:pt x="599866" y="49975"/>
                </a:lnTo>
                <a:lnTo>
                  <a:pt x="602091" y="59310"/>
                </a:lnTo>
                <a:lnTo>
                  <a:pt x="603434" y="71296"/>
                </a:lnTo>
                <a:lnTo>
                  <a:pt x="603885" y="85928"/>
                </a:lnTo>
                <a:lnTo>
                  <a:pt x="603434" y="100580"/>
                </a:lnTo>
                <a:lnTo>
                  <a:pt x="587756" y="136829"/>
                </a:lnTo>
                <a:lnTo>
                  <a:pt x="644144" y="136829"/>
                </a:lnTo>
                <a:lnTo>
                  <a:pt x="649081" y="124663"/>
                </a:lnTo>
                <a:lnTo>
                  <a:pt x="652710" y="106941"/>
                </a:lnTo>
                <a:lnTo>
                  <a:pt x="653923" y="86372"/>
                </a:lnTo>
                <a:lnTo>
                  <a:pt x="652710" y="65717"/>
                </a:lnTo>
                <a:lnTo>
                  <a:pt x="649081" y="47950"/>
                </a:lnTo>
                <a:lnTo>
                  <a:pt x="643839" y="35026"/>
                </a:lnTo>
                <a:close/>
              </a:path>
              <a:path w="875029" h="346075">
                <a:moveTo>
                  <a:pt x="469011" y="10033"/>
                </a:moveTo>
                <a:lnTo>
                  <a:pt x="254508" y="10033"/>
                </a:lnTo>
                <a:lnTo>
                  <a:pt x="254508" y="68300"/>
                </a:lnTo>
                <a:lnTo>
                  <a:pt x="397128" y="68300"/>
                </a:lnTo>
                <a:lnTo>
                  <a:pt x="376148" y="97028"/>
                </a:lnTo>
                <a:lnTo>
                  <a:pt x="340854" y="160088"/>
                </a:lnTo>
                <a:lnTo>
                  <a:pt x="314827" y="229528"/>
                </a:lnTo>
                <a:lnTo>
                  <a:pt x="300781" y="298737"/>
                </a:lnTo>
                <a:lnTo>
                  <a:pt x="298450" y="332841"/>
                </a:lnTo>
                <a:lnTo>
                  <a:pt x="359028" y="332841"/>
                </a:lnTo>
                <a:lnTo>
                  <a:pt x="359785" y="310450"/>
                </a:lnTo>
                <a:lnTo>
                  <a:pt x="362410" y="286597"/>
                </a:lnTo>
                <a:lnTo>
                  <a:pt x="373125" y="234505"/>
                </a:lnTo>
                <a:lnTo>
                  <a:pt x="390842" y="181005"/>
                </a:lnTo>
                <a:lnTo>
                  <a:pt x="415036" y="130581"/>
                </a:lnTo>
                <a:lnTo>
                  <a:pt x="442261" y="87387"/>
                </a:lnTo>
                <a:lnTo>
                  <a:pt x="469011" y="55575"/>
                </a:lnTo>
                <a:lnTo>
                  <a:pt x="469011" y="10033"/>
                </a:lnTo>
                <a:close/>
              </a:path>
              <a:path w="875029" h="346075">
                <a:moveTo>
                  <a:pt x="214502" y="10033"/>
                </a:moveTo>
                <a:lnTo>
                  <a:pt x="0" y="10033"/>
                </a:lnTo>
                <a:lnTo>
                  <a:pt x="0" y="68300"/>
                </a:lnTo>
                <a:lnTo>
                  <a:pt x="142621" y="68300"/>
                </a:lnTo>
                <a:lnTo>
                  <a:pt x="121640" y="97028"/>
                </a:lnTo>
                <a:lnTo>
                  <a:pt x="86346" y="160088"/>
                </a:lnTo>
                <a:lnTo>
                  <a:pt x="60319" y="229528"/>
                </a:lnTo>
                <a:lnTo>
                  <a:pt x="46273" y="298737"/>
                </a:lnTo>
                <a:lnTo>
                  <a:pt x="43941" y="332841"/>
                </a:lnTo>
                <a:lnTo>
                  <a:pt x="104521" y="332841"/>
                </a:lnTo>
                <a:lnTo>
                  <a:pt x="105277" y="310450"/>
                </a:lnTo>
                <a:lnTo>
                  <a:pt x="107902" y="286597"/>
                </a:lnTo>
                <a:lnTo>
                  <a:pt x="118618" y="234505"/>
                </a:lnTo>
                <a:lnTo>
                  <a:pt x="136334" y="181005"/>
                </a:lnTo>
                <a:lnTo>
                  <a:pt x="160527" y="130581"/>
                </a:lnTo>
                <a:lnTo>
                  <a:pt x="187753" y="87387"/>
                </a:lnTo>
                <a:lnTo>
                  <a:pt x="214502" y="55575"/>
                </a:lnTo>
                <a:lnTo>
                  <a:pt x="214502" y="10033"/>
                </a:lnTo>
                <a:close/>
              </a:path>
            </a:pathLst>
          </a:custGeom>
          <a:solidFill>
            <a:srgbClr val="FFEFE7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/>
          <p:nvPr/>
        </p:nvSpPr>
        <p:spPr>
          <a:xfrm>
            <a:off x="7054087" y="6141414"/>
            <a:ext cx="1449426" cy="6035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8" name="object 8"/>
          <p:cNvSpPr txBox="1"/>
          <p:nvPr/>
        </p:nvSpPr>
        <p:spPr>
          <a:xfrm>
            <a:off x="1954783" y="7183934"/>
            <a:ext cx="4609592" cy="13131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720" b="1" dirty="0">
                <a:solidFill>
                  <a:srgbClr val="0C1524"/>
                </a:solidFill>
              </a:rPr>
              <a:t>1. </a:t>
            </a:r>
            <a:r>
              <a:rPr sz="720" dirty="0">
                <a:solidFill>
                  <a:srgbClr val="0C1524"/>
                </a:solidFill>
              </a:rPr>
              <a:t>Jancin, B. Antibiotic resistant pathogens found </a:t>
            </a:r>
            <a:r>
              <a:rPr sz="720" spc="-8" dirty="0">
                <a:solidFill>
                  <a:srgbClr val="0C1524"/>
                </a:solidFill>
              </a:rPr>
              <a:t>on 77% </a:t>
            </a:r>
            <a:r>
              <a:rPr sz="720" dirty="0">
                <a:solidFill>
                  <a:srgbClr val="0C1524"/>
                </a:solidFill>
              </a:rPr>
              <a:t>of ECG </a:t>
            </a:r>
            <a:r>
              <a:rPr sz="720" spc="-8" dirty="0">
                <a:solidFill>
                  <a:srgbClr val="0C1524"/>
                </a:solidFill>
              </a:rPr>
              <a:t>lead wires. </a:t>
            </a:r>
            <a:r>
              <a:rPr sz="720" i="1" spc="-8" dirty="0">
                <a:solidFill>
                  <a:srgbClr val="0C1524"/>
                </a:solidFill>
              </a:rPr>
              <a:t>Cardiol </a:t>
            </a:r>
            <a:r>
              <a:rPr sz="720" i="1" dirty="0">
                <a:solidFill>
                  <a:srgbClr val="0C1524"/>
                </a:solidFill>
              </a:rPr>
              <a:t>News, </a:t>
            </a:r>
            <a:r>
              <a:rPr sz="720" spc="-8" dirty="0">
                <a:solidFill>
                  <a:srgbClr val="0C1524"/>
                </a:solidFill>
              </a:rPr>
              <a:t>March </a:t>
            </a:r>
            <a:r>
              <a:rPr sz="720" dirty="0">
                <a:solidFill>
                  <a:srgbClr val="0C1524"/>
                </a:solidFill>
              </a:rPr>
              <a:t>2004,</a:t>
            </a:r>
            <a:r>
              <a:rPr sz="720" spc="-120" dirty="0">
                <a:solidFill>
                  <a:srgbClr val="0C1524"/>
                </a:solidFill>
              </a:rPr>
              <a:t> </a:t>
            </a:r>
            <a:r>
              <a:rPr sz="720" dirty="0">
                <a:solidFill>
                  <a:srgbClr val="0C1524"/>
                </a:solidFill>
              </a:rPr>
              <a:t>2(3):14.</a:t>
            </a:r>
            <a:endParaRPr sz="720"/>
          </a:p>
        </p:txBody>
      </p:sp>
      <p:sp>
        <p:nvSpPr>
          <p:cNvPr id="9" name="object 9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2932" y="6900960"/>
            <a:ext cx="1014831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" dirty="0"/>
              <a:t>1. Brown, Donna Q. Disposable vs reusable electrocardiography leads in development of and cross-contamination by resistant bacteria. </a:t>
            </a:r>
            <a:r>
              <a:rPr lang="en-US" sz="960" dirty="0" err="1"/>
              <a:t>Crit</a:t>
            </a:r>
            <a:r>
              <a:rPr lang="en-US" sz="960" dirty="0"/>
              <a:t> Care Nurse. 2011 Jun;31(3):62-8.</a:t>
            </a:r>
          </a:p>
          <a:p>
            <a:r>
              <a:rPr lang="en-US" sz="960" dirty="0"/>
              <a:t>2. 8 Barnett, T.E. (2007). “The Not-So-Hidden Costs of Surgical Infections.” AORN Journal: Vol. 86, No. 2; 249-258.</a:t>
            </a:r>
          </a:p>
          <a:p>
            <a:r>
              <a:rPr lang="en-US" sz="960" dirty="0"/>
              <a:t>3. Albert, NM et al (2013). “Randomized Controlled Trial of Differences in Artifact/Noise Alarm Events in Disposable versus Reusable ECG Lead Wires.” AACN, NTI &amp; </a:t>
            </a:r>
            <a:r>
              <a:rPr lang="en-US" sz="960" dirty="0" err="1"/>
              <a:t>Cricital</a:t>
            </a:r>
            <a:r>
              <a:rPr lang="en-US" sz="960" dirty="0"/>
              <a:t> Care Expo, Boston, MA 2013.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 (SPU)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41043" y="1461668"/>
            <a:ext cx="10148314" cy="5431156"/>
          </a:xfrm>
        </p:spPr>
        <p:txBody>
          <a:bodyPr>
            <a:normAutofit/>
          </a:bodyPr>
          <a:lstStyle/>
          <a:p>
            <a:pPr>
              <a:spcBef>
                <a:spcPts val="1440"/>
              </a:spcBef>
              <a:spcAft>
                <a:spcPts val="1440"/>
              </a:spcAft>
            </a:pPr>
            <a:r>
              <a:rPr lang="en-US" sz="2400" dirty="0"/>
              <a:t>St. Anthony’s Medical Center in St Petersburg, FL, reported a </a:t>
            </a:r>
            <a:r>
              <a:rPr lang="en-US" sz="2400" b="1" dirty="0"/>
              <a:t>70% decrease in combined MRSA, VRE, and other HAIs when disposable ECG wires were added </a:t>
            </a:r>
            <a:r>
              <a:rPr lang="en-US" sz="2400" dirty="0"/>
              <a:t>to the hospital’s infection control bundle.</a:t>
            </a:r>
            <a:r>
              <a:rPr lang="en-US" sz="2400" baseline="30000" dirty="0"/>
              <a:t>1</a:t>
            </a:r>
          </a:p>
          <a:p>
            <a:pPr>
              <a:spcBef>
                <a:spcPts val="1440"/>
              </a:spcBef>
              <a:spcAft>
                <a:spcPts val="1440"/>
              </a:spcAft>
            </a:pPr>
            <a:r>
              <a:rPr lang="en-US" sz="2400" dirty="0"/>
              <a:t>At Bon Secours St Francis in Virginia, a </a:t>
            </a:r>
            <a:r>
              <a:rPr lang="en-US" sz="2400" b="1" dirty="0"/>
              <a:t>23-month zero infection rate was achieved when use of disposable ECG leads </a:t>
            </a:r>
            <a:r>
              <a:rPr lang="en-US" sz="2400" dirty="0"/>
              <a:t>was added to the infection control bundle in telemetry &amp; ICU. Subsequently, surgical site infections decreased 40%.</a:t>
            </a:r>
            <a:r>
              <a:rPr lang="en-US" sz="2400" baseline="30000" dirty="0"/>
              <a:t>1</a:t>
            </a:r>
          </a:p>
          <a:p>
            <a:pPr>
              <a:spcBef>
                <a:spcPts val="1440"/>
              </a:spcBef>
              <a:spcAft>
                <a:spcPts val="1440"/>
              </a:spcAft>
            </a:pPr>
            <a:r>
              <a:rPr lang="en-US" sz="2400" dirty="0"/>
              <a:t>To reduce wound infections, three hospitals began using disposable ECG lead wires in their ICUs. </a:t>
            </a:r>
            <a:r>
              <a:rPr lang="en-US" sz="2400" b="1" dirty="0"/>
              <a:t>In all three hospitals, the frequency of infections decreased by 90+%.</a:t>
            </a:r>
            <a:r>
              <a:rPr lang="en-US" sz="2400" b="1" baseline="30000" dirty="0"/>
              <a:t>2</a:t>
            </a:r>
          </a:p>
          <a:p>
            <a:pPr>
              <a:spcBef>
                <a:spcPts val="1440"/>
              </a:spcBef>
              <a:spcAft>
                <a:spcPts val="1440"/>
              </a:spcAft>
            </a:pPr>
            <a:r>
              <a:rPr lang="en-US" sz="2400" dirty="0"/>
              <a:t>Recent study suggests there may be positive link between false alarm reduction and use of disposable leadwires.</a:t>
            </a:r>
            <a:r>
              <a:rPr lang="en-US" sz="2400" baseline="30000" dirty="0"/>
              <a:t>3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38478" y="7759337"/>
            <a:ext cx="5392348" cy="27508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5435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94960" y="7863840"/>
            <a:ext cx="402336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 dirty="0"/>
              <a:t>Picture source: http://checkonjim.com/?p=386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19" y="1920240"/>
            <a:ext cx="5465762" cy="4937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77440" y="512446"/>
            <a:ext cx="9875520" cy="950594"/>
          </a:xfrm>
          <a:prstGeom prst="rect">
            <a:avLst/>
          </a:prstGeom>
        </p:spPr>
        <p:txBody>
          <a:bodyPr vert="horz" lIns="109728" tIns="54864" rIns="109728" bIns="54864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4800" cap="none" dirty="0">
                <a:solidFill>
                  <a:srgbClr val="FF0000"/>
                </a:solidFill>
                <a:latin typeface="Calibri" panose="020F0502020204030204" pitchFamily="34" charset="0"/>
              </a:rPr>
              <a:t>The contact environment of ECG wires:</a:t>
            </a:r>
            <a:endParaRPr lang="en-US" sz="5760" cap="none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7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23360" y="7863840"/>
            <a:ext cx="713232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 dirty="0"/>
              <a:t>Picture Source: http://forum.bodybuilding.com/showthread.php?t=126585773&amp;page=1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0480" y="1590501"/>
            <a:ext cx="6492240" cy="58528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77440" y="512446"/>
            <a:ext cx="9875520" cy="950594"/>
          </a:xfrm>
          <a:prstGeom prst="rect">
            <a:avLst/>
          </a:prstGeom>
        </p:spPr>
        <p:txBody>
          <a:bodyPr vert="horz" lIns="109728" tIns="54864" rIns="109728" bIns="54864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4800" cap="none" dirty="0">
                <a:solidFill>
                  <a:srgbClr val="FF0000"/>
                </a:solidFill>
                <a:latin typeface="Calibri" panose="020F0502020204030204" pitchFamily="34" charset="0"/>
              </a:rPr>
              <a:t>The contact environment of ECG wires:</a:t>
            </a:r>
            <a:endParaRPr lang="en-US" sz="5760" cap="none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20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1" y="2286000"/>
            <a:ext cx="7648844" cy="4480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480560" y="7863840"/>
            <a:ext cx="722376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 dirty="0"/>
              <a:t>Picture Source: http://kempkuties.blogspot.com/2009_01_01_archive.html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77440" y="512446"/>
            <a:ext cx="9875520" cy="950594"/>
          </a:xfrm>
          <a:prstGeom prst="rect">
            <a:avLst/>
          </a:prstGeom>
        </p:spPr>
        <p:txBody>
          <a:bodyPr vert="horz" lIns="109728" tIns="54864" rIns="109728" bIns="54864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4800" cap="none" dirty="0">
                <a:solidFill>
                  <a:srgbClr val="FF0000"/>
                </a:solidFill>
                <a:latin typeface="Calibri" panose="020F0502020204030204" pitchFamily="34" charset="0"/>
              </a:rPr>
              <a:t>The contact environment of ECG wires:</a:t>
            </a:r>
            <a:endParaRPr lang="en-US" sz="5760" cap="none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388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40" y="2072640"/>
            <a:ext cx="6995160" cy="44196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6871007"/>
            <a:ext cx="5486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Brown D, Disposable </a:t>
            </a:r>
            <a:r>
              <a:rPr lang="en-US" sz="1200" dirty="0" err="1">
                <a:latin typeface="Calibri" pitchFamily="34" charset="0"/>
              </a:rPr>
              <a:t>vs</a:t>
            </a:r>
            <a:r>
              <a:rPr lang="en-US" sz="1200" dirty="0">
                <a:latin typeface="Calibri" pitchFamily="34" charset="0"/>
              </a:rPr>
              <a:t>  Reusable Electrocardiography Leads in Development of and Cross-contamination by Resistant Bacteria </a:t>
            </a:r>
            <a:r>
              <a:rPr lang="en-US" sz="1200" i="1" dirty="0">
                <a:latin typeface="Calibri" pitchFamily="34" charset="0"/>
              </a:rPr>
              <a:t>Critical Care Nurse </a:t>
            </a:r>
            <a:r>
              <a:rPr lang="en-US" sz="1200" dirty="0">
                <a:latin typeface="Calibri" pitchFamily="34" charset="0"/>
              </a:rPr>
              <a:t>June 2012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77440" y="512446"/>
            <a:ext cx="9875520" cy="950594"/>
          </a:xfrm>
          <a:prstGeom prst="rect">
            <a:avLst/>
          </a:prstGeom>
        </p:spPr>
        <p:txBody>
          <a:bodyPr vert="horz" lIns="109728" tIns="54864" rIns="109728" bIns="54864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4800" cap="none" dirty="0">
                <a:solidFill>
                  <a:srgbClr val="FF0000"/>
                </a:solidFill>
                <a:latin typeface="Calibri" panose="020F0502020204030204" pitchFamily="34" charset="0"/>
              </a:rPr>
              <a:t>The contact environment of ECG wires:</a:t>
            </a:r>
            <a:endParaRPr lang="en-US" sz="5760" cap="none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309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8436" y="7672335"/>
            <a:ext cx="4810760" cy="220060"/>
          </a:xfrm>
          <a:prstGeom prst="rect">
            <a:avLst/>
          </a:prstGeom>
        </p:spPr>
        <p:txBody>
          <a:bodyPr vert="horz" wrap="square" lIns="0" tIns="27432" rIns="0" bIns="0" rtlCol="0">
            <a:spAutoFit/>
          </a:bodyPr>
          <a:lstStyle/>
          <a:p>
            <a:pPr>
              <a:lnSpc>
                <a:spcPts val="1480"/>
              </a:lnSpc>
              <a:spcBef>
                <a:spcPts val="216"/>
              </a:spcBef>
              <a:tabLst>
                <a:tab pos="2490216" algn="l"/>
              </a:tabLst>
            </a:pPr>
            <a:r>
              <a:rPr sz="1920" spc="35" baseline="6944" dirty="0">
                <a:solidFill>
                  <a:srgbClr val="0C1524"/>
                </a:solidFill>
                <a:latin typeface="Verdana"/>
                <a:cs typeface="Verdana"/>
              </a:rPr>
              <a:t>84	</a:t>
            </a:r>
            <a:r>
              <a:rPr sz="960" spc="-8" dirty="0">
                <a:solidFill>
                  <a:srgbClr val="F58023"/>
                </a:solidFill>
                <a:latin typeface="Verdana"/>
                <a:cs typeface="Verdana"/>
              </a:rPr>
              <a:t>CONFIDENTIAL </a:t>
            </a:r>
            <a:r>
              <a:rPr sz="960" dirty="0">
                <a:solidFill>
                  <a:srgbClr val="F58023"/>
                </a:solidFill>
                <a:latin typeface="Verdana"/>
                <a:cs typeface="Verdana"/>
              </a:rPr>
              <a:t>– for </a:t>
            </a:r>
            <a:r>
              <a:rPr sz="960" spc="-16" dirty="0">
                <a:solidFill>
                  <a:srgbClr val="F58023"/>
                </a:solidFill>
                <a:latin typeface="Verdana"/>
                <a:cs typeface="Verdana"/>
              </a:rPr>
              <a:t>internal </a:t>
            </a:r>
            <a:r>
              <a:rPr sz="960" spc="-8" dirty="0">
                <a:solidFill>
                  <a:srgbClr val="F58023"/>
                </a:solidFill>
                <a:latin typeface="Verdana"/>
                <a:cs typeface="Verdana"/>
              </a:rPr>
              <a:t>use</a:t>
            </a:r>
            <a:r>
              <a:rPr sz="960" dirty="0">
                <a:solidFill>
                  <a:srgbClr val="F58023"/>
                </a:solidFill>
                <a:latin typeface="Verdana"/>
                <a:cs typeface="Verdana"/>
              </a:rPr>
              <a:t> </a:t>
            </a:r>
            <a:r>
              <a:rPr sz="960" spc="-16" dirty="0">
                <a:solidFill>
                  <a:srgbClr val="F58023"/>
                </a:solidFill>
                <a:latin typeface="Verdana"/>
                <a:cs typeface="Verdana"/>
              </a:rPr>
              <a:t>only</a:t>
            </a:r>
            <a:endParaRPr sz="96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4630400" cy="8229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4" name="object 4"/>
          <p:cNvSpPr txBox="1"/>
          <p:nvPr/>
        </p:nvSpPr>
        <p:spPr>
          <a:xfrm>
            <a:off x="1789379" y="1407768"/>
            <a:ext cx="10646462" cy="10177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lang="en-GB" sz="6480" b="1" spc="-8" dirty="0">
                <a:solidFill>
                  <a:srgbClr val="0C1524"/>
                </a:solidFill>
                <a:latin typeface="Verdana"/>
                <a:cs typeface="Verdana"/>
              </a:rPr>
              <a:t>Cardiology</a:t>
            </a:r>
            <a:endParaRPr sz="648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3383280" y="3108960"/>
            <a:ext cx="9052560" cy="42481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 Narrow"/>
                <a:ea typeface="Arial Narrow" pitchFamily="34" charset="0"/>
                <a:cs typeface="Arial Narrow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4800" dirty="0">
                <a:solidFill>
                  <a:schemeClr val="bg1"/>
                </a:solidFill>
              </a:rPr>
              <a:t>Professional Organizations and Publications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60" y="1535776"/>
            <a:ext cx="7772400" cy="51580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4658360" y="7155282"/>
            <a:ext cx="5760720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60" dirty="0"/>
              <a:t>Picture Source: http://lifeinthefastlane.com/trauma-tribulation-005/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60320" y="548641"/>
            <a:ext cx="9326880" cy="914401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840" dirty="0">
                <a:solidFill>
                  <a:srgbClr val="FF0000"/>
                </a:solidFill>
              </a:rPr>
              <a:t>The Contact environment of ECG wires</a:t>
            </a:r>
          </a:p>
          <a:p>
            <a:pPr algn="ctr"/>
            <a:endParaRPr lang="en-US" sz="3840" dirty="0">
              <a:solidFill>
                <a:srgbClr val="FF0000"/>
              </a:solidFill>
            </a:endParaRPr>
          </a:p>
          <a:p>
            <a:pPr algn="ctr"/>
            <a:endParaRPr lang="en-US" sz="384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6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448370"/>
            <a:ext cx="13931899" cy="111156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360" dirty="0">
                <a:solidFill>
                  <a:srgbClr val="FF0000"/>
                </a:solidFill>
              </a:rPr>
              <a:t>ECG leads carrying bacteria coming in contact with open wounds constitute a cross-contamination pathway</a:t>
            </a:r>
            <a:endParaRPr lang="en-US" sz="3840" dirty="0">
              <a:solidFill>
                <a:srgbClr val="FF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292100" y="2288506"/>
            <a:ext cx="6291580" cy="2649254"/>
          </a:xfrm>
        </p:spPr>
        <p:txBody>
          <a:bodyPr>
            <a:noAutofit/>
          </a:bodyPr>
          <a:lstStyle/>
          <a:p>
            <a:r>
              <a:rPr lang="en-US" sz="2160" dirty="0"/>
              <a:t>Disinfectants need to come into contact with bacteria for sufficient  time and in sufficient strength to eliminate the bacteria</a:t>
            </a:r>
          </a:p>
          <a:p>
            <a:r>
              <a:rPr lang="en-US" sz="2160" dirty="0"/>
              <a:t>Are ECG wires 100% disinfected, 100% of the time?</a:t>
            </a:r>
          </a:p>
          <a:p>
            <a:endParaRPr lang="en-US" sz="216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753" y="1925697"/>
            <a:ext cx="5453207" cy="4991992"/>
          </a:xfrm>
          <a:ln>
            <a:solidFill>
              <a:schemeClr val="accent1"/>
            </a:solidFill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188297" y="3474720"/>
            <a:ext cx="5029200" cy="4937760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292100" y="7283449"/>
            <a:ext cx="1414779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 dirty="0"/>
              <a:t>Picture Sources: http://www.plasticsurg.com/burn/pulmonary/page_18a.jpg</a:t>
            </a:r>
          </a:p>
          <a:p>
            <a:r>
              <a:rPr lang="en-US" sz="1080" dirty="0"/>
              <a:t>   http://216.92.122.69/Modules/initial_mgmt/sec_3.htm http://pilldoctor.blogspot.com/2010/09/incredible-inflatable-man.html </a:t>
            </a:r>
          </a:p>
        </p:txBody>
      </p:sp>
      <p:pic>
        <p:nvPicPr>
          <p:cNvPr id="174098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4634865"/>
            <a:ext cx="2600326" cy="22231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72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7605470" y="3118486"/>
            <a:ext cx="332161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GE Inspira Pitch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E Inspira Pitch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E Inspira Pitch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E Inspira Pitch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E Inspira Pitc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 Pitc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 Pitc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 Pitc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 Pitch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fi-FI" sz="216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20624" y="1899621"/>
          <a:ext cx="10187918" cy="4516101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093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3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36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Reusable ECG Leadwires</a:t>
                      </a:r>
                    </a:p>
                  </a:txBody>
                  <a:tcPr marL="109728" marR="109728" marT="54864" marB="54864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Single Patient</a:t>
                      </a:r>
                      <a:r>
                        <a:rPr lang="en-US" sz="1700" baseline="0" dirty="0"/>
                        <a:t> Use Leadwires</a:t>
                      </a:r>
                      <a:endParaRPr lang="en-US" sz="1700" dirty="0"/>
                    </a:p>
                  </a:txBody>
                  <a:tcPr marL="109728" marR="109728" marT="54864" marB="54864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618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Cross-contamination</a:t>
                      </a:r>
                      <a:r>
                        <a:rPr lang="en-US" sz="1700" baseline="0" dirty="0"/>
                        <a:t> challenge in inpatient and outpatient care areas (multiple patient use)</a:t>
                      </a:r>
                      <a:endParaRPr lang="en-US" sz="17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Disposable Product: Admission</a:t>
                      </a:r>
                      <a:r>
                        <a:rPr lang="en-US" sz="1700" baseline="0" dirty="0"/>
                        <a:t> to discharge single patient use</a:t>
                      </a:r>
                      <a:endParaRPr lang="en-US" sz="17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618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Need to clean before re-use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No cleaning procedure</a:t>
                      </a:r>
                    </a:p>
                    <a:p>
                      <a:pPr algn="ctr"/>
                      <a:r>
                        <a:rPr lang="en-US" sz="1700" dirty="0"/>
                        <a:t>Leadwire disposed</a:t>
                      </a:r>
                      <a:r>
                        <a:rPr lang="en-US" sz="1700" baseline="0" dirty="0"/>
                        <a:t> at discharge</a:t>
                      </a:r>
                      <a:endParaRPr lang="en-US" sz="17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18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Significant factor</a:t>
                      </a:r>
                      <a:r>
                        <a:rPr lang="en-US" sz="1700" baseline="0" dirty="0"/>
                        <a:t> contributing to HAIs incidences in care areas</a:t>
                      </a:r>
                      <a:endParaRPr lang="en-US" sz="17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Disposable ECG leadwires may help to reduce the risk of HAIs in healthcare settings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618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Costs: Reusable</a:t>
                      </a:r>
                      <a:r>
                        <a:rPr lang="en-US" sz="1700" baseline="0" dirty="0"/>
                        <a:t> l</a:t>
                      </a:r>
                      <a:r>
                        <a:rPr lang="en-US" sz="1700" dirty="0"/>
                        <a:t>eadwires,</a:t>
                      </a:r>
                      <a:r>
                        <a:rPr lang="en-US" sz="1700" baseline="0" dirty="0"/>
                        <a:t> </a:t>
                      </a:r>
                      <a:r>
                        <a:rPr lang="en-US" sz="1700" dirty="0"/>
                        <a:t>cleaning agents,</a:t>
                      </a:r>
                      <a:r>
                        <a:rPr lang="en-US" sz="1700" baseline="0" dirty="0"/>
                        <a:t> </a:t>
                      </a:r>
                      <a:r>
                        <a:rPr lang="en-US" sz="1700" dirty="0"/>
                        <a:t>cleaning</a:t>
                      </a:r>
                      <a:r>
                        <a:rPr lang="en-US" sz="1700" baseline="0" dirty="0"/>
                        <a:t> processes and staff time</a:t>
                      </a:r>
                      <a:endParaRPr lang="en-US" sz="17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Cost reductions in cleaning processes</a:t>
                      </a:r>
                      <a:r>
                        <a:rPr lang="en-US" sz="1700" baseline="0" dirty="0"/>
                        <a:t> and staff time but added cost of SPU leads</a:t>
                      </a:r>
                      <a:endParaRPr lang="en-US" sz="17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Disposable vs. reusable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38478" y="7759337"/>
            <a:ext cx="5392348" cy="27508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53355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across care settings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1043" y="1459553"/>
            <a:ext cx="10148314" cy="55642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</a:pPr>
            <a:r>
              <a:rPr lang="en-US" sz="2160" b="1" dirty="0"/>
              <a:t>Outpatient</a:t>
            </a:r>
            <a:r>
              <a:rPr lang="en-US" sz="2160" dirty="0"/>
              <a:t>- Often have limited capacity for oversight and infection control compared to hospital-based settings.</a:t>
            </a:r>
            <a:r>
              <a:rPr lang="en-US" sz="2160" baseline="30000" dirty="0"/>
              <a:t>1</a:t>
            </a:r>
          </a:p>
          <a:p>
            <a:pPr>
              <a:lnSpc>
                <a:spcPct val="110000"/>
              </a:lnSpc>
              <a:spcBef>
                <a:spcPts val="720"/>
              </a:spcBef>
            </a:pPr>
            <a:r>
              <a:rPr lang="en-US" sz="2160" b="1" dirty="0"/>
              <a:t>ICU</a:t>
            </a:r>
            <a:r>
              <a:rPr lang="en-US" sz="2160" dirty="0"/>
              <a:t>- ~30% of patients in ICUs develop at least one HAI, often linked to the prolonged use of invasive devices.</a:t>
            </a:r>
            <a:r>
              <a:rPr lang="en-US" sz="2160" baseline="30000" dirty="0"/>
              <a:t>2</a:t>
            </a:r>
          </a:p>
          <a:p>
            <a:pPr>
              <a:lnSpc>
                <a:spcPct val="110000"/>
              </a:lnSpc>
              <a:spcBef>
                <a:spcPts val="720"/>
              </a:spcBef>
            </a:pPr>
            <a:r>
              <a:rPr lang="en-US" sz="2160" b="1" dirty="0"/>
              <a:t>Emergency </a:t>
            </a:r>
            <a:r>
              <a:rPr lang="en-US" sz="2160" b="1" dirty="0" err="1"/>
              <a:t>Dept</a:t>
            </a:r>
            <a:r>
              <a:rPr lang="en-US" sz="2160" b="1" dirty="0"/>
              <a:t>- </a:t>
            </a:r>
            <a:r>
              <a:rPr lang="en-US" sz="2160" dirty="0"/>
              <a:t>Rapid treatment of a cross-section of patients makes the ER an area of risk.</a:t>
            </a:r>
            <a:r>
              <a:rPr lang="en-US" sz="2160" baseline="30000" dirty="0"/>
              <a:t>3</a:t>
            </a:r>
          </a:p>
          <a:p>
            <a:pPr>
              <a:lnSpc>
                <a:spcPct val="110000"/>
              </a:lnSpc>
              <a:spcBef>
                <a:spcPts val="720"/>
              </a:spcBef>
            </a:pPr>
            <a:r>
              <a:rPr lang="en-US" sz="2160" b="1" dirty="0"/>
              <a:t>Surgery</a:t>
            </a:r>
            <a:r>
              <a:rPr lang="en-US" sz="2160" dirty="0"/>
              <a:t>- A surgical wound infection occurs when </a:t>
            </a:r>
            <a:r>
              <a:rPr lang="en-US" sz="2160" dirty="0" err="1"/>
              <a:t>microrganisms</a:t>
            </a:r>
            <a:r>
              <a:rPr lang="en-US" sz="2160" dirty="0"/>
              <a:t> from the skin or the environment interferes with the incision site.</a:t>
            </a:r>
            <a:r>
              <a:rPr lang="en-US" sz="2160" baseline="30000" dirty="0"/>
              <a:t>4 </a:t>
            </a:r>
            <a:r>
              <a:rPr lang="en-US" sz="2160" dirty="0"/>
              <a:t>31% of total HAIs.</a:t>
            </a:r>
          </a:p>
          <a:p>
            <a:pPr>
              <a:lnSpc>
                <a:spcPct val="110000"/>
              </a:lnSpc>
              <a:spcBef>
                <a:spcPts val="720"/>
              </a:spcBef>
            </a:pPr>
            <a:r>
              <a:rPr lang="en-US" sz="2160" b="1" dirty="0"/>
              <a:t>Burn Unit- </a:t>
            </a:r>
            <a:r>
              <a:rPr lang="en-US" sz="2160" dirty="0"/>
              <a:t>Due to the nature of the burn injury itself, </a:t>
            </a:r>
            <a:r>
              <a:rPr lang="en-US" sz="2160" dirty="0" err="1"/>
              <a:t>immuno</a:t>
            </a:r>
            <a:r>
              <a:rPr lang="en-US" sz="2160" dirty="0"/>
              <a:t>-compromising effects of burn injury, prolonged hospital stays, and invasive diagnostic &amp; therapeutic procedures.</a:t>
            </a:r>
            <a:r>
              <a:rPr lang="en-US" sz="2160" baseline="30000" dirty="0"/>
              <a:t>5</a:t>
            </a:r>
          </a:p>
          <a:p>
            <a:pPr>
              <a:lnSpc>
                <a:spcPct val="110000"/>
              </a:lnSpc>
              <a:spcBef>
                <a:spcPts val="720"/>
              </a:spcBef>
            </a:pPr>
            <a:endParaRPr lang="en-US" sz="2160" dirty="0"/>
          </a:p>
        </p:txBody>
      </p:sp>
      <p:sp>
        <p:nvSpPr>
          <p:cNvPr id="5" name="Rectangle 4"/>
          <p:cNvSpPr/>
          <p:nvPr/>
        </p:nvSpPr>
        <p:spPr>
          <a:xfrm>
            <a:off x="2237004" y="6346784"/>
            <a:ext cx="10152353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buAutoNum type="arabicPeriod"/>
            </a:pPr>
            <a:r>
              <a:rPr lang="en-US" sz="960" dirty="0"/>
              <a:t>Healthcare-Associated Infections. Healthy People.gov. Accessed October 6, 2013. </a:t>
            </a:r>
            <a:r>
              <a:rPr lang="en-US" sz="960" dirty="0">
                <a:hlinkClick r:id="rId2"/>
              </a:rPr>
              <a:t>http://www.healthypeople.gov/2020/topicsobjectives2020/overview.aspx?topicid=17</a:t>
            </a:r>
            <a:r>
              <a:rPr lang="en-US" sz="960" dirty="0"/>
              <a:t>. </a:t>
            </a:r>
          </a:p>
          <a:p>
            <a:pPr marL="274320" indent="-274320">
              <a:buAutoNum type="arabicPeriod"/>
            </a:pPr>
            <a:r>
              <a:rPr lang="en-US" sz="960" dirty="0"/>
              <a:t>World Health Organization. Health care-associated infections, FACT SHEET. Accessed October 6, 2013. </a:t>
            </a:r>
            <a:r>
              <a:rPr lang="en-US" sz="960" dirty="0">
                <a:hlinkClick r:id="rId3"/>
              </a:rPr>
              <a:t>http://www.who.int/gpsc/country_work/gpsc_ccisc_fact_sheet_en.pdf</a:t>
            </a:r>
            <a:r>
              <a:rPr lang="en-US" sz="960" dirty="0"/>
              <a:t>. </a:t>
            </a:r>
          </a:p>
          <a:p>
            <a:pPr marL="274320" indent="-274320">
              <a:buAutoNum type="arabicPeriod"/>
            </a:pPr>
            <a:r>
              <a:rPr lang="en-US" sz="960" dirty="0"/>
              <a:t>5 Infectious Diseases You Might Get in the ER.  Discovery Health. Accessed October 6, 2013. </a:t>
            </a:r>
            <a:r>
              <a:rPr lang="en-US" sz="960" dirty="0">
                <a:hlinkClick r:id="rId4"/>
              </a:rPr>
              <a:t>http://health.howstuffworks.com/medicine/5-infectious-diseases-you-might-get-in-er.htm</a:t>
            </a:r>
            <a:r>
              <a:rPr lang="en-US" sz="960" dirty="0"/>
              <a:t>.</a:t>
            </a:r>
          </a:p>
          <a:p>
            <a:pPr marL="274320" indent="-274320">
              <a:buFontTx/>
              <a:buAutoNum type="arabicPeriod"/>
            </a:pPr>
            <a:r>
              <a:rPr lang="en-US" sz="960" dirty="0"/>
              <a:t>Safe Car Campaign.  SURGICAL SITE INFECTION: DEFINITION AND STATISTICS.  Accessed October 5, 2013. </a:t>
            </a:r>
            <a:r>
              <a:rPr lang="en-US" sz="960" dirty="0">
                <a:hlinkClick r:id="rId5"/>
              </a:rPr>
              <a:t>http://www.safecarecampaign.org/SSI.html</a:t>
            </a:r>
            <a:r>
              <a:rPr lang="en-US" sz="960" dirty="0"/>
              <a:t>. </a:t>
            </a:r>
          </a:p>
          <a:p>
            <a:pPr marL="274320" indent="-274320">
              <a:buAutoNum type="arabicPeriod"/>
            </a:pPr>
            <a:r>
              <a:rPr lang="en-US" sz="960" dirty="0" err="1"/>
              <a:t>Wurtz</a:t>
            </a:r>
            <a:r>
              <a:rPr lang="en-US" sz="960" dirty="0"/>
              <a:t> R, </a:t>
            </a:r>
            <a:r>
              <a:rPr lang="en-US" sz="960" dirty="0" err="1"/>
              <a:t>Karajovic</a:t>
            </a:r>
            <a:r>
              <a:rPr lang="en-US" sz="960" dirty="0"/>
              <a:t> M, </a:t>
            </a:r>
            <a:r>
              <a:rPr lang="en-US" sz="960" dirty="0" err="1"/>
              <a:t>Dacumos</a:t>
            </a:r>
            <a:r>
              <a:rPr lang="en-US" sz="960" dirty="0"/>
              <a:t> E, </a:t>
            </a:r>
            <a:r>
              <a:rPr lang="en-US" sz="960" dirty="0" err="1"/>
              <a:t>Jovanovic</a:t>
            </a:r>
            <a:r>
              <a:rPr lang="en-US" sz="960" dirty="0"/>
              <a:t> B, </a:t>
            </a:r>
            <a:r>
              <a:rPr lang="en-US" sz="960" dirty="0" err="1"/>
              <a:t>Hanumadass</a:t>
            </a:r>
            <a:r>
              <a:rPr lang="en-US" sz="960" dirty="0"/>
              <a:t> M. Nosocomial infections in a burn intensive care unit. Burns. 1995 May;21(3):181-4. </a:t>
            </a:r>
            <a:r>
              <a:rPr lang="en-US" sz="960" dirty="0">
                <a:hlinkClick r:id="rId6"/>
              </a:rPr>
              <a:t>http://www.ncbi.nlm.nih.gov/pubmed/7794498</a:t>
            </a:r>
            <a:r>
              <a:rPr lang="en-US" sz="960" dirty="0"/>
              <a:t>. 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38478" y="7759337"/>
            <a:ext cx="5392348" cy="27508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913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7505" y="700170"/>
            <a:ext cx="6243320" cy="600164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u="none" dirty="0"/>
              <a:t>SPU – is there</a:t>
            </a:r>
            <a:r>
              <a:rPr spc="-152" dirty="0"/>
              <a:t> </a:t>
            </a:r>
            <a:r>
              <a:rPr u="none" dirty="0"/>
              <a:t>demand?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03422" y="1869847"/>
            <a:ext cx="4708144" cy="5281318"/>
          </a:xfrm>
          <a:prstGeom prst="rect">
            <a:avLst/>
          </a:prstGeom>
        </p:spPr>
        <p:txBody>
          <a:bodyPr vert="horz" wrap="square" lIns="0" tIns="112776" rIns="0" bIns="0" rtlCol="0">
            <a:spAutoFit/>
          </a:bodyPr>
          <a:lstStyle/>
          <a:p>
            <a:pPr marL="20320" marR="8128">
              <a:lnSpc>
                <a:spcPct val="80000"/>
              </a:lnSpc>
              <a:spcBef>
                <a:spcPts val="888"/>
              </a:spcBef>
            </a:pPr>
            <a:r>
              <a:rPr lang="en-GB" sz="3040" dirty="0">
                <a:solidFill>
                  <a:srgbClr val="517AC6"/>
                </a:solidFill>
              </a:rPr>
              <a:t>There is a</a:t>
            </a:r>
            <a:r>
              <a:rPr sz="3040" dirty="0">
                <a:solidFill>
                  <a:srgbClr val="517AC6"/>
                </a:solidFill>
              </a:rPr>
              <a:t> demand for</a:t>
            </a:r>
            <a:r>
              <a:rPr sz="3040" spc="-112" dirty="0">
                <a:solidFill>
                  <a:srgbClr val="517AC6"/>
                </a:solidFill>
              </a:rPr>
              <a:t> </a:t>
            </a:r>
            <a:r>
              <a:rPr sz="3040" dirty="0">
                <a:solidFill>
                  <a:srgbClr val="517AC6"/>
                </a:solidFill>
              </a:rPr>
              <a:t>special  cases</a:t>
            </a:r>
            <a:r>
              <a:rPr lang="en-GB" sz="3040" dirty="0">
                <a:solidFill>
                  <a:srgbClr val="517AC6"/>
                </a:solidFill>
              </a:rPr>
              <a:t>!</a:t>
            </a:r>
            <a:endParaRPr sz="3040" dirty="0"/>
          </a:p>
          <a:p>
            <a:pPr>
              <a:spcBef>
                <a:spcPts val="64"/>
              </a:spcBef>
            </a:pPr>
            <a:endParaRPr sz="3120" dirty="0"/>
          </a:p>
          <a:p>
            <a:pPr marL="576072" indent="-556768" algn="just">
              <a:buClr>
                <a:srgbClr val="71B0D3"/>
              </a:buClr>
              <a:buChar char="•"/>
              <a:tabLst>
                <a:tab pos="577088" algn="l"/>
              </a:tabLst>
            </a:pPr>
            <a:r>
              <a:rPr sz="3040" dirty="0">
                <a:solidFill>
                  <a:srgbClr val="517AC6"/>
                </a:solidFill>
              </a:rPr>
              <a:t>Open heart</a:t>
            </a:r>
            <a:r>
              <a:rPr sz="3040" spc="-16" dirty="0">
                <a:solidFill>
                  <a:srgbClr val="517AC6"/>
                </a:solidFill>
              </a:rPr>
              <a:t> </a:t>
            </a:r>
            <a:r>
              <a:rPr sz="3040" dirty="0">
                <a:solidFill>
                  <a:srgbClr val="517AC6"/>
                </a:solidFill>
              </a:rPr>
              <a:t>surgery</a:t>
            </a:r>
            <a:endParaRPr sz="3040" dirty="0"/>
          </a:p>
          <a:p>
            <a:pPr marL="576072" indent="-556768" algn="just">
              <a:buClr>
                <a:srgbClr val="71B0D3"/>
              </a:buClr>
              <a:buChar char="•"/>
              <a:tabLst>
                <a:tab pos="577088" algn="l"/>
              </a:tabLst>
            </a:pPr>
            <a:r>
              <a:rPr sz="3040" spc="-8" dirty="0">
                <a:solidFill>
                  <a:srgbClr val="517AC6"/>
                </a:solidFill>
              </a:rPr>
              <a:t>Burn </a:t>
            </a:r>
            <a:r>
              <a:rPr sz="3040" dirty="0">
                <a:solidFill>
                  <a:srgbClr val="517AC6"/>
                </a:solidFill>
              </a:rPr>
              <a:t>patients</a:t>
            </a:r>
            <a:endParaRPr sz="3040" dirty="0"/>
          </a:p>
          <a:p>
            <a:pPr marL="576072" indent="-556768" algn="just">
              <a:buClr>
                <a:srgbClr val="71B0D3"/>
              </a:buClr>
              <a:buChar char="•"/>
              <a:tabLst>
                <a:tab pos="577088" algn="l"/>
              </a:tabLst>
            </a:pPr>
            <a:r>
              <a:rPr sz="3040" dirty="0">
                <a:solidFill>
                  <a:srgbClr val="517AC6"/>
                </a:solidFill>
              </a:rPr>
              <a:t>MRSA</a:t>
            </a:r>
            <a:r>
              <a:rPr sz="3040" spc="-192" dirty="0">
                <a:solidFill>
                  <a:srgbClr val="517AC6"/>
                </a:solidFill>
              </a:rPr>
              <a:t> </a:t>
            </a:r>
            <a:r>
              <a:rPr sz="3040" spc="-8" dirty="0">
                <a:solidFill>
                  <a:srgbClr val="517AC6"/>
                </a:solidFill>
              </a:rPr>
              <a:t>patients</a:t>
            </a:r>
            <a:endParaRPr sz="3040" dirty="0"/>
          </a:p>
          <a:p>
            <a:pPr marL="576072" indent="-556768" algn="just">
              <a:buClr>
                <a:srgbClr val="71B0D3"/>
              </a:buClr>
              <a:buChar char="•"/>
              <a:tabLst>
                <a:tab pos="577088" algn="l"/>
              </a:tabLst>
            </a:pPr>
            <a:r>
              <a:rPr sz="3040" dirty="0">
                <a:solidFill>
                  <a:srgbClr val="517AC6"/>
                </a:solidFill>
              </a:rPr>
              <a:t>Sepsis</a:t>
            </a:r>
            <a:r>
              <a:rPr sz="3040" spc="-96" dirty="0">
                <a:solidFill>
                  <a:srgbClr val="517AC6"/>
                </a:solidFill>
              </a:rPr>
              <a:t> </a:t>
            </a:r>
            <a:r>
              <a:rPr sz="3040" spc="-8" dirty="0">
                <a:solidFill>
                  <a:srgbClr val="517AC6"/>
                </a:solidFill>
              </a:rPr>
              <a:t>patients</a:t>
            </a:r>
            <a:endParaRPr sz="3040" dirty="0"/>
          </a:p>
          <a:p>
            <a:pPr marL="576072" indent="-556768" algn="just">
              <a:buClr>
                <a:srgbClr val="71B0D3"/>
              </a:buClr>
              <a:buChar char="•"/>
              <a:tabLst>
                <a:tab pos="577088" algn="l"/>
              </a:tabLst>
            </a:pPr>
            <a:r>
              <a:rPr sz="3040" spc="-8" dirty="0">
                <a:solidFill>
                  <a:srgbClr val="517AC6"/>
                </a:solidFill>
              </a:rPr>
              <a:t>Isolation</a:t>
            </a:r>
            <a:r>
              <a:rPr sz="3040" spc="-64" dirty="0">
                <a:solidFill>
                  <a:srgbClr val="517AC6"/>
                </a:solidFill>
              </a:rPr>
              <a:t> </a:t>
            </a:r>
            <a:r>
              <a:rPr sz="3040" dirty="0">
                <a:solidFill>
                  <a:srgbClr val="517AC6"/>
                </a:solidFill>
              </a:rPr>
              <a:t>rooms</a:t>
            </a:r>
            <a:endParaRPr sz="3040" dirty="0"/>
          </a:p>
          <a:p>
            <a:pPr marL="576072" marR="529336" indent="-556768" algn="just">
              <a:lnSpc>
                <a:spcPct val="80000"/>
              </a:lnSpc>
              <a:spcBef>
                <a:spcPts val="728"/>
              </a:spcBef>
              <a:buClr>
                <a:srgbClr val="71B0D3"/>
              </a:buClr>
              <a:buChar char="•"/>
              <a:tabLst>
                <a:tab pos="577088" algn="l"/>
              </a:tabLst>
            </a:pPr>
            <a:r>
              <a:rPr sz="3040" dirty="0">
                <a:solidFill>
                  <a:srgbClr val="517AC6"/>
                </a:solidFill>
              </a:rPr>
              <a:t>Other at risk: </a:t>
            </a:r>
            <a:r>
              <a:rPr sz="3040" spc="-32" dirty="0">
                <a:solidFill>
                  <a:srgbClr val="517AC6"/>
                </a:solidFill>
              </a:rPr>
              <a:t>elderly,  </a:t>
            </a:r>
            <a:r>
              <a:rPr sz="3040" dirty="0">
                <a:solidFill>
                  <a:srgbClr val="517AC6"/>
                </a:solidFill>
              </a:rPr>
              <a:t>very young, reduced  immune system</a:t>
            </a:r>
            <a:r>
              <a:rPr sz="3040" spc="-120" dirty="0">
                <a:solidFill>
                  <a:srgbClr val="517AC6"/>
                </a:solidFill>
              </a:rPr>
              <a:t> </a:t>
            </a:r>
            <a:r>
              <a:rPr sz="3040" dirty="0">
                <a:solidFill>
                  <a:srgbClr val="517AC6"/>
                </a:solidFill>
              </a:rPr>
              <a:t>(e.g.  cancer)</a:t>
            </a:r>
            <a:endParaRPr sz="3040" dirty="0"/>
          </a:p>
        </p:txBody>
      </p:sp>
      <p:sp>
        <p:nvSpPr>
          <p:cNvPr id="4" name="object 4"/>
          <p:cNvSpPr/>
          <p:nvPr/>
        </p:nvSpPr>
        <p:spPr>
          <a:xfrm>
            <a:off x="7641945" y="1947061"/>
            <a:ext cx="2645662" cy="48499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5" name="object 5"/>
          <p:cNvSpPr/>
          <p:nvPr/>
        </p:nvSpPr>
        <p:spPr>
          <a:xfrm>
            <a:off x="10531450" y="3139441"/>
            <a:ext cx="1589837" cy="1182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6" name="object 6"/>
          <p:cNvSpPr/>
          <p:nvPr/>
        </p:nvSpPr>
        <p:spPr>
          <a:xfrm>
            <a:off x="10575341" y="4357421"/>
            <a:ext cx="1525218" cy="17349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/>
          <p:nvPr/>
        </p:nvSpPr>
        <p:spPr>
          <a:xfrm>
            <a:off x="10602164" y="5699760"/>
            <a:ext cx="1519122" cy="11509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8" name="object 8"/>
          <p:cNvSpPr/>
          <p:nvPr/>
        </p:nvSpPr>
        <p:spPr>
          <a:xfrm>
            <a:off x="10564368" y="1947061"/>
            <a:ext cx="1589837" cy="11923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9" name="object 9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83AE-6AE5-4496-94E6-92AB44D48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Competitors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3DC52-86AB-492E-8391-1DB8DB121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DE47-A11E-FE42-85BD-DB007C88386C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5A446E-B479-4123-87BF-AA6EE3A6F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663" y="299225"/>
            <a:ext cx="11937822" cy="6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0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7605470" y="3118486"/>
            <a:ext cx="332161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GE Inspira Pitch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E Inspira Pitch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E Inspira Pitch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E Inspira Pitch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E Inspira Pitc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 Pitc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 Pitc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 Pitc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 Pitch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fi-FI" sz="216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Vyaire</a:t>
            </a:r>
            <a:r>
              <a:rPr lang="en-US" dirty="0"/>
              <a:t> SPU ECG Product Details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0909" y="1802888"/>
            <a:ext cx="3524757" cy="569728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  <a:spcAft>
                <a:spcPts val="720"/>
              </a:spcAft>
              <a:buFont typeface="Wingdings" panose="05000000000000000000" pitchFamily="2" charset="2"/>
              <a:buChar char="ü"/>
            </a:pPr>
            <a:r>
              <a:rPr lang="en-US" dirty="0"/>
              <a:t>Fully shielded to reduce electromagnetic interference</a:t>
            </a:r>
          </a:p>
          <a:p>
            <a:pPr>
              <a:lnSpc>
                <a:spcPct val="110000"/>
              </a:lnSpc>
              <a:spcBef>
                <a:spcPts val="720"/>
              </a:spcBef>
              <a:spcAft>
                <a:spcPts val="720"/>
              </a:spcAft>
              <a:buFont typeface="Wingdings" panose="05000000000000000000" pitchFamily="2" charset="2"/>
              <a:buChar char="ü"/>
            </a:pPr>
            <a:r>
              <a:rPr lang="en-US" dirty="0"/>
              <a:t>Securely connect to electrodes to prevent accidental disconnection</a:t>
            </a:r>
          </a:p>
          <a:p>
            <a:pPr>
              <a:lnSpc>
                <a:spcPct val="110000"/>
              </a:lnSpc>
              <a:spcBef>
                <a:spcPts val="720"/>
              </a:spcBef>
              <a:spcAft>
                <a:spcPts val="720"/>
              </a:spcAft>
              <a:buFont typeface="Wingdings" panose="05000000000000000000" pitchFamily="2" charset="2"/>
              <a:buChar char="ü"/>
            </a:pPr>
            <a:r>
              <a:rPr lang="en-US" dirty="0" err="1"/>
              <a:t>Colour</a:t>
            </a:r>
            <a:r>
              <a:rPr lang="en-US" dirty="0"/>
              <a:t> coded (light green) to enable easy identification and prevent loss of reusable accessories</a:t>
            </a:r>
          </a:p>
          <a:p>
            <a:pPr>
              <a:lnSpc>
                <a:spcPct val="110000"/>
              </a:lnSpc>
              <a:spcBef>
                <a:spcPts val="720"/>
              </a:spcBef>
              <a:spcAft>
                <a:spcPts val="720"/>
              </a:spcAft>
              <a:buFont typeface="Wingdings" panose="05000000000000000000" pitchFamily="2" charset="2"/>
              <a:buChar char="ü"/>
            </a:pPr>
            <a:r>
              <a:rPr lang="en-US" dirty="0"/>
              <a:t>Can be used for up to 2 weeks on the same patient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38478" y="7759337"/>
            <a:ext cx="5392348" cy="275082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7" name="Tableau 2">
            <a:extLst>
              <a:ext uri="{FF2B5EF4-FFF2-40B4-BE49-F238E27FC236}">
                <a16:creationId xmlns:a16="http://schemas.microsoft.com/office/drawing/2014/main" id="{D00DB1F7-7D70-4A0D-9DFD-BE9FA8FB32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796939"/>
              </p:ext>
            </p:extLst>
          </p:nvPr>
        </p:nvGraphicFramePr>
        <p:xfrm>
          <a:off x="4628611" y="1929376"/>
          <a:ext cx="9760880" cy="5093973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488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Feature</a:t>
                      </a:r>
                      <a:endParaRPr kumimoji="0" lang="en-US" sz="3400" b="1" i="0" u="none" strike="noStrike" cap="none" normalizeH="0" baseline="0" dirty="0">
                        <a:ln>
                          <a:noFill/>
                        </a:ln>
                        <a:solidFill>
                          <a:srgbClr val="4157AD"/>
                        </a:solidFill>
                        <a:effectLst/>
                        <a:latin typeface="+mn-lt"/>
                      </a:endParaRPr>
                    </a:p>
                  </a:txBody>
                  <a:tcPr marL="109729" marR="109729" marT="54870" marB="5487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3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Advantages</a:t>
                      </a:r>
                      <a:endParaRPr kumimoji="0" lang="fi-FI" sz="3400" b="1" i="0" u="none" strike="noStrike" cap="none" normalizeH="0" baseline="0" dirty="0">
                        <a:ln>
                          <a:noFill/>
                        </a:ln>
                        <a:solidFill>
                          <a:srgbClr val="4157AD"/>
                        </a:solidFill>
                        <a:effectLst/>
                        <a:latin typeface="+mn-lt"/>
                      </a:endParaRPr>
                    </a:p>
                  </a:txBody>
                  <a:tcPr marL="109729" marR="109729" marT="54870" marB="548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0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488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Single-patient-use </a:t>
                      </a:r>
                      <a:endParaRPr kumimoji="0" lang="fi-FI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4157AD"/>
                        </a:solidFill>
                        <a:effectLst/>
                        <a:latin typeface="+mn-lt"/>
                      </a:endParaRPr>
                    </a:p>
                  </a:txBody>
                  <a:tcPr marL="109729" marR="109729" marT="54870" marB="5487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488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Designed to reduce the risk of bacterial cross-contamination</a:t>
                      </a:r>
                      <a:endParaRPr kumimoji="0" lang="en-GB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4157AD"/>
                        </a:solidFill>
                        <a:effectLst/>
                        <a:latin typeface="+mn-lt"/>
                      </a:endParaRPr>
                    </a:p>
                  </a:txBody>
                  <a:tcPr marL="109729" marR="109729" marT="54870" marB="5487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488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Multi-Link® ECG cable compatibility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4157AD"/>
                        </a:solidFill>
                        <a:effectLst/>
                        <a:latin typeface="+mn-lt"/>
                      </a:endParaRPr>
                    </a:p>
                  </a:txBody>
                  <a:tcPr marL="109729" marR="109729" marT="54870" marB="5487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Designed and validated for use on GE® ECG Monitoring equipment and others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4157AD"/>
                        </a:solidFill>
                        <a:effectLst/>
                        <a:latin typeface="+mn-lt"/>
                      </a:endParaRPr>
                    </a:p>
                  </a:txBody>
                  <a:tcPr marL="109729" marR="109729" marT="54870" marB="5487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80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Fully shielded</a:t>
                      </a:r>
                      <a:endParaRPr kumimoji="0" lang="fi-FI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4157AD"/>
                        </a:solidFill>
                        <a:effectLst/>
                        <a:latin typeface="+mn-lt"/>
                      </a:endParaRPr>
                    </a:p>
                  </a:txBody>
                  <a:tcPr marL="109729" marR="109729" marT="54870" marB="5487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488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Helps reduce electromagnetic interference in the acute care setting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4157AD"/>
                        </a:solidFill>
                        <a:effectLst/>
                        <a:latin typeface="+mn-lt"/>
                      </a:endParaRPr>
                    </a:p>
                  </a:txBody>
                  <a:tcPr marL="109729" marR="109729" marT="54870" marB="5487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488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Free of natural rubber latex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4157AD"/>
                        </a:solidFill>
                        <a:effectLst/>
                        <a:latin typeface="+mn-lt"/>
                      </a:endParaRPr>
                    </a:p>
                  </a:txBody>
                  <a:tcPr marL="109729" marR="109729" marT="54870" marB="5487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488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Helps improve patient comfort &amp; safety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4157AD"/>
                        </a:solidFill>
                        <a:effectLst/>
                        <a:latin typeface="+mn-lt"/>
                      </a:endParaRPr>
                    </a:p>
                  </a:txBody>
                  <a:tcPr marL="109729" marR="109729" marT="54870" marB="5487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80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Light green colored ribbon wire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4157AD"/>
                        </a:solidFill>
                        <a:effectLst/>
                        <a:latin typeface="+mn-lt"/>
                      </a:endParaRPr>
                    </a:p>
                  </a:txBody>
                  <a:tcPr marL="109729" marR="109729" marT="54870" marB="5487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488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Helps for easy SPU leadwire identification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4157AD"/>
                        </a:solidFill>
                        <a:effectLst/>
                        <a:latin typeface="+mn-lt"/>
                      </a:endParaRPr>
                    </a:p>
                  </a:txBody>
                  <a:tcPr marL="109729" marR="109729" marT="54870" marB="5487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69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Available in 3/5/V lead configuration - grabbers </a:t>
                      </a:r>
                      <a:endParaRPr kumimoji="0" lang="en-GB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4157AD"/>
                        </a:solidFill>
                        <a:effectLst/>
                        <a:latin typeface="+mn-lt"/>
                      </a:endParaRPr>
                    </a:p>
                  </a:txBody>
                  <a:tcPr marL="109729" marR="109729" marT="54870" marB="5487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Pitch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488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Provides optimal usage in ICU/CCU/OR/ER  applications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4157AD"/>
                        </a:solidFill>
                        <a:effectLst/>
                        <a:latin typeface="+mn-lt"/>
                      </a:endParaRPr>
                    </a:p>
                  </a:txBody>
                  <a:tcPr marL="109729" marR="109729" marT="54870" marB="5487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33480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B4C7A-6F8A-4D9F-AC27-C4739A954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Steps to generate SPU customer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83006-1A22-4CAD-9411-4B2C04BBF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836" y="1397000"/>
            <a:ext cx="13309957" cy="4287265"/>
          </a:xfrm>
        </p:spPr>
        <p:txBody>
          <a:bodyPr/>
          <a:lstStyle/>
          <a:p>
            <a:r>
              <a:rPr lang="en-GB" sz="2000" dirty="0"/>
              <a:t>Have a grabber </a:t>
            </a:r>
            <a:r>
              <a:rPr lang="en-GB" sz="2000" dirty="0" err="1"/>
              <a:t>leadwire</a:t>
            </a:r>
            <a:r>
              <a:rPr lang="en-GB" sz="2000" dirty="0"/>
              <a:t> with you  – ask how confident they are it is cleaned properly and has no resistant bacteria?</a:t>
            </a:r>
          </a:p>
          <a:p>
            <a:endParaRPr lang="en-GB" sz="2000" dirty="0"/>
          </a:p>
          <a:p>
            <a:r>
              <a:rPr lang="en-GB" sz="2000" dirty="0"/>
              <a:t>Wipe test? Dirty? Ask if they would have it placed on their child with an open wound? </a:t>
            </a:r>
          </a:p>
          <a:p>
            <a:endParaRPr lang="en-GB" sz="2000" dirty="0"/>
          </a:p>
          <a:p>
            <a:r>
              <a:rPr lang="en-GB" sz="2000" dirty="0"/>
              <a:t>Recite Wisconsin study – 77% of </a:t>
            </a:r>
            <a:r>
              <a:rPr lang="en-GB" sz="2000" dirty="0" err="1"/>
              <a:t>leadwires</a:t>
            </a:r>
            <a:r>
              <a:rPr lang="en-GB" sz="2000" dirty="0"/>
              <a:t> came back  with at least one form of  antibiotic-resistant bacteria  present, including MRSA</a:t>
            </a:r>
          </a:p>
          <a:p>
            <a:endParaRPr lang="en-GB" sz="2000" dirty="0"/>
          </a:p>
          <a:p>
            <a:r>
              <a:rPr lang="en-GB" sz="2000" dirty="0"/>
              <a:t>Ask which kind of patients they think should have SPU </a:t>
            </a:r>
            <a:r>
              <a:rPr lang="en-GB" sz="2000" dirty="0" err="1"/>
              <a:t>leadwires</a:t>
            </a:r>
            <a:r>
              <a:rPr lang="en-GB" sz="2000" dirty="0"/>
              <a:t> on them?</a:t>
            </a:r>
          </a:p>
          <a:p>
            <a:endParaRPr lang="en-GB" sz="2000" dirty="0"/>
          </a:p>
          <a:p>
            <a:r>
              <a:rPr lang="en-GB" sz="2000" dirty="0"/>
              <a:t>Would they personally promote SPU </a:t>
            </a:r>
            <a:r>
              <a:rPr lang="en-GB" sz="2000" dirty="0" err="1"/>
              <a:t>leadwires</a:t>
            </a:r>
            <a:r>
              <a:rPr lang="en-GB" sz="2000" dirty="0"/>
              <a:t> for these patients?</a:t>
            </a:r>
          </a:p>
          <a:p>
            <a:endParaRPr lang="en-GB" sz="2000" dirty="0"/>
          </a:p>
          <a:p>
            <a:r>
              <a:rPr lang="en-GB" sz="2000" dirty="0"/>
              <a:t>Who would need to be convinced to get SPU </a:t>
            </a:r>
            <a:r>
              <a:rPr lang="en-GB" sz="2000" dirty="0" err="1"/>
              <a:t>leadwires</a:t>
            </a:r>
            <a:r>
              <a:rPr lang="en-GB" sz="2000" dirty="0"/>
              <a:t> into the hospital – at least for certain at risk patients?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844BB-B099-43C9-9FF0-D2AB9ED8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DE47-A11E-FE42-85BD-DB007C8838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46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07D63-790E-4A17-B1E3-C460D0005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010B0-5EB5-4C37-9446-B9574A7D7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DE47-A11E-FE42-85BD-DB007C88386C}" type="slidenum">
              <a:rPr lang="en-US" smtClean="0"/>
              <a:t>28</a:t>
            </a:fld>
            <a:endParaRPr lang="en-US"/>
          </a:p>
        </p:txBody>
      </p:sp>
      <p:pic>
        <p:nvPicPr>
          <p:cNvPr id="5122" name="Picture 2" descr="Electrocardiogram | Heart and Stroke Foundation">
            <a:extLst>
              <a:ext uri="{FF2B5EF4-FFF2-40B4-BE49-F238E27FC236}">
                <a16:creationId xmlns:a16="http://schemas.microsoft.com/office/drawing/2014/main" id="{1B8BAB27-79DB-4DAD-850C-C35A24DCE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974"/>
            <a:ext cx="14630401" cy="824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36AB4BB-EAE8-4B3B-B365-645EC0338A54}"/>
              </a:ext>
            </a:extLst>
          </p:cNvPr>
          <p:cNvSpPr txBox="1">
            <a:spLocks/>
          </p:cNvSpPr>
          <p:nvPr/>
        </p:nvSpPr>
        <p:spPr>
          <a:xfrm>
            <a:off x="1431400" y="3751325"/>
            <a:ext cx="13309958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lang="en-GB"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 err="1"/>
              <a:t>Leadwire</a:t>
            </a:r>
            <a:r>
              <a:rPr lang="en-GB" dirty="0"/>
              <a:t> Tactical Tips</a:t>
            </a:r>
          </a:p>
        </p:txBody>
      </p:sp>
    </p:spTree>
    <p:extLst>
      <p:ext uri="{BB962C8B-B14F-4D97-AF65-F5344CB8AC3E}">
        <p14:creationId xmlns:p14="http://schemas.microsoft.com/office/powerpoint/2010/main" val="1808514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3586" y="362858"/>
            <a:ext cx="8872728" cy="600164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u="none" dirty="0"/>
              <a:t>Which solution to pitch and</a:t>
            </a:r>
            <a:r>
              <a:rPr spc="-112" dirty="0"/>
              <a:t> </a:t>
            </a:r>
            <a:r>
              <a:rPr u="none" dirty="0"/>
              <a:t>where?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54783" y="7545223"/>
            <a:ext cx="176782" cy="61144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920" spc="-8" dirty="0">
                <a:solidFill>
                  <a:srgbClr val="71B0D3"/>
                </a:solidFill>
              </a:rPr>
              <a:t>2</a:t>
            </a:r>
            <a:endParaRPr sz="1920"/>
          </a:p>
          <a:p>
            <a:pPr marL="20320"/>
            <a:r>
              <a:rPr sz="1920" spc="-8" dirty="0">
                <a:solidFill>
                  <a:srgbClr val="71B0D3"/>
                </a:solidFill>
              </a:rPr>
              <a:t>3</a:t>
            </a:r>
            <a:endParaRPr sz="1920"/>
          </a:p>
        </p:txBody>
      </p:sp>
      <p:sp>
        <p:nvSpPr>
          <p:cNvPr id="4" name="object 4"/>
          <p:cNvSpPr/>
          <p:nvPr/>
        </p:nvSpPr>
        <p:spPr>
          <a:xfrm>
            <a:off x="2058009" y="4484216"/>
            <a:ext cx="3384498" cy="504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5" name="object 5"/>
          <p:cNvSpPr/>
          <p:nvPr/>
        </p:nvSpPr>
        <p:spPr>
          <a:xfrm>
            <a:off x="5614213" y="2780995"/>
            <a:ext cx="2995778" cy="438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6" name="object 6"/>
          <p:cNvSpPr txBox="1"/>
          <p:nvPr/>
        </p:nvSpPr>
        <p:spPr>
          <a:xfrm>
            <a:off x="2264054" y="1311047"/>
            <a:ext cx="3465576" cy="2293961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20320">
              <a:spcBef>
                <a:spcPts val="560"/>
              </a:spcBef>
            </a:pPr>
            <a:r>
              <a:rPr sz="168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If your </a:t>
            </a:r>
            <a:r>
              <a:rPr sz="1680" b="1" u="heavy" spc="-8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customer</a:t>
            </a:r>
            <a:r>
              <a:rPr sz="1680" b="1" u="heavy" spc="8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 </a:t>
            </a:r>
            <a:r>
              <a:rPr sz="168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…</a:t>
            </a:r>
            <a:endParaRPr sz="1680" dirty="0">
              <a:latin typeface="Verdana"/>
              <a:cs typeface="Verdana"/>
            </a:endParaRPr>
          </a:p>
          <a:p>
            <a:pPr marL="567944" marR="99568" indent="-548640">
              <a:spcBef>
                <a:spcPts val="400"/>
              </a:spcBef>
              <a:buFont typeface="Arial"/>
              <a:buChar char="•"/>
              <a:tabLst>
                <a:tab pos="567944" algn="l"/>
                <a:tab pos="568960" algn="l"/>
              </a:tabLst>
            </a:pP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Uses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reusable</a:t>
            </a:r>
            <a:r>
              <a:rPr sz="1680" spc="-64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accessories 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across 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the</a:t>
            </a:r>
            <a:r>
              <a:rPr sz="1680" spc="-16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hospital</a:t>
            </a:r>
            <a:endParaRPr sz="1680" dirty="0">
              <a:latin typeface="Verdana"/>
              <a:cs typeface="Verdana"/>
            </a:endParaRPr>
          </a:p>
          <a:p>
            <a:pPr marL="567944" marR="8128" indent="-548640">
              <a:spcBef>
                <a:spcPts val="400"/>
              </a:spcBef>
              <a:buFont typeface="Arial"/>
              <a:buChar char="•"/>
              <a:tabLst>
                <a:tab pos="567944" algn="l"/>
                <a:tab pos="568960" algn="l"/>
              </a:tabLst>
            </a:pP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Has no 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SPU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vendors  calling on them nor</a:t>
            </a:r>
            <a:r>
              <a:rPr sz="1680" spc="-16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having  any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 success</a:t>
            </a:r>
            <a:endParaRPr sz="1680" dirty="0">
              <a:latin typeface="Verdana"/>
              <a:cs typeface="Verdana"/>
            </a:endParaRPr>
          </a:p>
          <a:p>
            <a:pPr marL="568960" indent="-548640">
              <a:spcBef>
                <a:spcPts val="406"/>
              </a:spcBef>
              <a:buFont typeface="Arial"/>
              <a:buChar char="•"/>
              <a:tabLst>
                <a:tab pos="567944" algn="l"/>
                <a:tab pos="568960" algn="l"/>
              </a:tabLst>
            </a:pP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Cares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more about</a:t>
            </a:r>
            <a:r>
              <a:rPr sz="1680" spc="-48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waste</a:t>
            </a:r>
            <a:endParaRPr sz="1680" dirty="0">
              <a:latin typeface="Verdana"/>
              <a:cs typeface="Verdana"/>
            </a:endParaRPr>
          </a:p>
          <a:p>
            <a:pPr marL="567944"/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management than</a:t>
            </a:r>
            <a:r>
              <a:rPr sz="1680" spc="-32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HAI</a:t>
            </a:r>
            <a:endParaRPr sz="168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38018" y="5036515"/>
            <a:ext cx="2742182" cy="156966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20320">
              <a:spcBef>
                <a:spcPts val="560"/>
              </a:spcBef>
            </a:pPr>
            <a:r>
              <a:rPr sz="1680" b="1" u="heavy" spc="-8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Promote reusable</a:t>
            </a:r>
            <a:r>
              <a:rPr sz="168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 </a:t>
            </a:r>
            <a:r>
              <a:rPr sz="1680" b="1" u="heavy" spc="-8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lws:</a:t>
            </a:r>
            <a:endParaRPr sz="1680">
              <a:latin typeface="Verdana"/>
              <a:cs typeface="Verdana"/>
            </a:endParaRPr>
          </a:p>
          <a:p>
            <a:pPr marL="568960" indent="-548640">
              <a:spcBef>
                <a:spcPts val="400"/>
              </a:spcBef>
              <a:buFont typeface="Arial"/>
              <a:buChar char="•"/>
              <a:tabLst>
                <a:tab pos="567944" algn="l"/>
                <a:tab pos="568960" algn="l"/>
              </a:tabLst>
            </a:pP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OR</a:t>
            </a:r>
            <a:endParaRPr sz="1680">
              <a:latin typeface="Verdana"/>
              <a:cs typeface="Verdana"/>
            </a:endParaRPr>
          </a:p>
          <a:p>
            <a:pPr marL="568960" indent="-548640">
              <a:spcBef>
                <a:spcPts val="406"/>
              </a:spcBef>
              <a:buFont typeface="Arial"/>
              <a:buChar char="•"/>
              <a:tabLst>
                <a:tab pos="567944" algn="l"/>
                <a:tab pos="568960" algn="l"/>
              </a:tabLst>
            </a:pP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ICU</a:t>
            </a:r>
            <a:endParaRPr sz="1680">
              <a:latin typeface="Verdana"/>
              <a:cs typeface="Verdana"/>
            </a:endParaRPr>
          </a:p>
          <a:p>
            <a:pPr marL="568960" indent="-548640">
              <a:spcBef>
                <a:spcPts val="400"/>
              </a:spcBef>
              <a:buFont typeface="Arial"/>
              <a:buChar char="•"/>
              <a:tabLst>
                <a:tab pos="567944" algn="l"/>
                <a:tab pos="568960" algn="l"/>
              </a:tabLst>
            </a:pP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ER</a:t>
            </a:r>
            <a:endParaRPr sz="1680">
              <a:latin typeface="Verdana"/>
              <a:cs typeface="Verdana"/>
            </a:endParaRPr>
          </a:p>
          <a:p>
            <a:pPr marL="568960" indent="-548640">
              <a:spcBef>
                <a:spcPts val="406"/>
              </a:spcBef>
              <a:buFont typeface="Arial"/>
              <a:buChar char="•"/>
              <a:tabLst>
                <a:tab pos="567944" algn="l"/>
                <a:tab pos="568960" algn="l"/>
              </a:tabLst>
            </a:pP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Biomed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2710" y="1336649"/>
            <a:ext cx="2361184" cy="2790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68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If your </a:t>
            </a:r>
            <a:r>
              <a:rPr sz="1680" b="1" u="heavy" spc="-8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customer</a:t>
            </a:r>
            <a:r>
              <a:rPr sz="1680" b="1" u="heavy" spc="-72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 </a:t>
            </a:r>
            <a:r>
              <a:rPr sz="168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…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82710" y="2104745"/>
            <a:ext cx="115824" cy="588879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20320">
              <a:spcBef>
                <a:spcPts val="360"/>
              </a:spcBef>
            </a:pPr>
            <a:r>
              <a:rPr sz="1680" dirty="0">
                <a:solidFill>
                  <a:srgbClr val="404040"/>
                </a:solidFill>
              </a:rPr>
              <a:t>•</a:t>
            </a:r>
            <a:endParaRPr sz="1680"/>
          </a:p>
          <a:p>
            <a:pPr marL="20320">
              <a:spcBef>
                <a:spcPts val="200"/>
              </a:spcBef>
            </a:pPr>
            <a:r>
              <a:rPr sz="1680" dirty="0">
                <a:solidFill>
                  <a:srgbClr val="404040"/>
                </a:solidFill>
              </a:rPr>
              <a:t>•</a:t>
            </a:r>
            <a:endParaRPr sz="1680"/>
          </a:p>
        </p:txBody>
      </p:sp>
      <p:sp>
        <p:nvSpPr>
          <p:cNvPr id="10" name="object 10"/>
          <p:cNvSpPr txBox="1"/>
          <p:nvPr/>
        </p:nvSpPr>
        <p:spPr>
          <a:xfrm>
            <a:off x="8782710" y="2924046"/>
            <a:ext cx="115824" cy="2790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680" dirty="0">
                <a:solidFill>
                  <a:srgbClr val="404040"/>
                </a:solidFill>
              </a:rPr>
              <a:t>•</a:t>
            </a:r>
            <a:endParaRPr sz="1680"/>
          </a:p>
        </p:txBody>
      </p:sp>
      <p:sp>
        <p:nvSpPr>
          <p:cNvPr id="11" name="object 11"/>
          <p:cNvSpPr txBox="1"/>
          <p:nvPr/>
        </p:nvSpPr>
        <p:spPr>
          <a:xfrm>
            <a:off x="8782710" y="3435705"/>
            <a:ext cx="115824" cy="2790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680" dirty="0">
                <a:solidFill>
                  <a:srgbClr val="404040"/>
                </a:solidFill>
              </a:rPr>
              <a:t>•</a:t>
            </a:r>
            <a:endParaRPr sz="1680"/>
          </a:p>
        </p:txBody>
      </p:sp>
      <p:sp>
        <p:nvSpPr>
          <p:cNvPr id="12" name="object 12"/>
          <p:cNvSpPr txBox="1"/>
          <p:nvPr/>
        </p:nvSpPr>
        <p:spPr>
          <a:xfrm>
            <a:off x="8782710" y="3948582"/>
            <a:ext cx="115824" cy="2790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680" dirty="0">
                <a:solidFill>
                  <a:srgbClr val="404040"/>
                </a:solidFill>
              </a:rPr>
              <a:t>•</a:t>
            </a:r>
            <a:endParaRPr sz="1680"/>
          </a:p>
        </p:txBody>
      </p:sp>
      <p:sp>
        <p:nvSpPr>
          <p:cNvPr id="13" name="object 13"/>
          <p:cNvSpPr txBox="1"/>
          <p:nvPr/>
        </p:nvSpPr>
        <p:spPr>
          <a:xfrm>
            <a:off x="8782711" y="1618285"/>
            <a:ext cx="3658616" cy="2565831"/>
          </a:xfrm>
          <a:prstGeom prst="rect">
            <a:avLst/>
          </a:prstGeom>
        </p:spPr>
        <p:txBody>
          <a:bodyPr vert="horz" wrap="square" lIns="0" tIns="49784" rIns="0" bIns="0" rtlCol="0">
            <a:spAutoFit/>
          </a:bodyPr>
          <a:lstStyle/>
          <a:p>
            <a:pPr marL="568960" marR="81280" indent="-548640">
              <a:lnSpc>
                <a:spcPts val="1808"/>
              </a:lnSpc>
              <a:spcBef>
                <a:spcPts val="392"/>
              </a:spcBef>
              <a:buFont typeface="Arial"/>
              <a:buChar char="•"/>
              <a:tabLst>
                <a:tab pos="567944" algn="l"/>
                <a:tab pos="568960" algn="l"/>
              </a:tabLst>
            </a:pP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Uses disposable accessories 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across 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the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hospital</a:t>
            </a:r>
            <a:endParaRPr sz="1680" dirty="0">
              <a:latin typeface="Verdana"/>
              <a:cs typeface="Verdana"/>
            </a:endParaRPr>
          </a:p>
          <a:p>
            <a:pPr marL="568960">
              <a:spcBef>
                <a:spcPts val="184"/>
              </a:spcBef>
            </a:pP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Uses disposable</a:t>
            </a:r>
            <a:r>
              <a:rPr sz="1680" spc="8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electrodes</a:t>
            </a:r>
            <a:endParaRPr sz="1680" dirty="0">
              <a:latin typeface="Verdana"/>
              <a:cs typeface="Verdana"/>
            </a:endParaRPr>
          </a:p>
          <a:p>
            <a:pPr marL="568960" marR="239776">
              <a:lnSpc>
                <a:spcPts val="1808"/>
              </a:lnSpc>
              <a:spcBef>
                <a:spcPts val="416"/>
              </a:spcBef>
            </a:pP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Sees 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infection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control as</a:t>
            </a:r>
            <a:r>
              <a:rPr sz="1680" spc="-88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a  priority</a:t>
            </a:r>
            <a:endParaRPr sz="1680" dirty="0">
              <a:latin typeface="Verdana"/>
              <a:cs typeface="Verdana"/>
            </a:endParaRPr>
          </a:p>
          <a:p>
            <a:pPr marL="568960">
              <a:lnSpc>
                <a:spcPts val="1920"/>
              </a:lnSpc>
              <a:spcBef>
                <a:spcPts val="182"/>
              </a:spcBef>
            </a:pP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Has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known 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infection</a:t>
            </a:r>
            <a:r>
              <a:rPr sz="1680" spc="-48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control</a:t>
            </a:r>
            <a:endParaRPr sz="1680" dirty="0">
              <a:latin typeface="Verdana"/>
              <a:cs typeface="Verdana"/>
            </a:endParaRPr>
          </a:p>
          <a:p>
            <a:pPr marL="568960">
              <a:lnSpc>
                <a:spcPts val="1920"/>
              </a:lnSpc>
            </a:pP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issues</a:t>
            </a:r>
            <a:endParaRPr sz="1680" dirty="0">
              <a:latin typeface="Verdana"/>
              <a:cs typeface="Verdana"/>
            </a:endParaRPr>
          </a:p>
          <a:p>
            <a:pPr marL="568960" marR="327152">
              <a:lnSpc>
                <a:spcPts val="1808"/>
              </a:lnSpc>
              <a:spcBef>
                <a:spcPts val="432"/>
              </a:spcBef>
            </a:pP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Uses disposable blood  pressure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cuffs 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in isolation 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units/ OR /</a:t>
            </a:r>
            <a:r>
              <a:rPr sz="1680" spc="-56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ICU</a:t>
            </a:r>
            <a:endParaRPr sz="1680" dirty="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792871" y="4484216"/>
            <a:ext cx="3384498" cy="5047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5" name="object 15"/>
          <p:cNvSpPr txBox="1"/>
          <p:nvPr/>
        </p:nvSpPr>
        <p:spPr>
          <a:xfrm>
            <a:off x="8782710" y="5087723"/>
            <a:ext cx="2188464" cy="2790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680" b="1" u="heavy" spc="-8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Promote SPU</a:t>
            </a:r>
            <a:r>
              <a:rPr sz="1680" b="1" u="heavy" spc="-24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 </a:t>
            </a:r>
            <a:r>
              <a:rPr sz="1680" b="1" u="heavy" spc="-8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lws: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82710" y="5343754"/>
            <a:ext cx="3879088" cy="156966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568960" indent="-548640">
              <a:spcBef>
                <a:spcPts val="560"/>
              </a:spcBef>
              <a:buFont typeface="Arial"/>
              <a:buChar char="•"/>
              <a:tabLst>
                <a:tab pos="567944" algn="l"/>
                <a:tab pos="568960" algn="l"/>
              </a:tabLst>
            </a:pP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Burn / 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trauma</a:t>
            </a:r>
            <a:r>
              <a:rPr sz="1680" spc="-32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units</a:t>
            </a:r>
            <a:endParaRPr sz="1680">
              <a:latin typeface="Verdana"/>
              <a:cs typeface="Verdana"/>
            </a:endParaRPr>
          </a:p>
          <a:p>
            <a:pPr marL="568960" indent="-548640">
              <a:spcBef>
                <a:spcPts val="406"/>
              </a:spcBef>
              <a:buFont typeface="Arial"/>
              <a:buChar char="•"/>
              <a:tabLst>
                <a:tab pos="567944" algn="l"/>
                <a:tab pos="568960" algn="l"/>
              </a:tabLst>
            </a:pP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Open heart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unit /</a:t>
            </a:r>
            <a:r>
              <a:rPr sz="1680" spc="-16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ICU</a:t>
            </a:r>
            <a:endParaRPr sz="1680">
              <a:latin typeface="Verdana"/>
              <a:cs typeface="Verdana"/>
            </a:endParaRPr>
          </a:p>
          <a:p>
            <a:pPr marL="568960" indent="-548640">
              <a:spcBef>
                <a:spcPts val="400"/>
              </a:spcBef>
              <a:buFont typeface="Arial"/>
              <a:buChar char="•"/>
              <a:tabLst>
                <a:tab pos="567944" algn="l"/>
                <a:tab pos="568960" algn="l"/>
              </a:tabLst>
            </a:pP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Too busy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units 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(e.g. ER, OR)</a:t>
            </a:r>
            <a:endParaRPr sz="1680">
              <a:latin typeface="Verdana"/>
              <a:cs typeface="Verdana"/>
            </a:endParaRPr>
          </a:p>
          <a:p>
            <a:pPr marL="568960" indent="-548640">
              <a:spcBef>
                <a:spcPts val="400"/>
              </a:spcBef>
              <a:buFont typeface="Arial"/>
              <a:buChar char="•"/>
              <a:tabLst>
                <a:tab pos="567944" algn="l"/>
                <a:tab pos="568960" algn="l"/>
              </a:tabLst>
            </a:pP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Units 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with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many 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lost</a:t>
            </a:r>
            <a:r>
              <a:rPr sz="1680" spc="-112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leadwires</a:t>
            </a:r>
            <a:endParaRPr sz="1680">
              <a:latin typeface="Verdana"/>
              <a:cs typeface="Verdana"/>
            </a:endParaRPr>
          </a:p>
          <a:p>
            <a:pPr marL="568960" indent="-548640">
              <a:spcBef>
                <a:spcPts val="406"/>
              </a:spcBef>
              <a:buFont typeface="Arial"/>
              <a:buChar char="•"/>
              <a:tabLst>
                <a:tab pos="567944" algn="l"/>
                <a:tab pos="568960" algn="l"/>
              </a:tabLst>
            </a:pP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Units </a:t>
            </a:r>
            <a:r>
              <a:rPr sz="1680" spc="-8" dirty="0">
                <a:solidFill>
                  <a:srgbClr val="404040"/>
                </a:solidFill>
                <a:latin typeface="Verdana"/>
                <a:cs typeface="Verdana"/>
              </a:rPr>
              <a:t>interested in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HAI</a:t>
            </a:r>
            <a:r>
              <a:rPr sz="1680" spc="-144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404040"/>
                </a:solidFill>
                <a:latin typeface="Verdana"/>
                <a:cs typeface="Verdana"/>
              </a:rPr>
              <a:t>control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66611" y="1513026"/>
            <a:ext cx="1497178" cy="6729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8" name="object 18"/>
          <p:cNvSpPr/>
          <p:nvPr/>
        </p:nvSpPr>
        <p:spPr>
          <a:xfrm>
            <a:off x="6521502" y="2216910"/>
            <a:ext cx="1588008" cy="0"/>
          </a:xfrm>
          <a:custGeom>
            <a:avLst/>
            <a:gdLst/>
            <a:ahLst/>
            <a:cxnLst/>
            <a:rect l="l" t="t" r="r" b="b"/>
            <a:pathLst>
              <a:path w="992504">
                <a:moveTo>
                  <a:pt x="0" y="0"/>
                </a:moveTo>
                <a:lnTo>
                  <a:pt x="992124" y="0"/>
                </a:lnTo>
              </a:path>
            </a:pathLst>
          </a:custGeom>
          <a:ln w="177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9" name="object 19"/>
          <p:cNvSpPr/>
          <p:nvPr/>
        </p:nvSpPr>
        <p:spPr>
          <a:xfrm>
            <a:off x="6535419" y="1495551"/>
            <a:ext cx="0" cy="707134"/>
          </a:xfrm>
          <a:custGeom>
            <a:avLst/>
            <a:gdLst/>
            <a:ahLst/>
            <a:cxnLst/>
            <a:rect l="l" t="t" r="r" b="b"/>
            <a:pathLst>
              <a:path h="441959">
                <a:moveTo>
                  <a:pt x="0" y="0"/>
                </a:moveTo>
                <a:lnTo>
                  <a:pt x="0" y="441960"/>
                </a:lnTo>
              </a:path>
            </a:pathLst>
          </a:custGeom>
          <a:ln w="17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0" name="object 20"/>
          <p:cNvSpPr/>
          <p:nvPr/>
        </p:nvSpPr>
        <p:spPr>
          <a:xfrm>
            <a:off x="6521502" y="1481328"/>
            <a:ext cx="1588008" cy="0"/>
          </a:xfrm>
          <a:custGeom>
            <a:avLst/>
            <a:gdLst/>
            <a:ahLst/>
            <a:cxnLst/>
            <a:rect l="l" t="t" r="r" b="b"/>
            <a:pathLst>
              <a:path w="992504">
                <a:moveTo>
                  <a:pt x="0" y="0"/>
                </a:moveTo>
                <a:lnTo>
                  <a:pt x="992124" y="0"/>
                </a:lnTo>
              </a:path>
            </a:pathLst>
          </a:custGeom>
          <a:ln w="177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1" name="object 21"/>
          <p:cNvSpPr/>
          <p:nvPr/>
        </p:nvSpPr>
        <p:spPr>
          <a:xfrm>
            <a:off x="8094979" y="1495756"/>
            <a:ext cx="0" cy="708152"/>
          </a:xfrm>
          <a:custGeom>
            <a:avLst/>
            <a:gdLst/>
            <a:ahLst/>
            <a:cxnLst/>
            <a:rect l="l" t="t" r="r" b="b"/>
            <a:pathLst>
              <a:path h="442594">
                <a:moveTo>
                  <a:pt x="0" y="0"/>
                </a:moveTo>
                <a:lnTo>
                  <a:pt x="0" y="442213"/>
                </a:lnTo>
              </a:path>
            </a:pathLst>
          </a:custGeom>
          <a:ln w="17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2" name="object 22"/>
          <p:cNvSpPr/>
          <p:nvPr/>
        </p:nvSpPr>
        <p:spPr>
          <a:xfrm>
            <a:off x="6558483" y="2189480"/>
            <a:ext cx="1513840" cy="0"/>
          </a:xfrm>
          <a:custGeom>
            <a:avLst/>
            <a:gdLst/>
            <a:ahLst/>
            <a:cxnLst/>
            <a:rect l="l" t="t" r="r" b="b"/>
            <a:pathLst>
              <a:path w="946150">
                <a:moveTo>
                  <a:pt x="0" y="0"/>
                </a:moveTo>
                <a:lnTo>
                  <a:pt x="94589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3" name="object 23"/>
          <p:cNvSpPr/>
          <p:nvPr/>
        </p:nvSpPr>
        <p:spPr>
          <a:xfrm>
            <a:off x="6563155" y="1513840"/>
            <a:ext cx="0" cy="67056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58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4" name="object 24"/>
          <p:cNvSpPr/>
          <p:nvPr/>
        </p:nvSpPr>
        <p:spPr>
          <a:xfrm>
            <a:off x="6558483" y="1509776"/>
            <a:ext cx="1513840" cy="0"/>
          </a:xfrm>
          <a:custGeom>
            <a:avLst/>
            <a:gdLst/>
            <a:ahLst/>
            <a:cxnLst/>
            <a:rect l="l" t="t" r="r" b="b"/>
            <a:pathLst>
              <a:path w="946150">
                <a:moveTo>
                  <a:pt x="0" y="0"/>
                </a:moveTo>
                <a:lnTo>
                  <a:pt x="945896" y="0"/>
                </a:lnTo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5" name="object 25"/>
          <p:cNvSpPr/>
          <p:nvPr/>
        </p:nvSpPr>
        <p:spPr>
          <a:xfrm>
            <a:off x="8067243" y="1514245"/>
            <a:ext cx="0" cy="67056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58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6" name="object 26"/>
          <p:cNvSpPr/>
          <p:nvPr/>
        </p:nvSpPr>
        <p:spPr>
          <a:xfrm>
            <a:off x="6738517" y="1602028"/>
            <a:ext cx="1153362" cy="3596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7" name="object 27"/>
          <p:cNvSpPr/>
          <p:nvPr/>
        </p:nvSpPr>
        <p:spPr>
          <a:xfrm>
            <a:off x="6771435" y="1635556"/>
            <a:ext cx="1087933" cy="2928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8" name="object 28"/>
          <p:cNvSpPr/>
          <p:nvPr/>
        </p:nvSpPr>
        <p:spPr>
          <a:xfrm>
            <a:off x="7177431" y="1940965"/>
            <a:ext cx="275539" cy="2938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9" name="object 29"/>
          <p:cNvSpPr/>
          <p:nvPr/>
        </p:nvSpPr>
        <p:spPr>
          <a:xfrm>
            <a:off x="7210347" y="1973681"/>
            <a:ext cx="209702" cy="2286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30" name="object 30"/>
          <p:cNvSpPr/>
          <p:nvPr/>
        </p:nvSpPr>
        <p:spPr>
          <a:xfrm>
            <a:off x="5828994" y="1275282"/>
            <a:ext cx="1553261" cy="53766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31" name="object 31"/>
          <p:cNvSpPr/>
          <p:nvPr/>
        </p:nvSpPr>
        <p:spPr>
          <a:xfrm>
            <a:off x="6074664" y="1309421"/>
            <a:ext cx="1241552" cy="316992"/>
          </a:xfrm>
          <a:custGeom>
            <a:avLst/>
            <a:gdLst/>
            <a:ahLst/>
            <a:cxnLst/>
            <a:rect l="l" t="t" r="r" b="b"/>
            <a:pathLst>
              <a:path w="775970" h="198119">
                <a:moveTo>
                  <a:pt x="99822" y="80263"/>
                </a:moveTo>
                <a:lnTo>
                  <a:pt x="93852" y="83947"/>
                </a:lnTo>
                <a:lnTo>
                  <a:pt x="0" y="140842"/>
                </a:lnTo>
                <a:lnTo>
                  <a:pt x="95631" y="194563"/>
                </a:lnTo>
                <a:lnTo>
                  <a:pt x="101726" y="197865"/>
                </a:lnTo>
                <a:lnTo>
                  <a:pt x="109347" y="195707"/>
                </a:lnTo>
                <a:lnTo>
                  <a:pt x="112775" y="189737"/>
                </a:lnTo>
                <a:lnTo>
                  <a:pt x="116205" y="183641"/>
                </a:lnTo>
                <a:lnTo>
                  <a:pt x="114046" y="176022"/>
                </a:lnTo>
                <a:lnTo>
                  <a:pt x="72856" y="152908"/>
                </a:lnTo>
                <a:lnTo>
                  <a:pt x="25400" y="152908"/>
                </a:lnTo>
                <a:lnTo>
                  <a:pt x="24384" y="127762"/>
                </a:lnTo>
                <a:lnTo>
                  <a:pt x="47244" y="126873"/>
                </a:lnTo>
                <a:lnTo>
                  <a:pt x="70485" y="125095"/>
                </a:lnTo>
                <a:lnTo>
                  <a:pt x="75096" y="124628"/>
                </a:lnTo>
                <a:lnTo>
                  <a:pt x="106807" y="105410"/>
                </a:lnTo>
                <a:lnTo>
                  <a:pt x="112775" y="101853"/>
                </a:lnTo>
                <a:lnTo>
                  <a:pt x="114681" y="94107"/>
                </a:lnTo>
                <a:lnTo>
                  <a:pt x="111125" y="88137"/>
                </a:lnTo>
                <a:lnTo>
                  <a:pt x="107442" y="82169"/>
                </a:lnTo>
                <a:lnTo>
                  <a:pt x="99822" y="80263"/>
                </a:lnTo>
                <a:close/>
              </a:path>
              <a:path w="775970" h="198119">
                <a:moveTo>
                  <a:pt x="75096" y="124628"/>
                </a:moveTo>
                <a:lnTo>
                  <a:pt x="70485" y="125095"/>
                </a:lnTo>
                <a:lnTo>
                  <a:pt x="47244" y="126873"/>
                </a:lnTo>
                <a:lnTo>
                  <a:pt x="24384" y="127762"/>
                </a:lnTo>
                <a:lnTo>
                  <a:pt x="25400" y="152908"/>
                </a:lnTo>
                <a:lnTo>
                  <a:pt x="49022" y="151891"/>
                </a:lnTo>
                <a:lnTo>
                  <a:pt x="59309" y="151129"/>
                </a:lnTo>
                <a:lnTo>
                  <a:pt x="31369" y="151129"/>
                </a:lnTo>
                <a:lnTo>
                  <a:pt x="30987" y="129412"/>
                </a:lnTo>
                <a:lnTo>
                  <a:pt x="67202" y="129412"/>
                </a:lnTo>
                <a:lnTo>
                  <a:pt x="75096" y="124628"/>
                </a:lnTo>
                <a:close/>
              </a:path>
              <a:path w="775970" h="198119">
                <a:moveTo>
                  <a:pt x="68477" y="150450"/>
                </a:moveTo>
                <a:lnTo>
                  <a:pt x="49022" y="151891"/>
                </a:lnTo>
                <a:lnTo>
                  <a:pt x="25400" y="152908"/>
                </a:lnTo>
                <a:lnTo>
                  <a:pt x="72856" y="152908"/>
                </a:lnTo>
                <a:lnTo>
                  <a:pt x="68477" y="150450"/>
                </a:lnTo>
                <a:close/>
              </a:path>
              <a:path w="775970" h="198119">
                <a:moveTo>
                  <a:pt x="30987" y="129412"/>
                </a:moveTo>
                <a:lnTo>
                  <a:pt x="31369" y="151129"/>
                </a:lnTo>
                <a:lnTo>
                  <a:pt x="49791" y="139964"/>
                </a:lnTo>
                <a:lnTo>
                  <a:pt x="30987" y="129412"/>
                </a:lnTo>
                <a:close/>
              </a:path>
              <a:path w="775970" h="198119">
                <a:moveTo>
                  <a:pt x="49791" y="139964"/>
                </a:moveTo>
                <a:lnTo>
                  <a:pt x="31369" y="151129"/>
                </a:lnTo>
                <a:lnTo>
                  <a:pt x="59309" y="151129"/>
                </a:lnTo>
                <a:lnTo>
                  <a:pt x="68477" y="150450"/>
                </a:lnTo>
                <a:lnTo>
                  <a:pt x="49791" y="139964"/>
                </a:lnTo>
                <a:close/>
              </a:path>
              <a:path w="775970" h="198119">
                <a:moveTo>
                  <a:pt x="245154" y="77018"/>
                </a:moveTo>
                <a:lnTo>
                  <a:pt x="205739" y="99313"/>
                </a:lnTo>
                <a:lnTo>
                  <a:pt x="155701" y="112775"/>
                </a:lnTo>
                <a:lnTo>
                  <a:pt x="114935" y="120014"/>
                </a:lnTo>
                <a:lnTo>
                  <a:pt x="75096" y="124628"/>
                </a:lnTo>
                <a:lnTo>
                  <a:pt x="49791" y="139964"/>
                </a:lnTo>
                <a:lnTo>
                  <a:pt x="68477" y="150450"/>
                </a:lnTo>
                <a:lnTo>
                  <a:pt x="73025" y="150113"/>
                </a:lnTo>
                <a:lnTo>
                  <a:pt x="96265" y="147700"/>
                </a:lnTo>
                <a:lnTo>
                  <a:pt x="140715" y="141350"/>
                </a:lnTo>
                <a:lnTo>
                  <a:pt x="180594" y="132969"/>
                </a:lnTo>
                <a:lnTo>
                  <a:pt x="229488" y="117094"/>
                </a:lnTo>
                <a:lnTo>
                  <a:pt x="261874" y="96647"/>
                </a:lnTo>
                <a:lnTo>
                  <a:pt x="267081" y="89281"/>
                </a:lnTo>
                <a:lnTo>
                  <a:pt x="267588" y="88646"/>
                </a:lnTo>
                <a:lnTo>
                  <a:pt x="267843" y="87884"/>
                </a:lnTo>
                <a:lnTo>
                  <a:pt x="269348" y="83947"/>
                </a:lnTo>
                <a:lnTo>
                  <a:pt x="269621" y="83312"/>
                </a:lnTo>
                <a:lnTo>
                  <a:pt x="269890" y="82169"/>
                </a:lnTo>
                <a:lnTo>
                  <a:pt x="270012" y="81152"/>
                </a:lnTo>
                <a:lnTo>
                  <a:pt x="268859" y="81152"/>
                </a:lnTo>
                <a:lnTo>
                  <a:pt x="269207" y="80390"/>
                </a:lnTo>
                <a:lnTo>
                  <a:pt x="268859" y="80390"/>
                </a:lnTo>
                <a:lnTo>
                  <a:pt x="269534" y="79676"/>
                </a:lnTo>
                <a:lnTo>
                  <a:pt x="270252" y="78104"/>
                </a:lnTo>
                <a:lnTo>
                  <a:pt x="244729" y="78104"/>
                </a:lnTo>
                <a:lnTo>
                  <a:pt x="245154" y="77018"/>
                </a:lnTo>
                <a:close/>
              </a:path>
              <a:path w="775970" h="198119">
                <a:moveTo>
                  <a:pt x="67202" y="129412"/>
                </a:moveTo>
                <a:lnTo>
                  <a:pt x="30987" y="129412"/>
                </a:lnTo>
                <a:lnTo>
                  <a:pt x="49791" y="139964"/>
                </a:lnTo>
                <a:lnTo>
                  <a:pt x="67202" y="129412"/>
                </a:lnTo>
                <a:close/>
              </a:path>
              <a:path w="775970" h="198119">
                <a:moveTo>
                  <a:pt x="270149" y="79330"/>
                </a:moveTo>
                <a:lnTo>
                  <a:pt x="269416" y="79932"/>
                </a:lnTo>
                <a:lnTo>
                  <a:pt x="268859" y="81152"/>
                </a:lnTo>
                <a:lnTo>
                  <a:pt x="270149" y="79330"/>
                </a:lnTo>
                <a:close/>
              </a:path>
              <a:path w="775970" h="198119">
                <a:moveTo>
                  <a:pt x="270257" y="79242"/>
                </a:moveTo>
                <a:lnTo>
                  <a:pt x="268859" y="81152"/>
                </a:lnTo>
                <a:lnTo>
                  <a:pt x="270012" y="81152"/>
                </a:lnTo>
                <a:lnTo>
                  <a:pt x="270129" y="79756"/>
                </a:lnTo>
                <a:lnTo>
                  <a:pt x="270257" y="79242"/>
                </a:lnTo>
                <a:close/>
              </a:path>
              <a:path w="775970" h="198119">
                <a:moveTo>
                  <a:pt x="269534" y="79676"/>
                </a:moveTo>
                <a:lnTo>
                  <a:pt x="268859" y="80390"/>
                </a:lnTo>
                <a:lnTo>
                  <a:pt x="269416" y="79932"/>
                </a:lnTo>
                <a:lnTo>
                  <a:pt x="269534" y="79676"/>
                </a:lnTo>
                <a:close/>
              </a:path>
              <a:path w="775970" h="198119">
                <a:moveTo>
                  <a:pt x="269416" y="79932"/>
                </a:moveTo>
                <a:lnTo>
                  <a:pt x="268859" y="80390"/>
                </a:lnTo>
                <a:lnTo>
                  <a:pt x="269207" y="80390"/>
                </a:lnTo>
                <a:lnTo>
                  <a:pt x="269416" y="79932"/>
                </a:lnTo>
                <a:close/>
              </a:path>
              <a:path w="775970" h="198119">
                <a:moveTo>
                  <a:pt x="270370" y="78790"/>
                </a:moveTo>
                <a:lnTo>
                  <a:pt x="269534" y="79676"/>
                </a:lnTo>
                <a:lnTo>
                  <a:pt x="269416" y="79932"/>
                </a:lnTo>
                <a:lnTo>
                  <a:pt x="270149" y="79330"/>
                </a:lnTo>
                <a:lnTo>
                  <a:pt x="270287" y="79121"/>
                </a:lnTo>
                <a:lnTo>
                  <a:pt x="270370" y="78790"/>
                </a:lnTo>
                <a:close/>
              </a:path>
              <a:path w="775970" h="198119">
                <a:moveTo>
                  <a:pt x="270890" y="76708"/>
                </a:moveTo>
                <a:lnTo>
                  <a:pt x="269534" y="79676"/>
                </a:lnTo>
                <a:lnTo>
                  <a:pt x="270370" y="78790"/>
                </a:lnTo>
                <a:lnTo>
                  <a:pt x="270890" y="76708"/>
                </a:lnTo>
                <a:close/>
              </a:path>
              <a:path w="775970" h="198119">
                <a:moveTo>
                  <a:pt x="270281" y="79144"/>
                </a:moveTo>
                <a:lnTo>
                  <a:pt x="270149" y="79330"/>
                </a:lnTo>
                <a:lnTo>
                  <a:pt x="270281" y="79144"/>
                </a:lnTo>
                <a:close/>
              </a:path>
              <a:path w="775970" h="198119">
                <a:moveTo>
                  <a:pt x="271568" y="78104"/>
                </a:moveTo>
                <a:lnTo>
                  <a:pt x="271018" y="78104"/>
                </a:lnTo>
                <a:lnTo>
                  <a:pt x="270298" y="79121"/>
                </a:lnTo>
                <a:lnTo>
                  <a:pt x="271023" y="78612"/>
                </a:lnTo>
                <a:lnTo>
                  <a:pt x="270890" y="78612"/>
                </a:lnTo>
                <a:lnTo>
                  <a:pt x="271568" y="78104"/>
                </a:lnTo>
                <a:close/>
              </a:path>
              <a:path w="775970" h="198119">
                <a:moveTo>
                  <a:pt x="271018" y="78104"/>
                </a:moveTo>
                <a:lnTo>
                  <a:pt x="270370" y="78790"/>
                </a:lnTo>
                <a:lnTo>
                  <a:pt x="270281" y="79144"/>
                </a:lnTo>
                <a:lnTo>
                  <a:pt x="271018" y="78104"/>
                </a:lnTo>
                <a:close/>
              </a:path>
              <a:path w="775970" h="198119">
                <a:moveTo>
                  <a:pt x="273999" y="76708"/>
                </a:moveTo>
                <a:lnTo>
                  <a:pt x="270890" y="76708"/>
                </a:lnTo>
                <a:lnTo>
                  <a:pt x="270370" y="78790"/>
                </a:lnTo>
                <a:lnTo>
                  <a:pt x="271018" y="78104"/>
                </a:lnTo>
                <a:lnTo>
                  <a:pt x="271568" y="78104"/>
                </a:lnTo>
                <a:lnTo>
                  <a:pt x="272414" y="77470"/>
                </a:lnTo>
                <a:lnTo>
                  <a:pt x="272755" y="77470"/>
                </a:lnTo>
                <a:lnTo>
                  <a:pt x="273999" y="76708"/>
                </a:lnTo>
                <a:close/>
              </a:path>
              <a:path w="775970" h="198119">
                <a:moveTo>
                  <a:pt x="272414" y="77470"/>
                </a:moveTo>
                <a:lnTo>
                  <a:pt x="270890" y="78612"/>
                </a:lnTo>
                <a:lnTo>
                  <a:pt x="271413" y="78293"/>
                </a:lnTo>
                <a:lnTo>
                  <a:pt x="272414" y="77470"/>
                </a:lnTo>
                <a:close/>
              </a:path>
              <a:path w="775970" h="198119">
                <a:moveTo>
                  <a:pt x="271413" y="78293"/>
                </a:moveTo>
                <a:lnTo>
                  <a:pt x="270890" y="78612"/>
                </a:lnTo>
                <a:lnTo>
                  <a:pt x="271023" y="78612"/>
                </a:lnTo>
                <a:lnTo>
                  <a:pt x="271413" y="78293"/>
                </a:lnTo>
                <a:close/>
              </a:path>
              <a:path w="775970" h="198119">
                <a:moveTo>
                  <a:pt x="272755" y="77470"/>
                </a:moveTo>
                <a:lnTo>
                  <a:pt x="272414" y="77470"/>
                </a:lnTo>
                <a:lnTo>
                  <a:pt x="271413" y="78293"/>
                </a:lnTo>
                <a:lnTo>
                  <a:pt x="272755" y="77470"/>
                </a:lnTo>
                <a:close/>
              </a:path>
              <a:path w="775970" h="198119">
                <a:moveTo>
                  <a:pt x="245298" y="76787"/>
                </a:moveTo>
                <a:lnTo>
                  <a:pt x="245146" y="77038"/>
                </a:lnTo>
                <a:lnTo>
                  <a:pt x="244729" y="78104"/>
                </a:lnTo>
                <a:lnTo>
                  <a:pt x="245262" y="77038"/>
                </a:lnTo>
                <a:lnTo>
                  <a:pt x="245298" y="76787"/>
                </a:lnTo>
                <a:close/>
              </a:path>
              <a:path w="775970" h="198119">
                <a:moveTo>
                  <a:pt x="245262" y="77038"/>
                </a:moveTo>
                <a:lnTo>
                  <a:pt x="244729" y="78104"/>
                </a:lnTo>
                <a:lnTo>
                  <a:pt x="245110" y="78104"/>
                </a:lnTo>
                <a:lnTo>
                  <a:pt x="245262" y="77038"/>
                </a:lnTo>
                <a:close/>
              </a:path>
              <a:path w="775970" h="198119">
                <a:moveTo>
                  <a:pt x="245525" y="76511"/>
                </a:moveTo>
                <a:lnTo>
                  <a:pt x="245272" y="77018"/>
                </a:lnTo>
                <a:lnTo>
                  <a:pt x="245110" y="78104"/>
                </a:lnTo>
                <a:lnTo>
                  <a:pt x="245525" y="76511"/>
                </a:lnTo>
                <a:close/>
              </a:path>
              <a:path w="775970" h="198119">
                <a:moveTo>
                  <a:pt x="275100" y="76073"/>
                </a:moveTo>
                <a:lnTo>
                  <a:pt x="245745" y="76073"/>
                </a:lnTo>
                <a:lnTo>
                  <a:pt x="245510" y="76571"/>
                </a:lnTo>
                <a:lnTo>
                  <a:pt x="245110" y="78104"/>
                </a:lnTo>
                <a:lnTo>
                  <a:pt x="270252" y="78104"/>
                </a:lnTo>
                <a:lnTo>
                  <a:pt x="270890" y="76708"/>
                </a:lnTo>
                <a:lnTo>
                  <a:pt x="273999" y="76708"/>
                </a:lnTo>
                <a:lnTo>
                  <a:pt x="274827" y="76200"/>
                </a:lnTo>
                <a:lnTo>
                  <a:pt x="275100" y="76073"/>
                </a:lnTo>
                <a:close/>
              </a:path>
              <a:path w="775970" h="198119">
                <a:moveTo>
                  <a:pt x="245564" y="76361"/>
                </a:moveTo>
                <a:lnTo>
                  <a:pt x="245348" y="76708"/>
                </a:lnTo>
                <a:lnTo>
                  <a:pt x="245262" y="77038"/>
                </a:lnTo>
                <a:lnTo>
                  <a:pt x="245495" y="76571"/>
                </a:lnTo>
                <a:lnTo>
                  <a:pt x="245564" y="76361"/>
                </a:lnTo>
                <a:close/>
              </a:path>
              <a:path w="775970" h="198119">
                <a:moveTo>
                  <a:pt x="245329" y="76571"/>
                </a:moveTo>
                <a:lnTo>
                  <a:pt x="245154" y="77018"/>
                </a:lnTo>
                <a:lnTo>
                  <a:pt x="245298" y="76787"/>
                </a:lnTo>
                <a:lnTo>
                  <a:pt x="245329" y="76571"/>
                </a:lnTo>
                <a:close/>
              </a:path>
              <a:path w="775970" h="198119">
                <a:moveTo>
                  <a:pt x="245872" y="75184"/>
                </a:moveTo>
                <a:lnTo>
                  <a:pt x="245411" y="76361"/>
                </a:lnTo>
                <a:lnTo>
                  <a:pt x="245298" y="76787"/>
                </a:lnTo>
                <a:lnTo>
                  <a:pt x="245564" y="76361"/>
                </a:lnTo>
                <a:lnTo>
                  <a:pt x="245872" y="75184"/>
                </a:lnTo>
                <a:close/>
              </a:path>
              <a:path w="775970" h="198119">
                <a:moveTo>
                  <a:pt x="775843" y="0"/>
                </a:moveTo>
                <a:lnTo>
                  <a:pt x="727329" y="381"/>
                </a:lnTo>
                <a:lnTo>
                  <a:pt x="679069" y="1397"/>
                </a:lnTo>
                <a:lnTo>
                  <a:pt x="631444" y="3175"/>
                </a:lnTo>
                <a:lnTo>
                  <a:pt x="585088" y="5587"/>
                </a:lnTo>
                <a:lnTo>
                  <a:pt x="540258" y="8382"/>
                </a:lnTo>
                <a:lnTo>
                  <a:pt x="497205" y="11811"/>
                </a:lnTo>
                <a:lnTo>
                  <a:pt x="456438" y="15748"/>
                </a:lnTo>
                <a:lnTo>
                  <a:pt x="418338" y="20065"/>
                </a:lnTo>
                <a:lnTo>
                  <a:pt x="351536" y="29845"/>
                </a:lnTo>
                <a:lnTo>
                  <a:pt x="310896" y="38100"/>
                </a:lnTo>
                <a:lnTo>
                  <a:pt x="271399" y="50037"/>
                </a:lnTo>
                <a:lnTo>
                  <a:pt x="258190" y="56896"/>
                </a:lnTo>
                <a:lnTo>
                  <a:pt x="257556" y="57150"/>
                </a:lnTo>
                <a:lnTo>
                  <a:pt x="257048" y="57531"/>
                </a:lnTo>
                <a:lnTo>
                  <a:pt x="256539" y="58038"/>
                </a:lnTo>
                <a:lnTo>
                  <a:pt x="252984" y="60960"/>
                </a:lnTo>
                <a:lnTo>
                  <a:pt x="252095" y="61595"/>
                </a:lnTo>
                <a:lnTo>
                  <a:pt x="251460" y="62357"/>
                </a:lnTo>
                <a:lnTo>
                  <a:pt x="250825" y="63246"/>
                </a:lnTo>
                <a:lnTo>
                  <a:pt x="248538" y="66166"/>
                </a:lnTo>
                <a:lnTo>
                  <a:pt x="247650" y="67437"/>
                </a:lnTo>
                <a:lnTo>
                  <a:pt x="246887" y="68961"/>
                </a:lnTo>
                <a:lnTo>
                  <a:pt x="246443" y="70865"/>
                </a:lnTo>
                <a:lnTo>
                  <a:pt x="245745" y="73660"/>
                </a:lnTo>
                <a:lnTo>
                  <a:pt x="245329" y="76571"/>
                </a:lnTo>
                <a:lnTo>
                  <a:pt x="245872" y="75184"/>
                </a:lnTo>
                <a:lnTo>
                  <a:pt x="277005" y="75184"/>
                </a:lnTo>
                <a:lnTo>
                  <a:pt x="316357" y="62611"/>
                </a:lnTo>
                <a:lnTo>
                  <a:pt x="355600" y="54737"/>
                </a:lnTo>
                <a:lnTo>
                  <a:pt x="403606" y="47371"/>
                </a:lnTo>
                <a:lnTo>
                  <a:pt x="458977" y="40766"/>
                </a:lnTo>
                <a:lnTo>
                  <a:pt x="499237" y="36957"/>
                </a:lnTo>
                <a:lnTo>
                  <a:pt x="541782" y="33527"/>
                </a:lnTo>
                <a:lnTo>
                  <a:pt x="586359" y="30607"/>
                </a:lnTo>
                <a:lnTo>
                  <a:pt x="632333" y="28321"/>
                </a:lnTo>
                <a:lnTo>
                  <a:pt x="679576" y="26542"/>
                </a:lnTo>
                <a:lnTo>
                  <a:pt x="727583" y="25526"/>
                </a:lnTo>
                <a:lnTo>
                  <a:pt x="775970" y="25146"/>
                </a:lnTo>
                <a:lnTo>
                  <a:pt x="775843" y="0"/>
                </a:lnTo>
                <a:close/>
              </a:path>
              <a:path w="775970" h="198119">
                <a:moveTo>
                  <a:pt x="245745" y="76073"/>
                </a:moveTo>
                <a:lnTo>
                  <a:pt x="245564" y="76361"/>
                </a:lnTo>
                <a:lnTo>
                  <a:pt x="245525" y="76511"/>
                </a:lnTo>
                <a:lnTo>
                  <a:pt x="245745" y="76073"/>
                </a:lnTo>
                <a:close/>
              </a:path>
              <a:path w="775970" h="198119">
                <a:moveTo>
                  <a:pt x="277005" y="75184"/>
                </a:moveTo>
                <a:lnTo>
                  <a:pt x="245872" y="75184"/>
                </a:lnTo>
                <a:lnTo>
                  <a:pt x="245564" y="76361"/>
                </a:lnTo>
                <a:lnTo>
                  <a:pt x="245745" y="76073"/>
                </a:lnTo>
                <a:lnTo>
                  <a:pt x="275100" y="76073"/>
                </a:lnTo>
                <a:lnTo>
                  <a:pt x="277005" y="75184"/>
                </a:lnTo>
                <a:close/>
              </a:path>
            </a:pathLst>
          </a:custGeom>
          <a:solidFill>
            <a:srgbClr val="71B0D3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32" name="object 32"/>
          <p:cNvSpPr/>
          <p:nvPr/>
        </p:nvSpPr>
        <p:spPr>
          <a:xfrm>
            <a:off x="7250582" y="1275282"/>
            <a:ext cx="1552042" cy="53766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33" name="object 33"/>
          <p:cNvSpPr/>
          <p:nvPr/>
        </p:nvSpPr>
        <p:spPr>
          <a:xfrm>
            <a:off x="7315606" y="1309421"/>
            <a:ext cx="1242568" cy="316992"/>
          </a:xfrm>
          <a:custGeom>
            <a:avLst/>
            <a:gdLst/>
            <a:ahLst/>
            <a:cxnLst/>
            <a:rect l="l" t="t" r="r" b="b"/>
            <a:pathLst>
              <a:path w="776604" h="198119">
                <a:moveTo>
                  <a:pt x="707500" y="150442"/>
                </a:moveTo>
                <a:lnTo>
                  <a:pt x="668020" y="172592"/>
                </a:lnTo>
                <a:lnTo>
                  <a:pt x="662051" y="176022"/>
                </a:lnTo>
                <a:lnTo>
                  <a:pt x="659892" y="183641"/>
                </a:lnTo>
                <a:lnTo>
                  <a:pt x="663194" y="189737"/>
                </a:lnTo>
                <a:lnTo>
                  <a:pt x="666623" y="195707"/>
                </a:lnTo>
                <a:lnTo>
                  <a:pt x="674370" y="197865"/>
                </a:lnTo>
                <a:lnTo>
                  <a:pt x="754591" y="152908"/>
                </a:lnTo>
                <a:lnTo>
                  <a:pt x="750570" y="152908"/>
                </a:lnTo>
                <a:lnTo>
                  <a:pt x="727075" y="151891"/>
                </a:lnTo>
                <a:lnTo>
                  <a:pt x="707500" y="150442"/>
                </a:lnTo>
                <a:close/>
              </a:path>
              <a:path w="776604" h="198119">
                <a:moveTo>
                  <a:pt x="726176" y="139963"/>
                </a:moveTo>
                <a:lnTo>
                  <a:pt x="707500" y="150442"/>
                </a:lnTo>
                <a:lnTo>
                  <a:pt x="727075" y="151891"/>
                </a:lnTo>
                <a:lnTo>
                  <a:pt x="750570" y="152908"/>
                </a:lnTo>
                <a:lnTo>
                  <a:pt x="750650" y="151129"/>
                </a:lnTo>
                <a:lnTo>
                  <a:pt x="744601" y="151129"/>
                </a:lnTo>
                <a:lnTo>
                  <a:pt x="726176" y="139963"/>
                </a:lnTo>
                <a:close/>
              </a:path>
              <a:path w="776604" h="198119">
                <a:moveTo>
                  <a:pt x="676275" y="80263"/>
                </a:moveTo>
                <a:lnTo>
                  <a:pt x="668528" y="82169"/>
                </a:lnTo>
                <a:lnTo>
                  <a:pt x="664972" y="88137"/>
                </a:lnTo>
                <a:lnTo>
                  <a:pt x="661288" y="94107"/>
                </a:lnTo>
                <a:lnTo>
                  <a:pt x="663194" y="101853"/>
                </a:lnTo>
                <a:lnTo>
                  <a:pt x="669163" y="105410"/>
                </a:lnTo>
                <a:lnTo>
                  <a:pt x="700828" y="124601"/>
                </a:lnTo>
                <a:lnTo>
                  <a:pt x="705738" y="125095"/>
                </a:lnTo>
                <a:lnTo>
                  <a:pt x="728853" y="126873"/>
                </a:lnTo>
                <a:lnTo>
                  <a:pt x="751713" y="127762"/>
                </a:lnTo>
                <a:lnTo>
                  <a:pt x="750570" y="152908"/>
                </a:lnTo>
                <a:lnTo>
                  <a:pt x="754591" y="152908"/>
                </a:lnTo>
                <a:lnTo>
                  <a:pt x="776097" y="140842"/>
                </a:lnTo>
                <a:lnTo>
                  <a:pt x="682244" y="83947"/>
                </a:lnTo>
                <a:lnTo>
                  <a:pt x="676275" y="80263"/>
                </a:lnTo>
                <a:close/>
              </a:path>
              <a:path w="776604" h="198119">
                <a:moveTo>
                  <a:pt x="744982" y="129412"/>
                </a:moveTo>
                <a:lnTo>
                  <a:pt x="726176" y="139963"/>
                </a:lnTo>
                <a:lnTo>
                  <a:pt x="744601" y="151129"/>
                </a:lnTo>
                <a:lnTo>
                  <a:pt x="744982" y="129412"/>
                </a:lnTo>
                <a:close/>
              </a:path>
              <a:path w="776604" h="198119">
                <a:moveTo>
                  <a:pt x="751637" y="129412"/>
                </a:moveTo>
                <a:lnTo>
                  <a:pt x="744982" y="129412"/>
                </a:lnTo>
                <a:lnTo>
                  <a:pt x="744601" y="151129"/>
                </a:lnTo>
                <a:lnTo>
                  <a:pt x="750650" y="151129"/>
                </a:lnTo>
                <a:lnTo>
                  <a:pt x="751637" y="129412"/>
                </a:lnTo>
                <a:close/>
              </a:path>
              <a:path w="776604" h="198119">
                <a:moveTo>
                  <a:pt x="505839" y="79242"/>
                </a:moveTo>
                <a:lnTo>
                  <a:pt x="505968" y="79756"/>
                </a:lnTo>
                <a:lnTo>
                  <a:pt x="506084" y="81152"/>
                </a:lnTo>
                <a:lnTo>
                  <a:pt x="506206" y="82169"/>
                </a:lnTo>
                <a:lnTo>
                  <a:pt x="506475" y="83312"/>
                </a:lnTo>
                <a:lnTo>
                  <a:pt x="506953" y="84454"/>
                </a:lnTo>
                <a:lnTo>
                  <a:pt x="508254" y="87884"/>
                </a:lnTo>
                <a:lnTo>
                  <a:pt x="546608" y="117094"/>
                </a:lnTo>
                <a:lnTo>
                  <a:pt x="595503" y="132969"/>
                </a:lnTo>
                <a:lnTo>
                  <a:pt x="635381" y="141350"/>
                </a:lnTo>
                <a:lnTo>
                  <a:pt x="679704" y="147700"/>
                </a:lnTo>
                <a:lnTo>
                  <a:pt x="707500" y="150442"/>
                </a:lnTo>
                <a:lnTo>
                  <a:pt x="726176" y="139963"/>
                </a:lnTo>
                <a:lnTo>
                  <a:pt x="700828" y="124601"/>
                </a:lnTo>
                <a:lnTo>
                  <a:pt x="683006" y="122809"/>
                </a:lnTo>
                <a:lnTo>
                  <a:pt x="661162" y="120014"/>
                </a:lnTo>
                <a:lnTo>
                  <a:pt x="620395" y="112775"/>
                </a:lnTo>
                <a:lnTo>
                  <a:pt x="570357" y="99313"/>
                </a:lnTo>
                <a:lnTo>
                  <a:pt x="535813" y="82423"/>
                </a:lnTo>
                <a:lnTo>
                  <a:pt x="534249" y="81152"/>
                </a:lnTo>
                <a:lnTo>
                  <a:pt x="507365" y="81152"/>
                </a:lnTo>
                <a:lnTo>
                  <a:pt x="506080" y="79439"/>
                </a:lnTo>
                <a:lnTo>
                  <a:pt x="505839" y="79242"/>
                </a:lnTo>
                <a:close/>
              </a:path>
              <a:path w="776604" h="198119">
                <a:moveTo>
                  <a:pt x="700828" y="124601"/>
                </a:moveTo>
                <a:lnTo>
                  <a:pt x="726176" y="139963"/>
                </a:lnTo>
                <a:lnTo>
                  <a:pt x="744982" y="129412"/>
                </a:lnTo>
                <a:lnTo>
                  <a:pt x="751637" y="129412"/>
                </a:lnTo>
                <a:lnTo>
                  <a:pt x="751713" y="127762"/>
                </a:lnTo>
                <a:lnTo>
                  <a:pt x="728853" y="126873"/>
                </a:lnTo>
                <a:lnTo>
                  <a:pt x="705738" y="125095"/>
                </a:lnTo>
                <a:lnTo>
                  <a:pt x="700828" y="124601"/>
                </a:lnTo>
                <a:close/>
              </a:path>
              <a:path w="776604" h="198119">
                <a:moveTo>
                  <a:pt x="506080" y="79439"/>
                </a:moveTo>
                <a:lnTo>
                  <a:pt x="507365" y="81152"/>
                </a:lnTo>
                <a:lnTo>
                  <a:pt x="506833" y="80058"/>
                </a:lnTo>
                <a:lnTo>
                  <a:pt x="506080" y="79439"/>
                </a:lnTo>
                <a:close/>
              </a:path>
              <a:path w="776604" h="198119">
                <a:moveTo>
                  <a:pt x="506833" y="80058"/>
                </a:moveTo>
                <a:lnTo>
                  <a:pt x="507365" y="81152"/>
                </a:lnTo>
                <a:lnTo>
                  <a:pt x="534249" y="81152"/>
                </a:lnTo>
                <a:lnTo>
                  <a:pt x="533781" y="80772"/>
                </a:lnTo>
                <a:lnTo>
                  <a:pt x="533429" y="80390"/>
                </a:lnTo>
                <a:lnTo>
                  <a:pt x="507238" y="80390"/>
                </a:lnTo>
                <a:lnTo>
                  <a:pt x="506833" y="80058"/>
                </a:lnTo>
                <a:close/>
              </a:path>
              <a:path w="776604" h="198119">
                <a:moveTo>
                  <a:pt x="506737" y="79861"/>
                </a:moveTo>
                <a:lnTo>
                  <a:pt x="506833" y="80058"/>
                </a:lnTo>
                <a:lnTo>
                  <a:pt x="507238" y="80390"/>
                </a:lnTo>
                <a:lnTo>
                  <a:pt x="506737" y="79861"/>
                </a:lnTo>
                <a:close/>
              </a:path>
              <a:path w="776604" h="198119">
                <a:moveTo>
                  <a:pt x="530683" y="76708"/>
                </a:moveTo>
                <a:lnTo>
                  <a:pt x="505206" y="76708"/>
                </a:lnTo>
                <a:lnTo>
                  <a:pt x="506737" y="79861"/>
                </a:lnTo>
                <a:lnTo>
                  <a:pt x="507238" y="80390"/>
                </a:lnTo>
                <a:lnTo>
                  <a:pt x="533429" y="80390"/>
                </a:lnTo>
                <a:lnTo>
                  <a:pt x="532257" y="79121"/>
                </a:lnTo>
                <a:lnTo>
                  <a:pt x="531664" y="78104"/>
                </a:lnTo>
                <a:lnTo>
                  <a:pt x="530987" y="78104"/>
                </a:lnTo>
                <a:lnTo>
                  <a:pt x="530683" y="76708"/>
                </a:lnTo>
                <a:close/>
              </a:path>
              <a:path w="776604" h="198119">
                <a:moveTo>
                  <a:pt x="505726" y="78790"/>
                </a:moveTo>
                <a:lnTo>
                  <a:pt x="505841" y="79121"/>
                </a:lnTo>
                <a:lnTo>
                  <a:pt x="506080" y="79439"/>
                </a:lnTo>
                <a:lnTo>
                  <a:pt x="506833" y="80058"/>
                </a:lnTo>
                <a:lnTo>
                  <a:pt x="506737" y="79861"/>
                </a:lnTo>
                <a:lnTo>
                  <a:pt x="505726" y="78790"/>
                </a:lnTo>
                <a:close/>
              </a:path>
              <a:path w="776604" h="198119">
                <a:moveTo>
                  <a:pt x="505206" y="76708"/>
                </a:moveTo>
                <a:lnTo>
                  <a:pt x="505726" y="78790"/>
                </a:lnTo>
                <a:lnTo>
                  <a:pt x="506737" y="79861"/>
                </a:lnTo>
                <a:lnTo>
                  <a:pt x="505206" y="76708"/>
                </a:lnTo>
                <a:close/>
              </a:path>
              <a:path w="776604" h="198119">
                <a:moveTo>
                  <a:pt x="505793" y="79057"/>
                </a:moveTo>
                <a:lnTo>
                  <a:pt x="505839" y="79242"/>
                </a:lnTo>
                <a:lnTo>
                  <a:pt x="506080" y="79439"/>
                </a:lnTo>
                <a:lnTo>
                  <a:pt x="505793" y="79057"/>
                </a:lnTo>
                <a:close/>
              </a:path>
              <a:path w="776604" h="198119">
                <a:moveTo>
                  <a:pt x="504396" y="78057"/>
                </a:moveTo>
                <a:lnTo>
                  <a:pt x="505839" y="79242"/>
                </a:lnTo>
                <a:lnTo>
                  <a:pt x="505793" y="79057"/>
                </a:lnTo>
                <a:lnTo>
                  <a:pt x="505460" y="78612"/>
                </a:lnTo>
                <a:lnTo>
                  <a:pt x="505333" y="78612"/>
                </a:lnTo>
                <a:lnTo>
                  <a:pt x="504396" y="78057"/>
                </a:lnTo>
                <a:close/>
              </a:path>
              <a:path w="776604" h="198119">
                <a:moveTo>
                  <a:pt x="505079" y="78104"/>
                </a:moveTo>
                <a:lnTo>
                  <a:pt x="505793" y="79057"/>
                </a:lnTo>
                <a:lnTo>
                  <a:pt x="505726" y="78790"/>
                </a:lnTo>
                <a:lnTo>
                  <a:pt x="505079" y="78104"/>
                </a:lnTo>
                <a:close/>
              </a:path>
              <a:path w="776604" h="198119">
                <a:moveTo>
                  <a:pt x="505555" y="78104"/>
                </a:moveTo>
                <a:lnTo>
                  <a:pt x="505079" y="78104"/>
                </a:lnTo>
                <a:lnTo>
                  <a:pt x="505726" y="78790"/>
                </a:lnTo>
                <a:lnTo>
                  <a:pt x="505555" y="78104"/>
                </a:lnTo>
                <a:close/>
              </a:path>
              <a:path w="776604" h="198119">
                <a:moveTo>
                  <a:pt x="503682" y="77470"/>
                </a:moveTo>
                <a:lnTo>
                  <a:pt x="504396" y="78057"/>
                </a:lnTo>
                <a:lnTo>
                  <a:pt x="505333" y="78612"/>
                </a:lnTo>
                <a:lnTo>
                  <a:pt x="503682" y="77470"/>
                </a:lnTo>
                <a:close/>
              </a:path>
              <a:path w="776604" h="198119">
                <a:moveTo>
                  <a:pt x="505396" y="77470"/>
                </a:moveTo>
                <a:lnTo>
                  <a:pt x="503682" y="77470"/>
                </a:lnTo>
                <a:lnTo>
                  <a:pt x="505333" y="78612"/>
                </a:lnTo>
                <a:lnTo>
                  <a:pt x="505460" y="78612"/>
                </a:lnTo>
                <a:lnTo>
                  <a:pt x="505079" y="78104"/>
                </a:lnTo>
                <a:lnTo>
                  <a:pt x="505555" y="78104"/>
                </a:lnTo>
                <a:lnTo>
                  <a:pt x="505396" y="77470"/>
                </a:lnTo>
                <a:close/>
              </a:path>
              <a:path w="776604" h="198119">
                <a:moveTo>
                  <a:pt x="530596" y="76307"/>
                </a:moveTo>
                <a:lnTo>
                  <a:pt x="530987" y="78104"/>
                </a:lnTo>
                <a:lnTo>
                  <a:pt x="530783" y="76682"/>
                </a:lnTo>
                <a:lnTo>
                  <a:pt x="530596" y="76307"/>
                </a:lnTo>
                <a:close/>
              </a:path>
              <a:path w="776604" h="198119">
                <a:moveTo>
                  <a:pt x="530783" y="76682"/>
                </a:moveTo>
                <a:lnTo>
                  <a:pt x="530987" y="78104"/>
                </a:lnTo>
                <a:lnTo>
                  <a:pt x="531495" y="78104"/>
                </a:lnTo>
                <a:lnTo>
                  <a:pt x="530783" y="76682"/>
                </a:lnTo>
                <a:close/>
              </a:path>
              <a:path w="776604" h="198119">
                <a:moveTo>
                  <a:pt x="530767" y="76567"/>
                </a:moveTo>
                <a:lnTo>
                  <a:pt x="530796" y="76708"/>
                </a:lnTo>
                <a:lnTo>
                  <a:pt x="531495" y="78104"/>
                </a:lnTo>
                <a:lnTo>
                  <a:pt x="531149" y="77223"/>
                </a:lnTo>
                <a:lnTo>
                  <a:pt x="530767" y="76567"/>
                </a:lnTo>
                <a:close/>
              </a:path>
              <a:path w="776604" h="198119">
                <a:moveTo>
                  <a:pt x="531149" y="77223"/>
                </a:moveTo>
                <a:lnTo>
                  <a:pt x="531495" y="78104"/>
                </a:lnTo>
                <a:lnTo>
                  <a:pt x="531664" y="78104"/>
                </a:lnTo>
                <a:lnTo>
                  <a:pt x="531149" y="77223"/>
                </a:lnTo>
                <a:close/>
              </a:path>
              <a:path w="776604" h="198119">
                <a:moveTo>
                  <a:pt x="254" y="0"/>
                </a:moveTo>
                <a:lnTo>
                  <a:pt x="0" y="25146"/>
                </a:lnTo>
                <a:lnTo>
                  <a:pt x="48513" y="25526"/>
                </a:lnTo>
                <a:lnTo>
                  <a:pt x="96520" y="26542"/>
                </a:lnTo>
                <a:lnTo>
                  <a:pt x="143637" y="28321"/>
                </a:lnTo>
                <a:lnTo>
                  <a:pt x="189737" y="30607"/>
                </a:lnTo>
                <a:lnTo>
                  <a:pt x="234315" y="33527"/>
                </a:lnTo>
                <a:lnTo>
                  <a:pt x="276860" y="36957"/>
                </a:lnTo>
                <a:lnTo>
                  <a:pt x="317246" y="40766"/>
                </a:lnTo>
                <a:lnTo>
                  <a:pt x="372491" y="47371"/>
                </a:lnTo>
                <a:lnTo>
                  <a:pt x="420497" y="54737"/>
                </a:lnTo>
                <a:lnTo>
                  <a:pt x="459740" y="62611"/>
                </a:lnTo>
                <a:lnTo>
                  <a:pt x="501449" y="76307"/>
                </a:lnTo>
                <a:lnTo>
                  <a:pt x="504396" y="78057"/>
                </a:lnTo>
                <a:lnTo>
                  <a:pt x="503682" y="77470"/>
                </a:lnTo>
                <a:lnTo>
                  <a:pt x="505396" y="77470"/>
                </a:lnTo>
                <a:lnTo>
                  <a:pt x="505206" y="76708"/>
                </a:lnTo>
                <a:lnTo>
                  <a:pt x="530683" y="76708"/>
                </a:lnTo>
                <a:lnTo>
                  <a:pt x="530569" y="76254"/>
                </a:lnTo>
                <a:lnTo>
                  <a:pt x="530351" y="75184"/>
                </a:lnTo>
                <a:lnTo>
                  <a:pt x="530569" y="75184"/>
                </a:lnTo>
                <a:lnTo>
                  <a:pt x="530320" y="73533"/>
                </a:lnTo>
                <a:lnTo>
                  <a:pt x="529590" y="70612"/>
                </a:lnTo>
                <a:lnTo>
                  <a:pt x="529209" y="68961"/>
                </a:lnTo>
                <a:lnTo>
                  <a:pt x="528574" y="67437"/>
                </a:lnTo>
                <a:lnTo>
                  <a:pt x="527558" y="66166"/>
                </a:lnTo>
                <a:lnTo>
                  <a:pt x="525399" y="63246"/>
                </a:lnTo>
                <a:lnTo>
                  <a:pt x="524763" y="62357"/>
                </a:lnTo>
                <a:lnTo>
                  <a:pt x="524001" y="61595"/>
                </a:lnTo>
                <a:lnTo>
                  <a:pt x="523240" y="60960"/>
                </a:lnTo>
                <a:lnTo>
                  <a:pt x="519557" y="58038"/>
                </a:lnTo>
                <a:lnTo>
                  <a:pt x="519049" y="57531"/>
                </a:lnTo>
                <a:lnTo>
                  <a:pt x="518541" y="57150"/>
                </a:lnTo>
                <a:lnTo>
                  <a:pt x="517906" y="56896"/>
                </a:lnTo>
                <a:lnTo>
                  <a:pt x="511810" y="53339"/>
                </a:lnTo>
                <a:lnTo>
                  <a:pt x="465200" y="38100"/>
                </a:lnTo>
                <a:lnTo>
                  <a:pt x="424561" y="29845"/>
                </a:lnTo>
                <a:lnTo>
                  <a:pt x="357759" y="20065"/>
                </a:lnTo>
                <a:lnTo>
                  <a:pt x="319659" y="15748"/>
                </a:lnTo>
                <a:lnTo>
                  <a:pt x="278892" y="11811"/>
                </a:lnTo>
                <a:lnTo>
                  <a:pt x="235966" y="8382"/>
                </a:lnTo>
                <a:lnTo>
                  <a:pt x="191008" y="5587"/>
                </a:lnTo>
                <a:lnTo>
                  <a:pt x="144653" y="3175"/>
                </a:lnTo>
                <a:lnTo>
                  <a:pt x="97028" y="1397"/>
                </a:lnTo>
                <a:lnTo>
                  <a:pt x="48768" y="381"/>
                </a:lnTo>
                <a:lnTo>
                  <a:pt x="254" y="0"/>
                </a:lnTo>
                <a:close/>
              </a:path>
              <a:path w="776604" h="198119">
                <a:moveTo>
                  <a:pt x="530694" y="76060"/>
                </a:moveTo>
                <a:lnTo>
                  <a:pt x="530722" y="76254"/>
                </a:lnTo>
                <a:lnTo>
                  <a:pt x="530849" y="76708"/>
                </a:lnTo>
                <a:lnTo>
                  <a:pt x="531149" y="77223"/>
                </a:lnTo>
                <a:lnTo>
                  <a:pt x="530694" y="76060"/>
                </a:lnTo>
                <a:close/>
              </a:path>
              <a:path w="776604" h="198119">
                <a:moveTo>
                  <a:pt x="530584" y="76254"/>
                </a:moveTo>
                <a:lnTo>
                  <a:pt x="530783" y="76682"/>
                </a:lnTo>
                <a:lnTo>
                  <a:pt x="530584" y="76254"/>
                </a:lnTo>
                <a:close/>
              </a:path>
              <a:path w="776604" h="198119">
                <a:moveTo>
                  <a:pt x="530351" y="75184"/>
                </a:moveTo>
                <a:lnTo>
                  <a:pt x="530542" y="76060"/>
                </a:lnTo>
                <a:lnTo>
                  <a:pt x="530615" y="76307"/>
                </a:lnTo>
                <a:lnTo>
                  <a:pt x="530767" y="76567"/>
                </a:lnTo>
                <a:lnTo>
                  <a:pt x="530694" y="76060"/>
                </a:lnTo>
                <a:lnTo>
                  <a:pt x="530351" y="75184"/>
                </a:lnTo>
                <a:close/>
              </a:path>
              <a:path w="776604" h="198119">
                <a:moveTo>
                  <a:pt x="530545" y="76073"/>
                </a:moveTo>
                <a:lnTo>
                  <a:pt x="530584" y="76254"/>
                </a:lnTo>
                <a:lnTo>
                  <a:pt x="530545" y="76073"/>
                </a:lnTo>
                <a:close/>
              </a:path>
              <a:path w="776604" h="198119">
                <a:moveTo>
                  <a:pt x="530569" y="75184"/>
                </a:moveTo>
                <a:lnTo>
                  <a:pt x="530351" y="75184"/>
                </a:lnTo>
                <a:lnTo>
                  <a:pt x="530694" y="76060"/>
                </a:lnTo>
                <a:lnTo>
                  <a:pt x="530569" y="75184"/>
                </a:lnTo>
                <a:close/>
              </a:path>
            </a:pathLst>
          </a:custGeom>
          <a:solidFill>
            <a:srgbClr val="71B0D3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</p:spTree>
    <p:extLst>
      <p:ext uri="{BB962C8B-B14F-4D97-AF65-F5344CB8AC3E}">
        <p14:creationId xmlns:p14="http://schemas.microsoft.com/office/powerpoint/2010/main" val="2800722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031" y="733959"/>
            <a:ext cx="10740338" cy="689419"/>
          </a:xfrm>
        </p:spPr>
        <p:txBody>
          <a:bodyPr/>
          <a:lstStyle/>
          <a:p>
            <a:r>
              <a:rPr lang="en-GB" dirty="0"/>
              <a:t>Cardiology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3088" y="1589835"/>
            <a:ext cx="10504221" cy="1661994"/>
          </a:xfrm>
        </p:spPr>
        <p:txBody>
          <a:bodyPr/>
          <a:lstStyle/>
          <a:p>
            <a:r>
              <a:rPr lang="en-US" dirty="0"/>
              <a:t>Cardiology is the branch of medicine that deals with the disorders of the heart. </a:t>
            </a:r>
          </a:p>
          <a:p>
            <a:endParaRPr lang="en-US" dirty="0"/>
          </a:p>
          <a:p>
            <a:r>
              <a:rPr lang="en-US" dirty="0"/>
              <a:t>The field includes medical diagnosis and treatment of heart defects, coronary artery disease and heart failure.</a:t>
            </a:r>
            <a:endParaRPr lang="en-GB" dirty="0"/>
          </a:p>
        </p:txBody>
      </p:sp>
      <p:sp>
        <p:nvSpPr>
          <p:cNvPr id="4" name="object 6"/>
          <p:cNvSpPr/>
          <p:nvPr/>
        </p:nvSpPr>
        <p:spPr>
          <a:xfrm>
            <a:off x="1219200" y="4602480"/>
            <a:ext cx="11657990" cy="21384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</p:spTree>
    <p:extLst>
      <p:ext uri="{BB962C8B-B14F-4D97-AF65-F5344CB8AC3E}">
        <p14:creationId xmlns:p14="http://schemas.microsoft.com/office/powerpoint/2010/main" val="2365980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CE678-44ED-4FAF-A26F-37BFC135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DE47-A11E-FE42-85BD-DB007C88386C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8800B-32D8-45AB-B94A-6BF3644EE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37" y="576262"/>
            <a:ext cx="9915525" cy="70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41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090865"/>
            <a:ext cx="14630397" cy="5949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3" name="object 3"/>
          <p:cNvSpPr/>
          <p:nvPr/>
        </p:nvSpPr>
        <p:spPr>
          <a:xfrm>
            <a:off x="0" y="7316416"/>
            <a:ext cx="14630400" cy="913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4" name="object 4"/>
          <p:cNvSpPr/>
          <p:nvPr/>
        </p:nvSpPr>
        <p:spPr>
          <a:xfrm>
            <a:off x="12522403" y="7467600"/>
            <a:ext cx="1960474" cy="6144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14630400" cy="82295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12203E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/>
          <p:nvPr/>
        </p:nvSpPr>
        <p:spPr>
          <a:xfrm>
            <a:off x="0" y="9753"/>
            <a:ext cx="14630400" cy="51523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8" name="object 8"/>
          <p:cNvSpPr/>
          <p:nvPr/>
        </p:nvSpPr>
        <p:spPr>
          <a:xfrm>
            <a:off x="11256132" y="1846752"/>
            <a:ext cx="143256" cy="936752"/>
          </a:xfrm>
          <a:custGeom>
            <a:avLst/>
            <a:gdLst/>
            <a:ahLst/>
            <a:cxnLst/>
            <a:rect l="l" t="t" r="r" b="b"/>
            <a:pathLst>
              <a:path w="89534" h="585469">
                <a:moveTo>
                  <a:pt x="44941" y="0"/>
                </a:moveTo>
                <a:lnTo>
                  <a:pt x="27483" y="3561"/>
                </a:lnTo>
                <a:lnTo>
                  <a:pt x="13194" y="13263"/>
                </a:lnTo>
                <a:lnTo>
                  <a:pt x="3543" y="27626"/>
                </a:lnTo>
                <a:lnTo>
                  <a:pt x="0" y="45176"/>
                </a:lnTo>
                <a:lnTo>
                  <a:pt x="0" y="540546"/>
                </a:lnTo>
                <a:lnTo>
                  <a:pt x="3543" y="557777"/>
                </a:lnTo>
                <a:lnTo>
                  <a:pt x="13194" y="571970"/>
                </a:lnTo>
                <a:lnTo>
                  <a:pt x="27483" y="581602"/>
                </a:lnTo>
                <a:lnTo>
                  <a:pt x="44941" y="585150"/>
                </a:lnTo>
                <a:lnTo>
                  <a:pt x="62089" y="581602"/>
                </a:lnTo>
                <a:lnTo>
                  <a:pt x="76218" y="571970"/>
                </a:lnTo>
                <a:lnTo>
                  <a:pt x="85811" y="557777"/>
                </a:lnTo>
                <a:lnTo>
                  <a:pt x="89346" y="540546"/>
                </a:lnTo>
                <a:lnTo>
                  <a:pt x="89346" y="45176"/>
                </a:lnTo>
                <a:lnTo>
                  <a:pt x="85811" y="27626"/>
                </a:lnTo>
                <a:lnTo>
                  <a:pt x="76218" y="13263"/>
                </a:lnTo>
                <a:lnTo>
                  <a:pt x="62089" y="3561"/>
                </a:lnTo>
                <a:lnTo>
                  <a:pt x="44941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9" name="object 9"/>
          <p:cNvSpPr/>
          <p:nvPr/>
        </p:nvSpPr>
        <p:spPr>
          <a:xfrm>
            <a:off x="12203094" y="1847742"/>
            <a:ext cx="930656" cy="935736"/>
          </a:xfrm>
          <a:custGeom>
            <a:avLst/>
            <a:gdLst/>
            <a:ahLst/>
            <a:cxnLst/>
            <a:rect l="l" t="t" r="r" b="b"/>
            <a:pathLst>
              <a:path w="581659" h="584835">
                <a:moveTo>
                  <a:pt x="290471" y="0"/>
                </a:moveTo>
                <a:lnTo>
                  <a:pt x="243396" y="3842"/>
                </a:lnTo>
                <a:lnTo>
                  <a:pt x="198724" y="14964"/>
                </a:lnTo>
                <a:lnTo>
                  <a:pt x="157057" y="32751"/>
                </a:lnTo>
                <a:lnTo>
                  <a:pt x="118995" y="56594"/>
                </a:lnTo>
                <a:lnTo>
                  <a:pt x="85140" y="85880"/>
                </a:lnTo>
                <a:lnTo>
                  <a:pt x="56092" y="119997"/>
                </a:lnTo>
                <a:lnTo>
                  <a:pt x="32453" y="158334"/>
                </a:lnTo>
                <a:lnTo>
                  <a:pt x="14824" y="200279"/>
                </a:lnTo>
                <a:lnTo>
                  <a:pt x="3806" y="245221"/>
                </a:lnTo>
                <a:lnTo>
                  <a:pt x="0" y="292548"/>
                </a:lnTo>
                <a:lnTo>
                  <a:pt x="3806" y="339861"/>
                </a:lnTo>
                <a:lnTo>
                  <a:pt x="14824" y="384761"/>
                </a:lnTo>
                <a:lnTo>
                  <a:pt x="32453" y="426643"/>
                </a:lnTo>
                <a:lnTo>
                  <a:pt x="56092" y="464904"/>
                </a:lnTo>
                <a:lnTo>
                  <a:pt x="85140" y="498937"/>
                </a:lnTo>
                <a:lnTo>
                  <a:pt x="118995" y="528139"/>
                </a:lnTo>
                <a:lnTo>
                  <a:pt x="157057" y="551904"/>
                </a:lnTo>
                <a:lnTo>
                  <a:pt x="198724" y="569628"/>
                </a:lnTo>
                <a:lnTo>
                  <a:pt x="243396" y="580706"/>
                </a:lnTo>
                <a:lnTo>
                  <a:pt x="290471" y="584532"/>
                </a:lnTo>
                <a:lnTo>
                  <a:pt x="337107" y="580737"/>
                </a:lnTo>
                <a:lnTo>
                  <a:pt x="381999" y="569619"/>
                </a:lnTo>
                <a:lnTo>
                  <a:pt x="424365" y="551582"/>
                </a:lnTo>
                <a:lnTo>
                  <a:pt x="463421" y="527027"/>
                </a:lnTo>
                <a:lnTo>
                  <a:pt x="498384" y="496358"/>
                </a:lnTo>
                <a:lnTo>
                  <a:pt x="499726" y="494736"/>
                </a:lnTo>
                <a:lnTo>
                  <a:pt x="290471" y="494736"/>
                </a:lnTo>
                <a:lnTo>
                  <a:pt x="244101" y="489340"/>
                </a:lnTo>
                <a:lnTo>
                  <a:pt x="201486" y="473967"/>
                </a:lnTo>
                <a:lnTo>
                  <a:pt x="163894" y="449839"/>
                </a:lnTo>
                <a:lnTo>
                  <a:pt x="132595" y="418180"/>
                </a:lnTo>
                <a:lnTo>
                  <a:pt x="108859" y="380213"/>
                </a:lnTo>
                <a:lnTo>
                  <a:pt x="93955" y="337160"/>
                </a:lnTo>
                <a:lnTo>
                  <a:pt x="537152" y="337160"/>
                </a:lnTo>
                <a:lnTo>
                  <a:pt x="554288" y="333611"/>
                </a:lnTo>
                <a:lnTo>
                  <a:pt x="568391" y="323979"/>
                </a:lnTo>
                <a:lnTo>
                  <a:pt x="577957" y="309784"/>
                </a:lnTo>
                <a:lnTo>
                  <a:pt x="581480" y="292548"/>
                </a:lnTo>
                <a:lnTo>
                  <a:pt x="581480" y="287914"/>
                </a:lnTo>
                <a:lnTo>
                  <a:pt x="580942" y="285598"/>
                </a:lnTo>
                <a:lnTo>
                  <a:pt x="577063" y="247364"/>
                </a:lnTo>
                <a:lnTo>
                  <a:pt x="93955" y="247364"/>
                </a:lnTo>
                <a:lnTo>
                  <a:pt x="108859" y="204514"/>
                </a:lnTo>
                <a:lnTo>
                  <a:pt x="132595" y="166608"/>
                </a:lnTo>
                <a:lnTo>
                  <a:pt x="163894" y="134914"/>
                </a:lnTo>
                <a:lnTo>
                  <a:pt x="201486" y="110704"/>
                </a:lnTo>
                <a:lnTo>
                  <a:pt x="244101" y="95246"/>
                </a:lnTo>
                <a:lnTo>
                  <a:pt x="290471" y="89811"/>
                </a:lnTo>
                <a:lnTo>
                  <a:pt x="499135" y="89811"/>
                </a:lnTo>
                <a:lnTo>
                  <a:pt x="493612" y="83490"/>
                </a:lnTo>
                <a:lnTo>
                  <a:pt x="459922" y="54981"/>
                </a:lnTo>
                <a:lnTo>
                  <a:pt x="422181" y="31797"/>
                </a:lnTo>
                <a:lnTo>
                  <a:pt x="380971" y="14519"/>
                </a:lnTo>
                <a:lnTo>
                  <a:pt x="336874" y="3726"/>
                </a:lnTo>
                <a:lnTo>
                  <a:pt x="290471" y="0"/>
                </a:lnTo>
                <a:close/>
              </a:path>
              <a:path w="581659" h="584835">
                <a:moveTo>
                  <a:pt x="484249" y="390165"/>
                </a:moveTo>
                <a:lnTo>
                  <a:pt x="468245" y="396194"/>
                </a:lnTo>
                <a:lnTo>
                  <a:pt x="455258" y="408415"/>
                </a:lnTo>
                <a:lnTo>
                  <a:pt x="422963" y="444877"/>
                </a:lnTo>
                <a:lnTo>
                  <a:pt x="383466" y="471998"/>
                </a:lnTo>
                <a:lnTo>
                  <a:pt x="338668" y="488907"/>
                </a:lnTo>
                <a:lnTo>
                  <a:pt x="290471" y="494736"/>
                </a:lnTo>
                <a:lnTo>
                  <a:pt x="499726" y="494736"/>
                </a:lnTo>
                <a:lnTo>
                  <a:pt x="528471" y="459978"/>
                </a:lnTo>
                <a:lnTo>
                  <a:pt x="535431" y="443692"/>
                </a:lnTo>
                <a:lnTo>
                  <a:pt x="535750" y="426592"/>
                </a:lnTo>
                <a:lnTo>
                  <a:pt x="529703" y="410688"/>
                </a:lnTo>
                <a:lnTo>
                  <a:pt x="517562" y="397990"/>
                </a:lnTo>
                <a:lnTo>
                  <a:pt x="501334" y="390655"/>
                </a:lnTo>
                <a:lnTo>
                  <a:pt x="484249" y="390165"/>
                </a:lnTo>
                <a:close/>
              </a:path>
              <a:path w="581659" h="584835">
                <a:moveTo>
                  <a:pt x="499135" y="89811"/>
                </a:moveTo>
                <a:lnTo>
                  <a:pt x="290471" y="89811"/>
                </a:lnTo>
                <a:lnTo>
                  <a:pt x="336835" y="95246"/>
                </a:lnTo>
                <a:lnTo>
                  <a:pt x="379438" y="110704"/>
                </a:lnTo>
                <a:lnTo>
                  <a:pt x="417019" y="134914"/>
                </a:lnTo>
                <a:lnTo>
                  <a:pt x="448312" y="166608"/>
                </a:lnTo>
                <a:lnTo>
                  <a:pt x="472056" y="204514"/>
                </a:lnTo>
                <a:lnTo>
                  <a:pt x="486986" y="247364"/>
                </a:lnTo>
                <a:lnTo>
                  <a:pt x="577063" y="247364"/>
                </a:lnTo>
                <a:lnTo>
                  <a:pt x="576231" y="239169"/>
                </a:lnTo>
                <a:lnTo>
                  <a:pt x="564561" y="195164"/>
                </a:lnTo>
                <a:lnTo>
                  <a:pt x="546514" y="154162"/>
                </a:lnTo>
                <a:lnTo>
                  <a:pt x="522670" y="116744"/>
                </a:lnTo>
                <a:lnTo>
                  <a:pt x="499135" y="89811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0" name="object 10"/>
          <p:cNvSpPr/>
          <p:nvPr/>
        </p:nvSpPr>
        <p:spPr>
          <a:xfrm>
            <a:off x="13099415" y="1846753"/>
            <a:ext cx="201830" cy="1039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1" name="object 11"/>
          <p:cNvSpPr/>
          <p:nvPr/>
        </p:nvSpPr>
        <p:spPr>
          <a:xfrm>
            <a:off x="11576090" y="1846752"/>
            <a:ext cx="653288" cy="936752"/>
          </a:xfrm>
          <a:custGeom>
            <a:avLst/>
            <a:gdLst/>
            <a:ahLst/>
            <a:cxnLst/>
            <a:rect l="l" t="t" r="r" b="b"/>
            <a:pathLst>
              <a:path w="408304" h="585469">
                <a:moveTo>
                  <a:pt x="363684" y="0"/>
                </a:moveTo>
                <a:lnTo>
                  <a:pt x="231700" y="0"/>
                </a:lnTo>
                <a:lnTo>
                  <a:pt x="184998" y="4756"/>
                </a:lnTo>
                <a:lnTo>
                  <a:pt x="141502" y="18386"/>
                </a:lnTo>
                <a:lnTo>
                  <a:pt x="102144" y="39934"/>
                </a:lnTo>
                <a:lnTo>
                  <a:pt x="67854" y="68440"/>
                </a:lnTo>
                <a:lnTo>
                  <a:pt x="39564" y="102949"/>
                </a:lnTo>
                <a:lnTo>
                  <a:pt x="18204" y="142503"/>
                </a:lnTo>
                <a:lnTo>
                  <a:pt x="4706" y="186144"/>
                </a:lnTo>
                <a:lnTo>
                  <a:pt x="0" y="232915"/>
                </a:lnTo>
                <a:lnTo>
                  <a:pt x="0" y="540546"/>
                </a:lnTo>
                <a:lnTo>
                  <a:pt x="3448" y="557777"/>
                </a:lnTo>
                <a:lnTo>
                  <a:pt x="12896" y="571970"/>
                </a:lnTo>
                <a:lnTo>
                  <a:pt x="26997" y="581602"/>
                </a:lnTo>
                <a:lnTo>
                  <a:pt x="44404" y="585150"/>
                </a:lnTo>
                <a:lnTo>
                  <a:pt x="61766" y="581602"/>
                </a:lnTo>
                <a:lnTo>
                  <a:pt x="75844" y="571970"/>
                </a:lnTo>
                <a:lnTo>
                  <a:pt x="85284" y="557777"/>
                </a:lnTo>
                <a:lnTo>
                  <a:pt x="88731" y="540546"/>
                </a:lnTo>
                <a:lnTo>
                  <a:pt x="88731" y="232915"/>
                </a:lnTo>
                <a:lnTo>
                  <a:pt x="96018" y="187776"/>
                </a:lnTo>
                <a:lnTo>
                  <a:pt x="116311" y="148505"/>
                </a:lnTo>
                <a:lnTo>
                  <a:pt x="147258" y="117492"/>
                </a:lnTo>
                <a:lnTo>
                  <a:pt x="186505" y="97130"/>
                </a:lnTo>
                <a:lnTo>
                  <a:pt x="231700" y="89811"/>
                </a:lnTo>
                <a:lnTo>
                  <a:pt x="363684" y="89811"/>
                </a:lnTo>
                <a:lnTo>
                  <a:pt x="380819" y="86269"/>
                </a:lnTo>
                <a:lnTo>
                  <a:pt x="394922" y="76644"/>
                </a:lnTo>
                <a:lnTo>
                  <a:pt x="404488" y="62445"/>
                </a:lnTo>
                <a:lnTo>
                  <a:pt x="408011" y="45176"/>
                </a:lnTo>
                <a:lnTo>
                  <a:pt x="404488" y="27626"/>
                </a:lnTo>
                <a:lnTo>
                  <a:pt x="394922" y="13263"/>
                </a:lnTo>
                <a:lnTo>
                  <a:pt x="380819" y="3561"/>
                </a:lnTo>
                <a:lnTo>
                  <a:pt x="363684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2" name="object 12"/>
          <p:cNvSpPr/>
          <p:nvPr/>
        </p:nvSpPr>
        <p:spPr>
          <a:xfrm>
            <a:off x="10149623" y="1847742"/>
            <a:ext cx="929640" cy="935736"/>
          </a:xfrm>
          <a:custGeom>
            <a:avLst/>
            <a:gdLst/>
            <a:ahLst/>
            <a:cxnLst/>
            <a:rect l="l" t="t" r="r" b="b"/>
            <a:pathLst>
              <a:path w="581025" h="584835">
                <a:moveTo>
                  <a:pt x="290471" y="0"/>
                </a:moveTo>
                <a:lnTo>
                  <a:pt x="243414" y="3842"/>
                </a:lnTo>
                <a:lnTo>
                  <a:pt x="198753" y="14964"/>
                </a:lnTo>
                <a:lnTo>
                  <a:pt x="157090" y="32751"/>
                </a:lnTo>
                <a:lnTo>
                  <a:pt x="119028" y="56594"/>
                </a:lnTo>
                <a:lnTo>
                  <a:pt x="85168" y="85880"/>
                </a:lnTo>
                <a:lnTo>
                  <a:pt x="56114" y="119997"/>
                </a:lnTo>
                <a:lnTo>
                  <a:pt x="32468" y="158334"/>
                </a:lnTo>
                <a:lnTo>
                  <a:pt x="14831" y="200279"/>
                </a:lnTo>
                <a:lnTo>
                  <a:pt x="3808" y="245221"/>
                </a:lnTo>
                <a:lnTo>
                  <a:pt x="0" y="292548"/>
                </a:lnTo>
                <a:lnTo>
                  <a:pt x="3808" y="339861"/>
                </a:lnTo>
                <a:lnTo>
                  <a:pt x="14831" y="384761"/>
                </a:lnTo>
                <a:lnTo>
                  <a:pt x="32468" y="426643"/>
                </a:lnTo>
                <a:lnTo>
                  <a:pt x="56114" y="464904"/>
                </a:lnTo>
                <a:lnTo>
                  <a:pt x="85168" y="498937"/>
                </a:lnTo>
                <a:lnTo>
                  <a:pt x="119028" y="528139"/>
                </a:lnTo>
                <a:lnTo>
                  <a:pt x="157090" y="551904"/>
                </a:lnTo>
                <a:lnTo>
                  <a:pt x="198753" y="569628"/>
                </a:lnTo>
                <a:lnTo>
                  <a:pt x="243414" y="580706"/>
                </a:lnTo>
                <a:lnTo>
                  <a:pt x="290471" y="584532"/>
                </a:lnTo>
                <a:lnTo>
                  <a:pt x="336505" y="580871"/>
                </a:lnTo>
                <a:lnTo>
                  <a:pt x="380223" y="570258"/>
                </a:lnTo>
                <a:lnTo>
                  <a:pt x="421098" y="553248"/>
                </a:lnTo>
                <a:lnTo>
                  <a:pt x="458603" y="530399"/>
                </a:lnTo>
                <a:lnTo>
                  <a:pt x="492210" y="502266"/>
                </a:lnTo>
                <a:lnTo>
                  <a:pt x="580942" y="502266"/>
                </a:lnTo>
                <a:lnTo>
                  <a:pt x="580942" y="494736"/>
                </a:lnTo>
                <a:lnTo>
                  <a:pt x="290471" y="494736"/>
                </a:lnTo>
                <a:lnTo>
                  <a:pt x="244269" y="489404"/>
                </a:lnTo>
                <a:lnTo>
                  <a:pt x="201828" y="474211"/>
                </a:lnTo>
                <a:lnTo>
                  <a:pt x="164367" y="450364"/>
                </a:lnTo>
                <a:lnTo>
                  <a:pt x="133107" y="419068"/>
                </a:lnTo>
                <a:lnTo>
                  <a:pt x="109267" y="381530"/>
                </a:lnTo>
                <a:lnTo>
                  <a:pt x="94068" y="338954"/>
                </a:lnTo>
                <a:lnTo>
                  <a:pt x="88731" y="292548"/>
                </a:lnTo>
                <a:lnTo>
                  <a:pt x="94068" y="246111"/>
                </a:lnTo>
                <a:lnTo>
                  <a:pt x="109267" y="203457"/>
                </a:lnTo>
                <a:lnTo>
                  <a:pt x="133107" y="165812"/>
                </a:lnTo>
                <a:lnTo>
                  <a:pt x="164367" y="134399"/>
                </a:lnTo>
                <a:lnTo>
                  <a:pt x="201828" y="110445"/>
                </a:lnTo>
                <a:lnTo>
                  <a:pt x="244269" y="95174"/>
                </a:lnTo>
                <a:lnTo>
                  <a:pt x="290471" y="89811"/>
                </a:lnTo>
                <a:lnTo>
                  <a:pt x="499121" y="89811"/>
                </a:lnTo>
                <a:lnTo>
                  <a:pt x="495773" y="85880"/>
                </a:lnTo>
                <a:lnTo>
                  <a:pt x="461913" y="56594"/>
                </a:lnTo>
                <a:lnTo>
                  <a:pt x="423851" y="32751"/>
                </a:lnTo>
                <a:lnTo>
                  <a:pt x="382188" y="14964"/>
                </a:lnTo>
                <a:lnTo>
                  <a:pt x="337527" y="3842"/>
                </a:lnTo>
                <a:lnTo>
                  <a:pt x="290471" y="0"/>
                </a:lnTo>
                <a:close/>
              </a:path>
              <a:path w="581025" h="584835">
                <a:moveTo>
                  <a:pt x="580942" y="502266"/>
                </a:moveTo>
                <a:lnTo>
                  <a:pt x="492210" y="502266"/>
                </a:lnTo>
                <a:lnTo>
                  <a:pt x="492210" y="539928"/>
                </a:lnTo>
                <a:lnTo>
                  <a:pt x="495658" y="557160"/>
                </a:lnTo>
                <a:lnTo>
                  <a:pt x="505097" y="571352"/>
                </a:lnTo>
                <a:lnTo>
                  <a:pt x="519175" y="580984"/>
                </a:lnTo>
                <a:lnTo>
                  <a:pt x="536538" y="584532"/>
                </a:lnTo>
                <a:lnTo>
                  <a:pt x="553944" y="580984"/>
                </a:lnTo>
                <a:lnTo>
                  <a:pt x="568045" y="571352"/>
                </a:lnTo>
                <a:lnTo>
                  <a:pt x="577493" y="557160"/>
                </a:lnTo>
                <a:lnTo>
                  <a:pt x="580942" y="539928"/>
                </a:lnTo>
                <a:lnTo>
                  <a:pt x="580942" y="502266"/>
                </a:lnTo>
                <a:close/>
              </a:path>
              <a:path w="581025" h="584835">
                <a:moveTo>
                  <a:pt x="499121" y="89811"/>
                </a:moveTo>
                <a:lnTo>
                  <a:pt x="290471" y="89811"/>
                </a:lnTo>
                <a:lnTo>
                  <a:pt x="336672" y="95174"/>
                </a:lnTo>
                <a:lnTo>
                  <a:pt x="379113" y="110445"/>
                </a:lnTo>
                <a:lnTo>
                  <a:pt x="416574" y="134399"/>
                </a:lnTo>
                <a:lnTo>
                  <a:pt x="447835" y="165812"/>
                </a:lnTo>
                <a:lnTo>
                  <a:pt x="471674" y="203457"/>
                </a:lnTo>
                <a:lnTo>
                  <a:pt x="486873" y="246111"/>
                </a:lnTo>
                <a:lnTo>
                  <a:pt x="492210" y="292548"/>
                </a:lnTo>
                <a:lnTo>
                  <a:pt x="486873" y="338954"/>
                </a:lnTo>
                <a:lnTo>
                  <a:pt x="471674" y="381530"/>
                </a:lnTo>
                <a:lnTo>
                  <a:pt x="447835" y="419068"/>
                </a:lnTo>
                <a:lnTo>
                  <a:pt x="416574" y="450364"/>
                </a:lnTo>
                <a:lnTo>
                  <a:pt x="379113" y="474211"/>
                </a:lnTo>
                <a:lnTo>
                  <a:pt x="336672" y="489404"/>
                </a:lnTo>
                <a:lnTo>
                  <a:pt x="290471" y="494736"/>
                </a:lnTo>
                <a:lnTo>
                  <a:pt x="580942" y="494736"/>
                </a:lnTo>
                <a:lnTo>
                  <a:pt x="580942" y="292548"/>
                </a:lnTo>
                <a:lnTo>
                  <a:pt x="577133" y="245221"/>
                </a:lnTo>
                <a:lnTo>
                  <a:pt x="566110" y="200279"/>
                </a:lnTo>
                <a:lnTo>
                  <a:pt x="548474" y="158334"/>
                </a:lnTo>
                <a:lnTo>
                  <a:pt x="524827" y="119997"/>
                </a:lnTo>
                <a:lnTo>
                  <a:pt x="499121" y="89811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3" name="object 13"/>
          <p:cNvSpPr/>
          <p:nvPr/>
        </p:nvSpPr>
        <p:spPr>
          <a:xfrm>
            <a:off x="7939430" y="1847742"/>
            <a:ext cx="1121664" cy="935736"/>
          </a:xfrm>
          <a:custGeom>
            <a:avLst/>
            <a:gdLst/>
            <a:ahLst/>
            <a:cxnLst/>
            <a:rect l="l" t="t" r="r" b="b"/>
            <a:pathLst>
              <a:path w="701039" h="584835">
                <a:moveTo>
                  <a:pt x="0" y="0"/>
                </a:moveTo>
                <a:lnTo>
                  <a:pt x="306012" y="558462"/>
                </a:lnTo>
                <a:lnTo>
                  <a:pt x="337051" y="582496"/>
                </a:lnTo>
                <a:lnTo>
                  <a:pt x="350386" y="584532"/>
                </a:lnTo>
                <a:lnTo>
                  <a:pt x="363714" y="582496"/>
                </a:lnTo>
                <a:lnTo>
                  <a:pt x="376177" y="576930"/>
                </a:lnTo>
                <a:lnTo>
                  <a:pt x="386696" y="568647"/>
                </a:lnTo>
                <a:lnTo>
                  <a:pt x="394191" y="558462"/>
                </a:lnTo>
                <a:lnTo>
                  <a:pt x="451755" y="453607"/>
                </a:lnTo>
                <a:lnTo>
                  <a:pt x="350386" y="453607"/>
                </a:lnTo>
                <a:lnTo>
                  <a:pt x="152718" y="94445"/>
                </a:lnTo>
                <a:lnTo>
                  <a:pt x="129989" y="57664"/>
                </a:lnTo>
                <a:lnTo>
                  <a:pt x="100561" y="27646"/>
                </a:lnTo>
                <a:lnTo>
                  <a:pt x="59032" y="7415"/>
                </a:lnTo>
                <a:lnTo>
                  <a:pt x="0" y="0"/>
                </a:lnTo>
                <a:close/>
              </a:path>
              <a:path w="701039" h="584835">
                <a:moveTo>
                  <a:pt x="700779" y="0"/>
                </a:moveTo>
                <a:lnTo>
                  <a:pt x="641409" y="7415"/>
                </a:lnTo>
                <a:lnTo>
                  <a:pt x="599708" y="27646"/>
                </a:lnTo>
                <a:lnTo>
                  <a:pt x="570219" y="57664"/>
                </a:lnTo>
                <a:lnTo>
                  <a:pt x="547485" y="94445"/>
                </a:lnTo>
                <a:lnTo>
                  <a:pt x="350386" y="453607"/>
                </a:lnTo>
                <a:lnTo>
                  <a:pt x="451755" y="453607"/>
                </a:lnTo>
                <a:lnTo>
                  <a:pt x="700779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4" name="object 14"/>
          <p:cNvSpPr/>
          <p:nvPr/>
        </p:nvSpPr>
        <p:spPr>
          <a:xfrm>
            <a:off x="9103085" y="1847742"/>
            <a:ext cx="1121664" cy="1205992"/>
          </a:xfrm>
          <a:custGeom>
            <a:avLst/>
            <a:gdLst/>
            <a:ahLst/>
            <a:cxnLst/>
            <a:rect l="l" t="t" r="r" b="b"/>
            <a:pathLst>
              <a:path w="701039" h="753744">
                <a:moveTo>
                  <a:pt x="0" y="0"/>
                </a:moveTo>
                <a:lnTo>
                  <a:pt x="299697" y="546299"/>
                </a:lnTo>
                <a:lnTo>
                  <a:pt x="186151" y="753121"/>
                </a:lnTo>
                <a:lnTo>
                  <a:pt x="245285" y="745697"/>
                </a:lnTo>
                <a:lnTo>
                  <a:pt x="287012" y="725456"/>
                </a:lnTo>
                <a:lnTo>
                  <a:pt x="316624" y="695440"/>
                </a:lnTo>
                <a:lnTo>
                  <a:pt x="339415" y="658691"/>
                </a:lnTo>
                <a:lnTo>
                  <a:pt x="451931" y="453607"/>
                </a:lnTo>
                <a:lnTo>
                  <a:pt x="350401" y="453607"/>
                </a:lnTo>
                <a:lnTo>
                  <a:pt x="153271" y="94445"/>
                </a:lnTo>
                <a:lnTo>
                  <a:pt x="130220" y="57664"/>
                </a:lnTo>
                <a:lnTo>
                  <a:pt x="100636" y="27646"/>
                </a:lnTo>
                <a:lnTo>
                  <a:pt x="59052" y="7415"/>
                </a:lnTo>
                <a:lnTo>
                  <a:pt x="0" y="0"/>
                </a:lnTo>
                <a:close/>
              </a:path>
              <a:path w="701039" h="753744">
                <a:moveTo>
                  <a:pt x="700795" y="0"/>
                </a:moveTo>
                <a:lnTo>
                  <a:pt x="641433" y="7415"/>
                </a:lnTo>
                <a:lnTo>
                  <a:pt x="599723" y="27646"/>
                </a:lnTo>
                <a:lnTo>
                  <a:pt x="570215" y="57664"/>
                </a:lnTo>
                <a:lnTo>
                  <a:pt x="547454" y="94445"/>
                </a:lnTo>
                <a:lnTo>
                  <a:pt x="350401" y="453607"/>
                </a:lnTo>
                <a:lnTo>
                  <a:pt x="451931" y="453607"/>
                </a:lnTo>
                <a:lnTo>
                  <a:pt x="700795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5" name="object 15"/>
          <p:cNvSpPr/>
          <p:nvPr/>
        </p:nvSpPr>
        <p:spPr>
          <a:xfrm>
            <a:off x="10136717" y="3050882"/>
            <a:ext cx="240674" cy="2076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6" name="object 16"/>
          <p:cNvSpPr/>
          <p:nvPr/>
        </p:nvSpPr>
        <p:spPr>
          <a:xfrm>
            <a:off x="10697346" y="3239769"/>
            <a:ext cx="131064" cy="19304"/>
          </a:xfrm>
          <a:custGeom>
            <a:avLst/>
            <a:gdLst/>
            <a:ahLst/>
            <a:cxnLst/>
            <a:rect l="l" t="t" r="r" b="b"/>
            <a:pathLst>
              <a:path w="81915" h="12064">
                <a:moveTo>
                  <a:pt x="0" y="11459"/>
                </a:moveTo>
                <a:lnTo>
                  <a:pt x="81817" y="11459"/>
                </a:lnTo>
                <a:lnTo>
                  <a:pt x="81817" y="0"/>
                </a:lnTo>
                <a:lnTo>
                  <a:pt x="0" y="0"/>
                </a:lnTo>
                <a:lnTo>
                  <a:pt x="0" y="11459"/>
                </a:lnTo>
                <a:close/>
              </a:path>
            </a:pathLst>
          </a:custGeom>
          <a:solidFill>
            <a:srgbClr val="00A4DC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7" name="object 17"/>
          <p:cNvSpPr/>
          <p:nvPr/>
        </p:nvSpPr>
        <p:spPr>
          <a:xfrm>
            <a:off x="10697346" y="3160314"/>
            <a:ext cx="24384" cy="80264"/>
          </a:xfrm>
          <a:custGeom>
            <a:avLst/>
            <a:gdLst/>
            <a:ahLst/>
            <a:cxnLst/>
            <a:rect l="l" t="t" r="r" b="b"/>
            <a:pathLst>
              <a:path w="15240" h="50164">
                <a:moveTo>
                  <a:pt x="0" y="49658"/>
                </a:moveTo>
                <a:lnTo>
                  <a:pt x="14980" y="49658"/>
                </a:lnTo>
                <a:lnTo>
                  <a:pt x="14980" y="0"/>
                </a:lnTo>
                <a:lnTo>
                  <a:pt x="0" y="0"/>
                </a:lnTo>
                <a:lnTo>
                  <a:pt x="0" y="49658"/>
                </a:lnTo>
                <a:close/>
              </a:path>
            </a:pathLst>
          </a:custGeom>
          <a:solidFill>
            <a:srgbClr val="00A4DC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8" name="object 18"/>
          <p:cNvSpPr/>
          <p:nvPr/>
        </p:nvSpPr>
        <p:spPr>
          <a:xfrm>
            <a:off x="10697346" y="3139942"/>
            <a:ext cx="119888" cy="21336"/>
          </a:xfrm>
          <a:custGeom>
            <a:avLst/>
            <a:gdLst/>
            <a:ahLst/>
            <a:cxnLst/>
            <a:rect l="l" t="t" r="r" b="b"/>
            <a:pathLst>
              <a:path w="74929" h="13335">
                <a:moveTo>
                  <a:pt x="0" y="12733"/>
                </a:moveTo>
                <a:lnTo>
                  <a:pt x="74903" y="12733"/>
                </a:lnTo>
                <a:lnTo>
                  <a:pt x="74903" y="0"/>
                </a:lnTo>
                <a:lnTo>
                  <a:pt x="0" y="0"/>
                </a:lnTo>
                <a:lnTo>
                  <a:pt x="0" y="12733"/>
                </a:lnTo>
                <a:close/>
              </a:path>
            </a:pathLst>
          </a:custGeom>
          <a:solidFill>
            <a:srgbClr val="00A4DC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9" name="object 19"/>
          <p:cNvSpPr/>
          <p:nvPr/>
        </p:nvSpPr>
        <p:spPr>
          <a:xfrm>
            <a:off x="10697346" y="3068636"/>
            <a:ext cx="24384" cy="72136"/>
          </a:xfrm>
          <a:custGeom>
            <a:avLst/>
            <a:gdLst/>
            <a:ahLst/>
            <a:cxnLst/>
            <a:rect l="l" t="t" r="r" b="b"/>
            <a:pathLst>
              <a:path w="15240" h="45085">
                <a:moveTo>
                  <a:pt x="0" y="44565"/>
                </a:moveTo>
                <a:lnTo>
                  <a:pt x="14980" y="44565"/>
                </a:lnTo>
                <a:lnTo>
                  <a:pt x="14980" y="0"/>
                </a:lnTo>
                <a:lnTo>
                  <a:pt x="0" y="0"/>
                </a:lnTo>
                <a:lnTo>
                  <a:pt x="0" y="44565"/>
                </a:lnTo>
                <a:close/>
              </a:path>
            </a:pathLst>
          </a:custGeom>
          <a:solidFill>
            <a:srgbClr val="00A4DC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0" name="object 20"/>
          <p:cNvSpPr/>
          <p:nvPr/>
        </p:nvSpPr>
        <p:spPr>
          <a:xfrm>
            <a:off x="10697346" y="3050302"/>
            <a:ext cx="129032" cy="19304"/>
          </a:xfrm>
          <a:custGeom>
            <a:avLst/>
            <a:gdLst/>
            <a:ahLst/>
            <a:cxnLst/>
            <a:rect l="l" t="t" r="r" b="b"/>
            <a:pathLst>
              <a:path w="80645" h="12064">
                <a:moveTo>
                  <a:pt x="0" y="11459"/>
                </a:moveTo>
                <a:lnTo>
                  <a:pt x="80127" y="11459"/>
                </a:lnTo>
                <a:lnTo>
                  <a:pt x="80127" y="0"/>
                </a:lnTo>
                <a:lnTo>
                  <a:pt x="0" y="0"/>
                </a:lnTo>
                <a:lnTo>
                  <a:pt x="0" y="11459"/>
                </a:lnTo>
                <a:close/>
              </a:path>
            </a:pathLst>
          </a:custGeom>
          <a:solidFill>
            <a:srgbClr val="00A4DC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1" name="object 21"/>
          <p:cNvSpPr/>
          <p:nvPr/>
        </p:nvSpPr>
        <p:spPr>
          <a:xfrm>
            <a:off x="11156569" y="3050882"/>
            <a:ext cx="162251" cy="2076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2" name="object 22"/>
          <p:cNvSpPr/>
          <p:nvPr/>
        </p:nvSpPr>
        <p:spPr>
          <a:xfrm>
            <a:off x="11653589" y="3050882"/>
            <a:ext cx="0" cy="208280"/>
          </a:xfrm>
          <a:custGeom>
            <a:avLst/>
            <a:gdLst/>
            <a:ahLst/>
            <a:cxnLst/>
            <a:rect l="l" t="t" r="r" b="b"/>
            <a:pathLst>
              <a:path h="130175">
                <a:moveTo>
                  <a:pt x="0" y="0"/>
                </a:moveTo>
                <a:lnTo>
                  <a:pt x="0" y="129768"/>
                </a:lnTo>
              </a:path>
            </a:pathLst>
          </a:custGeom>
          <a:ln w="14980">
            <a:solidFill>
              <a:srgbClr val="00A4DC"/>
            </a:solidFill>
          </a:ln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3" name="object 23"/>
          <p:cNvSpPr/>
          <p:nvPr/>
        </p:nvSpPr>
        <p:spPr>
          <a:xfrm>
            <a:off x="12000280" y="3049028"/>
            <a:ext cx="147501" cy="211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4" name="object 24"/>
          <p:cNvSpPr/>
          <p:nvPr/>
        </p:nvSpPr>
        <p:spPr>
          <a:xfrm>
            <a:off x="12477941" y="3049027"/>
            <a:ext cx="188925" cy="2094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5" name="object 25"/>
          <p:cNvSpPr/>
          <p:nvPr/>
        </p:nvSpPr>
        <p:spPr>
          <a:xfrm>
            <a:off x="12996041" y="3239769"/>
            <a:ext cx="131064" cy="19304"/>
          </a:xfrm>
          <a:custGeom>
            <a:avLst/>
            <a:gdLst/>
            <a:ahLst/>
            <a:cxnLst/>
            <a:rect l="l" t="t" r="r" b="b"/>
            <a:pathLst>
              <a:path w="81915" h="12064">
                <a:moveTo>
                  <a:pt x="0" y="11459"/>
                </a:moveTo>
                <a:lnTo>
                  <a:pt x="81894" y="11459"/>
                </a:lnTo>
                <a:lnTo>
                  <a:pt x="81894" y="0"/>
                </a:lnTo>
                <a:lnTo>
                  <a:pt x="0" y="0"/>
                </a:lnTo>
                <a:lnTo>
                  <a:pt x="0" y="11459"/>
                </a:lnTo>
                <a:close/>
              </a:path>
            </a:pathLst>
          </a:custGeom>
          <a:solidFill>
            <a:srgbClr val="00A4DC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6" name="object 26"/>
          <p:cNvSpPr/>
          <p:nvPr/>
        </p:nvSpPr>
        <p:spPr>
          <a:xfrm>
            <a:off x="13007595" y="3050302"/>
            <a:ext cx="0" cy="189992"/>
          </a:xfrm>
          <a:custGeom>
            <a:avLst/>
            <a:gdLst/>
            <a:ahLst/>
            <a:cxnLst/>
            <a:rect l="l" t="t" r="r" b="b"/>
            <a:pathLst>
              <a:path h="118744">
                <a:moveTo>
                  <a:pt x="0" y="0"/>
                </a:moveTo>
                <a:lnTo>
                  <a:pt x="0" y="118416"/>
                </a:lnTo>
              </a:path>
            </a:pathLst>
          </a:custGeom>
          <a:ln w="14442">
            <a:solidFill>
              <a:srgbClr val="00A4DC"/>
            </a:solidFill>
          </a:ln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7" name="object 27"/>
          <p:cNvSpPr/>
          <p:nvPr/>
        </p:nvSpPr>
        <p:spPr>
          <a:xfrm>
            <a:off x="0" y="1"/>
            <a:ext cx="14630400" cy="82295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2778150" y="1112889"/>
            <a:ext cx="3560064" cy="784830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sz="4800" spc="-8" dirty="0">
                <a:solidFill>
                  <a:srgbClr val="6EB7D6"/>
                </a:solidFill>
              </a:rPr>
              <a:t>Multi-Link</a:t>
            </a:r>
            <a:r>
              <a:rPr sz="4800" spc="-112" dirty="0">
                <a:solidFill>
                  <a:srgbClr val="6EB7D6"/>
                </a:solidFill>
              </a:rPr>
              <a:t> </a:t>
            </a:r>
            <a:r>
              <a:rPr sz="4800" spc="-8" dirty="0">
                <a:solidFill>
                  <a:srgbClr val="6EB7D6"/>
                </a:solidFill>
              </a:rPr>
              <a:t>X2</a:t>
            </a:r>
            <a:endParaRPr sz="4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22551" y="4576063"/>
            <a:ext cx="9362440" cy="202106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64744" marR="837184" indent="-345440">
              <a:spcBef>
                <a:spcPts val="160"/>
              </a:spcBef>
              <a:buClr>
                <a:srgbClr val="71B0D3"/>
              </a:buClr>
              <a:buChar char="–"/>
              <a:tabLst>
                <a:tab pos="365760" algn="l"/>
              </a:tabLst>
            </a:pPr>
            <a:r>
              <a:rPr sz="2400" dirty="0">
                <a:solidFill>
                  <a:srgbClr val="517AC6"/>
                </a:solidFill>
              </a:rPr>
              <a:t>With </a:t>
            </a:r>
            <a:r>
              <a:rPr sz="2400" spc="-8" dirty="0">
                <a:solidFill>
                  <a:srgbClr val="517AC6"/>
                </a:solidFill>
              </a:rPr>
              <a:t>Multi-Link </a:t>
            </a:r>
            <a:r>
              <a:rPr sz="2400" dirty="0">
                <a:solidFill>
                  <a:srgbClr val="517AC6"/>
                </a:solidFill>
              </a:rPr>
              <a:t>X2, </a:t>
            </a:r>
            <a:r>
              <a:rPr sz="2400" spc="-8" dirty="0">
                <a:solidFill>
                  <a:srgbClr val="517AC6"/>
                </a:solidFill>
              </a:rPr>
              <a:t>you can </a:t>
            </a:r>
            <a:r>
              <a:rPr sz="2400" spc="-16" dirty="0">
                <a:solidFill>
                  <a:srgbClr val="517AC6"/>
                </a:solidFill>
              </a:rPr>
              <a:t>offer </a:t>
            </a:r>
            <a:r>
              <a:rPr sz="2400" spc="-8" dirty="0">
                <a:solidFill>
                  <a:srgbClr val="517AC6"/>
                </a:solidFill>
              </a:rPr>
              <a:t>a </a:t>
            </a:r>
            <a:r>
              <a:rPr sz="2400" spc="-8" dirty="0" err="1">
                <a:solidFill>
                  <a:srgbClr val="517AC6"/>
                </a:solidFill>
              </a:rPr>
              <a:t>standardi</a:t>
            </a:r>
            <a:r>
              <a:rPr lang="en-GB" sz="2400" spc="-8" dirty="0">
                <a:solidFill>
                  <a:srgbClr val="517AC6"/>
                </a:solidFill>
              </a:rPr>
              <a:t>s</a:t>
            </a:r>
            <a:r>
              <a:rPr sz="2400" spc="-8" dirty="0">
                <a:solidFill>
                  <a:srgbClr val="517AC6"/>
                </a:solidFill>
              </a:rPr>
              <a:t>ed connectivity  (leadwire) option </a:t>
            </a:r>
            <a:r>
              <a:rPr sz="2400" dirty="0">
                <a:solidFill>
                  <a:srgbClr val="517AC6"/>
                </a:solidFill>
              </a:rPr>
              <a:t>for </a:t>
            </a:r>
            <a:r>
              <a:rPr sz="2400" spc="-8" dirty="0">
                <a:solidFill>
                  <a:srgbClr val="517AC6"/>
                </a:solidFill>
              </a:rPr>
              <a:t>the main monitor</a:t>
            </a:r>
            <a:r>
              <a:rPr sz="2400" spc="80" dirty="0">
                <a:solidFill>
                  <a:srgbClr val="517AC6"/>
                </a:solidFill>
              </a:rPr>
              <a:t> </a:t>
            </a:r>
            <a:r>
              <a:rPr sz="2400" spc="-8" dirty="0">
                <a:solidFill>
                  <a:srgbClr val="517AC6"/>
                </a:solidFill>
              </a:rPr>
              <a:t>brands</a:t>
            </a:r>
            <a:endParaRPr sz="2400" dirty="0"/>
          </a:p>
          <a:p>
            <a:pPr marL="364744" marR="8128" indent="-345440">
              <a:spcBef>
                <a:spcPts val="576"/>
              </a:spcBef>
              <a:buClr>
                <a:srgbClr val="71B0D3"/>
              </a:buClr>
              <a:buChar char="–"/>
              <a:tabLst>
                <a:tab pos="365760" algn="l"/>
              </a:tabLst>
            </a:pPr>
            <a:r>
              <a:rPr sz="2400" dirty="0">
                <a:solidFill>
                  <a:srgbClr val="517AC6"/>
                </a:solidFill>
              </a:rPr>
              <a:t>Ability to </a:t>
            </a:r>
            <a:r>
              <a:rPr sz="2400" spc="-8" dirty="0">
                <a:solidFill>
                  <a:srgbClr val="517AC6"/>
                </a:solidFill>
              </a:rPr>
              <a:t>compete in multi-system </a:t>
            </a:r>
            <a:r>
              <a:rPr sz="2400" dirty="0">
                <a:solidFill>
                  <a:srgbClr val="517AC6"/>
                </a:solidFill>
              </a:rPr>
              <a:t>accessory </a:t>
            </a:r>
            <a:r>
              <a:rPr sz="2400" spc="-8" dirty="0">
                <a:solidFill>
                  <a:srgbClr val="517AC6"/>
                </a:solidFill>
              </a:rPr>
              <a:t>tenders and </a:t>
            </a:r>
            <a:r>
              <a:rPr sz="2400" spc="-16" dirty="0">
                <a:solidFill>
                  <a:srgbClr val="517AC6"/>
                </a:solidFill>
              </a:rPr>
              <a:t>offer </a:t>
            </a:r>
            <a:r>
              <a:rPr sz="2400" dirty="0">
                <a:solidFill>
                  <a:srgbClr val="517AC6"/>
                </a:solidFill>
              </a:rPr>
              <a:t>true  </a:t>
            </a:r>
            <a:r>
              <a:rPr sz="2400" spc="-8" dirty="0">
                <a:solidFill>
                  <a:srgbClr val="517AC6"/>
                </a:solidFill>
              </a:rPr>
              <a:t>disposable</a:t>
            </a:r>
            <a:r>
              <a:rPr sz="2400" spc="16" dirty="0">
                <a:solidFill>
                  <a:srgbClr val="517AC6"/>
                </a:solidFill>
              </a:rPr>
              <a:t> </a:t>
            </a:r>
            <a:r>
              <a:rPr sz="2400" spc="-8" dirty="0">
                <a:solidFill>
                  <a:srgbClr val="517AC6"/>
                </a:solidFill>
              </a:rPr>
              <a:t>solution</a:t>
            </a:r>
            <a:endParaRPr sz="2400" dirty="0"/>
          </a:p>
          <a:p>
            <a:pPr marL="364744" indent="-345440">
              <a:spcBef>
                <a:spcPts val="576"/>
              </a:spcBef>
              <a:buClr>
                <a:srgbClr val="71B0D3"/>
              </a:buClr>
              <a:buChar char="–"/>
              <a:tabLst>
                <a:tab pos="365760" algn="l"/>
              </a:tabLst>
            </a:pPr>
            <a:r>
              <a:rPr sz="2400" spc="-8" dirty="0">
                <a:solidFill>
                  <a:srgbClr val="517AC6"/>
                </a:solidFill>
              </a:rPr>
              <a:t>Potential </a:t>
            </a:r>
            <a:r>
              <a:rPr sz="2400" dirty="0">
                <a:solidFill>
                  <a:srgbClr val="517AC6"/>
                </a:solidFill>
              </a:rPr>
              <a:t>to </a:t>
            </a:r>
            <a:r>
              <a:rPr sz="2400" spc="-8" dirty="0">
                <a:solidFill>
                  <a:srgbClr val="517AC6"/>
                </a:solidFill>
              </a:rPr>
              <a:t>triple+ </a:t>
            </a:r>
            <a:r>
              <a:rPr sz="2400" dirty="0">
                <a:solidFill>
                  <a:srgbClr val="517AC6"/>
                </a:solidFill>
              </a:rPr>
              <a:t>ECG </a:t>
            </a:r>
            <a:r>
              <a:rPr sz="2400" spc="-8" dirty="0">
                <a:solidFill>
                  <a:srgbClr val="517AC6"/>
                </a:solidFill>
              </a:rPr>
              <a:t>cables and leadwire</a:t>
            </a:r>
            <a:r>
              <a:rPr sz="2400" spc="112" dirty="0">
                <a:solidFill>
                  <a:srgbClr val="517AC6"/>
                </a:solidFill>
              </a:rPr>
              <a:t> </a:t>
            </a:r>
            <a:r>
              <a:rPr sz="2400" spc="-8" dirty="0">
                <a:solidFill>
                  <a:srgbClr val="517AC6"/>
                </a:solidFill>
              </a:rPr>
              <a:t>sales</a:t>
            </a:r>
            <a:endParaRPr sz="240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03423" y="700170"/>
            <a:ext cx="3335528" cy="600164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u="none" dirty="0"/>
              <a:t>Multi-Link</a:t>
            </a:r>
            <a:r>
              <a:rPr spc="-120" dirty="0"/>
              <a:t> </a:t>
            </a:r>
            <a:r>
              <a:rPr u="none" dirty="0"/>
              <a:t>X2</a:t>
            </a:r>
          </a:p>
        </p:txBody>
      </p:sp>
      <p:sp>
        <p:nvSpPr>
          <p:cNvPr id="4" name="object 4"/>
          <p:cNvSpPr/>
          <p:nvPr/>
        </p:nvSpPr>
        <p:spPr>
          <a:xfrm>
            <a:off x="2834640" y="2048372"/>
            <a:ext cx="1211632" cy="7594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5" name="object 5"/>
          <p:cNvSpPr/>
          <p:nvPr/>
        </p:nvSpPr>
        <p:spPr>
          <a:xfrm>
            <a:off x="3209019" y="2995672"/>
            <a:ext cx="614221" cy="5302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6" name="object 6"/>
          <p:cNvSpPr/>
          <p:nvPr/>
        </p:nvSpPr>
        <p:spPr>
          <a:xfrm>
            <a:off x="4992897" y="2115311"/>
            <a:ext cx="875962" cy="820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/>
          <p:nvPr/>
        </p:nvSpPr>
        <p:spPr>
          <a:xfrm>
            <a:off x="4937761" y="3267456"/>
            <a:ext cx="1000962" cy="1865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8" name="object 8"/>
          <p:cNvSpPr/>
          <p:nvPr/>
        </p:nvSpPr>
        <p:spPr>
          <a:xfrm>
            <a:off x="6605761" y="2082475"/>
            <a:ext cx="964250" cy="9081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9" name="object 9"/>
          <p:cNvSpPr/>
          <p:nvPr/>
        </p:nvSpPr>
        <p:spPr>
          <a:xfrm>
            <a:off x="6588555" y="3197962"/>
            <a:ext cx="975360" cy="3108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0" name="object 10"/>
          <p:cNvSpPr/>
          <p:nvPr/>
        </p:nvSpPr>
        <p:spPr>
          <a:xfrm>
            <a:off x="8151571" y="2205533"/>
            <a:ext cx="733958" cy="5910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1" name="object 11"/>
          <p:cNvSpPr/>
          <p:nvPr/>
        </p:nvSpPr>
        <p:spPr>
          <a:xfrm>
            <a:off x="8046720" y="3240632"/>
            <a:ext cx="943661" cy="2133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2" name="object 12"/>
          <p:cNvSpPr/>
          <p:nvPr/>
        </p:nvSpPr>
        <p:spPr>
          <a:xfrm>
            <a:off x="9450018" y="2117854"/>
            <a:ext cx="875344" cy="6606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3" name="object 13"/>
          <p:cNvSpPr/>
          <p:nvPr/>
        </p:nvSpPr>
        <p:spPr>
          <a:xfrm>
            <a:off x="9326880" y="3179672"/>
            <a:ext cx="1005840" cy="1682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4" name="object 14"/>
          <p:cNvSpPr/>
          <p:nvPr/>
        </p:nvSpPr>
        <p:spPr>
          <a:xfrm>
            <a:off x="10946181" y="3164766"/>
            <a:ext cx="566442" cy="2206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5" name="object 15"/>
          <p:cNvSpPr/>
          <p:nvPr/>
        </p:nvSpPr>
        <p:spPr>
          <a:xfrm>
            <a:off x="10666781" y="2037283"/>
            <a:ext cx="1107034" cy="8558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6" name="object 16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7505" y="700170"/>
            <a:ext cx="1781048" cy="600164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u="none" dirty="0"/>
              <a:t>Simple</a:t>
            </a:r>
          </a:p>
        </p:txBody>
      </p:sp>
      <p:sp>
        <p:nvSpPr>
          <p:cNvPr id="3" name="object 3"/>
          <p:cNvSpPr/>
          <p:nvPr/>
        </p:nvSpPr>
        <p:spPr>
          <a:xfrm>
            <a:off x="2377440" y="1737360"/>
            <a:ext cx="9001354" cy="2651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4" name="object 4"/>
          <p:cNvSpPr/>
          <p:nvPr/>
        </p:nvSpPr>
        <p:spPr>
          <a:xfrm>
            <a:off x="2409138" y="4491531"/>
            <a:ext cx="9167165" cy="2651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5" name="object 5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7504" y="700170"/>
            <a:ext cx="2225040" cy="600164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spc="-32" dirty="0"/>
              <a:t>Versatile</a:t>
            </a:r>
          </a:p>
        </p:txBody>
      </p:sp>
      <p:sp>
        <p:nvSpPr>
          <p:cNvPr id="3" name="object 3"/>
          <p:cNvSpPr/>
          <p:nvPr/>
        </p:nvSpPr>
        <p:spPr>
          <a:xfrm>
            <a:off x="2347147" y="1813850"/>
            <a:ext cx="9814371" cy="5002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4" name="object 4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A93FF1-0DA1-4F70-A41A-729DA7559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DE47-A11E-FE42-85BD-DB007C88386C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D5D05-91A7-402E-878D-22EBC307D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173" y="650351"/>
            <a:ext cx="9762764" cy="691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19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7504" y="700170"/>
            <a:ext cx="4185920" cy="600164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u="none" dirty="0"/>
              <a:t>And</a:t>
            </a:r>
            <a:r>
              <a:rPr spc="-128" dirty="0"/>
              <a:t> </a:t>
            </a:r>
            <a:r>
              <a:rPr u="none" dirty="0"/>
              <a:t>Remember!</a:t>
            </a:r>
          </a:p>
        </p:txBody>
      </p:sp>
      <p:sp>
        <p:nvSpPr>
          <p:cNvPr id="3" name="object 3"/>
          <p:cNvSpPr/>
          <p:nvPr/>
        </p:nvSpPr>
        <p:spPr>
          <a:xfrm>
            <a:off x="5974080" y="0"/>
            <a:ext cx="8656320" cy="822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4" name="object 4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062"/>
            <a:ext cx="14630400" cy="822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778242" y="2164080"/>
            <a:ext cx="5608320" cy="1378838"/>
          </a:xfrm>
        </p:spPr>
        <p:txBody>
          <a:bodyPr/>
          <a:lstStyle/>
          <a:p>
            <a:r>
              <a:rPr lang="en-GB" dirty="0"/>
              <a:t>Diagnostic Cardiology </a:t>
            </a:r>
            <a:br>
              <a:rPr lang="en-GB" dirty="0"/>
            </a:br>
            <a:r>
              <a:rPr lang="en-GB" dirty="0"/>
              <a:t>(DCAR) ECG</a:t>
            </a:r>
          </a:p>
        </p:txBody>
      </p:sp>
      <p:sp>
        <p:nvSpPr>
          <p:cNvPr id="9" name="Rectangle 8"/>
          <p:cNvSpPr/>
          <p:nvPr/>
        </p:nvSpPr>
        <p:spPr>
          <a:xfrm>
            <a:off x="7338423" y="4724401"/>
            <a:ext cx="5376793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40" dirty="0">
                <a:solidFill>
                  <a:schemeClr val="bg1"/>
                </a:solidFill>
              </a:rPr>
              <a:t>Diagnose or evaluate cardiac conditions </a:t>
            </a:r>
          </a:p>
        </p:txBody>
      </p:sp>
    </p:spTree>
    <p:extLst>
      <p:ext uri="{BB962C8B-B14F-4D97-AF65-F5344CB8AC3E}">
        <p14:creationId xmlns:p14="http://schemas.microsoft.com/office/powerpoint/2010/main" val="401777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/>
              <a:t>Cardiology</a:t>
            </a:r>
          </a:p>
        </p:txBody>
      </p:sp>
      <p:sp>
        <p:nvSpPr>
          <p:cNvPr id="68915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255521" y="1653540"/>
            <a:ext cx="4983480" cy="508444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altLang="en-US" sz="3360" b="1" dirty="0">
                <a:solidFill>
                  <a:schemeClr val="tx1"/>
                </a:solidFill>
              </a:rPr>
              <a:t>Patient Care Areas</a:t>
            </a:r>
          </a:p>
          <a:p>
            <a:endParaRPr lang="en-GB" dirty="0"/>
          </a:p>
          <a:p>
            <a:r>
              <a:rPr lang="en-GB" dirty="0"/>
              <a:t>Pre-op testing </a:t>
            </a:r>
          </a:p>
          <a:p>
            <a:endParaRPr lang="en-GB" dirty="0"/>
          </a:p>
          <a:p>
            <a:r>
              <a:rPr lang="en-GB" dirty="0"/>
              <a:t>Hospital-inpatient rooms </a:t>
            </a:r>
          </a:p>
          <a:p>
            <a:endParaRPr lang="en-GB" dirty="0"/>
          </a:p>
          <a:p>
            <a:r>
              <a:rPr lang="en-GB" dirty="0"/>
              <a:t>ICU</a:t>
            </a:r>
          </a:p>
          <a:p>
            <a:endParaRPr lang="en-GB" dirty="0"/>
          </a:p>
          <a:p>
            <a:r>
              <a:rPr lang="en-GB" dirty="0"/>
              <a:t>Cardiology </a:t>
            </a:r>
            <a:r>
              <a:rPr lang="en-GB" dirty="0" err="1"/>
              <a:t>Depts</a:t>
            </a:r>
            <a:endParaRPr lang="en-GB" dirty="0"/>
          </a:p>
          <a:p>
            <a:endParaRPr lang="en-GB" dirty="0"/>
          </a:p>
        </p:txBody>
      </p:sp>
      <p:pic>
        <p:nvPicPr>
          <p:cNvPr id="689156" name="Picture 1028" descr="D:\docs\My Pictures\stress lab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8082" y="2293621"/>
            <a:ext cx="4301490" cy="31070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8176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031" y="733959"/>
            <a:ext cx="10740338" cy="689419"/>
          </a:xfrm>
        </p:spPr>
        <p:txBody>
          <a:bodyPr/>
          <a:lstStyle/>
          <a:p>
            <a:r>
              <a:rPr lang="en-GB" dirty="0"/>
              <a:t>How is it done? 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8900" y="1398485"/>
            <a:ext cx="8938261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1" indent="-34290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Electrodes are attached to the arms, legs, and chest</a:t>
            </a:r>
          </a:p>
          <a:p>
            <a:pPr marL="342901" indent="-34290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Lead wires are then attached to the electrodes</a:t>
            </a:r>
          </a:p>
          <a:p>
            <a:pPr marL="342901" indent="-34290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Recording is printed out, saved or sent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905" y="4778565"/>
            <a:ext cx="4286250" cy="227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28" descr="D:\docs\My Pictures\Electrodes\Silmac Plus single 2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8900" y="4085768"/>
            <a:ext cx="2237182" cy="29070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983" t="69902" r="24374" b="5976"/>
          <a:stretch/>
        </p:blipFill>
        <p:spPr bwMode="auto">
          <a:xfrm>
            <a:off x="9241155" y="4619020"/>
            <a:ext cx="3148203" cy="243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612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1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365760" y="1554480"/>
            <a:ext cx="13718541" cy="577630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2560" b="1" dirty="0"/>
              <a:t>Patient Monitoring ECG vs. Diagnostic Cardiology (</a:t>
            </a:r>
            <a:r>
              <a:rPr lang="en-GB" sz="2560" b="1" i="1" dirty="0"/>
              <a:t>DCAR</a:t>
            </a:r>
            <a:r>
              <a:rPr lang="en-GB" sz="2560" b="1" dirty="0"/>
              <a:t>) ECG </a:t>
            </a:r>
          </a:p>
          <a:p>
            <a:endParaRPr lang="en-GB" sz="2560" b="1" dirty="0"/>
          </a:p>
          <a:p>
            <a:endParaRPr lang="en-GB" sz="1760" dirty="0"/>
          </a:p>
          <a:p>
            <a:r>
              <a:rPr lang="en-GB" sz="2240" b="1" dirty="0">
                <a:solidFill>
                  <a:schemeClr val="tx2"/>
                </a:solidFill>
              </a:rPr>
              <a:t>Patient monitoring ECG </a:t>
            </a:r>
            <a:endParaRPr lang="en-GB" sz="224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r>
              <a:rPr lang="en-GB" sz="2240" dirty="0"/>
              <a:t>Performed throughout the hospital or surgical centres to </a:t>
            </a:r>
            <a:r>
              <a:rPr lang="en-GB" sz="2240" b="1" dirty="0"/>
              <a:t>monitor a patient’s ECG rhythm and rate</a:t>
            </a:r>
          </a:p>
          <a:p>
            <a:endParaRPr lang="en-GB" sz="2240" dirty="0"/>
          </a:p>
          <a:p>
            <a:endParaRPr lang="en-GB" sz="1760" dirty="0"/>
          </a:p>
          <a:p>
            <a:r>
              <a:rPr lang="en-GB" sz="2240" b="1" dirty="0">
                <a:solidFill>
                  <a:schemeClr val="tx2"/>
                </a:solidFill>
              </a:rPr>
              <a:t>Diagnostic cardiology (</a:t>
            </a:r>
            <a:r>
              <a:rPr lang="en-GB" sz="2240" b="1" i="1" dirty="0">
                <a:solidFill>
                  <a:schemeClr val="tx2"/>
                </a:solidFill>
              </a:rPr>
              <a:t>DCAR</a:t>
            </a:r>
            <a:r>
              <a:rPr lang="en-GB" sz="2240" b="1" dirty="0">
                <a:solidFill>
                  <a:schemeClr val="tx2"/>
                </a:solidFill>
              </a:rPr>
              <a:t>) ECG </a:t>
            </a:r>
            <a:endParaRPr lang="en-GB" sz="224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r>
              <a:rPr lang="en-GB" sz="2240" dirty="0"/>
              <a:t>Testing performed by medical professionals in hospital, clinic, or physician office setting</a:t>
            </a:r>
            <a:r>
              <a:rPr lang="en-GB" sz="2240" b="1" dirty="0"/>
              <a:t> to diagnose or evaluate cardiac condition</a:t>
            </a:r>
          </a:p>
          <a:p>
            <a:endParaRPr lang="en-US" altLang="en-US" sz="2520" b="1" dirty="0">
              <a:solidFill>
                <a:schemeClr val="tx1"/>
              </a:solidFill>
            </a:endParaRPr>
          </a:p>
          <a:p>
            <a:pPr lvl="1">
              <a:buFont typeface="GE Inspira" pitchFamily="34" charset="0"/>
              <a:buNone/>
            </a:pPr>
            <a:endParaRPr lang="en-US" altLang="en-US" sz="2040" dirty="0">
              <a:solidFill>
                <a:schemeClr val="tx1"/>
              </a:solidFill>
            </a:endParaRPr>
          </a:p>
        </p:txBody>
      </p:sp>
      <p:pic>
        <p:nvPicPr>
          <p:cNvPr id="688135" name="Picture 1031" descr="C:\Documents and Settings\Owner\My Documents\My Pictures\heart.tif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25101" y="681896"/>
            <a:ext cx="3562350" cy="26631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Cardiology divided into 2 areas:</a:t>
            </a:r>
          </a:p>
        </p:txBody>
      </p:sp>
    </p:spTree>
    <p:extLst>
      <p:ext uri="{BB962C8B-B14F-4D97-AF65-F5344CB8AC3E}">
        <p14:creationId xmlns:p14="http://schemas.microsoft.com/office/powerpoint/2010/main" val="506513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031" y="733959"/>
            <a:ext cx="10740338" cy="689419"/>
          </a:xfrm>
        </p:spPr>
        <p:txBody>
          <a:bodyPr/>
          <a:lstStyle/>
          <a:p>
            <a:r>
              <a:rPr lang="en-GB" dirty="0"/>
              <a:t>DCAR Systems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0" y="4276664"/>
            <a:ext cx="1918397" cy="191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22383"/>
            <a:ext cx="1964118" cy="196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401" y="1304219"/>
            <a:ext cx="2057898" cy="205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mac800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1" y="1351111"/>
            <a:ext cx="1964117" cy="196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41" y="1377470"/>
            <a:ext cx="1964117" cy="196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t="8889" r="10696" b="11111"/>
          <a:stretch/>
        </p:blipFill>
        <p:spPr bwMode="auto">
          <a:xfrm>
            <a:off x="9398227" y="4603243"/>
            <a:ext cx="2267072" cy="159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0443" y="3391466"/>
            <a:ext cx="232803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20" dirty="0"/>
              <a:t>MAC 2000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25807" y="3391466"/>
            <a:ext cx="232803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20" dirty="0"/>
              <a:t>MAC 800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98227" y="3391466"/>
            <a:ext cx="232803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20" dirty="0"/>
              <a:t>MAC 1200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07883" y="6390283"/>
            <a:ext cx="232803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20" dirty="0"/>
              <a:t>MAC 1600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96957" y="6390283"/>
            <a:ext cx="232803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20" dirty="0"/>
              <a:t>MAC 5500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37267" y="6390283"/>
            <a:ext cx="232803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20" dirty="0"/>
              <a:t>MAC 500 *</a:t>
            </a:r>
            <a:r>
              <a:rPr lang="en-GB" sz="1920" dirty="0" err="1"/>
              <a:t>EoL</a:t>
            </a:r>
            <a:endParaRPr lang="en-GB" sz="1920" dirty="0"/>
          </a:p>
        </p:txBody>
      </p:sp>
    </p:spTree>
    <p:extLst>
      <p:ext uri="{BB962C8B-B14F-4D97-AF65-F5344CB8AC3E}">
        <p14:creationId xmlns:p14="http://schemas.microsoft.com/office/powerpoint/2010/main" val="16024787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394461" y="3256483"/>
            <a:ext cx="9966960" cy="689419"/>
          </a:xfrm>
        </p:spPr>
        <p:txBody>
          <a:bodyPr/>
          <a:lstStyle/>
          <a:p>
            <a:r>
              <a:rPr lang="en-US" altLang="en-US" sz="4480" dirty="0"/>
              <a:t>Continued…</a:t>
            </a:r>
            <a:endParaRPr lang="en-US" altLang="en-US" sz="5760" dirty="0"/>
          </a:p>
        </p:txBody>
      </p:sp>
      <p:sp>
        <p:nvSpPr>
          <p:cNvPr id="548871" name="Rectangle 7"/>
          <p:cNvSpPr>
            <a:spLocks noChangeArrowheads="1"/>
          </p:cNvSpPr>
          <p:nvPr/>
        </p:nvSpPr>
        <p:spPr bwMode="auto">
          <a:xfrm>
            <a:off x="8231506" y="3581401"/>
            <a:ext cx="1630680" cy="323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680">
                <a:latin typeface="Times New Roman" charset="0"/>
                <a:cs typeface="Times New Roman" charset="0"/>
              </a:rPr>
              <a:t>CardioSoft</a:t>
            </a:r>
            <a:endParaRPr lang="en-US" altLang="en-US" sz="2240">
              <a:latin typeface="Times New Roman" charset="0"/>
              <a:cs typeface="Times New Roman" charset="0"/>
            </a:endParaRPr>
          </a:p>
        </p:txBody>
      </p:sp>
      <p:sp>
        <p:nvSpPr>
          <p:cNvPr id="548872" name="Rectangle 8"/>
          <p:cNvSpPr>
            <a:spLocks noChangeArrowheads="1"/>
          </p:cNvSpPr>
          <p:nvPr/>
        </p:nvSpPr>
        <p:spPr bwMode="auto">
          <a:xfrm>
            <a:off x="5492115" y="6711318"/>
            <a:ext cx="1463040" cy="32194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680">
                <a:latin typeface="Times New Roman" charset="0"/>
                <a:cs typeface="Times New Roman" charset="0"/>
              </a:rPr>
              <a:t>CASE</a:t>
            </a:r>
            <a:endParaRPr lang="en-US" altLang="en-US" sz="2240">
              <a:latin typeface="Times New Roman" charset="0"/>
              <a:cs typeface="Times New Roman" charset="0"/>
            </a:endParaRPr>
          </a:p>
        </p:txBody>
      </p:sp>
      <p:sp>
        <p:nvSpPr>
          <p:cNvPr id="548873" name="Rectangle 9"/>
          <p:cNvSpPr>
            <a:spLocks noChangeArrowheads="1"/>
          </p:cNvSpPr>
          <p:nvPr/>
        </p:nvSpPr>
        <p:spPr bwMode="auto">
          <a:xfrm>
            <a:off x="10669906" y="3617598"/>
            <a:ext cx="1463040" cy="26098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680">
                <a:latin typeface="Times New Roman" charset="0"/>
                <a:cs typeface="Times New Roman" charset="0"/>
              </a:rPr>
              <a:t>KISS</a:t>
            </a:r>
            <a:endParaRPr lang="en-US" altLang="en-US" sz="2240">
              <a:latin typeface="Times New Roman" charset="0"/>
              <a:cs typeface="Times New Roman" charset="0"/>
            </a:endParaRPr>
          </a:p>
        </p:txBody>
      </p:sp>
      <p:sp>
        <p:nvSpPr>
          <p:cNvPr id="548874" name="Rectangle 10"/>
          <p:cNvSpPr>
            <a:spLocks noChangeArrowheads="1"/>
          </p:cNvSpPr>
          <p:nvPr/>
        </p:nvSpPr>
        <p:spPr bwMode="auto">
          <a:xfrm>
            <a:off x="8311515" y="6435090"/>
            <a:ext cx="1371600" cy="36576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680">
                <a:latin typeface="Times New Roman" charset="0"/>
                <a:cs typeface="Times New Roman" charset="0"/>
              </a:rPr>
              <a:t> SEER MC</a:t>
            </a:r>
            <a:endParaRPr lang="en-US" altLang="en-US" sz="2240">
              <a:latin typeface="Times New Roman" charset="0"/>
              <a:cs typeface="Times New Roman" charset="0"/>
            </a:endParaRPr>
          </a:p>
        </p:txBody>
      </p:sp>
      <p:pic>
        <p:nvPicPr>
          <p:cNvPr id="548878" name="Picture 14" descr="C:\WINNT\Profiles\fortisf.000\Desktop\CardioSoft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97" y="1962151"/>
            <a:ext cx="1701165" cy="149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8880" name="Picture 16" descr="C:\WINNT\Profiles\fortisf.000\Desktop\SEER_MC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0548" y="4730117"/>
            <a:ext cx="2028824" cy="128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8881" name="Picture 17" descr="C:\WINNT\Profiles\fortisf.000\Desktop\KI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506" y="1790701"/>
            <a:ext cx="1792605" cy="131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8884" name="Rectangle 20"/>
          <p:cNvSpPr>
            <a:spLocks noChangeArrowheads="1"/>
          </p:cNvSpPr>
          <p:nvPr/>
        </p:nvSpPr>
        <p:spPr bwMode="auto">
          <a:xfrm>
            <a:off x="10629901" y="6566536"/>
            <a:ext cx="1463040" cy="3486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de-DE" altLang="en-US" sz="1680">
                <a:effectLst>
                  <a:outerShdw blurRad="38100" dist="38100" dir="2700000" algn="tl">
                    <a:srgbClr val="C0C0C0"/>
                  </a:outerShdw>
                </a:effectLst>
                <a:cs typeface="Times New Roman" charset="0"/>
              </a:rPr>
              <a:t>SEER Light</a:t>
            </a:r>
            <a:endParaRPr lang="en-US" altLang="en-US" sz="1680">
              <a:effectLst>
                <a:outerShdw blurRad="38100" dist="38100" dir="2700000" algn="tl">
                  <a:srgbClr val="C0C0C0"/>
                </a:outerShdw>
              </a:effectLst>
              <a:cs typeface="Times New Roman" charset="0"/>
            </a:endParaRPr>
          </a:p>
        </p:txBody>
      </p:sp>
      <p:pic>
        <p:nvPicPr>
          <p:cNvPr id="548888" name="Picture 24" descr="D:\fortisf\Supplies Pictures\CASE_Treadmil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581" y="4419601"/>
            <a:ext cx="1541146" cy="192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8893" name="Picture 29" descr="D:\docs\My Pictures\SEERLight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339" y="4608195"/>
            <a:ext cx="1516381" cy="151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777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Text Box 2"/>
          <p:cNvSpPr txBox="1">
            <a:spLocks noChangeArrowheads="1"/>
          </p:cNvSpPr>
          <p:nvPr/>
        </p:nvSpPr>
        <p:spPr bwMode="auto">
          <a:xfrm>
            <a:off x="2651762" y="1428750"/>
            <a:ext cx="1441420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920" b="1" i="1"/>
              <a:t>Electrodes</a:t>
            </a:r>
          </a:p>
        </p:txBody>
      </p:sp>
      <p:sp>
        <p:nvSpPr>
          <p:cNvPr id="679939" name="Text Box 3"/>
          <p:cNvSpPr txBox="1">
            <a:spLocks noChangeArrowheads="1"/>
          </p:cNvSpPr>
          <p:nvPr/>
        </p:nvSpPr>
        <p:spPr bwMode="auto">
          <a:xfrm>
            <a:off x="2139316" y="663913"/>
            <a:ext cx="11665584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840" dirty="0"/>
              <a:t>CS Cardiology Key Accessories and supplies</a:t>
            </a:r>
          </a:p>
        </p:txBody>
      </p:sp>
      <p:sp>
        <p:nvSpPr>
          <p:cNvPr id="679940" name="Text Box 4"/>
          <p:cNvSpPr txBox="1">
            <a:spLocks noChangeArrowheads="1"/>
          </p:cNvSpPr>
          <p:nvPr/>
        </p:nvSpPr>
        <p:spPr bwMode="auto">
          <a:xfrm>
            <a:off x="5534026" y="1617348"/>
            <a:ext cx="199644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920" b="1" i="1"/>
              <a:t>ECG cables &amp; leadwire</a:t>
            </a:r>
          </a:p>
        </p:txBody>
      </p:sp>
      <p:sp>
        <p:nvSpPr>
          <p:cNvPr id="679941" name="Text Box 5"/>
          <p:cNvSpPr txBox="1">
            <a:spLocks noChangeArrowheads="1"/>
          </p:cNvSpPr>
          <p:nvPr/>
        </p:nvSpPr>
        <p:spPr bwMode="auto">
          <a:xfrm>
            <a:off x="7955282" y="1706882"/>
            <a:ext cx="1635384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920" b="1" i="1"/>
              <a:t>Chart paper </a:t>
            </a:r>
            <a:endParaRPr lang="en-US" altLang="en-US" sz="1920" b="1" i="1"/>
          </a:p>
        </p:txBody>
      </p:sp>
      <p:pic>
        <p:nvPicPr>
          <p:cNvPr id="679942" name="Picture 6" descr="C:\WINNT\fortisf\Supplies Pictures\Zubeho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82" y="1916431"/>
            <a:ext cx="1520190" cy="121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9943" name="Picture 7" descr="D:\docs\My Pictures\Electrod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212" y="3249930"/>
            <a:ext cx="1924050" cy="147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9944" name="Picture 8" descr="E:\Supplies Pictures\Multilin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81" y="2430781"/>
            <a:ext cx="1731646" cy="123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9945" name="Picture 9" descr="D:\docs\My Pictures\2016032-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37" y="3819527"/>
            <a:ext cx="1238250" cy="113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94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731" y="2314576"/>
            <a:ext cx="1634490" cy="147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9947" name="Rectangle 11"/>
          <p:cNvSpPr>
            <a:spLocks noChangeArrowheads="1"/>
          </p:cNvSpPr>
          <p:nvPr/>
        </p:nvSpPr>
        <p:spPr bwMode="auto">
          <a:xfrm>
            <a:off x="10060306" y="1722122"/>
            <a:ext cx="1991251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920" b="1" i="1"/>
              <a:t>Holter Supplies</a:t>
            </a:r>
            <a:endParaRPr lang="en-US" altLang="en-US" sz="1920" b="1" i="1"/>
          </a:p>
        </p:txBody>
      </p:sp>
      <p:pic>
        <p:nvPicPr>
          <p:cNvPr id="679948" name="Picture 12" descr="C:\Documents and Settings\Owner\My Documents\My Pictures\seer pouc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7" y="2225040"/>
            <a:ext cx="1623061" cy="139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9949" name="Picture 13" descr="C:\Documents and Settings\Owner\My Documents\My Pictures\8500 ki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437" y="3653791"/>
            <a:ext cx="1405890" cy="189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9952" name="Picture 16" descr="D:\docs\My Pictures\421012-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237" y="5543551"/>
            <a:ext cx="1525904" cy="113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6617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/>
              <a:t>Resting ECG</a:t>
            </a:r>
          </a:p>
        </p:txBody>
      </p:sp>
      <p:sp>
        <p:nvSpPr>
          <p:cNvPr id="691203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" y="1068705"/>
            <a:ext cx="8900160" cy="5805898"/>
          </a:xfrm>
        </p:spPr>
        <p:txBody>
          <a:bodyPr/>
          <a:lstStyle/>
          <a:p>
            <a:pPr marL="114300" indent="0">
              <a:lnSpc>
                <a:spcPct val="80000"/>
              </a:lnSpc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What is it?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Resting ECG is a test records the heart's rate and rhythm while patient is at rest</a:t>
            </a:r>
          </a:p>
          <a:p>
            <a:pPr fontAlgn="t"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The ECG cart will draw lines across a strip of paper, allowing the doctor to look for any changes in the heart's normal rhythm</a:t>
            </a:r>
          </a:p>
          <a:p>
            <a:pPr marL="114300" indent="0" fontAlgn="t">
              <a:lnSpc>
                <a:spcPct val="80000"/>
              </a:lnSpc>
              <a:buNone/>
            </a:pPr>
            <a:endParaRPr lang="en-US" altLang="en-US" sz="1920" dirty="0"/>
          </a:p>
          <a:p>
            <a:pPr marL="114300" indent="0">
              <a:lnSpc>
                <a:spcPct val="80000"/>
              </a:lnSpc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Why is it done?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Evaluate symptoms associated with heart disease:</a:t>
            </a:r>
          </a:p>
          <a:p>
            <a:pPr>
              <a:lnSpc>
                <a:spcPct val="80000"/>
              </a:lnSpc>
            </a:pPr>
            <a:r>
              <a:rPr lang="en-US" altLang="en-US" sz="1920" dirty="0"/>
              <a:t>Chest pain</a:t>
            </a:r>
          </a:p>
          <a:p>
            <a:pPr>
              <a:lnSpc>
                <a:spcPct val="80000"/>
              </a:lnSpc>
            </a:pPr>
            <a:r>
              <a:rPr lang="en-US" altLang="en-US" sz="1920" dirty="0"/>
              <a:t>Shortness of breath</a:t>
            </a:r>
          </a:p>
          <a:p>
            <a:pPr>
              <a:lnSpc>
                <a:spcPct val="80000"/>
              </a:lnSpc>
            </a:pPr>
            <a:r>
              <a:rPr lang="en-US" altLang="en-US" sz="1920" dirty="0"/>
              <a:t>Dizziness or faintness</a:t>
            </a:r>
          </a:p>
          <a:p>
            <a:pPr>
              <a:lnSpc>
                <a:spcPct val="80000"/>
              </a:lnSpc>
            </a:pPr>
            <a:r>
              <a:rPr lang="en-US" altLang="en-US" sz="1920" dirty="0"/>
              <a:t>Irregular heart beats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Evaluate health if at risk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High Cholesterol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High Blood Pressure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Family history of heart disease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Monitor effects of medications</a:t>
            </a:r>
          </a:p>
          <a:p>
            <a:pPr>
              <a:lnSpc>
                <a:spcPct val="80000"/>
              </a:lnSpc>
            </a:pPr>
            <a:endParaRPr lang="en-US" altLang="en-US" sz="1920" dirty="0"/>
          </a:p>
          <a:p>
            <a:pPr lvl="1"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1920" dirty="0"/>
          </a:p>
          <a:p>
            <a:pPr>
              <a:lnSpc>
                <a:spcPct val="80000"/>
              </a:lnSpc>
            </a:pPr>
            <a:endParaRPr lang="en-US" altLang="en-US" sz="2880" dirty="0"/>
          </a:p>
        </p:txBody>
      </p:sp>
      <p:graphicFrame>
        <p:nvGraphicFramePr>
          <p:cNvPr id="691207" name="Object 1031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9377907" y="1480185"/>
          <a:ext cx="5252493" cy="6749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3657607" imgH="3685039" progId="Photoshop.Image.6">
                  <p:embed/>
                </p:oleObj>
              </mc:Choice>
              <mc:Fallback>
                <p:oleObj name="Image" r:id="rId3" imgW="3657607" imgH="3685039" progId="Photoshop.Image.6">
                  <p:embed/>
                  <p:pic>
                    <p:nvPicPr>
                      <p:cNvPr id="691207" name="Object 1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7907" y="1480185"/>
                        <a:ext cx="5252493" cy="6749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035"/>
          <p:cNvGraphicFramePr>
            <a:graphicFrameLocks noChangeAspect="1"/>
          </p:cNvGraphicFramePr>
          <p:nvPr/>
        </p:nvGraphicFramePr>
        <p:xfrm>
          <a:off x="9348243" y="1"/>
          <a:ext cx="5282157" cy="3764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5486411" imgH="3657607" progId="Photoshop.Image.6">
                  <p:embed/>
                </p:oleObj>
              </mc:Choice>
              <mc:Fallback>
                <p:oleObj name="Image" r:id="rId5" imgW="5486411" imgH="3657607" progId="Photoshop.Image.6">
                  <p:embed/>
                  <p:pic>
                    <p:nvPicPr>
                      <p:cNvPr id="5" name="Object 10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8243" y="1"/>
                        <a:ext cx="5282157" cy="37648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2823921"/>
      </p:ext>
    </p:extLst>
  </p:cSld>
  <p:clrMapOvr>
    <a:masterClrMapping/>
  </p:clrMapOvr>
  <p:transition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/>
              <a:t>Resting ECG Electrode Placement</a:t>
            </a:r>
          </a:p>
        </p:txBody>
      </p:sp>
      <p:sp>
        <p:nvSpPr>
          <p:cNvPr id="5570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316152" y="2636521"/>
            <a:ext cx="6749414" cy="559308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altLang="en-US" sz="2400" dirty="0"/>
              <a:t>Test uses 10 electrodes – most often</a:t>
            </a:r>
          </a:p>
          <a:p>
            <a:pPr>
              <a:buFontTx/>
              <a:buChar char="•"/>
            </a:pPr>
            <a:endParaRPr lang="en-US" altLang="en-US" sz="2400" dirty="0"/>
          </a:p>
          <a:p>
            <a:pPr>
              <a:buFontTx/>
              <a:buChar char="•"/>
            </a:pPr>
            <a:r>
              <a:rPr lang="en-US" altLang="en-US" sz="2400" dirty="0"/>
              <a:t>Limb leads on outer arms and lower legs</a:t>
            </a:r>
          </a:p>
          <a:p>
            <a:pPr>
              <a:buFontTx/>
              <a:buChar char="•"/>
            </a:pPr>
            <a:endParaRPr lang="en-US" altLang="en-US" sz="2400" dirty="0"/>
          </a:p>
          <a:p>
            <a:pPr>
              <a:buFontTx/>
              <a:buChar char="•"/>
            </a:pPr>
            <a:r>
              <a:rPr lang="en-US" altLang="en-US" sz="2400" dirty="0"/>
              <a:t>C (V)-Leads on chest</a:t>
            </a:r>
          </a:p>
          <a:p>
            <a:endParaRPr lang="en-US" altLang="en-US" sz="2400" b="1" dirty="0"/>
          </a:p>
        </p:txBody>
      </p:sp>
      <p:pic>
        <p:nvPicPr>
          <p:cNvPr id="557060" name="Picture 4" descr="C:\Documents and Settings\Owner\My Documents\My Pictures\lead placement 1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2216" y="2186941"/>
            <a:ext cx="3968115" cy="37071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957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/>
              <a:t>GE Resting ECG Systems</a:t>
            </a:r>
          </a:p>
        </p:txBody>
      </p:sp>
      <p:sp>
        <p:nvSpPr>
          <p:cNvPr id="65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57426" y="1594486"/>
            <a:ext cx="4983480" cy="5297805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altLang="en-US" sz="2880" dirty="0">
                <a:solidFill>
                  <a:srgbClr val="3C73B9"/>
                </a:solidFill>
              </a:rPr>
              <a:t>Current Resting ECG Systems</a:t>
            </a:r>
          </a:p>
          <a:p>
            <a:pPr lvl="1"/>
            <a:r>
              <a:rPr lang="en-US" altLang="en-US" sz="2160" dirty="0"/>
              <a:t>MAC 500</a:t>
            </a:r>
          </a:p>
          <a:p>
            <a:pPr lvl="1"/>
            <a:r>
              <a:rPr lang="en-US" altLang="en-US" sz="2160" dirty="0"/>
              <a:t>MAC 1200</a:t>
            </a:r>
          </a:p>
          <a:p>
            <a:pPr lvl="1"/>
            <a:r>
              <a:rPr lang="en-US" altLang="en-US" sz="2160" dirty="0"/>
              <a:t>MAC 5500</a:t>
            </a:r>
          </a:p>
          <a:p>
            <a:pPr lvl="1"/>
            <a:endParaRPr lang="en-US" altLang="en-US" sz="2160" dirty="0"/>
          </a:p>
          <a:p>
            <a:pPr marL="114300" indent="0">
              <a:buNone/>
            </a:pPr>
            <a:r>
              <a:rPr lang="en-US" altLang="en-US" sz="2880" dirty="0">
                <a:solidFill>
                  <a:srgbClr val="3C73B9"/>
                </a:solidFill>
              </a:rPr>
              <a:t>Older Resting ECG Systems</a:t>
            </a:r>
          </a:p>
          <a:p>
            <a:pPr lvl="1"/>
            <a:r>
              <a:rPr lang="en-US" altLang="en-US" sz="1920" dirty="0"/>
              <a:t>MAC PC</a:t>
            </a:r>
          </a:p>
          <a:p>
            <a:pPr lvl="1"/>
            <a:r>
              <a:rPr lang="en-US" altLang="en-US" sz="1920" dirty="0"/>
              <a:t>MAC 6, MAC 8, MAC 12, MAC 15</a:t>
            </a:r>
          </a:p>
          <a:p>
            <a:pPr lvl="1"/>
            <a:r>
              <a:rPr lang="en-US" altLang="en-US" sz="1920" dirty="0"/>
              <a:t>MAC 1000</a:t>
            </a:r>
          </a:p>
          <a:p>
            <a:pPr lvl="1"/>
            <a:r>
              <a:rPr lang="en-US" altLang="en-US" sz="1920" dirty="0" err="1"/>
              <a:t>Centra</a:t>
            </a:r>
            <a:endParaRPr lang="en-US" altLang="en-US" sz="1920" dirty="0"/>
          </a:p>
          <a:p>
            <a:pPr lvl="1"/>
            <a:r>
              <a:rPr lang="en-US" altLang="en-US" sz="1920" dirty="0"/>
              <a:t>MAX 1</a:t>
            </a:r>
          </a:p>
          <a:p>
            <a:pPr lvl="1"/>
            <a:r>
              <a:rPr lang="en-US" altLang="en-US" sz="1920" dirty="0"/>
              <a:t>MAX Personal</a:t>
            </a:r>
          </a:p>
          <a:p>
            <a:pPr lvl="1"/>
            <a:r>
              <a:rPr lang="en-US" altLang="en-US" sz="1920" dirty="0"/>
              <a:t>MAC VU</a:t>
            </a:r>
          </a:p>
          <a:p>
            <a:pPr lvl="1"/>
            <a:r>
              <a:rPr lang="en-US" altLang="en-US" sz="2160" dirty="0"/>
              <a:t>MAC 5000</a:t>
            </a:r>
          </a:p>
        </p:txBody>
      </p:sp>
      <p:pic>
        <p:nvPicPr>
          <p:cNvPr id="655364" name="Picture 4" descr="MAC 1200 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966" y="664596"/>
            <a:ext cx="2556510" cy="160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65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587" y="1133477"/>
            <a:ext cx="1922144" cy="189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67" name="Text Box 7"/>
          <p:cNvSpPr txBox="1">
            <a:spLocks noChangeArrowheads="1"/>
          </p:cNvSpPr>
          <p:nvPr/>
        </p:nvSpPr>
        <p:spPr bwMode="auto">
          <a:xfrm>
            <a:off x="7298056" y="3185160"/>
            <a:ext cx="180403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160" b="1">
                <a:latin typeface="GE Inspira Pitch" pitchFamily="34" charset="0"/>
              </a:rPr>
              <a:t>MAC 500</a:t>
            </a:r>
          </a:p>
        </p:txBody>
      </p:sp>
      <p:sp>
        <p:nvSpPr>
          <p:cNvPr id="655368" name="Text Box 8"/>
          <p:cNvSpPr txBox="1">
            <a:spLocks noChangeArrowheads="1"/>
          </p:cNvSpPr>
          <p:nvPr/>
        </p:nvSpPr>
        <p:spPr bwMode="auto">
          <a:xfrm>
            <a:off x="10607994" y="2572109"/>
            <a:ext cx="2559366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160" b="1" dirty="0">
                <a:latin typeface="GE Inspira Pitch" pitchFamily="34" charset="0"/>
              </a:rPr>
              <a:t>MAC 1200 </a:t>
            </a:r>
          </a:p>
        </p:txBody>
      </p:sp>
      <p:sp>
        <p:nvSpPr>
          <p:cNvPr id="655369" name="Text Box 9"/>
          <p:cNvSpPr txBox="1">
            <a:spLocks noChangeArrowheads="1"/>
          </p:cNvSpPr>
          <p:nvPr/>
        </p:nvSpPr>
        <p:spPr bwMode="auto">
          <a:xfrm>
            <a:off x="7940994" y="5821680"/>
            <a:ext cx="265747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160" b="1" dirty="0">
                <a:latin typeface="GE Inspira Pitch" pitchFamily="34" charset="0"/>
              </a:rPr>
              <a:t>MAC 5500 </a:t>
            </a:r>
          </a:p>
        </p:txBody>
      </p:sp>
      <p:pic>
        <p:nvPicPr>
          <p:cNvPr id="655370" name="Picture 10" descr="mac5000carthot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" r="10751" b="47331"/>
          <a:stretch>
            <a:fillRect/>
          </a:stretch>
        </p:blipFill>
        <p:spPr bwMode="auto">
          <a:xfrm>
            <a:off x="10607994" y="3682865"/>
            <a:ext cx="3568064" cy="366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949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/>
              <a:t>Cables &amp; Leadwires</a:t>
            </a:r>
          </a:p>
        </p:txBody>
      </p:sp>
      <p:sp>
        <p:nvSpPr>
          <p:cNvPr id="69939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378339" y="2631048"/>
            <a:ext cx="5646421" cy="2929520"/>
          </a:xfrm>
        </p:spPr>
        <p:txBody>
          <a:bodyPr/>
          <a:lstStyle/>
          <a:p>
            <a:pPr marL="502920" indent="-502920">
              <a:lnSpc>
                <a:spcPct val="80000"/>
              </a:lnSpc>
            </a:pPr>
            <a:r>
              <a:rPr lang="en-US" altLang="en-US" sz="2400" b="1" dirty="0">
                <a:solidFill>
                  <a:srgbClr val="FF0000"/>
                </a:solidFill>
              </a:rPr>
              <a:t>MAC 500, MAC 1200 ST, </a:t>
            </a:r>
            <a:r>
              <a:rPr lang="en-US" altLang="en-US" sz="2400" b="1" dirty="0" err="1">
                <a:solidFill>
                  <a:srgbClr val="FF0000"/>
                </a:solidFill>
              </a:rPr>
              <a:t>CardioSys</a:t>
            </a:r>
            <a:r>
              <a:rPr lang="en-US" altLang="en-US" sz="2400" b="1" dirty="0">
                <a:solidFill>
                  <a:srgbClr val="FF0000"/>
                </a:solidFill>
              </a:rPr>
              <a:t>/Soft</a:t>
            </a:r>
          </a:p>
          <a:p>
            <a:pPr marL="941070" lvl="2" indent="-457200">
              <a:lnSpc>
                <a:spcPct val="80000"/>
              </a:lnSpc>
            </a:pPr>
            <a:endParaRPr lang="en-US" altLang="en-US" sz="1680" dirty="0"/>
          </a:p>
          <a:p>
            <a:pPr marL="1411606" lvl="3" indent="-457200">
              <a:lnSpc>
                <a:spcPct val="80000"/>
              </a:lnSpc>
            </a:pPr>
            <a:r>
              <a:rPr lang="en-US" altLang="en-US" sz="1680" dirty="0"/>
              <a:t>Set of 10 with banana </a:t>
            </a:r>
          </a:p>
          <a:p>
            <a:pPr marL="1411606" lvl="3" indent="-457200">
              <a:lnSpc>
                <a:spcPct val="80000"/>
              </a:lnSpc>
            </a:pPr>
            <a:r>
              <a:rPr lang="en-US" altLang="en-US" sz="1680" dirty="0"/>
              <a:t>Set of 10 with grabber </a:t>
            </a:r>
          </a:p>
          <a:p>
            <a:pPr marL="1411606" lvl="3" indent="-457200">
              <a:lnSpc>
                <a:spcPct val="80000"/>
              </a:lnSpc>
            </a:pPr>
            <a:r>
              <a:rPr lang="en-US" altLang="en-US" sz="1680" dirty="0"/>
              <a:t>Set of 5 with long length</a:t>
            </a:r>
          </a:p>
          <a:p>
            <a:pPr marL="1411606" lvl="3" indent="-457200">
              <a:lnSpc>
                <a:spcPct val="80000"/>
              </a:lnSpc>
            </a:pPr>
            <a:r>
              <a:rPr lang="en-US" altLang="en-US" sz="1680" dirty="0"/>
              <a:t> </a:t>
            </a:r>
          </a:p>
          <a:p>
            <a:pPr marL="640080" lvl="1" indent="-638176">
              <a:lnSpc>
                <a:spcPct val="80000"/>
              </a:lnSpc>
            </a:pPr>
            <a:r>
              <a:rPr lang="en-US" altLang="en-US" sz="2400" b="1" dirty="0">
                <a:solidFill>
                  <a:srgbClr val="FF0000"/>
                </a:solidFill>
              </a:rPr>
              <a:t>Electrode adapter</a:t>
            </a:r>
          </a:p>
          <a:p>
            <a:pPr marL="941070" lvl="2" indent="-457200">
              <a:lnSpc>
                <a:spcPct val="80000"/>
              </a:lnSpc>
            </a:pPr>
            <a:r>
              <a:rPr lang="en-US" altLang="en-US" sz="1680" dirty="0"/>
              <a:t>Universal adapter clips for use with banana-ends				</a:t>
            </a:r>
          </a:p>
          <a:p>
            <a:pPr marL="941070" lvl="2" indent="-457200">
              <a:lnSpc>
                <a:spcPct val="80000"/>
              </a:lnSpc>
            </a:pPr>
            <a:endParaRPr lang="en-US" altLang="en-US" sz="1680" dirty="0"/>
          </a:p>
          <a:p>
            <a:pPr marL="941070" lvl="2" indent="-457200">
              <a:lnSpc>
                <a:spcPct val="80000"/>
              </a:lnSpc>
            </a:pPr>
            <a:endParaRPr lang="en-US" altLang="en-US" sz="144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4706" y="2590790"/>
            <a:ext cx="542630" cy="1396090"/>
          </a:xfrm>
          <a:prstGeom prst="rect">
            <a:avLst/>
          </a:prstGeom>
          <a:ln w="12700" cap="sq" cmpd="thickThin">
            <a:noFill/>
            <a:prstDash val="solid"/>
            <a:miter lim="800000"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901" y="4968240"/>
            <a:ext cx="946898" cy="772160"/>
          </a:xfrm>
          <a:prstGeom prst="rect">
            <a:avLst/>
          </a:prstGeom>
          <a:ln w="12700" cap="sq" cmpd="thickThin">
            <a:noFill/>
            <a:prstDash val="solid"/>
            <a:miter lim="800000"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0" b="18296"/>
          <a:stretch/>
        </p:blipFill>
        <p:spPr>
          <a:xfrm>
            <a:off x="8534400" y="4946905"/>
            <a:ext cx="1823267" cy="793496"/>
          </a:xfrm>
          <a:prstGeom prst="rect">
            <a:avLst/>
          </a:prstGeom>
          <a:ln w="12700" cap="sq" cmpd="thickThin">
            <a:noFill/>
            <a:prstDash val="solid"/>
            <a:miter lim="800000"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8048">
            <a:off x="7064560" y="1672217"/>
            <a:ext cx="1445696" cy="2313877"/>
          </a:xfrm>
          <a:prstGeom prst="rect">
            <a:avLst/>
          </a:prstGeom>
          <a:ln w="12700" cap="sq" cmpd="thickThin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1875633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840" dirty="0"/>
              <a:t>Reusable ECG Electrodes – Cream and gel - EOL</a:t>
            </a:r>
            <a:br>
              <a:rPr lang="en-US" altLang="en-US" sz="3840" dirty="0"/>
            </a:br>
            <a:endParaRPr lang="en-US" altLang="en-US" sz="3840" dirty="0"/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396991" y="1034417"/>
            <a:ext cx="5995035" cy="5274059"/>
          </a:xfrm>
        </p:spPr>
        <p:txBody>
          <a:bodyPr/>
          <a:lstStyle/>
          <a:p>
            <a:pPr marL="114300" indent="0">
              <a:lnSpc>
                <a:spcPct val="80000"/>
              </a:lnSpc>
              <a:buNone/>
            </a:pPr>
            <a:r>
              <a:rPr lang="en-US" altLang="en-US" sz="2640" dirty="0">
                <a:solidFill>
                  <a:srgbClr val="FF0000"/>
                </a:solidFill>
              </a:rPr>
              <a:t>Electrode Cream or Gel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Crème - Box of  10 tubes, </a:t>
            </a:r>
            <a:r>
              <a:rPr lang="en-US" altLang="en-US" dirty="0" err="1"/>
              <a:t>flavoured</a:t>
            </a:r>
            <a:endParaRPr lang="en-US" altLang="en-US" dirty="0"/>
          </a:p>
          <a:p>
            <a:pPr lvl="1">
              <a:lnSpc>
                <a:spcPct val="80000"/>
              </a:lnSpc>
            </a:pPr>
            <a:r>
              <a:rPr lang="en-US" altLang="en-US" dirty="0"/>
              <a:t>Crème,  250 ml bottle and 5 L canister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Gel – Box of 10 tubes,  transparent </a:t>
            </a:r>
          </a:p>
          <a:p>
            <a:pPr lvl="1">
              <a:lnSpc>
                <a:spcPct val="80000"/>
              </a:lnSpc>
            </a:pPr>
            <a:endParaRPr lang="en-US" altLang="en-US" dirty="0"/>
          </a:p>
          <a:p>
            <a:pPr marL="114300" indent="0">
              <a:lnSpc>
                <a:spcPct val="80000"/>
              </a:lnSpc>
              <a:buNone/>
            </a:pPr>
            <a:r>
              <a:rPr lang="en-US" altLang="en-US" sz="2640" dirty="0">
                <a:solidFill>
                  <a:srgbClr val="FF0000"/>
                </a:solidFill>
              </a:rPr>
              <a:t>Prepping Cream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Crème </a:t>
            </a:r>
            <a:r>
              <a:rPr lang="en-US" altLang="en-US" dirty="0" err="1"/>
              <a:t>Epicont</a:t>
            </a:r>
            <a:r>
              <a:rPr lang="en-US" altLang="en-US" dirty="0"/>
              <a:t>, abrasive paste for skin, pack of 10</a:t>
            </a:r>
          </a:p>
          <a:p>
            <a:pPr lvl="1">
              <a:lnSpc>
                <a:spcPct val="80000"/>
              </a:lnSpc>
            </a:pPr>
            <a:endParaRPr lang="en-US" altLang="en-US" dirty="0"/>
          </a:p>
          <a:p>
            <a:pPr marL="114300" indent="0">
              <a:lnSpc>
                <a:spcPct val="80000"/>
              </a:lnSpc>
              <a:buNone/>
            </a:pPr>
            <a:r>
              <a:rPr lang="en-US" altLang="en-US" sz="2640" dirty="0">
                <a:solidFill>
                  <a:srgbClr val="FF0000"/>
                </a:solidFill>
              </a:rPr>
              <a:t>Electrode spray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Spray – Box of 10 bottle 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Highly conductive, non-irritating, 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Contain isopropyl Alcohol for cleaning and </a:t>
            </a:r>
            <a:r>
              <a:rPr lang="en-US" altLang="en-US" dirty="0" err="1"/>
              <a:t>desinfection</a:t>
            </a:r>
            <a:endParaRPr lang="en-US" altLang="en-US" dirty="0"/>
          </a:p>
          <a:p>
            <a:pPr lvl="1">
              <a:lnSpc>
                <a:spcPct val="80000"/>
              </a:lnSpc>
            </a:pPr>
            <a:r>
              <a:rPr lang="en-US" altLang="en-US" dirty="0"/>
              <a:t>Particularly suitable to  KISS System</a:t>
            </a:r>
          </a:p>
          <a:p>
            <a:pPr lvl="1">
              <a:lnSpc>
                <a:spcPct val="80000"/>
              </a:lnSpc>
            </a:pPr>
            <a:endParaRPr lang="en-US" altLang="en-US" dirty="0"/>
          </a:p>
          <a:p>
            <a:pPr lvl="1">
              <a:lnSpc>
                <a:spcPct val="80000"/>
              </a:lnSpc>
            </a:pPr>
            <a:endParaRPr lang="en-US" altLang="en-US" dirty="0"/>
          </a:p>
          <a:p>
            <a:pPr lvl="1">
              <a:lnSpc>
                <a:spcPct val="80000"/>
              </a:lnSpc>
            </a:pPr>
            <a:endParaRPr lang="en-US" altLang="en-US" sz="2640" dirty="0"/>
          </a:p>
        </p:txBody>
      </p:sp>
      <p:sp>
        <p:nvSpPr>
          <p:cNvPr id="491524" name="Rectangle 4"/>
          <p:cNvSpPr>
            <a:spLocks noChangeArrowheads="1"/>
          </p:cNvSpPr>
          <p:nvPr/>
        </p:nvSpPr>
        <p:spPr bwMode="auto">
          <a:xfrm>
            <a:off x="3200400" y="182880"/>
            <a:ext cx="923544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9pPr>
          </a:lstStyle>
          <a:p>
            <a:pPr eaLnBrk="1" hangingPunct="1"/>
            <a:endParaRPr lang="en-US" altLang="en-US" sz="4800"/>
          </a:p>
        </p:txBody>
      </p:sp>
      <p:sp>
        <p:nvSpPr>
          <p:cNvPr id="491525" name="Rectangle 5"/>
          <p:cNvSpPr>
            <a:spLocks noChangeArrowheads="1"/>
          </p:cNvSpPr>
          <p:nvPr/>
        </p:nvSpPr>
        <p:spPr bwMode="auto">
          <a:xfrm>
            <a:off x="7955281" y="1554480"/>
            <a:ext cx="4526280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ct val="50000"/>
              </a:spcBef>
              <a:buClr>
                <a:srgbClr val="004880"/>
              </a:buClr>
              <a:defRPr sz="2800">
                <a:solidFill>
                  <a:srgbClr val="1E4191"/>
                </a:solidFill>
                <a:latin typeface="GE Inspira" pitchFamily="34" charset="0"/>
              </a:defRPr>
            </a:lvl1pPr>
            <a:lvl2pPr marL="341313" indent="-339725">
              <a:lnSpc>
                <a:spcPct val="90000"/>
              </a:lnSpc>
              <a:spcBef>
                <a:spcPct val="30000"/>
              </a:spcBef>
              <a:buClr>
                <a:srgbClr val="004880"/>
              </a:buClr>
              <a:buFont typeface="GE Inspira" pitchFamily="34" charset="0"/>
              <a:buChar char="•"/>
              <a:defRPr sz="2400">
                <a:solidFill>
                  <a:srgbClr val="1E4191"/>
                </a:solidFill>
                <a:latin typeface="GE Inspira" pitchFamily="34" charset="0"/>
              </a:defRPr>
            </a:lvl2pPr>
            <a:lvl3pPr marL="744538" indent="-288925">
              <a:lnSpc>
                <a:spcPct val="90000"/>
              </a:lnSpc>
              <a:spcBef>
                <a:spcPct val="20000"/>
              </a:spcBef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3pPr>
            <a:lvl4pPr marL="1146175" indent="-287338">
              <a:lnSpc>
                <a:spcPct val="90000"/>
              </a:lnSpc>
              <a:spcBef>
                <a:spcPct val="10000"/>
              </a:spcBef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4pPr>
            <a:lvl5pPr marL="1546225" indent="-285750">
              <a:lnSpc>
                <a:spcPct val="90000"/>
              </a:lnSpc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5pPr>
            <a:lvl6pPr marL="20034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6pPr>
            <a:lvl7pPr marL="24606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7pPr>
            <a:lvl8pPr marL="29178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8pPr>
            <a:lvl9pPr marL="33750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9pPr>
          </a:lstStyle>
          <a:p>
            <a:pPr eaLnBrk="1" hangingPunct="1"/>
            <a:endParaRPr lang="en-US" altLang="en-US" sz="3360"/>
          </a:p>
        </p:txBody>
      </p:sp>
      <p:pic>
        <p:nvPicPr>
          <p:cNvPr id="491533" name="Picture 13" descr="D:\fortisf\Supplies Pictures\217 083 05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0311" y="1689460"/>
            <a:ext cx="2769870" cy="21050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34" name="Picture 14" descr="D:\fortisf\Supplies Pictures\217 307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97" y="3783055"/>
            <a:ext cx="2777490" cy="224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8456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40281" y="337186"/>
            <a:ext cx="10151746" cy="609600"/>
          </a:xfrm>
        </p:spPr>
        <p:txBody>
          <a:bodyPr>
            <a:normAutofit/>
          </a:bodyPr>
          <a:lstStyle/>
          <a:p>
            <a:r>
              <a:rPr lang="en-US" altLang="en-US" sz="3840" dirty="0"/>
              <a:t>Exercise/Stress Testing</a:t>
            </a:r>
          </a:p>
        </p:txBody>
      </p:sp>
      <p:sp>
        <p:nvSpPr>
          <p:cNvPr id="56013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" y="935358"/>
            <a:ext cx="14264640" cy="6105525"/>
          </a:xfrm>
        </p:spPr>
        <p:txBody>
          <a:bodyPr>
            <a:normAutofit lnSpcReduction="10000"/>
          </a:bodyPr>
          <a:lstStyle/>
          <a:p>
            <a:pPr marL="114300" indent="0">
              <a:lnSpc>
                <a:spcPct val="80000"/>
              </a:lnSpc>
              <a:buNone/>
            </a:pPr>
            <a:r>
              <a:rPr lang="en-US" altLang="en-US" sz="2640" b="1" dirty="0">
                <a:solidFill>
                  <a:srgbClr val="FF0000"/>
                </a:solidFill>
              </a:rPr>
              <a:t>What is an Exercise/Stress Test</a:t>
            </a:r>
            <a:r>
              <a:rPr lang="en-US" altLang="en-US" sz="2640" b="1" dirty="0">
                <a:solidFill>
                  <a:schemeClr val="hlink"/>
                </a:solidFill>
              </a:rPr>
              <a:t>?</a:t>
            </a:r>
          </a:p>
          <a:p>
            <a:pPr>
              <a:lnSpc>
                <a:spcPct val="80000"/>
              </a:lnSpc>
            </a:pPr>
            <a:endParaRPr lang="en-US" altLang="en-US" sz="2640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Records the electrical activity of heart on an electrocardiogram while a patient is doing exercise on a treadmill</a:t>
            </a:r>
          </a:p>
          <a:p>
            <a:pPr>
              <a:lnSpc>
                <a:spcPct val="80000"/>
              </a:lnSpc>
            </a:pPr>
            <a:endParaRPr lang="en-US" altLang="en-US" sz="204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Electrocardiogram is watched constantly, and blood pressure measured at each speed increase</a:t>
            </a:r>
          </a:p>
          <a:p>
            <a:pPr>
              <a:lnSpc>
                <a:spcPct val="80000"/>
              </a:lnSpc>
            </a:pPr>
            <a:endParaRPr lang="en-US" altLang="en-US" sz="2040" b="1" dirty="0"/>
          </a:p>
          <a:p>
            <a:pPr>
              <a:lnSpc>
                <a:spcPct val="80000"/>
              </a:lnSpc>
            </a:pPr>
            <a:endParaRPr lang="en-US" altLang="en-US" sz="2040" b="1" dirty="0"/>
          </a:p>
          <a:p>
            <a:pPr>
              <a:lnSpc>
                <a:spcPct val="80000"/>
              </a:lnSpc>
            </a:pPr>
            <a:endParaRPr lang="en-US" altLang="en-US" sz="2040" b="1" dirty="0"/>
          </a:p>
          <a:p>
            <a:pPr marL="114300" indent="0">
              <a:lnSpc>
                <a:spcPct val="80000"/>
              </a:lnSpc>
              <a:buNone/>
            </a:pPr>
            <a:r>
              <a:rPr lang="en-US" altLang="en-US" sz="2640" b="1" dirty="0">
                <a:solidFill>
                  <a:srgbClr val="FF0000"/>
                </a:solidFill>
              </a:rPr>
              <a:t>When is it used?</a:t>
            </a:r>
          </a:p>
          <a:p>
            <a:pPr>
              <a:lnSpc>
                <a:spcPct val="80000"/>
              </a:lnSpc>
            </a:pPr>
            <a:endParaRPr lang="en-US" altLang="en-US" sz="2640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Exercise increases workload on heart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04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Evaluate potential of a heart disease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040" dirty="0"/>
          </a:p>
          <a:p>
            <a:pPr>
              <a:lnSpc>
                <a:spcPct val="80000"/>
              </a:lnSpc>
            </a:pPr>
            <a:endParaRPr lang="en-US" altLang="en-US" sz="2040" dirty="0"/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dirty="0"/>
          </a:p>
        </p:txBody>
      </p:sp>
      <p:pic>
        <p:nvPicPr>
          <p:cNvPr id="560132" name="Picture 1028" descr="C:\Documents and Settings\Owner\My Documents\My Pictures\exercise photo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1760" y="3441700"/>
            <a:ext cx="8046720" cy="4787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480395"/>
      </p:ext>
    </p:extLst>
  </p:cSld>
  <p:clrMapOvr>
    <a:masterClrMapping/>
  </p:clrMapOvr>
  <p:transition spd="med">
    <p:check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/>
              <a:t>Exercise/Stress Testing</a:t>
            </a:r>
          </a:p>
        </p:txBody>
      </p:sp>
      <p:sp>
        <p:nvSpPr>
          <p:cNvPr id="56525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" y="1371601"/>
            <a:ext cx="13898880" cy="4816088"/>
          </a:xfrm>
        </p:spPr>
        <p:txBody>
          <a:bodyPr/>
          <a:lstStyle/>
          <a:p>
            <a:pPr marL="114300" indent="0">
              <a:lnSpc>
                <a:spcPct val="80000"/>
              </a:lnSpc>
              <a:buNone/>
            </a:pPr>
            <a:r>
              <a:rPr lang="en-US" altLang="en-US" sz="2640" b="1" dirty="0">
                <a:solidFill>
                  <a:srgbClr val="FF0000"/>
                </a:solidFill>
              </a:rPr>
              <a:t>How is Stress Test Performed?</a:t>
            </a:r>
            <a:endParaRPr lang="en-US" altLang="en-US" sz="2640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Skin is prepped to remove any dry skin cells, oil, perspiration to reduce artifact in the readings/signal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04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Foam or Vinyl Tape Electrodes placed on patient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04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 err="1"/>
              <a:t>Leadwire</a:t>
            </a:r>
            <a:r>
              <a:rPr lang="en-US" altLang="en-US" sz="2040" dirty="0"/>
              <a:t> connected to electrode via grabber</a:t>
            </a:r>
          </a:p>
          <a:p>
            <a:pPr>
              <a:lnSpc>
                <a:spcPct val="80000"/>
              </a:lnSpc>
            </a:pPr>
            <a:endParaRPr lang="en-US" altLang="en-US" sz="204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Procedure lasts 20 – 30 minutes</a:t>
            </a:r>
          </a:p>
          <a:p>
            <a:pPr marL="114300" indent="0">
              <a:lnSpc>
                <a:spcPct val="80000"/>
              </a:lnSpc>
              <a:buNone/>
            </a:pPr>
            <a:endParaRPr lang="en-US" altLang="en-US" sz="2040" dirty="0"/>
          </a:p>
          <a:p>
            <a:pPr marL="114300" indent="0">
              <a:lnSpc>
                <a:spcPct val="80000"/>
              </a:lnSpc>
              <a:buNone/>
            </a:pPr>
            <a:r>
              <a:rPr lang="en-US" altLang="en-US" sz="2640" b="1" dirty="0">
                <a:solidFill>
                  <a:srgbClr val="FF0000"/>
                </a:solidFill>
              </a:rPr>
              <a:t>What are the benefits of exercise/stress testing</a:t>
            </a:r>
          </a:p>
          <a:p>
            <a:pPr>
              <a:lnSpc>
                <a:spcPct val="80000"/>
              </a:lnSpc>
            </a:pPr>
            <a:endParaRPr lang="en-US" altLang="en-US" sz="2640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Safest and most widely used tests for heart disease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04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Quick way to check heart arteries for narrowing or blockage – non-invasive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04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Determines whether or not more invasive procedures are needed such as cardiac </a:t>
            </a:r>
            <a:r>
              <a:rPr lang="en-US" altLang="en-US" sz="2040" dirty="0" err="1"/>
              <a:t>catheterisation</a:t>
            </a:r>
            <a:endParaRPr lang="en-US" altLang="en-US" sz="2040" dirty="0"/>
          </a:p>
        </p:txBody>
      </p:sp>
      <p:pic>
        <p:nvPicPr>
          <p:cNvPr id="565255" name="Picture 1031" descr="C:\Documents and Settings\Owner\My Documents\My Pictures\heart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0835" y="2529840"/>
            <a:ext cx="3802381" cy="33642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282257"/>
      </p:ext>
    </p:extLst>
  </p:cSld>
  <p:clrMapOvr>
    <a:masterClrMapping/>
  </p:clrMapOvr>
  <p:transition spd="med"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66568" y="1463040"/>
            <a:ext cx="10698480" cy="0"/>
          </a:xfrm>
          <a:custGeom>
            <a:avLst/>
            <a:gdLst/>
            <a:ahLst/>
            <a:cxnLst/>
            <a:rect l="l" t="t" r="r" b="b"/>
            <a:pathLst>
              <a:path w="6686550">
                <a:moveTo>
                  <a:pt x="0" y="0"/>
                </a:moveTo>
                <a:lnTo>
                  <a:pt x="6686550" y="0"/>
                </a:lnTo>
              </a:path>
            </a:pathLst>
          </a:custGeom>
          <a:ln w="35052">
            <a:solidFill>
              <a:srgbClr val="AC9F93"/>
            </a:solidFill>
          </a:ln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3" name="object 3"/>
          <p:cNvSpPr txBox="1"/>
          <p:nvPr/>
        </p:nvSpPr>
        <p:spPr>
          <a:xfrm>
            <a:off x="2248203" y="1644293"/>
            <a:ext cx="10363200" cy="431182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423672" indent="-404366">
              <a:spcBef>
                <a:spcPts val="200"/>
              </a:spcBef>
              <a:buFont typeface="Arial"/>
              <a:buChar char="•"/>
              <a:tabLst>
                <a:tab pos="423672" algn="l"/>
                <a:tab pos="424688" algn="l"/>
              </a:tabLst>
            </a:pP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ECG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is short for</a:t>
            </a:r>
            <a:r>
              <a:rPr sz="2240" spc="-80" dirty="0">
                <a:solidFill>
                  <a:srgbClr val="0C1524"/>
                </a:solidFill>
                <a:latin typeface="Verdana"/>
                <a:cs typeface="Verdana"/>
              </a:rPr>
              <a:t>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electrocardiogram</a:t>
            </a:r>
            <a:endParaRPr sz="2240" dirty="0">
              <a:latin typeface="Verdana"/>
              <a:cs typeface="Verdana"/>
            </a:endParaRPr>
          </a:p>
          <a:p>
            <a:pPr>
              <a:spcBef>
                <a:spcPts val="72"/>
              </a:spcBef>
              <a:buClr>
                <a:srgbClr val="0C1524"/>
              </a:buClr>
              <a:buFont typeface="Arial"/>
              <a:buChar char="•"/>
            </a:pPr>
            <a:endParaRPr sz="3200" dirty="0">
              <a:latin typeface="Verdana"/>
              <a:cs typeface="Verdana"/>
            </a:endParaRPr>
          </a:p>
          <a:p>
            <a:pPr marL="423672" marR="551688" indent="-404366">
              <a:lnSpc>
                <a:spcPct val="101800"/>
              </a:lnSpc>
              <a:buFont typeface="Arial"/>
              <a:buChar char="•"/>
              <a:tabLst>
                <a:tab pos="423672" algn="l"/>
                <a:tab pos="424688" algn="l"/>
              </a:tabLst>
            </a:pP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It is </a:t>
            </a:r>
            <a:r>
              <a:rPr sz="2240" spc="24" dirty="0">
                <a:solidFill>
                  <a:srgbClr val="0C1524"/>
                </a:solidFill>
                <a:latin typeface="Verdana"/>
                <a:cs typeface="Verdana"/>
              </a:rPr>
              <a:t>a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test which measures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the </a:t>
            </a:r>
            <a:r>
              <a:rPr sz="2240" dirty="0">
                <a:solidFill>
                  <a:srgbClr val="0C1524"/>
                </a:solidFill>
                <a:latin typeface="Verdana"/>
                <a:cs typeface="Verdana"/>
              </a:rPr>
              <a:t>electrical activity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of your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heart</a:t>
            </a:r>
            <a:r>
              <a:rPr sz="2240" spc="-312" dirty="0">
                <a:solidFill>
                  <a:srgbClr val="0C1524"/>
                </a:solidFill>
                <a:latin typeface="Verdana"/>
                <a:cs typeface="Verdana"/>
              </a:rPr>
              <a:t>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to  show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whether or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not </a:t>
            </a:r>
            <a:r>
              <a:rPr sz="2240" dirty="0">
                <a:solidFill>
                  <a:srgbClr val="0C1524"/>
                </a:solidFill>
                <a:latin typeface="Verdana"/>
                <a:cs typeface="Verdana"/>
              </a:rPr>
              <a:t>it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is working</a:t>
            </a:r>
            <a:r>
              <a:rPr sz="2240" spc="-128" dirty="0">
                <a:solidFill>
                  <a:srgbClr val="0C1524"/>
                </a:solidFill>
                <a:latin typeface="Verdana"/>
                <a:cs typeface="Verdana"/>
              </a:rPr>
              <a:t> </a:t>
            </a:r>
            <a:r>
              <a:rPr sz="2240" spc="-40" dirty="0">
                <a:solidFill>
                  <a:srgbClr val="0C1524"/>
                </a:solidFill>
                <a:latin typeface="Verdana"/>
                <a:cs typeface="Verdana"/>
              </a:rPr>
              <a:t>normally</a:t>
            </a:r>
            <a:endParaRPr sz="2240" dirty="0">
              <a:latin typeface="Verdana"/>
              <a:cs typeface="Verdana"/>
            </a:endParaRPr>
          </a:p>
          <a:p>
            <a:pPr>
              <a:spcBef>
                <a:spcPts val="24"/>
              </a:spcBef>
              <a:buClr>
                <a:srgbClr val="0C1524"/>
              </a:buClr>
              <a:buFont typeface="Arial"/>
              <a:buChar char="•"/>
            </a:pPr>
            <a:endParaRPr sz="3280" dirty="0">
              <a:latin typeface="Verdana"/>
              <a:cs typeface="Verdana"/>
            </a:endParaRPr>
          </a:p>
          <a:p>
            <a:pPr marL="423672" indent="-404366">
              <a:buFont typeface="Arial"/>
              <a:buChar char="•"/>
              <a:tabLst>
                <a:tab pos="423672" algn="l"/>
                <a:tab pos="424688" algn="l"/>
              </a:tabLst>
            </a:pP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Set </a:t>
            </a:r>
            <a:r>
              <a:rPr sz="2240" spc="24" dirty="0">
                <a:solidFill>
                  <a:srgbClr val="0C1524"/>
                </a:solidFill>
                <a:latin typeface="Verdana"/>
                <a:cs typeface="Verdana"/>
              </a:rPr>
              <a:t>up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is</a:t>
            </a:r>
            <a:r>
              <a:rPr lang="en-GB" sz="2240" spc="8" dirty="0">
                <a:solidFill>
                  <a:srgbClr val="0C1524"/>
                </a:solidFill>
                <a:latin typeface="Verdana"/>
                <a:cs typeface="Verdana"/>
              </a:rPr>
              <a:t>: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ECG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device,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ECG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cable,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ECG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leadwire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and ECG</a:t>
            </a:r>
            <a:r>
              <a:rPr sz="2240" spc="-182" dirty="0">
                <a:solidFill>
                  <a:srgbClr val="0C1524"/>
                </a:solidFill>
                <a:latin typeface="Verdana"/>
                <a:cs typeface="Verdana"/>
              </a:rPr>
              <a:t> </a:t>
            </a:r>
            <a:r>
              <a:rPr sz="2240" dirty="0">
                <a:solidFill>
                  <a:srgbClr val="0C1524"/>
                </a:solidFill>
                <a:latin typeface="Verdana"/>
                <a:cs typeface="Verdana"/>
              </a:rPr>
              <a:t>electrode</a:t>
            </a:r>
            <a:endParaRPr sz="2240" dirty="0">
              <a:latin typeface="Verdana"/>
              <a:cs typeface="Verdana"/>
            </a:endParaRPr>
          </a:p>
          <a:p>
            <a:pPr>
              <a:spcBef>
                <a:spcPts val="72"/>
              </a:spcBef>
              <a:buClr>
                <a:srgbClr val="0C1524"/>
              </a:buClr>
              <a:buFont typeface="Arial"/>
              <a:buChar char="•"/>
            </a:pPr>
            <a:endParaRPr sz="3200" dirty="0">
              <a:latin typeface="Verdana"/>
              <a:cs typeface="Verdana"/>
            </a:endParaRPr>
          </a:p>
          <a:p>
            <a:pPr marL="423672" marR="8128" indent="-404366">
              <a:lnSpc>
                <a:spcPct val="101800"/>
              </a:lnSpc>
              <a:spcBef>
                <a:spcPts val="8"/>
              </a:spcBef>
              <a:buFont typeface="Arial"/>
              <a:buChar char="•"/>
              <a:tabLst>
                <a:tab pos="423672" algn="l"/>
                <a:tab pos="424688" algn="l"/>
              </a:tabLst>
            </a:pPr>
            <a:r>
              <a:rPr sz="2240" spc="24" dirty="0">
                <a:solidFill>
                  <a:srgbClr val="0C1524"/>
                </a:solidFill>
                <a:latin typeface="Verdana"/>
                <a:cs typeface="Verdana"/>
              </a:rPr>
              <a:t>A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number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of electrodes (small sticky patches)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are put on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your</a:t>
            </a:r>
            <a:r>
              <a:rPr sz="2240" spc="-366" dirty="0">
                <a:solidFill>
                  <a:srgbClr val="0C1524"/>
                </a:solidFill>
                <a:latin typeface="Verdana"/>
                <a:cs typeface="Verdana"/>
              </a:rPr>
              <a:t>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arms,  legs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and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chest.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The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electrodes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are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connected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to </a:t>
            </a:r>
            <a:r>
              <a:rPr sz="2240" spc="24" dirty="0">
                <a:solidFill>
                  <a:srgbClr val="0C1524"/>
                </a:solidFill>
                <a:latin typeface="Verdana"/>
                <a:cs typeface="Verdana"/>
              </a:rPr>
              <a:t>a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machine that  records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the </a:t>
            </a:r>
            <a:r>
              <a:rPr sz="2240" dirty="0">
                <a:solidFill>
                  <a:srgbClr val="0C1524"/>
                </a:solidFill>
                <a:latin typeface="Verdana"/>
                <a:cs typeface="Verdana"/>
              </a:rPr>
              <a:t>electrical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signals of each heartbeat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and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records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them on  to </a:t>
            </a:r>
            <a:r>
              <a:rPr sz="2240" spc="24" dirty="0">
                <a:solidFill>
                  <a:srgbClr val="0C1524"/>
                </a:solidFill>
                <a:latin typeface="Verdana"/>
                <a:cs typeface="Verdana"/>
              </a:rPr>
              <a:t>a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paper or</a:t>
            </a:r>
            <a:r>
              <a:rPr sz="2240" spc="-88" dirty="0">
                <a:solidFill>
                  <a:srgbClr val="0C1524"/>
                </a:solidFill>
                <a:latin typeface="Verdana"/>
                <a:cs typeface="Verdana"/>
              </a:rPr>
              <a:t> </a:t>
            </a:r>
            <a:r>
              <a:rPr sz="2240" spc="-56" dirty="0">
                <a:solidFill>
                  <a:srgbClr val="0C1524"/>
                </a:solidFill>
                <a:latin typeface="Verdana"/>
                <a:cs typeface="Verdana"/>
              </a:rPr>
              <a:t>computer</a:t>
            </a:r>
            <a:endParaRPr sz="224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08021" y="7657982"/>
            <a:ext cx="9901936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68"/>
              </a:lnSpc>
              <a:tabLst>
                <a:tab pos="4371848" algn="l"/>
                <a:tab pos="6950456" algn="l"/>
              </a:tabLst>
            </a:pPr>
            <a:r>
              <a:rPr sz="1920" spc="35" baseline="-17361" dirty="0">
                <a:solidFill>
                  <a:srgbClr val="0C1524"/>
                </a:solidFill>
                <a:latin typeface="Verdana"/>
                <a:cs typeface="Verdana"/>
              </a:rPr>
              <a:t>85	</a:t>
            </a:r>
            <a:r>
              <a:rPr sz="1440" spc="-11" baseline="-13888" dirty="0">
                <a:solidFill>
                  <a:srgbClr val="F58023"/>
                </a:solidFill>
                <a:latin typeface="Verdana"/>
                <a:cs typeface="Verdana"/>
              </a:rPr>
              <a:t>CONFIDENTIAL </a:t>
            </a:r>
            <a:r>
              <a:rPr sz="1440" baseline="-13888" dirty="0">
                <a:solidFill>
                  <a:srgbClr val="F58023"/>
                </a:solidFill>
                <a:latin typeface="Verdana"/>
                <a:cs typeface="Verdana"/>
              </a:rPr>
              <a:t>– for </a:t>
            </a:r>
            <a:r>
              <a:rPr sz="1440" spc="-24" baseline="-13888" dirty="0">
                <a:solidFill>
                  <a:srgbClr val="F58023"/>
                </a:solidFill>
                <a:latin typeface="Verdana"/>
                <a:cs typeface="Verdana"/>
              </a:rPr>
              <a:t>internal</a:t>
            </a:r>
            <a:r>
              <a:rPr sz="1440" spc="203" baseline="-13888" dirty="0">
                <a:solidFill>
                  <a:srgbClr val="F58023"/>
                </a:solidFill>
                <a:latin typeface="Verdana"/>
                <a:cs typeface="Verdana"/>
              </a:rPr>
              <a:t> </a:t>
            </a:r>
            <a:r>
              <a:rPr sz="1440" spc="-11" baseline="-13888" dirty="0">
                <a:solidFill>
                  <a:srgbClr val="F58023"/>
                </a:solidFill>
                <a:latin typeface="Verdana"/>
                <a:cs typeface="Verdana"/>
              </a:rPr>
              <a:t>use</a:t>
            </a:r>
            <a:r>
              <a:rPr sz="1440" spc="24" baseline="-13888" dirty="0">
                <a:solidFill>
                  <a:srgbClr val="F58023"/>
                </a:solidFill>
                <a:latin typeface="Verdana"/>
                <a:cs typeface="Verdana"/>
              </a:rPr>
              <a:t> </a:t>
            </a:r>
            <a:r>
              <a:rPr sz="1440" spc="-286" baseline="-13888" dirty="0">
                <a:solidFill>
                  <a:srgbClr val="F58023"/>
                </a:solidFill>
                <a:latin typeface="Verdana"/>
                <a:cs typeface="Verdana"/>
              </a:rPr>
              <a:t>o</a:t>
            </a:r>
            <a:r>
              <a:rPr sz="1600" b="1" spc="-192" dirty="0">
                <a:solidFill>
                  <a:srgbClr val="F1F1F1"/>
                </a:solidFill>
              </a:rPr>
              <a:t>CON</a:t>
            </a:r>
            <a:r>
              <a:rPr sz="1440" spc="-286" baseline="-13888" dirty="0">
                <a:solidFill>
                  <a:srgbClr val="F58023"/>
                </a:solidFill>
                <a:latin typeface="Verdana"/>
                <a:cs typeface="Verdana"/>
              </a:rPr>
              <a:t>nly	</a:t>
            </a:r>
            <a:r>
              <a:rPr sz="1600" b="1" dirty="0">
                <a:solidFill>
                  <a:srgbClr val="F1F1F1"/>
                </a:solidFill>
              </a:rPr>
              <a:t>FIDENTIAL – Internal Use</a:t>
            </a:r>
            <a:r>
              <a:rPr sz="1600" b="1" spc="-128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75078" y="854680"/>
            <a:ext cx="2493264" cy="563231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sz="3360" spc="-8" dirty="0"/>
              <a:t>What is</a:t>
            </a:r>
            <a:r>
              <a:rPr sz="3360" spc="-200" dirty="0"/>
              <a:t> </a:t>
            </a:r>
            <a:r>
              <a:rPr sz="3360" spc="-8" dirty="0"/>
              <a:t>ECG</a:t>
            </a:r>
            <a:endParaRPr sz="336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/>
              <a:t>Exercise/Stress Testing</a:t>
            </a:r>
          </a:p>
        </p:txBody>
      </p:sp>
      <p:sp>
        <p:nvSpPr>
          <p:cNvPr id="571395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7315200" y="1920241"/>
            <a:ext cx="7071360" cy="5036821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0000"/>
                </a:solidFill>
              </a:rPr>
              <a:t>Electrode Placement</a:t>
            </a:r>
          </a:p>
          <a:p>
            <a:r>
              <a:rPr lang="en-US" altLang="en-US" dirty="0"/>
              <a:t>10 electrodes</a:t>
            </a:r>
          </a:p>
          <a:p>
            <a:endParaRPr lang="en-US" altLang="en-US" b="1" dirty="0">
              <a:solidFill>
                <a:srgbClr val="FF0000"/>
              </a:solidFill>
            </a:endParaRPr>
          </a:p>
          <a:p>
            <a:r>
              <a:rPr lang="en-US" altLang="en-US" b="1" dirty="0">
                <a:solidFill>
                  <a:srgbClr val="FF0000"/>
                </a:solidFill>
              </a:rPr>
              <a:t>Skin Preparation</a:t>
            </a:r>
          </a:p>
          <a:p>
            <a:r>
              <a:rPr lang="en-US" altLang="en-US" dirty="0"/>
              <a:t>Skin prep important – during test patient moving, to obtain good results need to be sure to reduce as many barriers to good signal as possible – reduce artifact</a:t>
            </a:r>
          </a:p>
          <a:p>
            <a:pPr>
              <a:buFontTx/>
              <a:buChar char="•"/>
            </a:pPr>
            <a:endParaRPr lang="en-US" altLang="en-US" sz="2640" dirty="0"/>
          </a:p>
        </p:txBody>
      </p:sp>
      <p:pic>
        <p:nvPicPr>
          <p:cNvPr id="571396" name="Picture 1028" descr="C:\Documents and Settings\Owner\My Documents\My Pictures\lead placement 1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6051" y="2299336"/>
            <a:ext cx="4095750" cy="3402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1397" name="Oval 1029"/>
          <p:cNvSpPr>
            <a:spLocks noChangeArrowheads="1"/>
          </p:cNvSpPr>
          <p:nvPr/>
        </p:nvSpPr>
        <p:spPr bwMode="auto">
          <a:xfrm>
            <a:off x="3545206" y="2562226"/>
            <a:ext cx="548640" cy="64008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160"/>
          </a:p>
        </p:txBody>
      </p:sp>
      <p:sp>
        <p:nvSpPr>
          <p:cNvPr id="571398" name="Oval 1030"/>
          <p:cNvSpPr>
            <a:spLocks noChangeArrowheads="1"/>
          </p:cNvSpPr>
          <p:nvPr/>
        </p:nvSpPr>
        <p:spPr bwMode="auto">
          <a:xfrm>
            <a:off x="2691766" y="3126106"/>
            <a:ext cx="548640" cy="64008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160"/>
          </a:p>
        </p:txBody>
      </p:sp>
      <p:sp>
        <p:nvSpPr>
          <p:cNvPr id="571399" name="Oval 1031"/>
          <p:cNvSpPr>
            <a:spLocks noChangeArrowheads="1"/>
          </p:cNvSpPr>
          <p:nvPr/>
        </p:nvSpPr>
        <p:spPr bwMode="auto">
          <a:xfrm>
            <a:off x="6139816" y="3097530"/>
            <a:ext cx="548640" cy="64008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160"/>
          </a:p>
        </p:txBody>
      </p:sp>
      <p:sp>
        <p:nvSpPr>
          <p:cNvPr id="571400" name="Oval 1032"/>
          <p:cNvSpPr>
            <a:spLocks noChangeArrowheads="1"/>
          </p:cNvSpPr>
          <p:nvPr/>
        </p:nvSpPr>
        <p:spPr bwMode="auto">
          <a:xfrm>
            <a:off x="5314950" y="2503170"/>
            <a:ext cx="548640" cy="64008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160"/>
          </a:p>
        </p:txBody>
      </p:sp>
      <p:sp>
        <p:nvSpPr>
          <p:cNvPr id="571401" name="Oval 1033"/>
          <p:cNvSpPr>
            <a:spLocks noChangeArrowheads="1"/>
          </p:cNvSpPr>
          <p:nvPr/>
        </p:nvSpPr>
        <p:spPr bwMode="auto">
          <a:xfrm>
            <a:off x="2922270" y="4768216"/>
            <a:ext cx="548640" cy="64008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160"/>
          </a:p>
        </p:txBody>
      </p:sp>
      <p:sp>
        <p:nvSpPr>
          <p:cNvPr id="571402" name="Oval 1034"/>
          <p:cNvSpPr>
            <a:spLocks noChangeArrowheads="1"/>
          </p:cNvSpPr>
          <p:nvPr/>
        </p:nvSpPr>
        <p:spPr bwMode="auto">
          <a:xfrm>
            <a:off x="3512821" y="5202555"/>
            <a:ext cx="548640" cy="64008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160"/>
          </a:p>
        </p:txBody>
      </p:sp>
      <p:sp>
        <p:nvSpPr>
          <p:cNvPr id="571403" name="Oval 1035"/>
          <p:cNvSpPr>
            <a:spLocks noChangeArrowheads="1"/>
          </p:cNvSpPr>
          <p:nvPr/>
        </p:nvSpPr>
        <p:spPr bwMode="auto">
          <a:xfrm>
            <a:off x="5730240" y="4844416"/>
            <a:ext cx="548640" cy="64008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160"/>
          </a:p>
        </p:txBody>
      </p:sp>
      <p:sp>
        <p:nvSpPr>
          <p:cNvPr id="571404" name="Oval 1036"/>
          <p:cNvSpPr>
            <a:spLocks noChangeArrowheads="1"/>
          </p:cNvSpPr>
          <p:nvPr/>
        </p:nvSpPr>
        <p:spPr bwMode="auto">
          <a:xfrm>
            <a:off x="5194936" y="5246370"/>
            <a:ext cx="548640" cy="64008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160"/>
          </a:p>
        </p:txBody>
      </p:sp>
      <p:sp>
        <p:nvSpPr>
          <p:cNvPr id="571405" name="Line 1037"/>
          <p:cNvSpPr>
            <a:spLocks noChangeShapeType="1"/>
          </p:cNvSpPr>
          <p:nvPr/>
        </p:nvSpPr>
        <p:spPr bwMode="auto">
          <a:xfrm flipV="1">
            <a:off x="3148966" y="2979421"/>
            <a:ext cx="457200" cy="27432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160"/>
          </a:p>
        </p:txBody>
      </p:sp>
      <p:sp>
        <p:nvSpPr>
          <p:cNvPr id="571406" name="Line 1038"/>
          <p:cNvSpPr>
            <a:spLocks noChangeShapeType="1"/>
          </p:cNvSpPr>
          <p:nvPr/>
        </p:nvSpPr>
        <p:spPr bwMode="auto">
          <a:xfrm>
            <a:off x="3470910" y="5267326"/>
            <a:ext cx="182880" cy="9144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160"/>
          </a:p>
        </p:txBody>
      </p:sp>
      <p:sp>
        <p:nvSpPr>
          <p:cNvPr id="571407" name="Line 1039"/>
          <p:cNvSpPr>
            <a:spLocks noChangeShapeType="1"/>
          </p:cNvSpPr>
          <p:nvPr/>
        </p:nvSpPr>
        <p:spPr bwMode="auto">
          <a:xfrm flipH="1">
            <a:off x="5577840" y="5133976"/>
            <a:ext cx="274320" cy="18288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160"/>
          </a:p>
        </p:txBody>
      </p:sp>
      <p:sp>
        <p:nvSpPr>
          <p:cNvPr id="571408" name="Line 1040"/>
          <p:cNvSpPr>
            <a:spLocks noChangeShapeType="1"/>
          </p:cNvSpPr>
          <p:nvPr/>
        </p:nvSpPr>
        <p:spPr bwMode="auto">
          <a:xfrm flipH="1" flipV="1">
            <a:off x="5789296" y="3055621"/>
            <a:ext cx="365760" cy="27432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160"/>
          </a:p>
        </p:txBody>
      </p:sp>
    </p:spTree>
    <p:extLst>
      <p:ext uri="{BB962C8B-B14F-4D97-AF65-F5344CB8AC3E}">
        <p14:creationId xmlns:p14="http://schemas.microsoft.com/office/powerpoint/2010/main" val="1329726087"/>
      </p:ext>
    </p:extLst>
  </p:cSld>
  <p:clrMapOvr>
    <a:masterClrMapping/>
  </p:clrMapOvr>
  <p:transition spd="med">
    <p:check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Exercise/Stress Testing</a:t>
            </a:r>
          </a:p>
        </p:txBody>
      </p:sp>
      <p:sp>
        <p:nvSpPr>
          <p:cNvPr id="70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39339" y="1645922"/>
            <a:ext cx="6606541" cy="5276850"/>
          </a:xfrm>
        </p:spPr>
        <p:txBody>
          <a:bodyPr>
            <a:normAutofit lnSpcReduction="10000"/>
          </a:bodyPr>
          <a:lstStyle/>
          <a:p>
            <a:r>
              <a:rPr lang="en-US" altLang="en-US" sz="3200" b="1" dirty="0">
                <a:solidFill>
                  <a:schemeClr val="tx1"/>
                </a:solidFill>
                <a:latin typeface="+mn-lt"/>
              </a:rPr>
              <a:t>GE Exercise/Stress Systems</a:t>
            </a:r>
          </a:p>
          <a:p>
            <a:r>
              <a:rPr lang="en-US" altLang="en-US" sz="3200" dirty="0">
                <a:solidFill>
                  <a:schemeClr val="tx1"/>
                </a:solidFill>
                <a:latin typeface="+mn-lt"/>
              </a:rPr>
              <a:t>CASE  </a:t>
            </a:r>
          </a:p>
          <a:p>
            <a:endParaRPr lang="en-US" altLang="en-US" sz="3200" dirty="0">
              <a:solidFill>
                <a:schemeClr val="tx1"/>
              </a:solidFill>
              <a:latin typeface="+mn-lt"/>
            </a:endParaRPr>
          </a:p>
          <a:p>
            <a:r>
              <a:rPr lang="en-US" altLang="en-US" sz="3200" b="1" dirty="0">
                <a:solidFill>
                  <a:schemeClr val="tx1"/>
                </a:solidFill>
                <a:latin typeface="+mn-lt"/>
              </a:rPr>
              <a:t>Older Exercise/Stress Systems</a:t>
            </a:r>
          </a:p>
          <a:p>
            <a:r>
              <a:rPr lang="en-US" altLang="en-US" sz="3200" dirty="0">
                <a:solidFill>
                  <a:schemeClr val="tx1"/>
                </a:solidFill>
                <a:latin typeface="+mn-lt"/>
              </a:rPr>
              <a:t>CASE 8000,CASE 16, CASE 15, CASE 12</a:t>
            </a:r>
          </a:p>
          <a:p>
            <a:r>
              <a:rPr lang="en-US" altLang="en-US" sz="3200" dirty="0" err="1">
                <a:solidFill>
                  <a:schemeClr val="tx1"/>
                </a:solidFill>
                <a:latin typeface="+mn-lt"/>
              </a:rPr>
              <a:t>Centra</a:t>
            </a:r>
            <a:endParaRPr lang="en-US" altLang="en-US" sz="3200" dirty="0">
              <a:solidFill>
                <a:schemeClr val="tx1"/>
              </a:solidFill>
              <a:latin typeface="+mn-lt"/>
            </a:endParaRPr>
          </a:p>
          <a:p>
            <a:r>
              <a:rPr lang="en-US" altLang="en-US" sz="3200" dirty="0">
                <a:solidFill>
                  <a:schemeClr val="tx1"/>
                </a:solidFill>
                <a:latin typeface="+mn-lt"/>
              </a:rPr>
              <a:t>MAX-1</a:t>
            </a:r>
          </a:p>
          <a:p>
            <a:r>
              <a:rPr lang="en-US" altLang="en-US" sz="3200" dirty="0">
                <a:solidFill>
                  <a:schemeClr val="tx1"/>
                </a:solidFill>
                <a:latin typeface="+mn-lt"/>
              </a:rPr>
              <a:t>MAX Personal</a:t>
            </a:r>
          </a:p>
          <a:p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704516" name="Picture 4" descr="C:\Documents and Settings\Owner\My Documents\My Pictures\CASE 8000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65921" y="2407920"/>
            <a:ext cx="3878581" cy="2743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723956"/>
      </p:ext>
    </p:extLst>
  </p:cSld>
  <p:clrMapOvr>
    <a:masterClrMapping/>
  </p:clrMapOvr>
  <p:transition spd="med">
    <p:check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/>
              <a:t>Cables &amp; Leadwires</a:t>
            </a:r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40281" y="2277844"/>
            <a:ext cx="5646421" cy="373025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CASE and MAC 5500ST</a:t>
            </a:r>
          </a:p>
          <a:p>
            <a:pPr marL="941070" lvl="2" indent="-457200"/>
            <a:r>
              <a:rPr lang="en-US" altLang="en-US" sz="1680" b="1" dirty="0"/>
              <a:t>CAM 14  patient cables  </a:t>
            </a:r>
          </a:p>
          <a:p>
            <a:pPr marL="941070" lvl="2" indent="-457200"/>
            <a:r>
              <a:rPr lang="en-US" altLang="en-US" sz="1680" dirty="0"/>
              <a:t>MAC 5500ST 4,6 m cable </a:t>
            </a:r>
          </a:p>
          <a:p>
            <a:pPr marL="941070" lvl="2" indent="-457200"/>
            <a:r>
              <a:rPr lang="en-US" altLang="en-US" sz="1680" dirty="0"/>
              <a:t>CASE 4,6 m cable</a:t>
            </a:r>
          </a:p>
          <a:p>
            <a:pPr marL="941070" lvl="2" indent="-457200"/>
            <a:endParaRPr lang="en-US" altLang="en-US" sz="1680" dirty="0"/>
          </a:p>
          <a:p>
            <a:pPr marL="941070" lvl="2" indent="-457200"/>
            <a:r>
              <a:rPr lang="en-US" altLang="en-US" sz="1680" dirty="0" err="1"/>
              <a:t>MultiLink</a:t>
            </a:r>
            <a:r>
              <a:rPr lang="en-US" altLang="en-US" sz="1680" dirty="0"/>
              <a:t>  type </a:t>
            </a:r>
            <a:r>
              <a:rPr lang="en-US" altLang="en-US" sz="1680" dirty="0" err="1"/>
              <a:t>Leadwire</a:t>
            </a:r>
            <a:r>
              <a:rPr lang="en-US" altLang="en-US" sz="1680" dirty="0"/>
              <a:t> Connectors</a:t>
            </a:r>
          </a:p>
          <a:p>
            <a:pPr marL="1411606" lvl="3" indent="-457200"/>
            <a:r>
              <a:rPr lang="en-US" altLang="en-US" sz="1680" dirty="0"/>
              <a:t>Set of 10 or 14 Lead wires </a:t>
            </a:r>
          </a:p>
          <a:p>
            <a:pPr marL="1411606" lvl="3" indent="-457200"/>
            <a:r>
              <a:rPr lang="en-US" altLang="en-US" sz="1680" b="1" dirty="0"/>
              <a:t>Individual Leads – EOL </a:t>
            </a:r>
          </a:p>
          <a:p>
            <a:pPr marL="1411606" lvl="3" indent="-457200"/>
            <a:endParaRPr lang="en-US" altLang="en-US" sz="1680" dirty="0"/>
          </a:p>
          <a:p>
            <a:pPr marL="941070" lvl="2" indent="-457200"/>
            <a:r>
              <a:rPr lang="en-US" altLang="en-US" sz="1680" dirty="0"/>
              <a:t>Electrode Connectors</a:t>
            </a:r>
          </a:p>
          <a:p>
            <a:pPr marL="1411606" lvl="3" indent="-457200"/>
            <a:r>
              <a:rPr lang="en-US" altLang="en-US" sz="1680" dirty="0"/>
              <a:t>Connectors set of 10 or 14 </a:t>
            </a:r>
          </a:p>
          <a:p>
            <a:pPr marL="1411606" lvl="3" indent="-457200"/>
            <a:r>
              <a:rPr lang="en-US" altLang="en-US" sz="1680" dirty="0"/>
              <a:t>Available in Banana, Grabber, Alligator clip </a:t>
            </a:r>
          </a:p>
          <a:p>
            <a:pPr marL="941070" lvl="2" indent="-457200"/>
            <a:endParaRPr lang="en-US" altLang="en-US" sz="1680" dirty="0"/>
          </a:p>
        </p:txBody>
      </p:sp>
      <p:pic>
        <p:nvPicPr>
          <p:cNvPr id="481285" name="Picture 5" descr="C:\Documents and Settings\Owner\My Documents\My Pictures\cam 14 connecto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49" y="5154483"/>
            <a:ext cx="3126106" cy="190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287" name="Picture 7" descr="C:\Documents and Settings\Owner\My Documents\My Pictures\cam14 cable 2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9630" y="548355"/>
            <a:ext cx="3133725" cy="23088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288" name="Picture 8" descr="C:\Documents and Settings\Owner\My Documents\My Pictures\cam 14 ldw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011" y="3167514"/>
            <a:ext cx="3141344" cy="168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5599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/>
              <a:t>Holter Monitoring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" y="843821"/>
            <a:ext cx="14142720" cy="7385779"/>
          </a:xfrm>
        </p:spPr>
        <p:txBody>
          <a:bodyPr>
            <a:normAutofit fontScale="55000" lnSpcReduction="20000"/>
          </a:bodyPr>
          <a:lstStyle/>
          <a:p>
            <a:pPr marL="114300" indent="0">
              <a:lnSpc>
                <a:spcPct val="80000"/>
              </a:lnSpc>
              <a:buNone/>
            </a:pPr>
            <a:r>
              <a:rPr lang="en-US" altLang="en-US" sz="3600" b="1" dirty="0">
                <a:solidFill>
                  <a:srgbClr val="FF0000"/>
                </a:solidFill>
              </a:rPr>
              <a:t>When is it used?</a:t>
            </a:r>
          </a:p>
          <a:p>
            <a:pPr>
              <a:lnSpc>
                <a:spcPct val="80000"/>
              </a:lnSpc>
            </a:pPr>
            <a:endParaRPr lang="en-US" altLang="en-US" sz="3600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800" dirty="0"/>
              <a:t>Patient with symptoms related to cardiac problems. Patient after cardiac surgery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8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800" dirty="0">
              <a:solidFill>
                <a:schemeClr val="folHlink"/>
              </a:solidFill>
            </a:endParaRPr>
          </a:p>
          <a:p>
            <a:pPr marL="114300" indent="0">
              <a:lnSpc>
                <a:spcPct val="80000"/>
              </a:lnSpc>
              <a:buNone/>
            </a:pPr>
            <a:r>
              <a:rPr lang="en-US" altLang="en-US" sz="3600" b="1" dirty="0">
                <a:solidFill>
                  <a:srgbClr val="FF0000"/>
                </a:solidFill>
              </a:rPr>
              <a:t>Patient Preparation and Monitoring</a:t>
            </a:r>
          </a:p>
          <a:p>
            <a:pPr>
              <a:lnSpc>
                <a:spcPct val="80000"/>
              </a:lnSpc>
            </a:pPr>
            <a:endParaRPr lang="en-US" altLang="en-US" sz="3600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800" dirty="0"/>
              <a:t>A technician will prepare the patient for the </a:t>
            </a:r>
            <a:r>
              <a:rPr lang="en-US" altLang="en-US" sz="2800" dirty="0" err="1"/>
              <a:t>Holter</a:t>
            </a:r>
            <a:r>
              <a:rPr lang="en-US" altLang="en-US" sz="2800" dirty="0"/>
              <a:t> recording in the hospital area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80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800" dirty="0"/>
              <a:t>5, 7 or 10 electrodes are applied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80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800" dirty="0"/>
              <a:t>Patient returns home and continues normal activities while maintaining a patient diary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80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800" dirty="0"/>
              <a:t>Test lasts 24 or 48 hours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80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800" dirty="0"/>
              <a:t>Patient returns to hospital to have electrodes and recorder removed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80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800" dirty="0"/>
              <a:t>Technician downloads data into scanning device for interpretation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80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800" dirty="0"/>
              <a:t>Cardiologist </a:t>
            </a:r>
            <a:r>
              <a:rPr lang="en-US" altLang="en-US" sz="2800" dirty="0" err="1"/>
              <a:t>overreads</a:t>
            </a:r>
            <a:r>
              <a:rPr lang="en-US" altLang="en-US" sz="2800" dirty="0"/>
              <a:t> data and highlight significant areas</a:t>
            </a:r>
          </a:p>
          <a:p>
            <a:pPr>
              <a:lnSpc>
                <a:spcPct val="80000"/>
              </a:lnSpc>
            </a:pPr>
            <a:endParaRPr lang="en-US" altLang="en-US" sz="2040" dirty="0"/>
          </a:p>
        </p:txBody>
      </p:sp>
      <p:pic>
        <p:nvPicPr>
          <p:cNvPr id="579588" name="Picture 4" descr="C:\Documents and Settings\Owner\My Documents\My Pictures\Holter monitoring patient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0473" y="2930842"/>
            <a:ext cx="2935606" cy="35509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9590" name="Text Box 6"/>
          <p:cNvSpPr txBox="1">
            <a:spLocks noChangeArrowheads="1"/>
          </p:cNvSpPr>
          <p:nvPr/>
        </p:nvSpPr>
        <p:spPr bwMode="auto">
          <a:xfrm>
            <a:off x="9058276" y="5093970"/>
            <a:ext cx="3442334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160">
              <a:latin typeface="Arial" charset="0"/>
            </a:endParaRP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10653715" y="1748124"/>
            <a:ext cx="3476624" cy="317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latin typeface="Arial" charset="0"/>
              </a:rPr>
              <a:t>History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920" dirty="0">
                <a:latin typeface="Arial" charset="0"/>
              </a:rPr>
              <a:t>Discovered by Dr. Norman </a:t>
            </a:r>
            <a:r>
              <a:rPr lang="en-US" altLang="en-US" sz="1920" dirty="0" err="1">
                <a:latin typeface="Arial" charset="0"/>
              </a:rPr>
              <a:t>Holter</a:t>
            </a:r>
            <a:r>
              <a:rPr lang="en-US" altLang="en-US" sz="1920" dirty="0">
                <a:latin typeface="Arial" charset="0"/>
              </a:rPr>
              <a:t> – 1940’s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920" dirty="0">
                <a:latin typeface="Arial" charset="0"/>
              </a:rPr>
              <a:t>Developed and marketed by Dr. </a:t>
            </a:r>
            <a:r>
              <a:rPr lang="en-US" altLang="en-US" sz="1920" dirty="0" err="1">
                <a:latin typeface="Arial" charset="0"/>
              </a:rPr>
              <a:t>Holter</a:t>
            </a:r>
            <a:r>
              <a:rPr lang="en-US" altLang="en-US" sz="1920" dirty="0">
                <a:latin typeface="Arial" charset="0"/>
              </a:rPr>
              <a:t> and Mr. Bruce Delmar – 1960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en-US" sz="192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altLang="en-US" sz="216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236216"/>
      </p:ext>
    </p:extLst>
  </p:cSld>
  <p:clrMapOvr>
    <a:masterClrMapping/>
  </p:clrMapOvr>
  <p:transition spd="med">
    <p:check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 dirty="0"/>
              <a:t>Holter ECG - EOL</a:t>
            </a:r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502401" y="548355"/>
            <a:ext cx="7899399" cy="7300245"/>
          </a:xfrm>
        </p:spPr>
        <p:txBody>
          <a:bodyPr/>
          <a:lstStyle/>
          <a:p>
            <a:pPr marL="114300" indent="0">
              <a:lnSpc>
                <a:spcPct val="80000"/>
              </a:lnSpc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5-Lead Monitoring</a:t>
            </a:r>
            <a:endParaRPr lang="en-US" altLang="en-US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5 electrodes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040" dirty="0"/>
          </a:p>
          <a:p>
            <a:pPr marL="114300" indent="0">
              <a:lnSpc>
                <a:spcPct val="80000"/>
              </a:lnSpc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7-Lead Monitoring</a:t>
            </a:r>
            <a:endParaRPr lang="en-US" altLang="en-US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dirty="0"/>
              <a:t>7 electrodes</a:t>
            </a:r>
          </a:p>
          <a:p>
            <a:pPr marL="114300" indent="0">
              <a:lnSpc>
                <a:spcPct val="80000"/>
              </a:lnSpc>
              <a:buNone/>
            </a:pPr>
            <a:endParaRPr lang="en-US" altLang="en-US" dirty="0"/>
          </a:p>
          <a:p>
            <a:pPr marL="114300" indent="0">
              <a:lnSpc>
                <a:spcPct val="80000"/>
              </a:lnSpc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10-Lead Monitoring</a:t>
            </a:r>
            <a:endParaRPr lang="en-US" altLang="en-US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10 electrodes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04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b="1" dirty="0" err="1">
                <a:solidFill>
                  <a:srgbClr val="FF0000"/>
                </a:solidFill>
              </a:rPr>
              <a:t>Holter</a:t>
            </a:r>
            <a:r>
              <a:rPr lang="en-US" altLang="en-US" b="1" dirty="0">
                <a:solidFill>
                  <a:srgbClr val="FF0000"/>
                </a:solidFill>
              </a:rPr>
              <a:t> Supplies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Electrodes/</a:t>
            </a:r>
            <a:r>
              <a:rPr lang="en-US" altLang="en-US" sz="2040" dirty="0" err="1"/>
              <a:t>Leadwires</a:t>
            </a:r>
            <a:r>
              <a:rPr lang="en-US" altLang="en-US" sz="2040" dirty="0"/>
              <a:t>/Cables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 err="1"/>
              <a:t>Holter</a:t>
            </a:r>
            <a:r>
              <a:rPr lang="en-US" altLang="en-US" sz="2040" dirty="0"/>
              <a:t> Kits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Batteries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Cassettes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Pouches – Straps - Belts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040" dirty="0"/>
              <a:t>Skin Prep Products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2040" dirty="0"/>
          </a:p>
          <a:p>
            <a:pPr>
              <a:lnSpc>
                <a:spcPct val="80000"/>
              </a:lnSpc>
            </a:pPr>
            <a:endParaRPr lang="en-US" altLang="en-US" sz="2040" dirty="0">
              <a:solidFill>
                <a:schemeClr val="accent2"/>
              </a:solidFill>
            </a:endParaRPr>
          </a:p>
        </p:txBody>
      </p:sp>
      <p:pic>
        <p:nvPicPr>
          <p:cNvPr id="583684" name="Picture 4" descr="C:\Documents and Settings\Owner\My Documents\My Pictures\holter electrode placement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1" y="2268856"/>
            <a:ext cx="3562350" cy="36899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534795"/>
      </p:ext>
    </p:extLst>
  </p:cSld>
  <p:clrMapOvr>
    <a:masterClrMapping/>
  </p:clrMapOvr>
  <p:transition spd="med">
    <p:check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 dirty="0"/>
              <a:t>Holter Monitoring - EOL</a:t>
            </a:r>
          </a:p>
        </p:txBody>
      </p:sp>
      <p:sp>
        <p:nvSpPr>
          <p:cNvPr id="5847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315200" y="1036322"/>
            <a:ext cx="4960621" cy="606933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640" b="1" dirty="0">
                <a:solidFill>
                  <a:srgbClr val="FF0000"/>
                </a:solidFill>
              </a:rPr>
              <a:t>GE </a:t>
            </a:r>
            <a:r>
              <a:rPr lang="en-US" altLang="en-US" sz="2640" b="1" dirty="0" err="1">
                <a:solidFill>
                  <a:srgbClr val="FF0000"/>
                </a:solidFill>
              </a:rPr>
              <a:t>Holter</a:t>
            </a:r>
            <a:r>
              <a:rPr lang="en-US" altLang="en-US" sz="2640" b="1" dirty="0">
                <a:solidFill>
                  <a:srgbClr val="FF0000"/>
                </a:solidFill>
              </a:rPr>
              <a:t> Monitoring Recorders</a:t>
            </a:r>
          </a:p>
          <a:p>
            <a:r>
              <a:rPr lang="en-US" altLang="en-US" dirty="0"/>
              <a:t>8500 </a:t>
            </a:r>
            <a:r>
              <a:rPr lang="en-US" altLang="en-US" dirty="0" err="1"/>
              <a:t>Holter</a:t>
            </a:r>
            <a:r>
              <a:rPr lang="en-US" altLang="en-US" dirty="0"/>
              <a:t> Recorder</a:t>
            </a:r>
          </a:p>
          <a:p>
            <a:pPr lvl="1"/>
            <a:r>
              <a:rPr lang="en-US" altLang="en-US" dirty="0"/>
              <a:t>Cassettes used to record data</a:t>
            </a:r>
          </a:p>
          <a:p>
            <a:pPr lvl="1"/>
            <a:r>
              <a:rPr lang="en-US" altLang="en-US" dirty="0"/>
              <a:t>5 or 7 lead recording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SEER Recorder</a:t>
            </a:r>
          </a:p>
          <a:p>
            <a:pPr lvl="1"/>
            <a:r>
              <a:rPr lang="en-US" altLang="en-US" dirty="0"/>
              <a:t>Digital recording</a:t>
            </a:r>
          </a:p>
          <a:p>
            <a:pPr lvl="1"/>
            <a:r>
              <a:rPr lang="en-US" altLang="en-US" dirty="0"/>
              <a:t>5 leads only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SEER MC</a:t>
            </a:r>
          </a:p>
          <a:p>
            <a:pPr lvl="1"/>
            <a:r>
              <a:rPr lang="en-US" altLang="en-US" dirty="0"/>
              <a:t>Digital recording</a:t>
            </a:r>
          </a:p>
          <a:p>
            <a:pPr lvl="1"/>
            <a:r>
              <a:rPr lang="en-US" altLang="en-US" dirty="0"/>
              <a:t>5, 7 or 10 leads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SEER Light</a:t>
            </a:r>
          </a:p>
          <a:p>
            <a:pPr lvl="1"/>
            <a:r>
              <a:rPr lang="en-US" altLang="en-US" dirty="0"/>
              <a:t>Digital recording onto removable digital cards</a:t>
            </a:r>
          </a:p>
          <a:p>
            <a:pPr lvl="1"/>
            <a:r>
              <a:rPr lang="en-US" altLang="en-US" dirty="0"/>
              <a:t>5 or 7 lead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Down load data to Laser XP, SXP</a:t>
            </a:r>
          </a:p>
          <a:p>
            <a:endParaRPr lang="en-US" altLang="en-US" sz="3360" dirty="0">
              <a:solidFill>
                <a:schemeClr val="accent2"/>
              </a:solidFill>
            </a:endParaRPr>
          </a:p>
          <a:p>
            <a:endParaRPr lang="en-US" altLang="en-US" sz="2880" dirty="0">
              <a:solidFill>
                <a:schemeClr val="accent2"/>
              </a:solidFill>
            </a:endParaRPr>
          </a:p>
        </p:txBody>
      </p:sp>
      <p:pic>
        <p:nvPicPr>
          <p:cNvPr id="584708" name="Picture 4" descr="C:\Documents and Settings\Owner\My Documents\My Pictures\8500_record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4720" y="1371601"/>
            <a:ext cx="3291840" cy="19640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4709" name="Picture 5" descr="C:\Documents and Settings\Owner\My Documents\My Pictures\seer m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91840"/>
            <a:ext cx="292608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4710" name="Picture 6" descr="D:\docs\My Pictures\SEERLight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1" y="5029201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4711" name="Picture 7" descr="C:\Documents and Settings\Owner\My Documents\My Pictures\8500_reco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40" y="1384936"/>
            <a:ext cx="3291840" cy="196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131900"/>
      </p:ext>
    </p:extLst>
  </p:cSld>
  <p:clrMapOvr>
    <a:masterClrMapping/>
  </p:clrMapOvr>
  <p:transition spd="med">
    <p:check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 dirty="0"/>
              <a:t>Holter Cables and </a:t>
            </a:r>
            <a:r>
              <a:rPr lang="en-US" altLang="en-US" sz="3840" dirty="0" err="1"/>
              <a:t>Leadwires</a:t>
            </a:r>
            <a:r>
              <a:rPr lang="en-US" altLang="en-US" sz="3840" dirty="0"/>
              <a:t> - EOL</a:t>
            </a:r>
          </a:p>
        </p:txBody>
      </p:sp>
      <p:sp>
        <p:nvSpPr>
          <p:cNvPr id="587779" name="Rectangle 2051"/>
          <p:cNvSpPr>
            <a:spLocks noGrp="1" noChangeArrowheads="1"/>
          </p:cNvSpPr>
          <p:nvPr>
            <p:ph type="body" sz="half" idx="2"/>
          </p:nvPr>
        </p:nvSpPr>
        <p:spPr>
          <a:xfrm>
            <a:off x="5364482" y="1371603"/>
            <a:ext cx="9265920" cy="401833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640" dirty="0">
                <a:solidFill>
                  <a:srgbClr val="FF0000"/>
                </a:solidFill>
              </a:rPr>
              <a:t>ECG Cables</a:t>
            </a:r>
          </a:p>
          <a:p>
            <a:pPr>
              <a:lnSpc>
                <a:spcPct val="80000"/>
              </a:lnSpc>
            </a:pPr>
            <a:endParaRPr lang="en-US" altLang="en-US" sz="2640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Snap lock cable locks </a:t>
            </a:r>
            <a:r>
              <a:rPr lang="en-US" altLang="en-US" sz="1920" dirty="0" err="1"/>
              <a:t>leadwires</a:t>
            </a:r>
            <a:r>
              <a:rPr lang="en-US" altLang="en-US" sz="1920" dirty="0"/>
              <a:t> in place to ensure a good connection 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192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Release button allows </a:t>
            </a:r>
            <a:r>
              <a:rPr lang="en-US" altLang="en-US" sz="1920" dirty="0" err="1"/>
              <a:t>leadwires</a:t>
            </a:r>
            <a:r>
              <a:rPr lang="en-US" altLang="en-US" sz="1920" dirty="0"/>
              <a:t> to be removed when pressed</a:t>
            </a:r>
            <a:r>
              <a:rPr lang="en-US" altLang="en-US" dirty="0"/>
              <a:t> 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dirty="0"/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sz="2640" dirty="0">
                <a:solidFill>
                  <a:srgbClr val="FF0000"/>
                </a:solidFill>
              </a:rPr>
              <a:t>Snap-Lock </a:t>
            </a:r>
            <a:r>
              <a:rPr lang="en-US" altLang="en-US" sz="2640" dirty="0" err="1">
                <a:solidFill>
                  <a:srgbClr val="FF0000"/>
                </a:solidFill>
              </a:rPr>
              <a:t>Leadwires</a:t>
            </a:r>
            <a:endParaRPr lang="en-US" altLang="en-US" sz="264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2640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Improved snap design - easy to reconnect </a:t>
            </a:r>
            <a:r>
              <a:rPr lang="en-US" altLang="en-US" sz="1920" dirty="0" err="1"/>
              <a:t>leadwire</a:t>
            </a:r>
            <a:r>
              <a:rPr lang="en-US" altLang="en-US" sz="1920" dirty="0"/>
              <a:t> while on patient 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192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Snap </a:t>
            </a:r>
            <a:r>
              <a:rPr lang="en-US" altLang="en-US" sz="1920" dirty="0" err="1"/>
              <a:t>leadwires</a:t>
            </a:r>
            <a:r>
              <a:rPr lang="en-US" altLang="en-US" sz="1920" dirty="0"/>
              <a:t> hold securely to electrode snap stud 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1920" dirty="0"/>
          </a:p>
          <a:p>
            <a:pPr>
              <a:lnSpc>
                <a:spcPct val="80000"/>
              </a:lnSpc>
            </a:pPr>
            <a:endParaRPr lang="en-US" altLang="en-US" sz="1920" dirty="0"/>
          </a:p>
        </p:txBody>
      </p:sp>
      <p:pic>
        <p:nvPicPr>
          <p:cNvPr id="587780" name="Picture 2052" descr="C:\Documents and Settings\Owner\My Documents\My Pictures\holter cable snap-lock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7441" y="1316356"/>
            <a:ext cx="2598421" cy="19583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7781" name="Picture 2053" descr="C:\Documents and Settings\Owner\My Documents\My Pictures\multi-link holter c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11881"/>
            <a:ext cx="2583181" cy="172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7782" name="Picture 2054" descr="C:\Documents and Settings\Owner\My Documents\My Pictures\ambulatory cab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61" y="5543551"/>
            <a:ext cx="2634616" cy="168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046929"/>
      </p:ext>
    </p:extLst>
  </p:cSld>
  <p:clrMapOvr>
    <a:masterClrMapping/>
  </p:clrMapOvr>
  <p:transition spd="med">
    <p:check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 dirty="0"/>
              <a:t>Holter Hook-Up Kits &amp; Pouches - EOL</a:t>
            </a:r>
          </a:p>
        </p:txBody>
      </p:sp>
      <p:sp>
        <p:nvSpPr>
          <p:cNvPr id="594947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6736081" y="1263017"/>
            <a:ext cx="4488181" cy="4635115"/>
          </a:xfrm>
        </p:spPr>
        <p:txBody>
          <a:bodyPr/>
          <a:lstStyle/>
          <a:p>
            <a:r>
              <a:rPr lang="en-US" altLang="en-US" dirty="0"/>
              <a:t>Convenient</a:t>
            </a:r>
          </a:p>
          <a:p>
            <a:endParaRPr lang="en-US" altLang="en-US" dirty="0"/>
          </a:p>
          <a:p>
            <a:r>
              <a:rPr lang="en-US" altLang="en-US" dirty="0"/>
              <a:t>Everything in one place</a:t>
            </a:r>
          </a:p>
          <a:p>
            <a:pPr lvl="1"/>
            <a:r>
              <a:rPr lang="en-US" altLang="en-US" dirty="0"/>
              <a:t>Electrodes</a:t>
            </a:r>
          </a:p>
          <a:p>
            <a:pPr lvl="1"/>
            <a:r>
              <a:rPr lang="en-US" altLang="en-US" dirty="0"/>
              <a:t>Cassettes (if needed)</a:t>
            </a:r>
          </a:p>
          <a:p>
            <a:pPr lvl="1"/>
            <a:r>
              <a:rPr lang="en-US" altLang="en-US" dirty="0"/>
              <a:t>Prep pads</a:t>
            </a:r>
          </a:p>
          <a:p>
            <a:pPr lvl="1"/>
            <a:r>
              <a:rPr lang="en-US" altLang="en-US" dirty="0"/>
              <a:t>Patient Diary</a:t>
            </a:r>
          </a:p>
          <a:p>
            <a:r>
              <a:rPr lang="en-US" altLang="en-US" dirty="0"/>
              <a:t>Cardiology Departments</a:t>
            </a:r>
          </a:p>
          <a:p>
            <a:endParaRPr lang="en-US" altLang="en-US" dirty="0"/>
          </a:p>
          <a:p>
            <a:r>
              <a:rPr lang="en-US" altLang="en-US" dirty="0"/>
              <a:t>Pouches &amp; Belt</a:t>
            </a:r>
          </a:p>
          <a:p>
            <a:endParaRPr lang="en-US" altLang="en-US" sz="2040" dirty="0"/>
          </a:p>
          <a:p>
            <a:r>
              <a:rPr lang="en-US" altLang="en-US" sz="2040" dirty="0"/>
              <a:t>SEER Light – Pouch, Belt and Strap</a:t>
            </a:r>
          </a:p>
          <a:p>
            <a:pPr>
              <a:buFontTx/>
              <a:buChar char="•"/>
            </a:pPr>
            <a:endParaRPr lang="en-US" altLang="en-US" sz="2040" dirty="0"/>
          </a:p>
          <a:p>
            <a:pPr lvl="1"/>
            <a:endParaRPr lang="en-US" altLang="en-US" dirty="0"/>
          </a:p>
        </p:txBody>
      </p:sp>
      <p:pic>
        <p:nvPicPr>
          <p:cNvPr id="594948" name="Picture 1028" descr="C:\Documents and Settings\Owner\My Documents\My Pictures\8500 kit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6962" y="1082041"/>
            <a:ext cx="2503170" cy="33680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4949" name="Picture 1029" descr="D:\docs\My Pictures\421012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721" y="4754880"/>
            <a:ext cx="1996440" cy="149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950" name="Picture 1030" descr="C:\Documents and Settings\Owner\My Documents\My Pictures\seer pou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4145281"/>
            <a:ext cx="2230755" cy="191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951" name="Picture 1031" descr="D:\docs\My Pictures\2008596-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81" y="5878830"/>
            <a:ext cx="1905000" cy="148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68087"/>
      </p:ext>
    </p:extLst>
  </p:cSld>
  <p:clrMapOvr>
    <a:masterClrMapping/>
  </p:clrMapOvr>
  <p:transition spd="med">
    <p:checke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760" y="2517016"/>
            <a:ext cx="8778240" cy="2015936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sz="12800" dirty="0"/>
              <a:t>Electr</a:t>
            </a:r>
            <a:r>
              <a:rPr sz="12800" spc="8" dirty="0"/>
              <a:t>o</a:t>
            </a:r>
            <a:r>
              <a:rPr sz="12800" dirty="0"/>
              <a:t>des</a:t>
            </a:r>
          </a:p>
        </p:txBody>
      </p:sp>
      <p:sp>
        <p:nvSpPr>
          <p:cNvPr id="4" name="object 4"/>
          <p:cNvSpPr/>
          <p:nvPr/>
        </p:nvSpPr>
        <p:spPr>
          <a:xfrm>
            <a:off x="8869680" y="1828800"/>
            <a:ext cx="3417418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5" name="object 5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7505" y="700170"/>
            <a:ext cx="4375912" cy="600164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u="none" dirty="0"/>
              <a:t>What to</a:t>
            </a:r>
            <a:r>
              <a:rPr spc="-136" dirty="0"/>
              <a:t> </a:t>
            </a:r>
            <a:r>
              <a:rPr u="none" dirty="0"/>
              <a:t>compare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27826" y="1868626"/>
            <a:ext cx="3397504" cy="4533292"/>
          </a:xfrm>
          <a:prstGeom prst="rect">
            <a:avLst/>
          </a:prstGeom>
        </p:spPr>
        <p:txBody>
          <a:bodyPr vert="horz" wrap="square" lIns="0" tIns="19304" rIns="0" bIns="0" rtlCol="0">
            <a:spAutoFit/>
          </a:bodyPr>
          <a:lstStyle/>
          <a:p>
            <a:pPr marL="576072" indent="-556768">
              <a:spcBef>
                <a:spcPts val="152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2720" spc="-8" dirty="0">
                <a:solidFill>
                  <a:srgbClr val="517AC6"/>
                </a:solidFill>
              </a:rPr>
              <a:t>Material</a:t>
            </a:r>
            <a:endParaRPr sz="2720"/>
          </a:p>
          <a:p>
            <a:pPr marL="576072" indent="-556768"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2720" spc="-8" dirty="0">
                <a:solidFill>
                  <a:srgbClr val="517AC6"/>
                </a:solidFill>
              </a:rPr>
              <a:t>Gel</a:t>
            </a:r>
            <a:endParaRPr sz="2720"/>
          </a:p>
          <a:p>
            <a:pPr marL="576072" indent="-556768"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2720" spc="-8" dirty="0">
                <a:solidFill>
                  <a:srgbClr val="517AC6"/>
                </a:solidFill>
              </a:rPr>
              <a:t>Size</a:t>
            </a:r>
            <a:endParaRPr sz="2720"/>
          </a:p>
          <a:p>
            <a:pPr marL="576072" indent="-556768"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2720" spc="-8" dirty="0">
                <a:solidFill>
                  <a:srgbClr val="517AC6"/>
                </a:solidFill>
              </a:rPr>
              <a:t>Shape</a:t>
            </a:r>
            <a:endParaRPr sz="2720"/>
          </a:p>
          <a:p>
            <a:pPr marL="576072" indent="-556768">
              <a:spcBef>
                <a:spcPts val="8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2720" spc="-8" dirty="0">
                <a:solidFill>
                  <a:srgbClr val="517AC6"/>
                </a:solidFill>
              </a:rPr>
              <a:t>“Stickiness”</a:t>
            </a:r>
            <a:endParaRPr sz="2720"/>
          </a:p>
          <a:p>
            <a:pPr marL="576072" indent="-556768"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2720" spc="-8" dirty="0">
                <a:solidFill>
                  <a:srgbClr val="517AC6"/>
                </a:solidFill>
              </a:rPr>
              <a:t>Radiolucency/MRI</a:t>
            </a:r>
            <a:endParaRPr sz="2720"/>
          </a:p>
          <a:p>
            <a:pPr marL="576072" indent="-556768"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2720" spc="-8" dirty="0">
                <a:solidFill>
                  <a:srgbClr val="517AC6"/>
                </a:solidFill>
              </a:rPr>
              <a:t>Connection</a:t>
            </a:r>
            <a:endParaRPr sz="2720"/>
          </a:p>
          <a:p>
            <a:pPr marL="576072" indent="-556768"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2720" spc="-8" dirty="0">
                <a:solidFill>
                  <a:srgbClr val="517AC6"/>
                </a:solidFill>
              </a:rPr>
              <a:t>Packaging</a:t>
            </a:r>
            <a:endParaRPr sz="2720"/>
          </a:p>
          <a:p>
            <a:pPr marL="576072" marR="38608" indent="-556768">
              <a:lnSpc>
                <a:spcPct val="80000"/>
              </a:lnSpc>
              <a:spcBef>
                <a:spcPts val="648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2720" spc="-8" dirty="0">
                <a:solidFill>
                  <a:srgbClr val="517AC6"/>
                </a:solidFill>
              </a:rPr>
              <a:t>Patient population  (neo </a:t>
            </a:r>
            <a:r>
              <a:rPr sz="2720" dirty="0">
                <a:solidFill>
                  <a:srgbClr val="517AC6"/>
                </a:solidFill>
              </a:rPr>
              <a:t>vs.</a:t>
            </a:r>
            <a:r>
              <a:rPr sz="2720" spc="-8" dirty="0">
                <a:solidFill>
                  <a:srgbClr val="517AC6"/>
                </a:solidFill>
              </a:rPr>
              <a:t> others)</a:t>
            </a:r>
            <a:endParaRPr sz="2720"/>
          </a:p>
          <a:p>
            <a:pPr marL="576072" indent="-556768"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2720" spc="-8" dirty="0">
                <a:solidFill>
                  <a:srgbClr val="517AC6"/>
                </a:solidFill>
              </a:rPr>
              <a:t>Quality</a:t>
            </a:r>
            <a:endParaRPr sz="272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5113325" cy="73981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5" name="object 5"/>
          <p:cNvSpPr/>
          <p:nvPr/>
        </p:nvSpPr>
        <p:spPr>
          <a:xfrm>
            <a:off x="8961120" y="0"/>
            <a:ext cx="5669280" cy="73981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6" name="object 6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0428" y="7657982"/>
            <a:ext cx="10408920" cy="500650"/>
          </a:xfrm>
          <a:prstGeom prst="rect">
            <a:avLst/>
          </a:prstGeom>
        </p:spPr>
        <p:txBody>
          <a:bodyPr vert="horz" wrap="square" lIns="0" tIns="8128" rIns="0" bIns="0" rtlCol="0">
            <a:spAutoFit/>
          </a:bodyPr>
          <a:lstStyle/>
          <a:p>
            <a:pPr>
              <a:spcBef>
                <a:spcPts val="64"/>
              </a:spcBef>
              <a:tabLst>
                <a:tab pos="4878832" algn="l"/>
                <a:tab pos="7457440" algn="l"/>
              </a:tabLst>
            </a:pPr>
            <a:r>
              <a:rPr sz="1920" spc="35" baseline="-6944" dirty="0">
                <a:solidFill>
                  <a:srgbClr val="0C1524"/>
                </a:solidFill>
                <a:latin typeface="Verdana"/>
                <a:cs typeface="Verdana"/>
              </a:rPr>
              <a:t>87	</a:t>
            </a:r>
            <a:r>
              <a:rPr sz="960" spc="-8" dirty="0">
                <a:solidFill>
                  <a:srgbClr val="F58023"/>
                </a:solidFill>
                <a:latin typeface="Verdana"/>
                <a:cs typeface="Verdana"/>
              </a:rPr>
              <a:t>CONFIDENTIAL </a:t>
            </a:r>
            <a:r>
              <a:rPr sz="960" dirty="0">
                <a:solidFill>
                  <a:srgbClr val="F58023"/>
                </a:solidFill>
                <a:latin typeface="Verdana"/>
                <a:cs typeface="Verdana"/>
              </a:rPr>
              <a:t>– for </a:t>
            </a:r>
            <a:r>
              <a:rPr sz="960" spc="-16" dirty="0">
                <a:solidFill>
                  <a:srgbClr val="F58023"/>
                </a:solidFill>
                <a:latin typeface="Verdana"/>
                <a:cs typeface="Verdana"/>
              </a:rPr>
              <a:t>internal</a:t>
            </a:r>
            <a:r>
              <a:rPr sz="960" spc="152" dirty="0">
                <a:solidFill>
                  <a:srgbClr val="F58023"/>
                </a:solidFill>
                <a:latin typeface="Verdana"/>
                <a:cs typeface="Verdana"/>
              </a:rPr>
              <a:t> </a:t>
            </a:r>
            <a:r>
              <a:rPr sz="960" spc="-8" dirty="0">
                <a:solidFill>
                  <a:srgbClr val="F58023"/>
                </a:solidFill>
                <a:latin typeface="Verdana"/>
                <a:cs typeface="Verdana"/>
              </a:rPr>
              <a:t>use</a:t>
            </a:r>
            <a:r>
              <a:rPr sz="960" dirty="0">
                <a:solidFill>
                  <a:srgbClr val="F58023"/>
                </a:solidFill>
                <a:latin typeface="Verdana"/>
                <a:cs typeface="Verdana"/>
              </a:rPr>
              <a:t> </a:t>
            </a:r>
            <a:r>
              <a:rPr sz="960" spc="-192" dirty="0">
                <a:solidFill>
                  <a:srgbClr val="F58023"/>
                </a:solidFill>
                <a:latin typeface="Verdana"/>
                <a:cs typeface="Verdana"/>
              </a:rPr>
              <a:t>o</a:t>
            </a:r>
            <a:r>
              <a:rPr sz="2400" b="1" spc="-286" baseline="8333" dirty="0">
                <a:solidFill>
                  <a:srgbClr val="F1F1F1"/>
                </a:solidFill>
              </a:rPr>
              <a:t>CON</a:t>
            </a:r>
            <a:r>
              <a:rPr sz="960" spc="-192" dirty="0">
                <a:solidFill>
                  <a:srgbClr val="F58023"/>
                </a:solidFill>
                <a:latin typeface="Verdana"/>
                <a:cs typeface="Verdana"/>
              </a:rPr>
              <a:t>nly	</a:t>
            </a:r>
            <a:r>
              <a:rPr sz="2400" b="1" baseline="8333" dirty="0">
                <a:solidFill>
                  <a:srgbClr val="F1F1F1"/>
                </a:solidFill>
              </a:rPr>
              <a:t>FIDENTIAL – Internal Use</a:t>
            </a:r>
            <a:r>
              <a:rPr sz="2400" b="1" spc="-192" baseline="8333" dirty="0">
                <a:solidFill>
                  <a:srgbClr val="F1F1F1"/>
                </a:solidFill>
              </a:rPr>
              <a:t> </a:t>
            </a:r>
            <a:r>
              <a:rPr sz="2400" b="1" baseline="8333" dirty="0">
                <a:solidFill>
                  <a:srgbClr val="F1F1F1"/>
                </a:solidFill>
              </a:rPr>
              <a:t>Only</a:t>
            </a:r>
            <a:endParaRPr sz="2400" baseline="8333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4630400" cy="8229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sz="2240" b="1" dirty="0"/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1097281" y="3098994"/>
            <a:ext cx="10740338" cy="735586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u="none" dirty="0"/>
              <a:t>ECG</a:t>
            </a:r>
            <a:r>
              <a:rPr u="none" spc="-144" dirty="0"/>
              <a:t> </a:t>
            </a:r>
            <a:r>
              <a:rPr u="none" dirty="0"/>
              <a:t>Monitoring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4"/>
          </p:nvPr>
        </p:nvSpPr>
        <p:spPr>
          <a:xfrm>
            <a:off x="365760" y="6431280"/>
            <a:ext cx="10241280" cy="1058560"/>
          </a:xfrm>
        </p:spPr>
        <p:txBody>
          <a:bodyPr/>
          <a:lstStyle/>
          <a:p>
            <a:pPr marL="114300" lvl="0" indent="0" algn="l" rtl="0">
              <a:buNone/>
            </a:pPr>
            <a:r>
              <a:rPr lang="en-GB" sz="2880" b="1" kern="1200" dirty="0">
                <a:solidFill>
                  <a:prstClr val="black"/>
                </a:solidFill>
                <a:cs typeface="+mn-cs"/>
              </a:rPr>
              <a:t>Monitor a patient’s ECG rhythm and rate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7505" y="632460"/>
            <a:ext cx="4820920" cy="735586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  <a:tabLst>
                <a:tab pos="2583688" algn="l"/>
              </a:tabLst>
            </a:pPr>
            <a:r>
              <a:rPr u="none" dirty="0"/>
              <a:t>From</a:t>
            </a:r>
            <a:r>
              <a:rPr u="none" spc="8" dirty="0"/>
              <a:t> </a:t>
            </a:r>
            <a:r>
              <a:rPr u="none" dirty="0"/>
              <a:t>us:	two</a:t>
            </a:r>
            <a:r>
              <a:rPr u="none" spc="-144" dirty="0"/>
              <a:t> </a:t>
            </a:r>
            <a:r>
              <a:rPr u="none" dirty="0"/>
              <a:t>lines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57505" y="1937462"/>
            <a:ext cx="4703064" cy="2911053"/>
          </a:xfrm>
          <a:prstGeom prst="rect">
            <a:avLst/>
          </a:prstGeom>
        </p:spPr>
        <p:txBody>
          <a:bodyPr vert="horz" wrap="square" lIns="0" tIns="150368" rIns="0" bIns="0" rtlCol="0">
            <a:spAutoFit/>
          </a:bodyPr>
          <a:lstStyle/>
          <a:p>
            <a:pPr marL="20320">
              <a:spcBef>
                <a:spcPts val="1184"/>
              </a:spcBef>
            </a:pPr>
            <a:r>
              <a:rPr sz="2880" b="1" spc="-16" dirty="0">
                <a:solidFill>
                  <a:srgbClr val="517AC6"/>
                </a:solidFill>
              </a:rPr>
              <a:t>SilverTrace/ </a:t>
            </a:r>
            <a:r>
              <a:rPr sz="2880" b="1" spc="-8" dirty="0">
                <a:solidFill>
                  <a:srgbClr val="517AC6"/>
                </a:solidFill>
              </a:rPr>
              <a:t>Mactrode</a:t>
            </a:r>
            <a:endParaRPr sz="2880" dirty="0"/>
          </a:p>
          <a:p>
            <a:pPr marL="576072" indent="-556768">
              <a:spcBef>
                <a:spcPts val="1144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3200" spc="-8" dirty="0">
                <a:solidFill>
                  <a:srgbClr val="517AC6"/>
                </a:solidFill>
              </a:rPr>
              <a:t>High</a:t>
            </a:r>
            <a:r>
              <a:rPr sz="3200" dirty="0">
                <a:solidFill>
                  <a:srgbClr val="517AC6"/>
                </a:solidFill>
              </a:rPr>
              <a:t> </a:t>
            </a:r>
            <a:r>
              <a:rPr sz="3200" spc="-8" dirty="0">
                <a:solidFill>
                  <a:srgbClr val="517AC6"/>
                </a:solidFill>
              </a:rPr>
              <a:t>Quality</a:t>
            </a:r>
            <a:endParaRPr sz="3200" dirty="0"/>
          </a:p>
          <a:p>
            <a:pPr marL="576072" marR="8128" indent="-556768">
              <a:spcBef>
                <a:spcPts val="768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3200" spc="-8" dirty="0">
                <a:solidFill>
                  <a:srgbClr val="517AC6"/>
                </a:solidFill>
              </a:rPr>
              <a:t>Better for Cardiology</a:t>
            </a:r>
            <a:r>
              <a:rPr sz="3200" spc="-40" dirty="0">
                <a:solidFill>
                  <a:srgbClr val="517AC6"/>
                </a:solidFill>
              </a:rPr>
              <a:t> </a:t>
            </a:r>
            <a:r>
              <a:rPr sz="3200" spc="-8" dirty="0">
                <a:solidFill>
                  <a:srgbClr val="517AC6"/>
                </a:solidFill>
              </a:rPr>
              <a:t>&amp;  demanding customers</a:t>
            </a:r>
            <a:endParaRPr sz="3200" dirty="0"/>
          </a:p>
          <a:p>
            <a:pPr marL="576072" indent="-556768">
              <a:spcBef>
                <a:spcPts val="768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3200" spc="-8" dirty="0">
                <a:solidFill>
                  <a:srgbClr val="517AC6"/>
                </a:solidFill>
              </a:rPr>
              <a:t>More wet gel</a:t>
            </a:r>
            <a:r>
              <a:rPr sz="3200" spc="-40" dirty="0">
                <a:solidFill>
                  <a:srgbClr val="517AC6"/>
                </a:solidFill>
              </a:rPr>
              <a:t> </a:t>
            </a:r>
            <a:r>
              <a:rPr sz="3200" spc="-8" dirty="0">
                <a:solidFill>
                  <a:srgbClr val="517AC6"/>
                </a:solidFill>
              </a:rPr>
              <a:t>options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7558634" y="2068169"/>
            <a:ext cx="1802384" cy="463717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2880" b="1" spc="-56" dirty="0">
                <a:solidFill>
                  <a:srgbClr val="517AC6"/>
                </a:solidFill>
              </a:rPr>
              <a:t>V</a:t>
            </a:r>
            <a:r>
              <a:rPr sz="2880" b="1" dirty="0">
                <a:solidFill>
                  <a:srgbClr val="517AC6"/>
                </a:solidFill>
              </a:rPr>
              <a:t>italS</a:t>
            </a:r>
            <a:r>
              <a:rPr sz="2880" b="1" spc="-16" dirty="0">
                <a:solidFill>
                  <a:srgbClr val="517AC6"/>
                </a:solidFill>
              </a:rPr>
              <a:t>i</a:t>
            </a:r>
            <a:r>
              <a:rPr sz="2880" b="1" dirty="0">
                <a:solidFill>
                  <a:srgbClr val="517AC6"/>
                </a:solidFill>
              </a:rPr>
              <a:t>gns</a:t>
            </a:r>
            <a:endParaRPr sz="2880"/>
          </a:p>
        </p:txBody>
      </p:sp>
      <p:sp>
        <p:nvSpPr>
          <p:cNvPr id="5" name="object 5"/>
          <p:cNvSpPr txBox="1"/>
          <p:nvPr/>
        </p:nvSpPr>
        <p:spPr>
          <a:xfrm>
            <a:off x="7558634" y="2554142"/>
            <a:ext cx="4547616" cy="1801519"/>
          </a:xfrm>
          <a:prstGeom prst="rect">
            <a:avLst/>
          </a:prstGeom>
        </p:spPr>
        <p:txBody>
          <a:bodyPr vert="horz" wrap="square" lIns="0" tIns="117856" rIns="0" bIns="0" rtlCol="0">
            <a:spAutoFit/>
          </a:bodyPr>
          <a:lstStyle/>
          <a:p>
            <a:pPr marL="576072" indent="-556768">
              <a:spcBef>
                <a:spcPts val="928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3200" spc="-8" dirty="0">
                <a:solidFill>
                  <a:srgbClr val="517AC6"/>
                </a:solidFill>
              </a:rPr>
              <a:t>Basic</a:t>
            </a:r>
            <a:endParaRPr sz="3200"/>
          </a:p>
          <a:p>
            <a:pPr marL="576072" indent="-556768">
              <a:spcBef>
                <a:spcPts val="768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3200" spc="-8" dirty="0">
                <a:solidFill>
                  <a:srgbClr val="517AC6"/>
                </a:solidFill>
              </a:rPr>
              <a:t>Neonatal</a:t>
            </a:r>
            <a:r>
              <a:rPr sz="3200" dirty="0">
                <a:solidFill>
                  <a:srgbClr val="517AC6"/>
                </a:solidFill>
              </a:rPr>
              <a:t> </a:t>
            </a:r>
            <a:r>
              <a:rPr sz="3200" spc="-8" dirty="0">
                <a:solidFill>
                  <a:srgbClr val="517AC6"/>
                </a:solidFill>
              </a:rPr>
              <a:t>options</a:t>
            </a:r>
            <a:endParaRPr sz="3200"/>
          </a:p>
          <a:p>
            <a:pPr marL="576072" indent="-556768">
              <a:spcBef>
                <a:spcPts val="768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3200" spc="-8" dirty="0">
                <a:solidFill>
                  <a:srgbClr val="517AC6"/>
                </a:solidFill>
              </a:rPr>
              <a:t>More solid gel</a:t>
            </a:r>
            <a:r>
              <a:rPr sz="3200" spc="-16" dirty="0">
                <a:solidFill>
                  <a:srgbClr val="517AC6"/>
                </a:solidFill>
              </a:rPr>
              <a:t> </a:t>
            </a:r>
            <a:r>
              <a:rPr sz="3200" spc="-8" dirty="0">
                <a:solidFill>
                  <a:srgbClr val="517AC6"/>
                </a:solidFill>
              </a:rPr>
              <a:t>options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5315712" y="5160873"/>
            <a:ext cx="1762963" cy="19946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/>
          <p:nvPr/>
        </p:nvSpPr>
        <p:spPr>
          <a:xfrm>
            <a:off x="12735763" y="5383986"/>
            <a:ext cx="1630070" cy="1626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8" name="object 8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7505" y="700170"/>
            <a:ext cx="2352040" cy="600164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u="none" dirty="0"/>
              <a:t>Mater</a:t>
            </a:r>
            <a:r>
              <a:rPr spc="8" dirty="0"/>
              <a:t>i</a:t>
            </a:r>
            <a:r>
              <a:rPr u="none" dirty="0"/>
              <a:t>als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03423" y="2825698"/>
            <a:ext cx="2207768" cy="625812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576072" marR="8128" indent="-556768">
              <a:lnSpc>
                <a:spcPts val="2144"/>
              </a:lnSpc>
              <a:spcBef>
                <a:spcPts val="680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2240" spc="-8" dirty="0">
                <a:solidFill>
                  <a:srgbClr val="517AC6"/>
                </a:solidFill>
              </a:rPr>
              <a:t>Silvertrace</a:t>
            </a:r>
            <a:r>
              <a:rPr sz="2240" spc="-104" dirty="0">
                <a:solidFill>
                  <a:srgbClr val="517AC6"/>
                </a:solidFill>
              </a:rPr>
              <a:t> </a:t>
            </a:r>
            <a:r>
              <a:rPr sz="2240" spc="-8" dirty="0">
                <a:solidFill>
                  <a:srgbClr val="517AC6"/>
                </a:solidFill>
              </a:rPr>
              <a:t>&amp;  </a:t>
            </a:r>
            <a:r>
              <a:rPr sz="2240" spc="-8" dirty="0" err="1">
                <a:solidFill>
                  <a:srgbClr val="517AC6"/>
                </a:solidFill>
              </a:rPr>
              <a:t>VitalSigns</a:t>
            </a:r>
            <a:endParaRPr sz="2240" dirty="0"/>
          </a:p>
        </p:txBody>
      </p:sp>
      <p:sp>
        <p:nvSpPr>
          <p:cNvPr id="4" name="object 4"/>
          <p:cNvSpPr txBox="1"/>
          <p:nvPr/>
        </p:nvSpPr>
        <p:spPr>
          <a:xfrm>
            <a:off x="7529374" y="2809848"/>
            <a:ext cx="2557272" cy="767390"/>
          </a:xfrm>
          <a:prstGeom prst="rect">
            <a:avLst/>
          </a:prstGeom>
        </p:spPr>
        <p:txBody>
          <a:bodyPr vert="horz" wrap="square" lIns="0" tIns="99568" rIns="0" bIns="0" rtlCol="0">
            <a:spAutoFit/>
          </a:bodyPr>
          <a:lstStyle/>
          <a:p>
            <a:pPr marL="576072" marR="8128" indent="-556768">
              <a:lnSpc>
                <a:spcPts val="2608"/>
              </a:lnSpc>
              <a:spcBef>
                <a:spcPts val="784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2240" spc="-8" dirty="0">
                <a:solidFill>
                  <a:srgbClr val="517AC6"/>
                </a:solidFill>
              </a:rPr>
              <a:t>Silvertrace</a:t>
            </a:r>
            <a:r>
              <a:rPr sz="2240" spc="-56" dirty="0">
                <a:solidFill>
                  <a:srgbClr val="517AC6"/>
                </a:solidFill>
              </a:rPr>
              <a:t> </a:t>
            </a:r>
            <a:r>
              <a:rPr sz="2240" spc="-8" dirty="0">
                <a:solidFill>
                  <a:srgbClr val="517AC6"/>
                </a:solidFill>
              </a:rPr>
              <a:t>&amp;  </a:t>
            </a:r>
            <a:r>
              <a:rPr sz="2240" spc="-8" dirty="0" err="1">
                <a:solidFill>
                  <a:srgbClr val="517AC6"/>
                </a:solidFill>
              </a:rPr>
              <a:t>VitalSigns</a:t>
            </a:r>
            <a:endParaRPr sz="2240" dirty="0"/>
          </a:p>
        </p:txBody>
      </p:sp>
      <p:sp>
        <p:nvSpPr>
          <p:cNvPr id="5" name="object 5"/>
          <p:cNvSpPr/>
          <p:nvPr/>
        </p:nvSpPr>
        <p:spPr>
          <a:xfrm>
            <a:off x="4923128" y="4572000"/>
            <a:ext cx="2367686" cy="2377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6" name="object 6"/>
          <p:cNvSpPr/>
          <p:nvPr/>
        </p:nvSpPr>
        <p:spPr>
          <a:xfrm>
            <a:off x="4907280" y="2092147"/>
            <a:ext cx="2383536" cy="23774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/>
          <p:nvPr/>
        </p:nvSpPr>
        <p:spPr>
          <a:xfrm>
            <a:off x="10221773" y="2011680"/>
            <a:ext cx="2365248" cy="2377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8" name="object 8"/>
          <p:cNvSpPr/>
          <p:nvPr/>
        </p:nvSpPr>
        <p:spPr>
          <a:xfrm>
            <a:off x="10160813" y="4657342"/>
            <a:ext cx="2426208" cy="23774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9" name="object 9"/>
          <p:cNvSpPr txBox="1"/>
          <p:nvPr/>
        </p:nvSpPr>
        <p:spPr>
          <a:xfrm>
            <a:off x="2503423" y="4238941"/>
            <a:ext cx="2658767" cy="36522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2240" b="1" spc="-8" dirty="0">
                <a:solidFill>
                  <a:srgbClr val="517AC6"/>
                </a:solidFill>
              </a:rPr>
              <a:t>Clear</a:t>
            </a:r>
            <a:r>
              <a:rPr sz="2240" b="1" spc="-88" dirty="0">
                <a:solidFill>
                  <a:srgbClr val="517AC6"/>
                </a:solidFill>
              </a:rPr>
              <a:t> </a:t>
            </a:r>
            <a:r>
              <a:rPr sz="2240" b="1" spc="-48" dirty="0">
                <a:solidFill>
                  <a:srgbClr val="517AC6"/>
                </a:solidFill>
              </a:rPr>
              <a:t>Tape</a:t>
            </a:r>
            <a:endParaRPr sz="2240" b="1" dirty="0"/>
          </a:p>
        </p:txBody>
      </p:sp>
      <p:sp>
        <p:nvSpPr>
          <p:cNvPr id="13" name="object 13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  <p:sp>
        <p:nvSpPr>
          <p:cNvPr id="10" name="object 10"/>
          <p:cNvSpPr txBox="1"/>
          <p:nvPr/>
        </p:nvSpPr>
        <p:spPr>
          <a:xfrm>
            <a:off x="2620061" y="4812590"/>
            <a:ext cx="2206752" cy="640814"/>
          </a:xfrm>
          <a:prstGeom prst="rect">
            <a:avLst/>
          </a:prstGeom>
        </p:spPr>
        <p:txBody>
          <a:bodyPr vert="horz" wrap="square" lIns="0" tIns="88390" rIns="0" bIns="0" rtlCol="0">
            <a:spAutoFit/>
          </a:bodyPr>
          <a:lstStyle/>
          <a:p>
            <a:pPr marL="576072" marR="8128" indent="-556768">
              <a:lnSpc>
                <a:spcPct val="80000"/>
              </a:lnSpc>
              <a:spcBef>
                <a:spcPts val="694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2240" spc="-8" dirty="0">
                <a:solidFill>
                  <a:srgbClr val="517AC6"/>
                </a:solidFill>
              </a:rPr>
              <a:t>Silvertrace</a:t>
            </a:r>
            <a:r>
              <a:rPr sz="2240" spc="-104" dirty="0">
                <a:solidFill>
                  <a:srgbClr val="517AC6"/>
                </a:solidFill>
              </a:rPr>
              <a:t> </a:t>
            </a:r>
            <a:r>
              <a:rPr sz="2240" spc="-8" dirty="0">
                <a:solidFill>
                  <a:srgbClr val="517AC6"/>
                </a:solidFill>
              </a:rPr>
              <a:t>&amp;  </a:t>
            </a:r>
            <a:r>
              <a:rPr sz="2240" spc="-8" dirty="0" err="1">
                <a:solidFill>
                  <a:srgbClr val="517AC6"/>
                </a:solidFill>
              </a:rPr>
              <a:t>VitalSigns</a:t>
            </a:r>
            <a:endParaRPr sz="2240" dirty="0"/>
          </a:p>
        </p:txBody>
      </p:sp>
      <p:sp>
        <p:nvSpPr>
          <p:cNvPr id="11" name="object 11"/>
          <p:cNvSpPr txBox="1"/>
          <p:nvPr/>
        </p:nvSpPr>
        <p:spPr>
          <a:xfrm>
            <a:off x="7645603" y="4344294"/>
            <a:ext cx="2961437" cy="948465"/>
          </a:xfrm>
          <a:prstGeom prst="rect">
            <a:avLst/>
          </a:prstGeom>
        </p:spPr>
        <p:txBody>
          <a:bodyPr vert="horz" wrap="square" lIns="0" tIns="117856" rIns="0" bIns="0" rtlCol="0">
            <a:spAutoFit/>
          </a:bodyPr>
          <a:lstStyle/>
          <a:p>
            <a:pPr marL="20320">
              <a:spcBef>
                <a:spcPts val="928"/>
              </a:spcBef>
            </a:pPr>
            <a:r>
              <a:rPr sz="2240" b="1" spc="-8" dirty="0">
                <a:solidFill>
                  <a:srgbClr val="517AC6"/>
                </a:solidFill>
              </a:rPr>
              <a:t>Microporous</a:t>
            </a:r>
            <a:r>
              <a:rPr sz="2240" b="1" spc="-56" dirty="0">
                <a:solidFill>
                  <a:srgbClr val="517AC6"/>
                </a:solidFill>
              </a:rPr>
              <a:t> </a:t>
            </a:r>
            <a:r>
              <a:rPr sz="2240" b="1" spc="-48" dirty="0">
                <a:solidFill>
                  <a:srgbClr val="517AC6"/>
                </a:solidFill>
              </a:rPr>
              <a:t>Tape</a:t>
            </a:r>
            <a:endParaRPr sz="2240" b="1" dirty="0"/>
          </a:p>
          <a:p>
            <a:pPr marL="576072" indent="-556768">
              <a:spcBef>
                <a:spcPts val="856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2400" spc="-16" dirty="0">
                <a:solidFill>
                  <a:srgbClr val="517AC6"/>
                </a:solidFill>
              </a:rPr>
              <a:t>SilverTrace</a:t>
            </a:r>
            <a:endParaRPr sz="2400" dirty="0"/>
          </a:p>
        </p:txBody>
      </p:sp>
      <p:sp>
        <p:nvSpPr>
          <p:cNvPr id="12" name="object 12"/>
          <p:cNvSpPr txBox="1"/>
          <p:nvPr/>
        </p:nvSpPr>
        <p:spPr>
          <a:xfrm>
            <a:off x="2503423" y="1502055"/>
            <a:ext cx="6001512" cy="128855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92912" indent="-556768">
              <a:spcBef>
                <a:spcPts val="160"/>
              </a:spcBef>
              <a:buClr>
                <a:srgbClr val="71B0D3"/>
              </a:buClr>
              <a:buChar char="•"/>
              <a:tabLst>
                <a:tab pos="691894" algn="l"/>
                <a:tab pos="692912" algn="l"/>
              </a:tabLst>
            </a:pPr>
            <a:r>
              <a:rPr sz="2400" dirty="0">
                <a:solidFill>
                  <a:srgbClr val="517AC6"/>
                </a:solidFill>
              </a:rPr>
              <a:t>Customer </a:t>
            </a:r>
            <a:r>
              <a:rPr sz="2400" spc="-8" dirty="0">
                <a:solidFill>
                  <a:srgbClr val="517AC6"/>
                </a:solidFill>
              </a:rPr>
              <a:t>preference </a:t>
            </a:r>
            <a:r>
              <a:rPr sz="2400" dirty="0">
                <a:solidFill>
                  <a:srgbClr val="517AC6"/>
                </a:solidFill>
              </a:rPr>
              <a:t>&amp;</a:t>
            </a:r>
            <a:r>
              <a:rPr sz="2400" spc="8" dirty="0">
                <a:solidFill>
                  <a:srgbClr val="517AC6"/>
                </a:solidFill>
              </a:rPr>
              <a:t> </a:t>
            </a:r>
            <a:r>
              <a:rPr sz="2400" spc="-8" dirty="0">
                <a:solidFill>
                  <a:srgbClr val="517AC6"/>
                </a:solidFill>
              </a:rPr>
              <a:t>environment</a:t>
            </a:r>
            <a:endParaRPr sz="2400" dirty="0"/>
          </a:p>
          <a:p>
            <a:pPr>
              <a:spcBef>
                <a:spcPts val="48"/>
              </a:spcBef>
            </a:pPr>
            <a:endParaRPr sz="2960" dirty="0"/>
          </a:p>
          <a:p>
            <a:pPr marL="20320">
              <a:tabLst>
                <a:tab pos="5045456" algn="l"/>
              </a:tabLst>
            </a:pPr>
            <a:r>
              <a:rPr sz="2560" b="1" dirty="0">
                <a:solidFill>
                  <a:srgbClr val="517AC6"/>
                </a:solidFill>
              </a:rPr>
              <a:t>Foam</a:t>
            </a:r>
            <a:r>
              <a:rPr sz="2880" b="1" dirty="0">
                <a:solidFill>
                  <a:srgbClr val="517AC6"/>
                </a:solidFill>
              </a:rPr>
              <a:t>	</a:t>
            </a:r>
            <a:r>
              <a:rPr sz="2560" b="1" dirty="0">
                <a:solidFill>
                  <a:srgbClr val="517AC6"/>
                </a:solidFill>
              </a:rPr>
              <a:t>Cloth</a:t>
            </a:r>
            <a:endParaRPr sz="256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7824" y="638048"/>
            <a:ext cx="13142976" cy="44155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>
              <a:lnSpc>
                <a:spcPts val="5312"/>
              </a:lnSpc>
              <a:spcBef>
                <a:spcPts val="160"/>
              </a:spcBef>
            </a:pPr>
            <a:r>
              <a:rPr sz="4480" dirty="0">
                <a:solidFill>
                  <a:srgbClr val="172F75"/>
                </a:solidFill>
              </a:rPr>
              <a:t>Gel</a:t>
            </a:r>
            <a:endParaRPr sz="4480" dirty="0"/>
          </a:p>
          <a:p>
            <a:pPr marL="1091184" marR="302768" indent="-556768">
              <a:lnSpc>
                <a:spcPts val="4144"/>
              </a:lnSpc>
              <a:spcBef>
                <a:spcPts val="464"/>
              </a:spcBef>
              <a:buClr>
                <a:srgbClr val="71B0D3"/>
              </a:buClr>
              <a:buChar char="•"/>
              <a:tabLst>
                <a:tab pos="1091184" algn="l"/>
                <a:tab pos="1092200" algn="l"/>
              </a:tabLst>
            </a:pPr>
            <a:r>
              <a:rPr sz="3200" spc="-8" dirty="0">
                <a:solidFill>
                  <a:srgbClr val="517AC6"/>
                </a:solidFill>
              </a:rPr>
              <a:t>Customers generally prefer one gel or  another</a:t>
            </a:r>
            <a:endParaRPr sz="3200" dirty="0"/>
          </a:p>
          <a:p>
            <a:pPr marL="1091184" marR="8128" indent="-556768">
              <a:lnSpc>
                <a:spcPts val="4144"/>
              </a:lnSpc>
              <a:spcBef>
                <a:spcPts val="928"/>
              </a:spcBef>
              <a:buClr>
                <a:srgbClr val="71B0D3"/>
              </a:buClr>
              <a:buChar char="•"/>
              <a:tabLst>
                <a:tab pos="1091184" algn="l"/>
                <a:tab pos="1092200" algn="l"/>
                <a:tab pos="3369056" algn="l"/>
              </a:tabLst>
            </a:pPr>
            <a:r>
              <a:rPr sz="3200" dirty="0">
                <a:solidFill>
                  <a:srgbClr val="517AC6"/>
                </a:solidFill>
              </a:rPr>
              <a:t>Solid</a:t>
            </a:r>
            <a:r>
              <a:rPr sz="3200" spc="8" dirty="0">
                <a:solidFill>
                  <a:srgbClr val="517AC6"/>
                </a:solidFill>
              </a:rPr>
              <a:t> </a:t>
            </a:r>
            <a:r>
              <a:rPr sz="3200" spc="-8" dirty="0">
                <a:solidFill>
                  <a:srgbClr val="517AC6"/>
                </a:solidFill>
              </a:rPr>
              <a:t>gel:	</a:t>
            </a:r>
            <a:r>
              <a:rPr sz="3200" dirty="0">
                <a:solidFill>
                  <a:srgbClr val="517AC6"/>
                </a:solidFill>
              </a:rPr>
              <a:t>“Less mess”, </a:t>
            </a:r>
            <a:r>
              <a:rPr sz="3200" spc="-8" dirty="0">
                <a:solidFill>
                  <a:srgbClr val="517AC6"/>
                </a:solidFill>
              </a:rPr>
              <a:t>easy </a:t>
            </a:r>
            <a:r>
              <a:rPr sz="3200" dirty="0">
                <a:solidFill>
                  <a:srgbClr val="517AC6"/>
                </a:solidFill>
              </a:rPr>
              <a:t>to </a:t>
            </a:r>
            <a:r>
              <a:rPr sz="3200" spc="-56" dirty="0">
                <a:solidFill>
                  <a:srgbClr val="517AC6"/>
                </a:solidFill>
              </a:rPr>
              <a:t>apply,  </a:t>
            </a:r>
            <a:r>
              <a:rPr sz="3200" spc="-8" dirty="0">
                <a:solidFill>
                  <a:srgbClr val="517AC6"/>
                </a:solidFill>
              </a:rPr>
              <a:t>needs “warm up” on </a:t>
            </a:r>
            <a:r>
              <a:rPr sz="3200" dirty="0">
                <a:solidFill>
                  <a:srgbClr val="517AC6"/>
                </a:solidFill>
              </a:rPr>
              <a:t>skin for </a:t>
            </a:r>
            <a:r>
              <a:rPr sz="3200" spc="-8" dirty="0">
                <a:solidFill>
                  <a:srgbClr val="517AC6"/>
                </a:solidFill>
              </a:rPr>
              <a:t>good</a:t>
            </a:r>
            <a:r>
              <a:rPr sz="3200" spc="-16" dirty="0">
                <a:solidFill>
                  <a:srgbClr val="517AC6"/>
                </a:solidFill>
              </a:rPr>
              <a:t> </a:t>
            </a:r>
            <a:r>
              <a:rPr sz="3200" spc="-8" dirty="0">
                <a:solidFill>
                  <a:srgbClr val="517AC6"/>
                </a:solidFill>
              </a:rPr>
              <a:t>trace</a:t>
            </a:r>
            <a:endParaRPr sz="3200" dirty="0"/>
          </a:p>
          <a:p>
            <a:pPr marL="1091184" marR="33528" indent="-556768">
              <a:lnSpc>
                <a:spcPts val="4144"/>
              </a:lnSpc>
              <a:spcBef>
                <a:spcPts val="928"/>
              </a:spcBef>
              <a:buClr>
                <a:srgbClr val="71B0D3"/>
              </a:buClr>
              <a:buChar char="•"/>
              <a:tabLst>
                <a:tab pos="1091184" algn="l"/>
                <a:tab pos="1092200" algn="l"/>
              </a:tabLst>
            </a:pPr>
            <a:r>
              <a:rPr sz="3200" spc="-24" dirty="0">
                <a:solidFill>
                  <a:srgbClr val="517AC6"/>
                </a:solidFill>
              </a:rPr>
              <a:t>Wet </a:t>
            </a:r>
            <a:r>
              <a:rPr sz="3200" spc="-8" dirty="0">
                <a:solidFill>
                  <a:srgbClr val="517AC6"/>
                </a:solidFill>
              </a:rPr>
              <a:t>gel: </a:t>
            </a:r>
            <a:r>
              <a:rPr sz="3200" dirty="0">
                <a:solidFill>
                  <a:srgbClr val="517AC6"/>
                </a:solidFill>
              </a:rPr>
              <a:t>Quick </a:t>
            </a:r>
            <a:r>
              <a:rPr sz="3200" spc="-8" dirty="0">
                <a:solidFill>
                  <a:srgbClr val="517AC6"/>
                </a:solidFill>
              </a:rPr>
              <a:t>trace more </a:t>
            </a:r>
            <a:r>
              <a:rPr sz="3200" spc="-32" dirty="0">
                <a:solidFill>
                  <a:srgbClr val="517AC6"/>
                </a:solidFill>
              </a:rPr>
              <a:t>immediately,  </a:t>
            </a:r>
            <a:r>
              <a:rPr sz="3200" spc="-8" dirty="0">
                <a:solidFill>
                  <a:srgbClr val="517AC6"/>
                </a:solidFill>
              </a:rPr>
              <a:t>quality trace, “more</a:t>
            </a:r>
            <a:r>
              <a:rPr sz="3200" spc="16" dirty="0">
                <a:solidFill>
                  <a:srgbClr val="517AC6"/>
                </a:solidFill>
              </a:rPr>
              <a:t> </a:t>
            </a:r>
            <a:r>
              <a:rPr sz="3200" dirty="0">
                <a:solidFill>
                  <a:srgbClr val="517AC6"/>
                </a:solidFill>
              </a:rPr>
              <a:t>mess”</a:t>
            </a:r>
            <a:endParaRPr sz="3200" dirty="0"/>
          </a:p>
          <a:p>
            <a:pPr>
              <a:spcBef>
                <a:spcPts val="40"/>
              </a:spcBef>
            </a:pPr>
            <a:endParaRPr sz="4720" dirty="0"/>
          </a:p>
          <a:p>
            <a:pPr marL="535432">
              <a:spcBef>
                <a:spcPts val="8"/>
              </a:spcBef>
              <a:tabLst>
                <a:tab pos="6387592" algn="l"/>
              </a:tabLst>
            </a:pPr>
            <a:r>
              <a:rPr sz="3840" spc="-8" dirty="0">
                <a:solidFill>
                  <a:srgbClr val="517AC6"/>
                </a:solidFill>
              </a:rPr>
              <a:t>Solid</a:t>
            </a:r>
            <a:r>
              <a:rPr sz="3840" spc="16" dirty="0">
                <a:solidFill>
                  <a:srgbClr val="517AC6"/>
                </a:solidFill>
              </a:rPr>
              <a:t> </a:t>
            </a:r>
            <a:r>
              <a:rPr sz="3840" dirty="0">
                <a:solidFill>
                  <a:srgbClr val="517AC6"/>
                </a:solidFill>
              </a:rPr>
              <a:t>Gel	</a:t>
            </a:r>
            <a:r>
              <a:rPr sz="3840" spc="-24" dirty="0">
                <a:solidFill>
                  <a:srgbClr val="517AC6"/>
                </a:solidFill>
              </a:rPr>
              <a:t>Wet</a:t>
            </a:r>
            <a:r>
              <a:rPr sz="3840" spc="-32" dirty="0">
                <a:solidFill>
                  <a:srgbClr val="517AC6"/>
                </a:solidFill>
              </a:rPr>
              <a:t> </a:t>
            </a:r>
            <a:r>
              <a:rPr sz="3840" spc="-8" dirty="0">
                <a:solidFill>
                  <a:srgbClr val="517AC6"/>
                </a:solidFill>
              </a:rPr>
              <a:t>gel</a:t>
            </a:r>
            <a:endParaRPr sz="3840" dirty="0"/>
          </a:p>
        </p:txBody>
      </p:sp>
      <p:sp>
        <p:nvSpPr>
          <p:cNvPr id="3" name="object 3"/>
          <p:cNvSpPr/>
          <p:nvPr/>
        </p:nvSpPr>
        <p:spPr>
          <a:xfrm>
            <a:off x="3739287" y="5420563"/>
            <a:ext cx="3474718" cy="2809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4" name="object 4"/>
          <p:cNvSpPr/>
          <p:nvPr/>
        </p:nvSpPr>
        <p:spPr>
          <a:xfrm>
            <a:off x="9306154" y="3568597"/>
            <a:ext cx="5324245" cy="37039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5" name="object 5"/>
          <p:cNvSpPr/>
          <p:nvPr/>
        </p:nvSpPr>
        <p:spPr>
          <a:xfrm>
            <a:off x="8514894" y="5207203"/>
            <a:ext cx="1424024" cy="14886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6" name="object 6"/>
          <p:cNvSpPr/>
          <p:nvPr/>
        </p:nvSpPr>
        <p:spPr>
          <a:xfrm>
            <a:off x="8581338" y="5421174"/>
            <a:ext cx="1112520" cy="1177544"/>
          </a:xfrm>
          <a:custGeom>
            <a:avLst/>
            <a:gdLst/>
            <a:ahLst/>
            <a:cxnLst/>
            <a:rect l="l" t="t" r="r" b="b"/>
            <a:pathLst>
              <a:path w="695325" h="735964">
                <a:moveTo>
                  <a:pt x="660723" y="36297"/>
                </a:moveTo>
                <a:lnTo>
                  <a:pt x="636729" y="43358"/>
                </a:lnTo>
                <a:lnTo>
                  <a:pt x="0" y="718159"/>
                </a:lnTo>
                <a:lnTo>
                  <a:pt x="18287" y="735418"/>
                </a:lnTo>
                <a:lnTo>
                  <a:pt x="655138" y="60381"/>
                </a:lnTo>
                <a:lnTo>
                  <a:pt x="660723" y="36297"/>
                </a:lnTo>
                <a:close/>
              </a:path>
              <a:path w="695325" h="735964">
                <a:moveTo>
                  <a:pt x="692738" y="9525"/>
                </a:moveTo>
                <a:lnTo>
                  <a:pt x="668654" y="9525"/>
                </a:lnTo>
                <a:lnTo>
                  <a:pt x="686942" y="26670"/>
                </a:lnTo>
                <a:lnTo>
                  <a:pt x="655138" y="60381"/>
                </a:lnTo>
                <a:lnTo>
                  <a:pt x="645667" y="101219"/>
                </a:lnTo>
                <a:lnTo>
                  <a:pt x="644016" y="107950"/>
                </a:lnTo>
                <a:lnTo>
                  <a:pt x="648335" y="114681"/>
                </a:lnTo>
                <a:lnTo>
                  <a:pt x="655065" y="116332"/>
                </a:lnTo>
                <a:lnTo>
                  <a:pt x="661797" y="117856"/>
                </a:lnTo>
                <a:lnTo>
                  <a:pt x="668527" y="113665"/>
                </a:lnTo>
                <a:lnTo>
                  <a:pt x="670178" y="106934"/>
                </a:lnTo>
                <a:lnTo>
                  <a:pt x="692738" y="9525"/>
                </a:lnTo>
                <a:close/>
              </a:path>
              <a:path w="695325" h="735964">
                <a:moveTo>
                  <a:pt x="674751" y="15240"/>
                </a:moveTo>
                <a:lnTo>
                  <a:pt x="665607" y="15240"/>
                </a:lnTo>
                <a:lnTo>
                  <a:pt x="681354" y="30226"/>
                </a:lnTo>
                <a:lnTo>
                  <a:pt x="660723" y="36297"/>
                </a:lnTo>
                <a:lnTo>
                  <a:pt x="655138" y="60381"/>
                </a:lnTo>
                <a:lnTo>
                  <a:pt x="686942" y="26670"/>
                </a:lnTo>
                <a:lnTo>
                  <a:pt x="674751" y="15240"/>
                </a:lnTo>
                <a:close/>
              </a:path>
              <a:path w="695325" h="735964">
                <a:moveTo>
                  <a:pt x="694943" y="0"/>
                </a:moveTo>
                <a:lnTo>
                  <a:pt x="583057" y="32893"/>
                </a:lnTo>
                <a:lnTo>
                  <a:pt x="579247" y="39878"/>
                </a:lnTo>
                <a:lnTo>
                  <a:pt x="581151" y="46609"/>
                </a:lnTo>
                <a:lnTo>
                  <a:pt x="583184" y="53213"/>
                </a:lnTo>
                <a:lnTo>
                  <a:pt x="590168" y="57023"/>
                </a:lnTo>
                <a:lnTo>
                  <a:pt x="636729" y="43358"/>
                </a:lnTo>
                <a:lnTo>
                  <a:pt x="668654" y="9525"/>
                </a:lnTo>
                <a:lnTo>
                  <a:pt x="692738" y="9525"/>
                </a:lnTo>
                <a:lnTo>
                  <a:pt x="694943" y="0"/>
                </a:lnTo>
                <a:close/>
              </a:path>
              <a:path w="695325" h="735964">
                <a:moveTo>
                  <a:pt x="668654" y="9525"/>
                </a:moveTo>
                <a:lnTo>
                  <a:pt x="636729" y="43358"/>
                </a:lnTo>
                <a:lnTo>
                  <a:pt x="660723" y="36297"/>
                </a:lnTo>
                <a:lnTo>
                  <a:pt x="665607" y="15240"/>
                </a:lnTo>
                <a:lnTo>
                  <a:pt x="674751" y="15240"/>
                </a:lnTo>
                <a:lnTo>
                  <a:pt x="668654" y="9525"/>
                </a:lnTo>
                <a:close/>
              </a:path>
              <a:path w="695325" h="735964">
                <a:moveTo>
                  <a:pt x="665607" y="15240"/>
                </a:moveTo>
                <a:lnTo>
                  <a:pt x="660723" y="36297"/>
                </a:lnTo>
                <a:lnTo>
                  <a:pt x="681354" y="30226"/>
                </a:lnTo>
                <a:lnTo>
                  <a:pt x="665607" y="15240"/>
                </a:lnTo>
                <a:close/>
              </a:path>
            </a:pathLst>
          </a:custGeom>
          <a:solidFill>
            <a:srgbClr val="71B0D3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 txBox="1"/>
          <p:nvPr/>
        </p:nvSpPr>
        <p:spPr>
          <a:xfrm>
            <a:off x="7624470" y="6629604"/>
            <a:ext cx="940816" cy="352917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2160" dirty="0">
                <a:solidFill>
                  <a:srgbClr val="0C1524"/>
                </a:solidFill>
              </a:rPr>
              <a:t>spon</a:t>
            </a:r>
            <a:r>
              <a:rPr sz="2160" spc="-16" dirty="0">
                <a:solidFill>
                  <a:srgbClr val="0C1524"/>
                </a:solidFill>
              </a:rPr>
              <a:t>g</a:t>
            </a:r>
            <a:r>
              <a:rPr sz="2160" dirty="0">
                <a:solidFill>
                  <a:srgbClr val="0C1524"/>
                </a:solidFill>
              </a:rPr>
              <a:t>e</a:t>
            </a:r>
            <a:endParaRPr sz="2160"/>
          </a:p>
        </p:txBody>
      </p:sp>
      <p:sp>
        <p:nvSpPr>
          <p:cNvPr id="8" name="object 8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4150" y="341018"/>
            <a:ext cx="7514336" cy="661720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sz="4000" dirty="0"/>
              <a:t>Size – need </a:t>
            </a:r>
            <a:r>
              <a:rPr sz="4000" spc="-8" dirty="0"/>
              <a:t>different </a:t>
            </a:r>
            <a:r>
              <a:rPr sz="4000" dirty="0"/>
              <a:t>size</a:t>
            </a:r>
            <a:r>
              <a:rPr sz="4000" spc="-182" dirty="0"/>
              <a:t> </a:t>
            </a:r>
            <a:r>
              <a:rPr sz="4000" dirty="0"/>
              <a:t>options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2503421" y="1594306"/>
            <a:ext cx="10907778" cy="285462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76072" marR="361696" indent="-556768">
              <a:spcBef>
                <a:spcPts val="160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3200" spc="-8" dirty="0">
                <a:solidFill>
                  <a:srgbClr val="517AC6"/>
                </a:solidFill>
              </a:rPr>
              <a:t>Small size </a:t>
            </a:r>
            <a:r>
              <a:rPr sz="3200" dirty="0">
                <a:solidFill>
                  <a:srgbClr val="517AC6"/>
                </a:solidFill>
              </a:rPr>
              <a:t>– </a:t>
            </a:r>
            <a:r>
              <a:rPr sz="3200" spc="-8" dirty="0">
                <a:solidFill>
                  <a:srgbClr val="517AC6"/>
                </a:solidFill>
              </a:rPr>
              <a:t>better </a:t>
            </a:r>
            <a:r>
              <a:rPr sz="3200" dirty="0">
                <a:solidFill>
                  <a:srgbClr val="517AC6"/>
                </a:solidFill>
              </a:rPr>
              <a:t>for </a:t>
            </a:r>
            <a:r>
              <a:rPr sz="3200" spc="-8" dirty="0">
                <a:solidFill>
                  <a:srgbClr val="517AC6"/>
                </a:solidFill>
              </a:rPr>
              <a:t>smaller adults </a:t>
            </a:r>
            <a:r>
              <a:rPr sz="3200" dirty="0">
                <a:solidFill>
                  <a:srgbClr val="517AC6"/>
                </a:solidFill>
              </a:rPr>
              <a:t>&amp;  </a:t>
            </a:r>
            <a:r>
              <a:rPr sz="3200" spc="-8" dirty="0">
                <a:solidFill>
                  <a:srgbClr val="517AC6"/>
                </a:solidFill>
              </a:rPr>
              <a:t>pediatrics</a:t>
            </a:r>
            <a:endParaRPr lang="en-GB" sz="3200" spc="-8" dirty="0">
              <a:solidFill>
                <a:srgbClr val="517AC6"/>
              </a:solidFill>
            </a:endParaRPr>
          </a:p>
          <a:p>
            <a:pPr marL="576072" marR="361696" indent="-556768">
              <a:spcBef>
                <a:spcPts val="160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endParaRPr sz="3200" dirty="0"/>
          </a:p>
          <a:p>
            <a:pPr marL="576072" marR="8128" indent="-556768">
              <a:spcBef>
                <a:spcPts val="920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3200" spc="-8" dirty="0">
                <a:solidFill>
                  <a:srgbClr val="517AC6"/>
                </a:solidFill>
              </a:rPr>
              <a:t>Larger size </a:t>
            </a:r>
            <a:r>
              <a:rPr sz="3200" dirty="0">
                <a:solidFill>
                  <a:srgbClr val="517AC6"/>
                </a:solidFill>
              </a:rPr>
              <a:t>– </a:t>
            </a:r>
            <a:r>
              <a:rPr sz="3200" spc="-8" dirty="0">
                <a:solidFill>
                  <a:srgbClr val="517AC6"/>
                </a:solidFill>
              </a:rPr>
              <a:t>better </a:t>
            </a:r>
            <a:r>
              <a:rPr sz="3200" dirty="0">
                <a:solidFill>
                  <a:srgbClr val="517AC6"/>
                </a:solidFill>
              </a:rPr>
              <a:t>for </a:t>
            </a:r>
            <a:r>
              <a:rPr sz="3200" spc="-8" dirty="0">
                <a:solidFill>
                  <a:srgbClr val="517AC6"/>
                </a:solidFill>
              </a:rPr>
              <a:t>larger adults and  large</a:t>
            </a:r>
            <a:r>
              <a:rPr sz="3200" spc="8" dirty="0">
                <a:solidFill>
                  <a:srgbClr val="517AC6"/>
                </a:solidFill>
              </a:rPr>
              <a:t> </a:t>
            </a:r>
            <a:r>
              <a:rPr sz="3200" spc="-8" dirty="0">
                <a:solidFill>
                  <a:srgbClr val="517AC6"/>
                </a:solidFill>
              </a:rPr>
              <a:t>pediatrics</a:t>
            </a:r>
            <a:endParaRPr lang="en-GB" sz="3200" spc="-8" dirty="0">
              <a:solidFill>
                <a:srgbClr val="517AC6"/>
              </a:solidFill>
            </a:endParaRPr>
          </a:p>
          <a:p>
            <a:pPr marL="576072" marR="8128" indent="-556768">
              <a:spcBef>
                <a:spcPts val="920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endParaRPr sz="3200" dirty="0"/>
          </a:p>
          <a:p>
            <a:pPr marL="576072" indent="-556768">
              <a:spcBef>
                <a:spcPts val="928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3200" spc="-8" dirty="0">
                <a:solidFill>
                  <a:srgbClr val="517AC6"/>
                </a:solidFill>
              </a:rPr>
              <a:t>Neonatal </a:t>
            </a:r>
            <a:r>
              <a:rPr sz="3200" dirty="0">
                <a:solidFill>
                  <a:srgbClr val="517AC6"/>
                </a:solidFill>
              </a:rPr>
              <a:t>– </a:t>
            </a:r>
            <a:r>
              <a:rPr sz="3200" spc="-8" dirty="0">
                <a:solidFill>
                  <a:srgbClr val="517AC6"/>
                </a:solidFill>
              </a:rPr>
              <a:t>neonatal is</a:t>
            </a:r>
            <a:r>
              <a:rPr sz="3200" spc="80" dirty="0">
                <a:solidFill>
                  <a:srgbClr val="517AC6"/>
                </a:solidFill>
              </a:rPr>
              <a:t> </a:t>
            </a:r>
            <a:r>
              <a:rPr sz="3200" spc="-8" dirty="0">
                <a:solidFill>
                  <a:srgbClr val="517AC6"/>
                </a:solidFill>
              </a:rPr>
              <a:t>specific</a:t>
            </a:r>
            <a:endParaRPr sz="3200" dirty="0"/>
          </a:p>
        </p:txBody>
      </p:sp>
      <p:sp>
        <p:nvSpPr>
          <p:cNvPr id="4" name="object 4"/>
          <p:cNvSpPr/>
          <p:nvPr/>
        </p:nvSpPr>
        <p:spPr>
          <a:xfrm>
            <a:off x="4246472" y="4858512"/>
            <a:ext cx="5486400" cy="33710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5" name="object 5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7505" y="700170"/>
            <a:ext cx="2923032" cy="600164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u="none" dirty="0"/>
              <a:t>Conne</a:t>
            </a:r>
            <a:r>
              <a:rPr spc="8" dirty="0"/>
              <a:t>c</a:t>
            </a:r>
            <a:r>
              <a:rPr u="none" dirty="0"/>
              <a:t>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35351" y="1961285"/>
            <a:ext cx="1415288" cy="57451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3600" dirty="0">
                <a:solidFill>
                  <a:srgbClr val="517AC6"/>
                </a:solidFill>
              </a:rPr>
              <a:t>“Sna</a:t>
            </a:r>
            <a:r>
              <a:rPr sz="3600" spc="8" dirty="0">
                <a:solidFill>
                  <a:srgbClr val="517AC6"/>
                </a:solidFill>
              </a:rPr>
              <a:t>p</a:t>
            </a:r>
            <a:r>
              <a:rPr sz="3600" dirty="0">
                <a:solidFill>
                  <a:srgbClr val="517AC6"/>
                </a:solidFill>
              </a:rPr>
              <a:t>”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5802985" y="1961286"/>
            <a:ext cx="777240" cy="57451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3600" spc="-406" dirty="0">
                <a:solidFill>
                  <a:srgbClr val="517AC6"/>
                </a:solidFill>
              </a:rPr>
              <a:t>T</a:t>
            </a:r>
            <a:r>
              <a:rPr sz="3600" spc="-8" dirty="0">
                <a:solidFill>
                  <a:srgbClr val="517AC6"/>
                </a:solidFill>
              </a:rPr>
              <a:t>ab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7878065" y="1961285"/>
            <a:ext cx="2100072" cy="57451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3600" spc="-8" dirty="0">
                <a:solidFill>
                  <a:srgbClr val="517AC6"/>
                </a:solidFill>
              </a:rPr>
              <a:t>Pr</a:t>
            </a:r>
            <a:r>
              <a:rPr sz="3600" dirty="0">
                <a:solidFill>
                  <a:srgbClr val="517AC6"/>
                </a:solidFill>
              </a:rPr>
              <a:t>e</a:t>
            </a:r>
            <a:r>
              <a:rPr sz="3600" spc="-8" dirty="0">
                <a:solidFill>
                  <a:srgbClr val="517AC6"/>
                </a:solidFill>
              </a:rPr>
              <a:t>-Wired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0445039" y="1961285"/>
            <a:ext cx="1618488" cy="57451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3600" spc="-8" dirty="0">
                <a:solidFill>
                  <a:srgbClr val="517AC6"/>
                </a:solidFill>
              </a:rPr>
              <a:t>Banana</a:t>
            </a:r>
            <a:endParaRPr sz="3600"/>
          </a:p>
        </p:txBody>
      </p:sp>
      <p:sp>
        <p:nvSpPr>
          <p:cNvPr id="7" name="object 7"/>
          <p:cNvSpPr/>
          <p:nvPr/>
        </p:nvSpPr>
        <p:spPr>
          <a:xfrm>
            <a:off x="2360371" y="2750515"/>
            <a:ext cx="2656637" cy="26493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8" name="object 8"/>
          <p:cNvSpPr/>
          <p:nvPr/>
        </p:nvSpPr>
        <p:spPr>
          <a:xfrm>
            <a:off x="5084063" y="2439617"/>
            <a:ext cx="2744419" cy="36795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9" name="object 9"/>
          <p:cNvSpPr/>
          <p:nvPr/>
        </p:nvSpPr>
        <p:spPr>
          <a:xfrm>
            <a:off x="5394960" y="2750515"/>
            <a:ext cx="1805635" cy="27407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0" name="object 10"/>
          <p:cNvSpPr/>
          <p:nvPr/>
        </p:nvSpPr>
        <p:spPr>
          <a:xfrm>
            <a:off x="7589459" y="2556561"/>
            <a:ext cx="2273827" cy="30371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1" name="object 11"/>
          <p:cNvSpPr/>
          <p:nvPr/>
        </p:nvSpPr>
        <p:spPr>
          <a:xfrm>
            <a:off x="10241280" y="2226257"/>
            <a:ext cx="2153107" cy="36978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2" name="object 12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7505" y="700170"/>
            <a:ext cx="6915912" cy="600164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u="none" dirty="0"/>
              <a:t>Our pre-attached</a:t>
            </a:r>
            <a:r>
              <a:rPr spc="-80" dirty="0"/>
              <a:t> </a:t>
            </a:r>
            <a:r>
              <a:rPr u="none" dirty="0"/>
              <a:t>leadwires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57504" y="1839977"/>
            <a:ext cx="4523232" cy="1327543"/>
          </a:xfrm>
          <a:prstGeom prst="rect">
            <a:avLst/>
          </a:prstGeom>
        </p:spPr>
        <p:txBody>
          <a:bodyPr vert="horz" wrap="square" lIns="0" tIns="140208" rIns="0" bIns="0" rtlCol="0">
            <a:spAutoFit/>
          </a:bodyPr>
          <a:lstStyle/>
          <a:p>
            <a:pPr marL="576072" indent="-556768">
              <a:spcBef>
                <a:spcPts val="1104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3840" dirty="0">
                <a:solidFill>
                  <a:srgbClr val="517AC6"/>
                </a:solidFill>
              </a:rPr>
              <a:t>Only </a:t>
            </a:r>
            <a:r>
              <a:rPr sz="3840" spc="-8" dirty="0">
                <a:solidFill>
                  <a:srgbClr val="517AC6"/>
                </a:solidFill>
              </a:rPr>
              <a:t>for</a:t>
            </a:r>
            <a:r>
              <a:rPr sz="3840" spc="-96" dirty="0">
                <a:solidFill>
                  <a:srgbClr val="517AC6"/>
                </a:solidFill>
              </a:rPr>
              <a:t> </a:t>
            </a:r>
            <a:r>
              <a:rPr sz="3840" spc="-8" dirty="0">
                <a:solidFill>
                  <a:srgbClr val="517AC6"/>
                </a:solidFill>
              </a:rPr>
              <a:t>neonates</a:t>
            </a:r>
            <a:endParaRPr sz="3840"/>
          </a:p>
          <a:p>
            <a:pPr marL="751840">
              <a:spcBef>
                <a:spcPts val="784"/>
              </a:spcBef>
              <a:tabLst>
                <a:tab pos="1208024" algn="l"/>
              </a:tabLst>
            </a:pPr>
            <a:r>
              <a:rPr sz="3200" spc="-8" dirty="0">
                <a:solidFill>
                  <a:srgbClr val="71B0D3"/>
                </a:solidFill>
              </a:rPr>
              <a:t>–	</a:t>
            </a:r>
            <a:r>
              <a:rPr sz="3200" spc="-8" dirty="0">
                <a:solidFill>
                  <a:srgbClr val="517AC6"/>
                </a:solidFill>
              </a:rPr>
              <a:t>IEC:</a:t>
            </a:r>
            <a:r>
              <a:rPr sz="3200" spc="-104" dirty="0">
                <a:solidFill>
                  <a:srgbClr val="517AC6"/>
                </a:solidFill>
              </a:rPr>
              <a:t> </a:t>
            </a:r>
            <a:r>
              <a:rPr sz="3200" spc="-8" dirty="0">
                <a:solidFill>
                  <a:srgbClr val="517AC6"/>
                </a:solidFill>
              </a:rPr>
              <a:t>2009101-406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1589023" y="5571744"/>
            <a:ext cx="3951224" cy="511935"/>
          </a:xfrm>
          <a:prstGeom prst="rect">
            <a:avLst/>
          </a:prstGeom>
        </p:spPr>
        <p:txBody>
          <a:bodyPr vert="horz" wrap="square" lIns="0" tIns="19304" rIns="0" bIns="0" rtlCol="0">
            <a:spAutoFit/>
          </a:bodyPr>
          <a:lstStyle/>
          <a:p>
            <a:pPr marL="20320">
              <a:spcBef>
                <a:spcPts val="152"/>
              </a:spcBef>
              <a:tabLst>
                <a:tab pos="476504" algn="l"/>
              </a:tabLst>
            </a:pPr>
            <a:r>
              <a:rPr sz="3200" spc="-8" dirty="0">
                <a:solidFill>
                  <a:srgbClr val="71B0D3"/>
                </a:solidFill>
              </a:rPr>
              <a:t>–	</a:t>
            </a:r>
            <a:r>
              <a:rPr sz="3200" spc="-8" dirty="0">
                <a:solidFill>
                  <a:srgbClr val="517AC6"/>
                </a:solidFill>
              </a:rPr>
              <a:t>AHA:</a:t>
            </a:r>
            <a:r>
              <a:rPr sz="3200" spc="-80" dirty="0">
                <a:solidFill>
                  <a:srgbClr val="517AC6"/>
                </a:solidFill>
              </a:rPr>
              <a:t> </a:t>
            </a:r>
            <a:r>
              <a:rPr sz="3200" spc="-8" dirty="0">
                <a:solidFill>
                  <a:srgbClr val="517AC6"/>
                </a:solidFill>
              </a:rPr>
              <a:t>2009101-404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834126" y="4937760"/>
            <a:ext cx="7418832" cy="19665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6" name="object 6"/>
          <p:cNvSpPr/>
          <p:nvPr/>
        </p:nvSpPr>
        <p:spPr>
          <a:xfrm>
            <a:off x="4812183" y="2170177"/>
            <a:ext cx="7719974" cy="2036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/>
              <a:t>Radiotranslucent ECG Electrodes</a:t>
            </a:r>
          </a:p>
        </p:txBody>
      </p:sp>
      <p:sp>
        <p:nvSpPr>
          <p:cNvPr id="507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3841" y="1476377"/>
            <a:ext cx="14264638" cy="3656386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400" dirty="0"/>
              <a:t>Used in </a:t>
            </a:r>
            <a:r>
              <a:rPr lang="en-US" altLang="en-US" sz="2400" dirty="0" err="1"/>
              <a:t>Cath</a:t>
            </a:r>
            <a:r>
              <a:rPr lang="en-US" altLang="en-US" sz="2400" dirty="0"/>
              <a:t> Lab and MRI</a:t>
            </a:r>
          </a:p>
          <a:p>
            <a:pPr>
              <a:buFontTx/>
              <a:buChar char="•"/>
            </a:pPr>
            <a:endParaRPr lang="en-US" altLang="en-US" sz="2400" dirty="0"/>
          </a:p>
          <a:p>
            <a:pPr>
              <a:buFontTx/>
              <a:buChar char="•"/>
            </a:pPr>
            <a:r>
              <a:rPr lang="en-US" altLang="en-US" sz="2400" dirty="0"/>
              <a:t>Conductive carbon snap – X-ray translucent and non-magnetic</a:t>
            </a:r>
          </a:p>
          <a:p>
            <a:pPr>
              <a:buFontTx/>
              <a:buChar char="•"/>
            </a:pPr>
            <a:endParaRPr lang="en-US" altLang="en-US" sz="2400" dirty="0"/>
          </a:p>
          <a:p>
            <a:pPr>
              <a:buFontTx/>
              <a:buChar char="•"/>
            </a:pPr>
            <a:r>
              <a:rPr lang="en-US" altLang="en-US" sz="2400" dirty="0"/>
              <a:t>Use with </a:t>
            </a:r>
            <a:r>
              <a:rPr lang="en-US" altLang="en-US" sz="2400" dirty="0" err="1"/>
              <a:t>radiotranslucent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leadwires</a:t>
            </a:r>
            <a:r>
              <a:rPr lang="en-US" altLang="en-US" sz="2400" dirty="0"/>
              <a:t> </a:t>
            </a:r>
          </a:p>
          <a:p>
            <a:pPr>
              <a:buFontTx/>
              <a:buChar char="•"/>
            </a:pPr>
            <a:endParaRPr lang="en-US" altLang="en-US" sz="2400" dirty="0"/>
          </a:p>
          <a:p>
            <a:pPr>
              <a:buFontTx/>
              <a:buChar char="•"/>
            </a:pPr>
            <a:r>
              <a:rPr lang="en-US" altLang="en-US" sz="2400" b="1" dirty="0"/>
              <a:t>9408-401</a:t>
            </a:r>
            <a:r>
              <a:rPr lang="en-US" altLang="en-US" sz="2400" dirty="0"/>
              <a:t> 	– </a:t>
            </a:r>
            <a:r>
              <a:rPr lang="en-US" altLang="en-US" dirty="0"/>
              <a:t>Oval Foam </a:t>
            </a:r>
            <a:r>
              <a:rPr lang="en-US" altLang="en-US" dirty="0" err="1"/>
              <a:t>Radiotranslucent</a:t>
            </a:r>
            <a:r>
              <a:rPr lang="en-US" altLang="en-US" dirty="0"/>
              <a:t> Electrode, Wet Gel – 5/strip, 300/case</a:t>
            </a:r>
          </a:p>
          <a:p>
            <a:pPr>
              <a:buFontTx/>
              <a:buChar char="•"/>
            </a:pPr>
            <a:r>
              <a:rPr lang="en-US" altLang="en-US" sz="2400" b="1" dirty="0"/>
              <a:t>2014786-001</a:t>
            </a:r>
            <a:r>
              <a:rPr lang="en-US" altLang="en-US" sz="2400" dirty="0"/>
              <a:t> 	– </a:t>
            </a:r>
            <a:r>
              <a:rPr lang="en-US" altLang="en-US" dirty="0"/>
              <a:t>Rectangle Foam, </a:t>
            </a:r>
            <a:r>
              <a:rPr lang="en-US" altLang="en-US" dirty="0" err="1"/>
              <a:t>Radiotranslucent</a:t>
            </a:r>
            <a:r>
              <a:rPr lang="en-US" altLang="en-US" dirty="0"/>
              <a:t> Electrode, Wet Gel – 30/pouch, 300/case</a:t>
            </a:r>
          </a:p>
          <a:p>
            <a:pPr>
              <a:buFontTx/>
              <a:buChar char="•"/>
            </a:pPr>
            <a:r>
              <a:rPr lang="en-US" altLang="en-US" sz="2400" b="1" dirty="0"/>
              <a:t>2014787-001</a:t>
            </a:r>
            <a:r>
              <a:rPr lang="en-US" altLang="en-US" sz="2400" dirty="0"/>
              <a:t> 	– </a:t>
            </a:r>
            <a:r>
              <a:rPr lang="en-US" altLang="en-US" dirty="0"/>
              <a:t>Rectangle Foam, </a:t>
            </a:r>
            <a:r>
              <a:rPr lang="en-US" altLang="en-US" dirty="0" err="1"/>
              <a:t>Radiotranslucent</a:t>
            </a:r>
            <a:r>
              <a:rPr lang="en-US" altLang="en-US" dirty="0"/>
              <a:t> Electrode, Wet Gel – 5/strip, 300/box</a:t>
            </a:r>
          </a:p>
          <a:p>
            <a:pPr lvl="1">
              <a:buFont typeface="GE Inspira" pitchFamily="34" charset="0"/>
              <a:buNone/>
            </a:pPr>
            <a:endParaRPr lang="en-US" altLang="en-US" sz="2160" dirty="0"/>
          </a:p>
        </p:txBody>
      </p:sp>
      <p:pic>
        <p:nvPicPr>
          <p:cNvPr id="507908" name="Picture 4" descr="D:\docs\My Pictures\403751-007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8924" y="675005"/>
            <a:ext cx="3882390" cy="28174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7909" name="Picture 5" descr="D:\docs\My Pictures\Radtrans-CathmontMRUS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639" y="4293873"/>
            <a:ext cx="3931920" cy="276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2856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7505" y="700170"/>
            <a:ext cx="4662424" cy="600164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u="none" dirty="0"/>
              <a:t>Radio</a:t>
            </a:r>
            <a:r>
              <a:rPr spc="8" dirty="0"/>
              <a:t>l</a:t>
            </a:r>
            <a:r>
              <a:rPr u="none" dirty="0"/>
              <a:t>uce</a:t>
            </a:r>
            <a:r>
              <a:rPr spc="8" dirty="0"/>
              <a:t>n</a:t>
            </a:r>
            <a:r>
              <a:rPr u="none" dirty="0"/>
              <a:t>cy/MRI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57504" y="1960065"/>
            <a:ext cx="12309856" cy="61144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76072" marR="8128" indent="-556768">
              <a:spcBef>
                <a:spcPts val="160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lang="en-GB" sz="3840" spc="-8" dirty="0">
                <a:solidFill>
                  <a:srgbClr val="517AC6"/>
                </a:solidFill>
              </a:rPr>
              <a:t>Which </a:t>
            </a:r>
            <a:r>
              <a:rPr sz="3840" spc="-8" dirty="0">
                <a:solidFill>
                  <a:srgbClr val="517AC6"/>
                </a:solidFill>
              </a:rPr>
              <a:t>electrode is radiolucent </a:t>
            </a:r>
            <a:r>
              <a:rPr sz="3840" dirty="0">
                <a:solidFill>
                  <a:srgbClr val="517AC6"/>
                </a:solidFill>
              </a:rPr>
              <a:t>/ MRI  </a:t>
            </a:r>
            <a:r>
              <a:rPr sz="3840" spc="-8" dirty="0">
                <a:solidFill>
                  <a:srgbClr val="517AC6"/>
                </a:solidFill>
              </a:rPr>
              <a:t>compatible</a:t>
            </a:r>
            <a:r>
              <a:rPr lang="en-GB" sz="3840" spc="-8" dirty="0">
                <a:solidFill>
                  <a:srgbClr val="517AC6"/>
                </a:solidFill>
              </a:rPr>
              <a:t>?</a:t>
            </a:r>
            <a:endParaRPr sz="3840" dirty="0"/>
          </a:p>
        </p:txBody>
      </p:sp>
      <p:sp>
        <p:nvSpPr>
          <p:cNvPr id="4" name="object 4"/>
          <p:cNvSpPr/>
          <p:nvPr/>
        </p:nvSpPr>
        <p:spPr>
          <a:xfrm>
            <a:off x="2859023" y="3200400"/>
            <a:ext cx="3561283" cy="3566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5" name="object 5"/>
          <p:cNvSpPr/>
          <p:nvPr/>
        </p:nvSpPr>
        <p:spPr>
          <a:xfrm>
            <a:off x="7223760" y="3200400"/>
            <a:ext cx="3547872" cy="3566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6" name="object 6"/>
          <p:cNvSpPr/>
          <p:nvPr/>
        </p:nvSpPr>
        <p:spPr>
          <a:xfrm>
            <a:off x="4692702" y="4998720"/>
            <a:ext cx="2062885" cy="18812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/>
          <p:nvPr/>
        </p:nvSpPr>
        <p:spPr>
          <a:xfrm>
            <a:off x="4938368" y="5212689"/>
            <a:ext cx="1751584" cy="1569720"/>
          </a:xfrm>
          <a:custGeom>
            <a:avLst/>
            <a:gdLst/>
            <a:ahLst/>
            <a:cxnLst/>
            <a:rect l="l" t="t" r="r" b="b"/>
            <a:pathLst>
              <a:path w="1094739" h="981075">
                <a:moveTo>
                  <a:pt x="37139" y="33270"/>
                </a:moveTo>
                <a:lnTo>
                  <a:pt x="44788" y="56895"/>
                </a:lnTo>
                <a:lnTo>
                  <a:pt x="1077468" y="980998"/>
                </a:lnTo>
                <a:lnTo>
                  <a:pt x="1094232" y="962266"/>
                </a:lnTo>
                <a:lnTo>
                  <a:pt x="61594" y="38261"/>
                </a:lnTo>
                <a:lnTo>
                  <a:pt x="37139" y="33270"/>
                </a:lnTo>
                <a:close/>
              </a:path>
              <a:path w="1094739" h="981075">
                <a:moveTo>
                  <a:pt x="0" y="0"/>
                </a:moveTo>
                <a:lnTo>
                  <a:pt x="33781" y="104394"/>
                </a:lnTo>
                <a:lnTo>
                  <a:pt x="35813" y="110998"/>
                </a:lnTo>
                <a:lnTo>
                  <a:pt x="42925" y="114681"/>
                </a:lnTo>
                <a:lnTo>
                  <a:pt x="56133" y="110363"/>
                </a:lnTo>
                <a:lnTo>
                  <a:pt x="59817" y="103251"/>
                </a:lnTo>
                <a:lnTo>
                  <a:pt x="57657" y="96647"/>
                </a:lnTo>
                <a:lnTo>
                  <a:pt x="44788" y="56895"/>
                </a:lnTo>
                <a:lnTo>
                  <a:pt x="10160" y="25908"/>
                </a:lnTo>
                <a:lnTo>
                  <a:pt x="26924" y="7239"/>
                </a:lnTo>
                <a:lnTo>
                  <a:pt x="35408" y="7239"/>
                </a:lnTo>
                <a:lnTo>
                  <a:pt x="0" y="0"/>
                </a:lnTo>
                <a:close/>
              </a:path>
              <a:path w="1094739" h="981075">
                <a:moveTo>
                  <a:pt x="26924" y="7239"/>
                </a:moveTo>
                <a:lnTo>
                  <a:pt x="10160" y="25908"/>
                </a:lnTo>
                <a:lnTo>
                  <a:pt x="44788" y="56895"/>
                </a:lnTo>
                <a:lnTo>
                  <a:pt x="37139" y="33270"/>
                </a:lnTo>
                <a:lnTo>
                  <a:pt x="16001" y="28956"/>
                </a:lnTo>
                <a:lnTo>
                  <a:pt x="30480" y="12700"/>
                </a:lnTo>
                <a:lnTo>
                  <a:pt x="33027" y="12700"/>
                </a:lnTo>
                <a:lnTo>
                  <a:pt x="26924" y="7239"/>
                </a:lnTo>
                <a:close/>
              </a:path>
              <a:path w="1094739" h="981075">
                <a:moveTo>
                  <a:pt x="35408" y="7239"/>
                </a:moveTo>
                <a:lnTo>
                  <a:pt x="26924" y="7239"/>
                </a:lnTo>
                <a:lnTo>
                  <a:pt x="61594" y="38261"/>
                </a:lnTo>
                <a:lnTo>
                  <a:pt x="109219" y="48006"/>
                </a:lnTo>
                <a:lnTo>
                  <a:pt x="115950" y="43561"/>
                </a:lnTo>
                <a:lnTo>
                  <a:pt x="117348" y="36830"/>
                </a:lnTo>
                <a:lnTo>
                  <a:pt x="118744" y="29972"/>
                </a:lnTo>
                <a:lnTo>
                  <a:pt x="114300" y="23368"/>
                </a:lnTo>
                <a:lnTo>
                  <a:pt x="35408" y="7239"/>
                </a:lnTo>
                <a:close/>
              </a:path>
              <a:path w="1094739" h="981075">
                <a:moveTo>
                  <a:pt x="33027" y="12700"/>
                </a:moveTo>
                <a:lnTo>
                  <a:pt x="30480" y="12700"/>
                </a:lnTo>
                <a:lnTo>
                  <a:pt x="37139" y="33270"/>
                </a:lnTo>
                <a:lnTo>
                  <a:pt x="61594" y="38261"/>
                </a:lnTo>
                <a:lnTo>
                  <a:pt x="33027" y="12700"/>
                </a:lnTo>
                <a:close/>
              </a:path>
              <a:path w="1094739" h="981075">
                <a:moveTo>
                  <a:pt x="30480" y="12700"/>
                </a:moveTo>
                <a:lnTo>
                  <a:pt x="16001" y="28956"/>
                </a:lnTo>
                <a:lnTo>
                  <a:pt x="37139" y="33270"/>
                </a:lnTo>
                <a:lnTo>
                  <a:pt x="30480" y="12700"/>
                </a:lnTo>
                <a:close/>
              </a:path>
            </a:pathLst>
          </a:custGeom>
          <a:solidFill>
            <a:srgbClr val="71B0D3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8" name="object 8"/>
          <p:cNvSpPr/>
          <p:nvPr/>
        </p:nvSpPr>
        <p:spPr>
          <a:xfrm>
            <a:off x="8990381" y="4925566"/>
            <a:ext cx="2062886" cy="18812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9" name="object 9"/>
          <p:cNvSpPr/>
          <p:nvPr/>
        </p:nvSpPr>
        <p:spPr>
          <a:xfrm>
            <a:off x="9236048" y="5139537"/>
            <a:ext cx="1751584" cy="1569720"/>
          </a:xfrm>
          <a:custGeom>
            <a:avLst/>
            <a:gdLst/>
            <a:ahLst/>
            <a:cxnLst/>
            <a:rect l="l" t="t" r="r" b="b"/>
            <a:pathLst>
              <a:path w="1094740" h="981075">
                <a:moveTo>
                  <a:pt x="37139" y="33270"/>
                </a:moveTo>
                <a:lnTo>
                  <a:pt x="44788" y="56895"/>
                </a:lnTo>
                <a:lnTo>
                  <a:pt x="1077468" y="980998"/>
                </a:lnTo>
                <a:lnTo>
                  <a:pt x="1094232" y="962266"/>
                </a:lnTo>
                <a:lnTo>
                  <a:pt x="61594" y="38261"/>
                </a:lnTo>
                <a:lnTo>
                  <a:pt x="37139" y="33270"/>
                </a:lnTo>
                <a:close/>
              </a:path>
              <a:path w="1094740" h="981075">
                <a:moveTo>
                  <a:pt x="0" y="0"/>
                </a:moveTo>
                <a:lnTo>
                  <a:pt x="33782" y="104393"/>
                </a:lnTo>
                <a:lnTo>
                  <a:pt x="35814" y="110997"/>
                </a:lnTo>
                <a:lnTo>
                  <a:pt x="42926" y="114681"/>
                </a:lnTo>
                <a:lnTo>
                  <a:pt x="56134" y="110362"/>
                </a:lnTo>
                <a:lnTo>
                  <a:pt x="59817" y="103250"/>
                </a:lnTo>
                <a:lnTo>
                  <a:pt x="57658" y="96646"/>
                </a:lnTo>
                <a:lnTo>
                  <a:pt x="44788" y="56895"/>
                </a:lnTo>
                <a:lnTo>
                  <a:pt x="10160" y="25907"/>
                </a:lnTo>
                <a:lnTo>
                  <a:pt x="26924" y="7238"/>
                </a:lnTo>
                <a:lnTo>
                  <a:pt x="35408" y="7238"/>
                </a:lnTo>
                <a:lnTo>
                  <a:pt x="0" y="0"/>
                </a:lnTo>
                <a:close/>
              </a:path>
              <a:path w="1094740" h="981075">
                <a:moveTo>
                  <a:pt x="26924" y="7238"/>
                </a:moveTo>
                <a:lnTo>
                  <a:pt x="10160" y="25907"/>
                </a:lnTo>
                <a:lnTo>
                  <a:pt x="44788" y="56895"/>
                </a:lnTo>
                <a:lnTo>
                  <a:pt x="37139" y="33270"/>
                </a:lnTo>
                <a:lnTo>
                  <a:pt x="16002" y="28956"/>
                </a:lnTo>
                <a:lnTo>
                  <a:pt x="30480" y="12700"/>
                </a:lnTo>
                <a:lnTo>
                  <a:pt x="33027" y="12700"/>
                </a:lnTo>
                <a:lnTo>
                  <a:pt x="26924" y="7238"/>
                </a:lnTo>
                <a:close/>
              </a:path>
              <a:path w="1094740" h="981075">
                <a:moveTo>
                  <a:pt x="35408" y="7238"/>
                </a:moveTo>
                <a:lnTo>
                  <a:pt x="26924" y="7238"/>
                </a:lnTo>
                <a:lnTo>
                  <a:pt x="61594" y="38261"/>
                </a:lnTo>
                <a:lnTo>
                  <a:pt x="109220" y="48006"/>
                </a:lnTo>
                <a:lnTo>
                  <a:pt x="115951" y="43561"/>
                </a:lnTo>
                <a:lnTo>
                  <a:pt x="117348" y="36830"/>
                </a:lnTo>
                <a:lnTo>
                  <a:pt x="118745" y="29971"/>
                </a:lnTo>
                <a:lnTo>
                  <a:pt x="114300" y="23368"/>
                </a:lnTo>
                <a:lnTo>
                  <a:pt x="35408" y="7238"/>
                </a:lnTo>
                <a:close/>
              </a:path>
              <a:path w="1094740" h="981075">
                <a:moveTo>
                  <a:pt x="33027" y="12700"/>
                </a:moveTo>
                <a:lnTo>
                  <a:pt x="30480" y="12700"/>
                </a:lnTo>
                <a:lnTo>
                  <a:pt x="37139" y="33270"/>
                </a:lnTo>
                <a:lnTo>
                  <a:pt x="61594" y="38261"/>
                </a:lnTo>
                <a:lnTo>
                  <a:pt x="33027" y="12700"/>
                </a:lnTo>
                <a:close/>
              </a:path>
              <a:path w="1094740" h="981075">
                <a:moveTo>
                  <a:pt x="30480" y="12700"/>
                </a:moveTo>
                <a:lnTo>
                  <a:pt x="16002" y="28956"/>
                </a:lnTo>
                <a:lnTo>
                  <a:pt x="37139" y="33270"/>
                </a:lnTo>
                <a:lnTo>
                  <a:pt x="30480" y="12700"/>
                </a:lnTo>
                <a:close/>
              </a:path>
            </a:pathLst>
          </a:custGeom>
          <a:solidFill>
            <a:srgbClr val="71B0D3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0" name="object 10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840" dirty="0"/>
              <a:t>Disposable Resting ECG Electrodes</a:t>
            </a:r>
          </a:p>
        </p:txBody>
      </p:sp>
      <p:sp>
        <p:nvSpPr>
          <p:cNvPr id="65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" y="2230757"/>
            <a:ext cx="9875520" cy="5084445"/>
          </a:xfrm>
        </p:spPr>
        <p:txBody>
          <a:bodyPr>
            <a:normAutofit/>
          </a:bodyPr>
          <a:lstStyle/>
          <a:p>
            <a:pPr lvl="1">
              <a:tabLst>
                <a:tab pos="352426" algn="l"/>
              </a:tabLst>
            </a:pPr>
            <a:endParaRPr lang="en-US" altLang="en-US" sz="2400" dirty="0"/>
          </a:p>
          <a:p>
            <a:pPr lvl="1">
              <a:tabLst>
                <a:tab pos="352426" algn="l"/>
              </a:tabLst>
            </a:pPr>
            <a:r>
              <a:rPr lang="en-US" altLang="en-US" sz="2400" dirty="0"/>
              <a:t>Adhesive gel that adheres to most patients’ skin without skin prep</a:t>
            </a:r>
          </a:p>
          <a:p>
            <a:pPr lvl="1">
              <a:tabLst>
                <a:tab pos="352426" algn="l"/>
              </a:tabLst>
            </a:pPr>
            <a:endParaRPr lang="en-US" altLang="en-US" sz="2400" dirty="0"/>
          </a:p>
          <a:p>
            <a:pPr lvl="1">
              <a:tabLst>
                <a:tab pos="352426" algn="l"/>
              </a:tabLst>
            </a:pPr>
            <a:r>
              <a:rPr lang="en-US" altLang="en-US" sz="2400" dirty="0"/>
              <a:t>Conductive gel provides clear signal</a:t>
            </a:r>
          </a:p>
          <a:p>
            <a:pPr>
              <a:tabLst>
                <a:tab pos="352426" algn="l"/>
              </a:tabLst>
            </a:pPr>
            <a:endParaRPr lang="en-US" altLang="en-US" sz="2880" dirty="0"/>
          </a:p>
        </p:txBody>
      </p:sp>
      <p:pic>
        <p:nvPicPr>
          <p:cNvPr id="659460" name="Picture 4" descr="D:\docs\My Pictures\Electrodes\Mactrode Family small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214" y="3399157"/>
            <a:ext cx="4985386" cy="40366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8830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287575" y="550469"/>
            <a:ext cx="8055253" cy="1181862"/>
          </a:xfrm>
        </p:spPr>
        <p:txBody>
          <a:bodyPr/>
          <a:lstStyle/>
          <a:p>
            <a:r>
              <a:rPr lang="en-US" altLang="en-US" sz="3840"/>
              <a:t>GE Disposable Resting ECG Electrodes</a:t>
            </a:r>
          </a:p>
        </p:txBody>
      </p:sp>
      <p:sp>
        <p:nvSpPr>
          <p:cNvPr id="66048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87680" y="2169383"/>
            <a:ext cx="12757786" cy="2625090"/>
          </a:xfrm>
        </p:spPr>
        <p:txBody>
          <a:bodyPr>
            <a:normAutofit/>
          </a:bodyPr>
          <a:lstStyle/>
          <a:p>
            <a:pPr>
              <a:buFontTx/>
              <a:buChar char="•"/>
              <a:tabLst>
                <a:tab pos="281941" algn="l"/>
              </a:tabLst>
            </a:pPr>
            <a:r>
              <a:rPr lang="en-US" altLang="en-US" sz="2880" dirty="0"/>
              <a:t>Silver </a:t>
            </a:r>
            <a:r>
              <a:rPr lang="en-US" altLang="en-US" sz="2880" dirty="0" err="1"/>
              <a:t>Mactrode</a:t>
            </a:r>
            <a:r>
              <a:rPr lang="en-US" altLang="en-US" sz="2880" dirty="0"/>
              <a:t> Plus, Adult Disposable Resting ECG Electrodes</a:t>
            </a:r>
          </a:p>
          <a:p>
            <a:pPr>
              <a:buFontTx/>
              <a:buChar char="•"/>
              <a:tabLst>
                <a:tab pos="281941" algn="l"/>
              </a:tabLst>
            </a:pPr>
            <a:endParaRPr lang="en-US" altLang="en-US" sz="2880" dirty="0"/>
          </a:p>
          <a:p>
            <a:pPr>
              <a:buFontTx/>
              <a:buChar char="•"/>
              <a:tabLst>
                <a:tab pos="281941" algn="l"/>
              </a:tabLst>
            </a:pPr>
            <a:endParaRPr lang="en-US" altLang="en-US" sz="2880" dirty="0"/>
          </a:p>
          <a:p>
            <a:pPr>
              <a:buFontTx/>
              <a:buChar char="•"/>
              <a:tabLst>
                <a:tab pos="281941" algn="l"/>
              </a:tabLst>
            </a:pPr>
            <a:r>
              <a:rPr lang="en-US" altLang="en-US" sz="2880" dirty="0" err="1"/>
              <a:t>BabyMAC</a:t>
            </a:r>
            <a:r>
              <a:rPr lang="en-US" altLang="en-US" sz="2880" dirty="0"/>
              <a:t>, Neonatal/Pediatric Disposable Resting ECG Electrodes</a:t>
            </a:r>
          </a:p>
        </p:txBody>
      </p:sp>
      <p:pic>
        <p:nvPicPr>
          <p:cNvPr id="660484" name="Picture 2052" descr="D:\docs\My Pictures\Electrodes\3 Mactrodes in a R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105" y="4477088"/>
            <a:ext cx="5025390" cy="283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432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75079" y="1960066"/>
            <a:ext cx="8525256" cy="37035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0320">
              <a:spcBef>
                <a:spcPts val="200"/>
              </a:spcBef>
            </a:pPr>
            <a:r>
              <a:rPr sz="2240" spc="24" dirty="0">
                <a:solidFill>
                  <a:srgbClr val="0C1524"/>
                </a:solidFill>
                <a:latin typeface="Verdana"/>
                <a:cs typeface="Verdana"/>
              </a:rPr>
              <a:t>GE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Healthcare </a:t>
            </a:r>
            <a:r>
              <a:rPr sz="2240" dirty="0">
                <a:solidFill>
                  <a:srgbClr val="0C1524"/>
                </a:solidFill>
                <a:latin typeface="Verdana"/>
                <a:cs typeface="Verdana"/>
              </a:rPr>
              <a:t>Range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of Monitors </a:t>
            </a:r>
            <a:r>
              <a:rPr sz="2240" spc="16" dirty="0">
                <a:solidFill>
                  <a:srgbClr val="0C1524"/>
                </a:solidFill>
                <a:latin typeface="Verdana"/>
                <a:cs typeface="Verdana"/>
              </a:rPr>
              <a:t>and</a:t>
            </a:r>
            <a:r>
              <a:rPr sz="2240" spc="-144" dirty="0">
                <a:solidFill>
                  <a:srgbClr val="0C1524"/>
                </a:solidFill>
                <a:latin typeface="Verdana"/>
                <a:cs typeface="Verdana"/>
              </a:rPr>
              <a:t> </a:t>
            </a:r>
            <a:r>
              <a:rPr sz="2240" spc="8" dirty="0">
                <a:solidFill>
                  <a:srgbClr val="0C1524"/>
                </a:solidFill>
                <a:latin typeface="Verdana"/>
                <a:cs typeface="Verdana"/>
              </a:rPr>
              <a:t>modules:</a:t>
            </a:r>
            <a:endParaRPr sz="224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88516" y="7720381"/>
            <a:ext cx="252984" cy="2226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0320">
              <a:spcBef>
                <a:spcPts val="200"/>
              </a:spcBef>
            </a:pPr>
            <a:r>
              <a:rPr sz="1280" spc="16" dirty="0">
                <a:solidFill>
                  <a:srgbClr val="0C1524"/>
                </a:solidFill>
                <a:latin typeface="Verdana"/>
                <a:cs typeface="Verdana"/>
              </a:rPr>
              <a:t>86</a:t>
            </a:r>
            <a:endParaRPr sz="128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75078" y="860754"/>
            <a:ext cx="3751072" cy="53758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3360" b="1" spc="-16" dirty="0">
                <a:solidFill>
                  <a:srgbClr val="F58023"/>
                </a:solidFill>
                <a:latin typeface="Verdana"/>
                <a:cs typeface="Verdana"/>
              </a:rPr>
              <a:t>ECG</a:t>
            </a:r>
            <a:r>
              <a:rPr sz="3360" b="1" spc="-176" dirty="0">
                <a:solidFill>
                  <a:srgbClr val="F58023"/>
                </a:solidFill>
                <a:latin typeface="Verdana"/>
                <a:cs typeface="Verdana"/>
              </a:rPr>
              <a:t> </a:t>
            </a:r>
            <a:r>
              <a:rPr sz="3360" b="1" spc="-16" dirty="0">
                <a:solidFill>
                  <a:srgbClr val="F58023"/>
                </a:solidFill>
                <a:latin typeface="Verdana"/>
                <a:cs typeface="Verdana"/>
              </a:rPr>
              <a:t>monitoring</a:t>
            </a:r>
            <a:endParaRPr sz="336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96283" y="2333548"/>
            <a:ext cx="3493006" cy="3049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6" name="object 6"/>
          <p:cNvSpPr/>
          <p:nvPr/>
        </p:nvSpPr>
        <p:spPr>
          <a:xfrm>
            <a:off x="1553261" y="2633473"/>
            <a:ext cx="2451811" cy="2710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/>
          <p:nvPr/>
        </p:nvSpPr>
        <p:spPr>
          <a:xfrm>
            <a:off x="8922105" y="2333548"/>
            <a:ext cx="3880712" cy="29407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8" name="object 8"/>
          <p:cNvSpPr/>
          <p:nvPr/>
        </p:nvSpPr>
        <p:spPr>
          <a:xfrm>
            <a:off x="3035806" y="5274258"/>
            <a:ext cx="3328416" cy="1755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9" name="object 9"/>
          <p:cNvSpPr/>
          <p:nvPr/>
        </p:nvSpPr>
        <p:spPr>
          <a:xfrm>
            <a:off x="13021054" y="4908498"/>
            <a:ext cx="1345997" cy="21214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840"/>
              <a:t>Silver Mactrode Plus  … Strong Adhesion</a:t>
            </a:r>
          </a:p>
        </p:txBody>
      </p:sp>
      <p:sp>
        <p:nvSpPr>
          <p:cNvPr id="66969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43840" y="2072641"/>
            <a:ext cx="10485120" cy="2105192"/>
          </a:xfrm>
        </p:spPr>
        <p:txBody>
          <a:bodyPr>
            <a:normAutofit fontScale="70000" lnSpcReduction="20000"/>
          </a:bodyPr>
          <a:lstStyle/>
          <a:p>
            <a:pPr>
              <a:tabLst>
                <a:tab pos="352426" algn="l"/>
              </a:tabLst>
            </a:pPr>
            <a:r>
              <a:rPr lang="en-US" altLang="en-US" sz="2880" dirty="0"/>
              <a:t>Traditional design provides wide silver tab for easy </a:t>
            </a:r>
            <a:r>
              <a:rPr lang="en-US" altLang="en-US" sz="2880" dirty="0" err="1"/>
              <a:t>leadwire</a:t>
            </a:r>
            <a:r>
              <a:rPr lang="en-US" altLang="en-US" sz="2880" dirty="0"/>
              <a:t> connection</a:t>
            </a:r>
          </a:p>
          <a:p>
            <a:pPr>
              <a:tabLst>
                <a:tab pos="352426" algn="l"/>
              </a:tabLst>
            </a:pPr>
            <a:endParaRPr lang="en-US" altLang="en-US" sz="2880" dirty="0"/>
          </a:p>
          <a:p>
            <a:pPr>
              <a:tabLst>
                <a:tab pos="352426" algn="l"/>
              </a:tabLst>
            </a:pPr>
            <a:r>
              <a:rPr lang="en-US" altLang="en-US" sz="2880" dirty="0"/>
              <a:t>Conductive, aggressive, adhesive gel provides adhesion to patient’s skin</a:t>
            </a:r>
          </a:p>
          <a:p>
            <a:pPr>
              <a:tabLst>
                <a:tab pos="352426" algn="l"/>
              </a:tabLst>
            </a:pPr>
            <a:endParaRPr lang="en-US" altLang="en-US" sz="2880" dirty="0"/>
          </a:p>
          <a:p>
            <a:pPr>
              <a:tabLst>
                <a:tab pos="352426" algn="l"/>
              </a:tabLst>
            </a:pPr>
            <a:r>
              <a:rPr lang="en-US" altLang="en-US" sz="2880" dirty="0"/>
              <a:t>Silver/Silver Chloride construction for quality signal</a:t>
            </a:r>
          </a:p>
          <a:p>
            <a:pPr>
              <a:tabLst>
                <a:tab pos="352426" algn="l"/>
              </a:tabLst>
            </a:pPr>
            <a:endParaRPr lang="en-US" altLang="en-US" sz="2880" dirty="0"/>
          </a:p>
        </p:txBody>
      </p:sp>
      <p:pic>
        <p:nvPicPr>
          <p:cNvPr id="669700" name="Picture 1028" descr="D:\docs\My Pictures\e9001ad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9335" y="2072641"/>
            <a:ext cx="3625214" cy="50844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3467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/>
              <a:t>BabyMAC … Improved Design</a:t>
            </a:r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1" y="1554481"/>
            <a:ext cx="13289278" cy="3545586"/>
          </a:xfrm>
        </p:spPr>
        <p:txBody>
          <a:bodyPr/>
          <a:lstStyle/>
          <a:p>
            <a:pPr>
              <a:tabLst>
                <a:tab pos="352426" algn="l"/>
              </a:tabLst>
            </a:pPr>
            <a:r>
              <a:rPr lang="en-US" altLang="en-US" sz="2880" dirty="0"/>
              <a:t>Neonatal/</a:t>
            </a:r>
            <a:r>
              <a:rPr lang="en-US" altLang="en-US" sz="2880" dirty="0" err="1"/>
              <a:t>paediatric</a:t>
            </a:r>
            <a:endParaRPr lang="en-US" altLang="en-US" sz="2880" dirty="0"/>
          </a:p>
          <a:p>
            <a:pPr>
              <a:tabLst>
                <a:tab pos="352426" algn="l"/>
              </a:tabLst>
            </a:pPr>
            <a:endParaRPr lang="en-US" altLang="en-US" sz="2880" dirty="0"/>
          </a:p>
          <a:p>
            <a:pPr>
              <a:tabLst>
                <a:tab pos="352426" algn="l"/>
              </a:tabLst>
            </a:pPr>
            <a:r>
              <a:rPr lang="en-US" altLang="en-US" sz="2880" dirty="0"/>
              <a:t>Disposable resting ECG electrode</a:t>
            </a:r>
          </a:p>
          <a:p>
            <a:pPr>
              <a:tabLst>
                <a:tab pos="352426" algn="l"/>
              </a:tabLst>
            </a:pPr>
            <a:endParaRPr lang="en-US" altLang="en-US" sz="2880" dirty="0"/>
          </a:p>
          <a:p>
            <a:pPr>
              <a:tabLst>
                <a:tab pos="352426" algn="l"/>
              </a:tabLst>
            </a:pPr>
            <a:r>
              <a:rPr lang="en-US" altLang="en-US" sz="2880" dirty="0"/>
              <a:t>Larger surface area to provide improved adhesion</a:t>
            </a:r>
          </a:p>
          <a:p>
            <a:pPr>
              <a:tabLst>
                <a:tab pos="352426" algn="l"/>
              </a:tabLst>
            </a:pPr>
            <a:endParaRPr lang="en-US" altLang="en-US" sz="2880" dirty="0"/>
          </a:p>
          <a:p>
            <a:pPr>
              <a:tabLst>
                <a:tab pos="352426" algn="l"/>
              </a:tabLst>
            </a:pPr>
            <a:r>
              <a:rPr lang="en-US" altLang="en-US" sz="2880" dirty="0"/>
              <a:t>Torque-resistant tab to 	</a:t>
            </a:r>
            <a:r>
              <a:rPr lang="en-US" altLang="en-US" sz="2880" dirty="0" err="1"/>
              <a:t>minimise</a:t>
            </a:r>
            <a:r>
              <a:rPr lang="en-US" altLang="en-US" sz="2880" dirty="0"/>
              <a:t> electrode lift</a:t>
            </a:r>
          </a:p>
          <a:p>
            <a:pPr>
              <a:tabLst>
                <a:tab pos="352426" algn="l"/>
              </a:tabLst>
            </a:pPr>
            <a:endParaRPr lang="en-US" altLang="en-US" sz="2880" dirty="0"/>
          </a:p>
        </p:txBody>
      </p:sp>
      <p:pic>
        <p:nvPicPr>
          <p:cNvPr id="672772" name="Picture 4" descr="D:\docs\My Pictures\Mactrode 3\baby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16641" y="5126173"/>
            <a:ext cx="2594610" cy="15773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2773" name="Picture 5" descr="D:\docs\My Pictures\Mactrode 3\bab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641" y="637342"/>
            <a:ext cx="2594610" cy="157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2774" name="Picture 6" descr="D:\docs\My Pictures\Mactrode 3\bab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641" y="2879581"/>
            <a:ext cx="2594610" cy="157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5125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/>
              <a:t>BabyMAC … for the Smallest Patient</a:t>
            </a:r>
          </a:p>
        </p:txBody>
      </p:sp>
      <p:sp>
        <p:nvSpPr>
          <p:cNvPr id="675843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43842" y="1554481"/>
            <a:ext cx="13045440" cy="1329595"/>
          </a:xfrm>
        </p:spPr>
        <p:txBody>
          <a:bodyPr/>
          <a:lstStyle/>
          <a:p>
            <a:pPr marL="314326" indent="-314326">
              <a:buFontTx/>
              <a:buChar char="•"/>
              <a:tabLst>
                <a:tab pos="314326" algn="l"/>
              </a:tabLst>
            </a:pPr>
            <a:r>
              <a:rPr lang="en-US" altLang="en-US" sz="2880" dirty="0"/>
              <a:t>Less aggressive gel designed for the fragile skin of an infant</a:t>
            </a:r>
          </a:p>
          <a:p>
            <a:pPr marL="314326" indent="-314326">
              <a:buFontTx/>
              <a:buChar char="•"/>
              <a:tabLst>
                <a:tab pos="314326" algn="l"/>
              </a:tabLst>
            </a:pPr>
            <a:endParaRPr lang="en-US" altLang="en-US" sz="2880" dirty="0"/>
          </a:p>
          <a:p>
            <a:pPr marL="314326" indent="-314326">
              <a:buFontTx/>
              <a:buChar char="•"/>
              <a:tabLst>
                <a:tab pos="314326" algn="l"/>
              </a:tabLst>
            </a:pPr>
            <a:r>
              <a:rPr lang="en-US" altLang="en-US" sz="2880" dirty="0"/>
              <a:t>Meets AAMI  electrode standards</a:t>
            </a:r>
          </a:p>
        </p:txBody>
      </p:sp>
      <p:pic>
        <p:nvPicPr>
          <p:cNvPr id="675844" name="Picture 1028" descr="D:\docs\My Pictures\baby\small baby1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78241" y="3383280"/>
            <a:ext cx="4396741" cy="329755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1612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/>
              <a:t>Disposable ECG Electrode Competition</a:t>
            </a:r>
          </a:p>
        </p:txBody>
      </p:sp>
      <p:sp>
        <p:nvSpPr>
          <p:cNvPr id="5120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009" y="548355"/>
            <a:ext cx="13182600" cy="7195819"/>
          </a:xfrm>
        </p:spPr>
        <p:txBody>
          <a:bodyPr/>
          <a:lstStyle/>
          <a:p>
            <a:pPr marL="114300" indent="0"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	</a:t>
            </a:r>
            <a:r>
              <a:rPr lang="en-US" altLang="en-US" sz="2400" b="1" dirty="0">
                <a:solidFill>
                  <a:srgbClr val="FF0000"/>
                </a:solidFill>
              </a:rPr>
              <a:t>Tyco/ Kendall Healthcare Products</a:t>
            </a:r>
          </a:p>
          <a:p>
            <a:pPr lvl="1"/>
            <a:r>
              <a:rPr lang="en-US" altLang="en-US" sz="1760" dirty="0"/>
              <a:t>Full line of Cardiology and Monitoring Electrodes</a:t>
            </a:r>
          </a:p>
          <a:p>
            <a:pPr lvl="1"/>
            <a:r>
              <a:rPr lang="en-US" altLang="en-US" sz="1760" dirty="0"/>
              <a:t>Q Trace</a:t>
            </a:r>
          </a:p>
          <a:p>
            <a:pPr lvl="1"/>
            <a:endParaRPr lang="en-US" altLang="en-US" sz="1760" dirty="0"/>
          </a:p>
          <a:p>
            <a:pPr marL="114300" indent="0">
              <a:buNone/>
            </a:pPr>
            <a:r>
              <a:rPr lang="en-US" altLang="en-US" sz="1920" b="1" dirty="0">
                <a:solidFill>
                  <a:srgbClr val="FF0000"/>
                </a:solidFill>
              </a:rPr>
              <a:t>	</a:t>
            </a:r>
            <a:r>
              <a:rPr lang="en-US" altLang="en-US" sz="2400" b="1" dirty="0" err="1">
                <a:solidFill>
                  <a:srgbClr val="FF0000"/>
                </a:solidFill>
              </a:rPr>
              <a:t>Ambu</a:t>
            </a:r>
            <a:endParaRPr lang="en-US" alt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altLang="en-US" sz="1760" dirty="0"/>
              <a:t>Full line of Cardiology and Monitoring Electrodes</a:t>
            </a:r>
          </a:p>
          <a:p>
            <a:pPr lvl="1"/>
            <a:r>
              <a:rPr lang="en-US" altLang="en-US" sz="1760" dirty="0"/>
              <a:t>Innovative, high quality</a:t>
            </a:r>
          </a:p>
          <a:p>
            <a:pPr lvl="1"/>
            <a:r>
              <a:rPr lang="en-US" altLang="en-US" sz="1760" dirty="0"/>
              <a:t>Blue Sensor</a:t>
            </a:r>
          </a:p>
          <a:p>
            <a:pPr lvl="1"/>
            <a:endParaRPr lang="en-US" altLang="en-US" sz="1760" dirty="0"/>
          </a:p>
          <a:p>
            <a:pPr marL="571500" lvl="1" indent="0"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3M </a:t>
            </a:r>
          </a:p>
          <a:p>
            <a:pPr lvl="1"/>
            <a:r>
              <a:rPr lang="en-US" altLang="en-US" sz="1760" dirty="0"/>
              <a:t>Electrode manufacturer</a:t>
            </a:r>
          </a:p>
          <a:p>
            <a:pPr lvl="1"/>
            <a:r>
              <a:rPr lang="en-US" altLang="en-US" sz="1760" b="1" dirty="0"/>
              <a:t>Red Dot</a:t>
            </a:r>
            <a:r>
              <a:rPr lang="en-US" altLang="en-US" sz="1760" dirty="0"/>
              <a:t> brand name</a:t>
            </a:r>
          </a:p>
          <a:p>
            <a:pPr lvl="1"/>
            <a:r>
              <a:rPr lang="en-US" altLang="en-US" sz="1760" dirty="0"/>
              <a:t>Full line of Cardiology and Monitoring Electrodes</a:t>
            </a:r>
          </a:p>
          <a:p>
            <a:pPr lvl="1"/>
            <a:endParaRPr lang="en-US" altLang="en-US" sz="1760" dirty="0"/>
          </a:p>
          <a:p>
            <a:pPr marL="571500" lvl="1" indent="0">
              <a:buNone/>
            </a:pPr>
            <a:r>
              <a:rPr lang="en-US" altLang="en-US" sz="176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Medtronic</a:t>
            </a:r>
            <a:endParaRPr lang="en-US" alt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en-US" sz="1760" dirty="0" err="1"/>
              <a:t>Fastrace</a:t>
            </a:r>
            <a:r>
              <a:rPr lang="en-US" altLang="en-US" sz="1760" dirty="0"/>
              <a:t> 4</a:t>
            </a:r>
          </a:p>
          <a:p>
            <a:pPr lvl="1"/>
            <a:endParaRPr lang="en-US" alt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1" indent="0"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Conmed</a:t>
            </a:r>
            <a:endParaRPr lang="en-US" alt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en-US" sz="1760" dirty="0"/>
              <a:t>Heartbeat</a:t>
            </a:r>
          </a:p>
          <a:p>
            <a:pPr lvl="1"/>
            <a:endParaRPr lang="en-US" altLang="en-US" sz="1920" dirty="0"/>
          </a:p>
        </p:txBody>
      </p:sp>
      <p:pic>
        <p:nvPicPr>
          <p:cNvPr id="512004" name="Picture 4" descr="C:\Documents and Settings\Owner\My Documents\My Pictures\red dot 2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5554" y="3964598"/>
            <a:ext cx="4625341" cy="30099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053" descr="d:\docs\My Pictures\Electrodes\ambu blue sensor 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443" y="3139441"/>
            <a:ext cx="1701166" cy="179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52" descr="C:\Documents and Settings\Owner\My Documents\My Pictures\qtra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3219" y="879847"/>
            <a:ext cx="4358640" cy="30327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 descr="Ambu Blue Sensor SP ECG Electrodes - Numed Healthcare | Numed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161" y="506182"/>
            <a:ext cx="2189480" cy="218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4572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3423" y="279140"/>
            <a:ext cx="8689848" cy="600164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u="none" dirty="0"/>
              <a:t>Electrodes – choose the right</a:t>
            </a:r>
            <a:r>
              <a:rPr spc="-88" dirty="0"/>
              <a:t> </a:t>
            </a:r>
            <a:r>
              <a:rPr u="none" dirty="0"/>
              <a:t>one!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05984" y="1210258"/>
            <a:ext cx="3793744" cy="495007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09040" lvl="1" indent="-458216">
              <a:lnSpc>
                <a:spcPts val="1816"/>
              </a:lnSpc>
              <a:buClr>
                <a:srgbClr val="71B0D3"/>
              </a:buClr>
              <a:buChar char="–"/>
              <a:tabLst>
                <a:tab pos="1209040" algn="l"/>
                <a:tab pos="1210056" algn="l"/>
              </a:tabLst>
            </a:pPr>
            <a:r>
              <a:rPr sz="1680" spc="-8" dirty="0">
                <a:solidFill>
                  <a:srgbClr val="517AC6"/>
                </a:solidFill>
              </a:rPr>
              <a:t>Foam</a:t>
            </a:r>
            <a:endParaRPr sz="1680" dirty="0"/>
          </a:p>
          <a:p>
            <a:pPr marL="1209040" lvl="1" indent="-458216">
              <a:lnSpc>
                <a:spcPts val="1912"/>
              </a:lnSpc>
              <a:buClr>
                <a:srgbClr val="71B0D3"/>
              </a:buClr>
              <a:buChar char="–"/>
              <a:tabLst>
                <a:tab pos="1209040" algn="l"/>
                <a:tab pos="1210056" algn="l"/>
              </a:tabLst>
            </a:pPr>
            <a:r>
              <a:rPr sz="1680" spc="-8" dirty="0">
                <a:solidFill>
                  <a:srgbClr val="517AC6"/>
                </a:solidFill>
              </a:rPr>
              <a:t>Clear</a:t>
            </a:r>
            <a:r>
              <a:rPr sz="1680" spc="16" dirty="0">
                <a:solidFill>
                  <a:srgbClr val="517AC6"/>
                </a:solidFill>
              </a:rPr>
              <a:t> </a:t>
            </a:r>
            <a:r>
              <a:rPr sz="1680" spc="-8" dirty="0">
                <a:solidFill>
                  <a:srgbClr val="517AC6"/>
                </a:solidFill>
              </a:rPr>
              <a:t>Tape</a:t>
            </a:r>
            <a:endParaRPr sz="1680" dirty="0"/>
          </a:p>
        </p:txBody>
      </p:sp>
      <p:sp>
        <p:nvSpPr>
          <p:cNvPr id="4" name="object 4"/>
          <p:cNvSpPr txBox="1"/>
          <p:nvPr/>
        </p:nvSpPr>
        <p:spPr>
          <a:xfrm>
            <a:off x="5205985" y="2313634"/>
            <a:ext cx="5494526" cy="73866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76072" indent="-556768">
              <a:lnSpc>
                <a:spcPts val="1912"/>
              </a:lnSpc>
              <a:spcBef>
                <a:spcPts val="160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1680" spc="-8" dirty="0">
                <a:solidFill>
                  <a:srgbClr val="517AC6"/>
                </a:solidFill>
              </a:rPr>
              <a:t>High volume </a:t>
            </a:r>
            <a:r>
              <a:rPr sz="1680" dirty="0">
                <a:solidFill>
                  <a:srgbClr val="517AC6"/>
                </a:solidFill>
              </a:rPr>
              <a:t>– </a:t>
            </a:r>
            <a:r>
              <a:rPr sz="1680" spc="-8" dirty="0">
                <a:solidFill>
                  <a:srgbClr val="517AC6"/>
                </a:solidFill>
              </a:rPr>
              <a:t>quick </a:t>
            </a:r>
            <a:r>
              <a:rPr sz="1680" dirty="0">
                <a:solidFill>
                  <a:srgbClr val="517AC6"/>
                </a:solidFill>
              </a:rPr>
              <a:t>– cost</a:t>
            </a:r>
            <a:r>
              <a:rPr sz="1680" spc="48" dirty="0">
                <a:solidFill>
                  <a:srgbClr val="517AC6"/>
                </a:solidFill>
              </a:rPr>
              <a:t> </a:t>
            </a:r>
            <a:r>
              <a:rPr sz="1680" spc="-8" dirty="0">
                <a:solidFill>
                  <a:srgbClr val="517AC6"/>
                </a:solidFill>
              </a:rPr>
              <a:t>pressure</a:t>
            </a:r>
            <a:endParaRPr sz="1680" dirty="0"/>
          </a:p>
          <a:p>
            <a:pPr marL="1209040" lvl="1" indent="-458216">
              <a:lnSpc>
                <a:spcPts val="1816"/>
              </a:lnSpc>
              <a:buClr>
                <a:srgbClr val="71B0D3"/>
              </a:buClr>
              <a:buChar char="–"/>
              <a:tabLst>
                <a:tab pos="1209040" algn="l"/>
                <a:tab pos="1210056" algn="l"/>
              </a:tabLst>
            </a:pPr>
            <a:r>
              <a:rPr sz="1680" dirty="0">
                <a:solidFill>
                  <a:srgbClr val="517AC6"/>
                </a:solidFill>
              </a:rPr>
              <a:t>Offer </a:t>
            </a:r>
            <a:r>
              <a:rPr sz="1680" spc="-8" dirty="0">
                <a:solidFill>
                  <a:srgbClr val="517AC6"/>
                </a:solidFill>
              </a:rPr>
              <a:t>Vital Signs</a:t>
            </a:r>
            <a:r>
              <a:rPr sz="1680" spc="-24" dirty="0">
                <a:solidFill>
                  <a:srgbClr val="517AC6"/>
                </a:solidFill>
              </a:rPr>
              <a:t> </a:t>
            </a:r>
            <a:r>
              <a:rPr sz="1680" spc="-8" dirty="0">
                <a:solidFill>
                  <a:srgbClr val="517AC6"/>
                </a:solidFill>
              </a:rPr>
              <a:t>line</a:t>
            </a:r>
            <a:endParaRPr sz="1680" dirty="0"/>
          </a:p>
          <a:p>
            <a:pPr marL="1209040" lvl="1" indent="-458216">
              <a:lnSpc>
                <a:spcPts val="1912"/>
              </a:lnSpc>
              <a:buClr>
                <a:srgbClr val="71B0D3"/>
              </a:buClr>
              <a:buChar char="–"/>
              <a:tabLst>
                <a:tab pos="1209040" algn="l"/>
                <a:tab pos="1210056" algn="l"/>
              </a:tabLst>
            </a:pPr>
            <a:r>
              <a:rPr sz="1680" spc="-8" dirty="0">
                <a:solidFill>
                  <a:srgbClr val="517AC6"/>
                </a:solidFill>
              </a:rPr>
              <a:t>Material will depend on </a:t>
            </a:r>
            <a:r>
              <a:rPr sz="1680" dirty="0">
                <a:solidFill>
                  <a:srgbClr val="517AC6"/>
                </a:solidFill>
              </a:rPr>
              <a:t>customer</a:t>
            </a:r>
            <a:r>
              <a:rPr sz="1680" spc="128" dirty="0">
                <a:solidFill>
                  <a:srgbClr val="517AC6"/>
                </a:solidFill>
              </a:rPr>
              <a:t> </a:t>
            </a:r>
            <a:r>
              <a:rPr sz="1680" spc="-8" dirty="0">
                <a:solidFill>
                  <a:srgbClr val="517AC6"/>
                </a:solidFill>
              </a:rPr>
              <a:t>preference</a:t>
            </a:r>
            <a:endParaRPr sz="1680" dirty="0"/>
          </a:p>
        </p:txBody>
      </p:sp>
      <p:sp>
        <p:nvSpPr>
          <p:cNvPr id="5" name="object 5"/>
          <p:cNvSpPr txBox="1"/>
          <p:nvPr/>
        </p:nvSpPr>
        <p:spPr>
          <a:xfrm>
            <a:off x="5205985" y="3415792"/>
            <a:ext cx="4755896" cy="96949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76072" indent="-556768">
              <a:lnSpc>
                <a:spcPts val="1912"/>
              </a:lnSpc>
              <a:spcBef>
                <a:spcPts val="160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1680" spc="-8" dirty="0">
                <a:solidFill>
                  <a:srgbClr val="517AC6"/>
                </a:solidFill>
              </a:rPr>
              <a:t>Requires quick set-up </a:t>
            </a:r>
            <a:r>
              <a:rPr sz="1680" dirty="0">
                <a:solidFill>
                  <a:srgbClr val="517AC6"/>
                </a:solidFill>
              </a:rPr>
              <a:t>for </a:t>
            </a:r>
            <a:r>
              <a:rPr sz="1680" spc="-8" dirty="0">
                <a:solidFill>
                  <a:srgbClr val="517AC6"/>
                </a:solidFill>
              </a:rPr>
              <a:t>a quick</a:t>
            </a:r>
            <a:r>
              <a:rPr sz="1680" spc="48" dirty="0">
                <a:solidFill>
                  <a:srgbClr val="517AC6"/>
                </a:solidFill>
              </a:rPr>
              <a:t> </a:t>
            </a:r>
            <a:r>
              <a:rPr sz="1680" dirty="0">
                <a:solidFill>
                  <a:srgbClr val="517AC6"/>
                </a:solidFill>
              </a:rPr>
              <a:t>test</a:t>
            </a:r>
            <a:endParaRPr sz="1680"/>
          </a:p>
          <a:p>
            <a:pPr marL="1209040" lvl="1" indent="-458216">
              <a:lnSpc>
                <a:spcPts val="1816"/>
              </a:lnSpc>
              <a:buClr>
                <a:srgbClr val="71B0D3"/>
              </a:buClr>
              <a:buChar char="–"/>
              <a:tabLst>
                <a:tab pos="1209040" algn="l"/>
                <a:tab pos="1210056" algn="l"/>
              </a:tabLst>
            </a:pPr>
            <a:r>
              <a:rPr sz="1680" dirty="0">
                <a:solidFill>
                  <a:srgbClr val="517AC6"/>
                </a:solidFill>
              </a:rPr>
              <a:t>Mostly</a:t>
            </a:r>
            <a:r>
              <a:rPr sz="1680" spc="-24" dirty="0">
                <a:solidFill>
                  <a:srgbClr val="517AC6"/>
                </a:solidFill>
              </a:rPr>
              <a:t> </a:t>
            </a:r>
            <a:r>
              <a:rPr sz="1680" dirty="0">
                <a:solidFill>
                  <a:srgbClr val="517AC6"/>
                </a:solidFill>
              </a:rPr>
              <a:t>tab</a:t>
            </a:r>
            <a:endParaRPr sz="1680"/>
          </a:p>
          <a:p>
            <a:pPr marL="1209040" lvl="1" indent="-458216">
              <a:lnSpc>
                <a:spcPts val="1816"/>
              </a:lnSpc>
              <a:buClr>
                <a:srgbClr val="71B0D3"/>
              </a:buClr>
              <a:buChar char="–"/>
              <a:tabLst>
                <a:tab pos="1209040" algn="l"/>
                <a:tab pos="1210056" algn="l"/>
              </a:tabLst>
            </a:pPr>
            <a:r>
              <a:rPr sz="1680" dirty="0">
                <a:solidFill>
                  <a:srgbClr val="517AC6"/>
                </a:solidFill>
              </a:rPr>
              <a:t>Price: Vital </a:t>
            </a:r>
            <a:r>
              <a:rPr sz="1680" spc="-8" dirty="0">
                <a:solidFill>
                  <a:srgbClr val="517AC6"/>
                </a:solidFill>
              </a:rPr>
              <a:t>Signs</a:t>
            </a:r>
            <a:r>
              <a:rPr sz="1680" spc="-24" dirty="0">
                <a:solidFill>
                  <a:srgbClr val="517AC6"/>
                </a:solidFill>
              </a:rPr>
              <a:t> </a:t>
            </a:r>
            <a:r>
              <a:rPr sz="1680" dirty="0">
                <a:solidFill>
                  <a:srgbClr val="517AC6"/>
                </a:solidFill>
              </a:rPr>
              <a:t>line</a:t>
            </a:r>
            <a:endParaRPr sz="1680"/>
          </a:p>
          <a:p>
            <a:pPr marL="1209040" lvl="1" indent="-458216">
              <a:lnSpc>
                <a:spcPts val="1920"/>
              </a:lnSpc>
              <a:buClr>
                <a:srgbClr val="71B0D3"/>
              </a:buClr>
              <a:buChar char="–"/>
              <a:tabLst>
                <a:tab pos="1209040" algn="l"/>
                <a:tab pos="1210056" algn="l"/>
              </a:tabLst>
            </a:pPr>
            <a:r>
              <a:rPr sz="1680" spc="-8" dirty="0">
                <a:solidFill>
                  <a:srgbClr val="517AC6"/>
                </a:solidFill>
              </a:rPr>
              <a:t>Quality </a:t>
            </a:r>
            <a:r>
              <a:rPr sz="1680" dirty="0">
                <a:solidFill>
                  <a:srgbClr val="517AC6"/>
                </a:solidFill>
              </a:rPr>
              <a:t>/ </a:t>
            </a:r>
            <a:r>
              <a:rPr sz="1680" spc="-8" dirty="0">
                <a:solidFill>
                  <a:srgbClr val="517AC6"/>
                </a:solidFill>
              </a:rPr>
              <a:t>Defib recoverable:</a:t>
            </a:r>
            <a:r>
              <a:rPr sz="1680" spc="72" dirty="0">
                <a:solidFill>
                  <a:srgbClr val="517AC6"/>
                </a:solidFill>
              </a:rPr>
              <a:t> </a:t>
            </a:r>
            <a:r>
              <a:rPr sz="1680" spc="-8" dirty="0">
                <a:solidFill>
                  <a:srgbClr val="517AC6"/>
                </a:solidFill>
              </a:rPr>
              <a:t>Mactrode</a:t>
            </a:r>
            <a:endParaRPr sz="1680"/>
          </a:p>
        </p:txBody>
      </p:sp>
      <p:sp>
        <p:nvSpPr>
          <p:cNvPr id="6" name="object 6"/>
          <p:cNvSpPr txBox="1"/>
          <p:nvPr/>
        </p:nvSpPr>
        <p:spPr>
          <a:xfrm>
            <a:off x="5205984" y="4700016"/>
            <a:ext cx="5027168" cy="495007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76072" indent="-556768">
              <a:lnSpc>
                <a:spcPts val="1912"/>
              </a:lnSpc>
              <a:spcBef>
                <a:spcPts val="160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1680" spc="-8" dirty="0">
                <a:solidFill>
                  <a:srgbClr val="517AC6"/>
                </a:solidFill>
              </a:rPr>
              <a:t>Requires stay-on</a:t>
            </a:r>
            <a:r>
              <a:rPr sz="1680" spc="32" dirty="0">
                <a:solidFill>
                  <a:srgbClr val="517AC6"/>
                </a:solidFill>
              </a:rPr>
              <a:t> </a:t>
            </a:r>
            <a:r>
              <a:rPr sz="1680" spc="-8" dirty="0">
                <a:solidFill>
                  <a:srgbClr val="517AC6"/>
                </a:solidFill>
              </a:rPr>
              <a:t>power</a:t>
            </a:r>
            <a:endParaRPr sz="1680" dirty="0"/>
          </a:p>
          <a:p>
            <a:pPr marL="1209040" lvl="1" indent="-458216">
              <a:lnSpc>
                <a:spcPts val="1816"/>
              </a:lnSpc>
              <a:buClr>
                <a:srgbClr val="71B0D3"/>
              </a:buClr>
              <a:buChar char="–"/>
              <a:tabLst>
                <a:tab pos="1209040" algn="l"/>
                <a:tab pos="1210056" algn="l"/>
              </a:tabLst>
            </a:pPr>
            <a:r>
              <a:rPr sz="1680" dirty="0">
                <a:solidFill>
                  <a:srgbClr val="517AC6"/>
                </a:solidFill>
              </a:rPr>
              <a:t>Offer </a:t>
            </a:r>
            <a:r>
              <a:rPr sz="1680" spc="-8" dirty="0">
                <a:solidFill>
                  <a:srgbClr val="517AC6"/>
                </a:solidFill>
              </a:rPr>
              <a:t>aggressive adhesive </a:t>
            </a:r>
            <a:r>
              <a:rPr sz="1680" dirty="0">
                <a:solidFill>
                  <a:srgbClr val="517AC6"/>
                </a:solidFill>
              </a:rPr>
              <a:t>–</a:t>
            </a:r>
            <a:r>
              <a:rPr sz="1680" spc="56" dirty="0">
                <a:solidFill>
                  <a:srgbClr val="517AC6"/>
                </a:solidFill>
              </a:rPr>
              <a:t> </a:t>
            </a:r>
            <a:r>
              <a:rPr sz="1680" spc="-8" dirty="0" err="1">
                <a:solidFill>
                  <a:srgbClr val="517AC6"/>
                </a:solidFill>
              </a:rPr>
              <a:t>SilverTrace</a:t>
            </a:r>
            <a:endParaRPr sz="1680" dirty="0"/>
          </a:p>
        </p:txBody>
      </p:sp>
      <p:sp>
        <p:nvSpPr>
          <p:cNvPr id="7" name="object 7"/>
          <p:cNvSpPr txBox="1"/>
          <p:nvPr/>
        </p:nvSpPr>
        <p:spPr>
          <a:xfrm>
            <a:off x="5205984" y="5720485"/>
            <a:ext cx="6986016" cy="956672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76072" indent="-556768">
              <a:lnSpc>
                <a:spcPts val="1912"/>
              </a:lnSpc>
              <a:spcBef>
                <a:spcPts val="160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1680" spc="-8" dirty="0">
                <a:solidFill>
                  <a:srgbClr val="517AC6"/>
                </a:solidFill>
              </a:rPr>
              <a:t>Marketing</a:t>
            </a:r>
            <a:r>
              <a:rPr sz="1680" spc="8" dirty="0">
                <a:solidFill>
                  <a:srgbClr val="517AC6"/>
                </a:solidFill>
              </a:rPr>
              <a:t> </a:t>
            </a:r>
            <a:r>
              <a:rPr sz="1680" dirty="0">
                <a:solidFill>
                  <a:srgbClr val="517AC6"/>
                </a:solidFill>
              </a:rPr>
              <a:t>pitch!</a:t>
            </a:r>
            <a:endParaRPr sz="1680" dirty="0"/>
          </a:p>
          <a:p>
            <a:pPr marL="1209040" lvl="1" indent="-458216">
              <a:lnSpc>
                <a:spcPts val="1816"/>
              </a:lnSpc>
              <a:buClr>
                <a:srgbClr val="71B0D3"/>
              </a:buClr>
              <a:buChar char="–"/>
              <a:tabLst>
                <a:tab pos="1209040" algn="l"/>
                <a:tab pos="1210056" algn="l"/>
              </a:tabLst>
            </a:pPr>
            <a:r>
              <a:rPr sz="1680" dirty="0">
                <a:solidFill>
                  <a:srgbClr val="517AC6"/>
                </a:solidFill>
              </a:rPr>
              <a:t>Offer </a:t>
            </a:r>
            <a:r>
              <a:rPr sz="1680" spc="-8" dirty="0">
                <a:solidFill>
                  <a:srgbClr val="517AC6"/>
                </a:solidFill>
              </a:rPr>
              <a:t>cloth </a:t>
            </a:r>
            <a:r>
              <a:rPr sz="1680" dirty="0">
                <a:solidFill>
                  <a:srgbClr val="517AC6"/>
                </a:solidFill>
              </a:rPr>
              <a:t>-</a:t>
            </a:r>
            <a:r>
              <a:rPr sz="1680" spc="-48" dirty="0">
                <a:solidFill>
                  <a:srgbClr val="517AC6"/>
                </a:solidFill>
              </a:rPr>
              <a:t> </a:t>
            </a:r>
            <a:r>
              <a:rPr sz="1680" spc="-8" dirty="0">
                <a:solidFill>
                  <a:srgbClr val="517AC6"/>
                </a:solidFill>
              </a:rPr>
              <a:t>breathable</a:t>
            </a:r>
            <a:endParaRPr sz="1680" dirty="0"/>
          </a:p>
          <a:p>
            <a:pPr marL="1209040" lvl="1" indent="-458216">
              <a:lnSpc>
                <a:spcPts val="1816"/>
              </a:lnSpc>
              <a:buClr>
                <a:srgbClr val="71B0D3"/>
              </a:buClr>
              <a:buChar char="–"/>
              <a:tabLst>
                <a:tab pos="1209040" algn="l"/>
                <a:tab pos="1210056" algn="l"/>
              </a:tabLst>
            </a:pPr>
            <a:r>
              <a:rPr sz="1680" spc="-8" dirty="0">
                <a:solidFill>
                  <a:srgbClr val="517AC6"/>
                </a:solidFill>
              </a:rPr>
              <a:t>Clear tape </a:t>
            </a:r>
            <a:r>
              <a:rPr sz="1680" dirty="0">
                <a:solidFill>
                  <a:srgbClr val="517AC6"/>
                </a:solidFill>
              </a:rPr>
              <a:t>for </a:t>
            </a:r>
            <a:r>
              <a:rPr sz="1680" spc="-8" dirty="0" err="1">
                <a:solidFill>
                  <a:srgbClr val="517AC6"/>
                </a:solidFill>
              </a:rPr>
              <a:t>visuali</a:t>
            </a:r>
            <a:r>
              <a:rPr lang="en-GB" sz="1680" spc="-8" dirty="0">
                <a:solidFill>
                  <a:srgbClr val="517AC6"/>
                </a:solidFill>
              </a:rPr>
              <a:t>s</a:t>
            </a:r>
            <a:r>
              <a:rPr sz="1680" spc="-8" dirty="0" err="1">
                <a:solidFill>
                  <a:srgbClr val="517AC6"/>
                </a:solidFill>
              </a:rPr>
              <a:t>ation</a:t>
            </a:r>
            <a:endParaRPr sz="1680" dirty="0"/>
          </a:p>
          <a:p>
            <a:pPr marL="1209040" lvl="1" indent="-458216">
              <a:lnSpc>
                <a:spcPts val="1792"/>
              </a:lnSpc>
              <a:buClr>
                <a:srgbClr val="71B0D3"/>
              </a:buClr>
              <a:buChar char="–"/>
              <a:tabLst>
                <a:tab pos="1209040" algn="l"/>
                <a:tab pos="1210056" algn="l"/>
              </a:tabLst>
            </a:pPr>
            <a:r>
              <a:rPr sz="1680" spc="-8" dirty="0">
                <a:solidFill>
                  <a:srgbClr val="517AC6"/>
                </a:solidFill>
              </a:rPr>
              <a:t>Do not </a:t>
            </a:r>
            <a:r>
              <a:rPr sz="1680" dirty="0">
                <a:solidFill>
                  <a:srgbClr val="517AC6"/>
                </a:solidFill>
              </a:rPr>
              <a:t>offer</a:t>
            </a:r>
            <a:r>
              <a:rPr sz="1680" spc="-16" dirty="0">
                <a:solidFill>
                  <a:srgbClr val="517AC6"/>
                </a:solidFill>
              </a:rPr>
              <a:t> </a:t>
            </a:r>
            <a:r>
              <a:rPr sz="1680" spc="-8" dirty="0">
                <a:solidFill>
                  <a:srgbClr val="517AC6"/>
                </a:solidFill>
              </a:rPr>
              <a:t>aggressive</a:t>
            </a:r>
            <a:r>
              <a:rPr lang="en-GB" sz="1680" dirty="0"/>
              <a:t> </a:t>
            </a:r>
            <a:r>
              <a:rPr sz="1680" spc="-8" dirty="0">
                <a:solidFill>
                  <a:srgbClr val="517AC6"/>
                </a:solidFill>
              </a:rPr>
              <a:t>adhesive/stress </a:t>
            </a:r>
            <a:r>
              <a:rPr sz="1680" dirty="0">
                <a:solidFill>
                  <a:srgbClr val="517AC6"/>
                </a:solidFill>
              </a:rPr>
              <a:t>test </a:t>
            </a:r>
            <a:r>
              <a:rPr sz="1680" spc="-8" dirty="0">
                <a:solidFill>
                  <a:srgbClr val="517AC6"/>
                </a:solidFill>
              </a:rPr>
              <a:t>electrode</a:t>
            </a:r>
            <a:r>
              <a:rPr sz="1920" spc="-8" dirty="0">
                <a:solidFill>
                  <a:srgbClr val="517AC6"/>
                </a:solidFill>
              </a:rPr>
              <a:t>!</a:t>
            </a:r>
            <a:endParaRPr sz="1920" dirty="0"/>
          </a:p>
        </p:txBody>
      </p:sp>
      <p:sp>
        <p:nvSpPr>
          <p:cNvPr id="8" name="object 8"/>
          <p:cNvSpPr txBox="1"/>
          <p:nvPr/>
        </p:nvSpPr>
        <p:spPr>
          <a:xfrm>
            <a:off x="1954783" y="7545223"/>
            <a:ext cx="176782" cy="61144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920" spc="-8" dirty="0">
                <a:solidFill>
                  <a:srgbClr val="71B0D3"/>
                </a:solidFill>
              </a:rPr>
              <a:t>2</a:t>
            </a:r>
            <a:endParaRPr sz="1920"/>
          </a:p>
          <a:p>
            <a:pPr marL="20320"/>
            <a:r>
              <a:rPr sz="1920" spc="-8" dirty="0">
                <a:solidFill>
                  <a:srgbClr val="71B0D3"/>
                </a:solidFill>
              </a:rPr>
              <a:t>6</a:t>
            </a:r>
            <a:endParaRPr sz="1920"/>
          </a:p>
        </p:txBody>
      </p:sp>
      <p:sp>
        <p:nvSpPr>
          <p:cNvPr id="9" name="object 9"/>
          <p:cNvSpPr/>
          <p:nvPr/>
        </p:nvSpPr>
        <p:spPr>
          <a:xfrm>
            <a:off x="2546875" y="1199448"/>
            <a:ext cx="2454314" cy="933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0" name="object 10"/>
          <p:cNvSpPr/>
          <p:nvPr/>
        </p:nvSpPr>
        <p:spPr>
          <a:xfrm>
            <a:off x="3274771" y="1325270"/>
            <a:ext cx="996086" cy="7717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1" name="object 11"/>
          <p:cNvSpPr/>
          <p:nvPr/>
        </p:nvSpPr>
        <p:spPr>
          <a:xfrm>
            <a:off x="2590801" y="1211884"/>
            <a:ext cx="2366466" cy="8449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2" name="object 12"/>
          <p:cNvSpPr txBox="1"/>
          <p:nvPr/>
        </p:nvSpPr>
        <p:spPr>
          <a:xfrm>
            <a:off x="2590800" y="1428902"/>
            <a:ext cx="2367280" cy="38985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algn="ctr">
              <a:spcBef>
                <a:spcPts val="160"/>
              </a:spcBef>
            </a:pPr>
            <a:r>
              <a:rPr sz="2400" b="1" dirty="0">
                <a:solidFill>
                  <a:srgbClr val="404040"/>
                </a:solidFill>
                <a:latin typeface="Verdana"/>
                <a:cs typeface="Verdana"/>
              </a:rPr>
              <a:t>OR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46875" y="2332085"/>
            <a:ext cx="2454314" cy="933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4" name="object 14"/>
          <p:cNvSpPr/>
          <p:nvPr/>
        </p:nvSpPr>
        <p:spPr>
          <a:xfrm>
            <a:off x="2860241" y="2275025"/>
            <a:ext cx="1929994" cy="11375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5" name="object 15"/>
          <p:cNvSpPr txBox="1"/>
          <p:nvPr/>
        </p:nvSpPr>
        <p:spPr>
          <a:xfrm>
            <a:off x="2590800" y="2344520"/>
            <a:ext cx="2367280" cy="794064"/>
          </a:xfrm>
          <a:prstGeom prst="rect">
            <a:avLst/>
          </a:prstGeom>
          <a:solidFill>
            <a:srgbClr val="E6DFEB"/>
          </a:solidFill>
        </p:spPr>
        <p:txBody>
          <a:bodyPr vert="horz" wrap="square" lIns="0" tIns="54864" rIns="0" bIns="0" rtlCol="0">
            <a:spAutoFit/>
          </a:bodyPr>
          <a:lstStyle/>
          <a:p>
            <a:pPr marL="726440" marR="506984" indent="-209296">
              <a:spcBef>
                <a:spcPts val="432"/>
              </a:spcBef>
            </a:pPr>
            <a:r>
              <a:rPr sz="2400" b="1" spc="-8" dirty="0">
                <a:solidFill>
                  <a:srgbClr val="404040"/>
                </a:solidFill>
                <a:latin typeface="Verdana"/>
                <a:cs typeface="Verdana"/>
              </a:rPr>
              <a:t>General  Ward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46875" y="5732434"/>
            <a:ext cx="2454314" cy="933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7" name="object 17"/>
          <p:cNvSpPr/>
          <p:nvPr/>
        </p:nvSpPr>
        <p:spPr>
          <a:xfrm>
            <a:off x="2743200" y="5675375"/>
            <a:ext cx="2166518" cy="11375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8" name="object 18"/>
          <p:cNvSpPr txBox="1"/>
          <p:nvPr/>
        </p:nvSpPr>
        <p:spPr>
          <a:xfrm>
            <a:off x="2590800" y="5744871"/>
            <a:ext cx="2367280" cy="794064"/>
          </a:xfrm>
          <a:prstGeom prst="rect">
            <a:avLst/>
          </a:prstGeom>
          <a:solidFill>
            <a:srgbClr val="FCEADA"/>
          </a:solidFill>
        </p:spPr>
        <p:txBody>
          <a:bodyPr vert="horz" wrap="square" lIns="0" tIns="54864" rIns="0" bIns="0" rtlCol="0">
            <a:spAutoFit/>
          </a:bodyPr>
          <a:lstStyle/>
          <a:p>
            <a:pPr marL="810768" marR="389126" indent="-410464">
              <a:spcBef>
                <a:spcPts val="432"/>
              </a:spcBef>
            </a:pPr>
            <a:r>
              <a:rPr sz="2400" b="1" spc="-8" dirty="0">
                <a:solidFill>
                  <a:srgbClr val="404040"/>
                </a:solidFill>
                <a:latin typeface="Verdana"/>
                <a:cs typeface="Verdana"/>
              </a:rPr>
              <a:t>Sensit</a:t>
            </a:r>
            <a:r>
              <a:rPr sz="2400" b="1" spc="-16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2400" b="1" dirty="0">
                <a:solidFill>
                  <a:srgbClr val="404040"/>
                </a:solidFill>
                <a:latin typeface="Verdana"/>
                <a:cs typeface="Verdana"/>
              </a:rPr>
              <a:t>ve  </a:t>
            </a:r>
            <a:r>
              <a:rPr sz="2400" b="1" spc="-8" dirty="0">
                <a:solidFill>
                  <a:srgbClr val="404040"/>
                </a:solidFill>
                <a:latin typeface="Verdana"/>
                <a:cs typeface="Verdana"/>
              </a:rPr>
              <a:t>Skin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46875" y="4598578"/>
            <a:ext cx="2454314" cy="933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0" name="object 20"/>
          <p:cNvSpPr/>
          <p:nvPr/>
        </p:nvSpPr>
        <p:spPr>
          <a:xfrm>
            <a:off x="2535936" y="4541520"/>
            <a:ext cx="2473757" cy="11375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1" name="object 21"/>
          <p:cNvSpPr txBox="1"/>
          <p:nvPr/>
        </p:nvSpPr>
        <p:spPr>
          <a:xfrm>
            <a:off x="2590800" y="4611013"/>
            <a:ext cx="2367280" cy="794064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54864" rIns="0" bIns="0" rtlCol="0">
            <a:spAutoFit/>
          </a:bodyPr>
          <a:lstStyle/>
          <a:p>
            <a:pPr marL="194056" marR="182880" indent="294640">
              <a:spcBef>
                <a:spcPts val="432"/>
              </a:spcBef>
            </a:pPr>
            <a:r>
              <a:rPr sz="2400" b="1" spc="-8" dirty="0">
                <a:solidFill>
                  <a:srgbClr val="404040"/>
                </a:solidFill>
                <a:latin typeface="Verdana"/>
                <a:cs typeface="Verdana"/>
              </a:rPr>
              <a:t>Stress </a:t>
            </a:r>
            <a:r>
              <a:rPr sz="2400" b="1" dirty="0">
                <a:solidFill>
                  <a:srgbClr val="404040"/>
                </a:solidFill>
                <a:latin typeface="Verdana"/>
                <a:cs typeface="Verdana"/>
              </a:rPr>
              <a:t>/  </a:t>
            </a:r>
            <a:r>
              <a:rPr sz="2400" b="1" spc="-8" dirty="0">
                <a:solidFill>
                  <a:srgbClr val="404040"/>
                </a:solidFill>
                <a:latin typeface="Verdana"/>
                <a:cs typeface="Verdana"/>
              </a:rPr>
              <a:t>Diaphoretic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546875" y="3465941"/>
            <a:ext cx="2454314" cy="933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3" name="object 23"/>
          <p:cNvSpPr/>
          <p:nvPr/>
        </p:nvSpPr>
        <p:spPr>
          <a:xfrm>
            <a:off x="2877312" y="3591762"/>
            <a:ext cx="1792224" cy="7717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4" name="object 24"/>
          <p:cNvSpPr txBox="1"/>
          <p:nvPr/>
        </p:nvSpPr>
        <p:spPr>
          <a:xfrm>
            <a:off x="2590800" y="3478377"/>
            <a:ext cx="2367280" cy="609398"/>
          </a:xfrm>
          <a:prstGeom prst="rect">
            <a:avLst/>
          </a:prstGeom>
          <a:solidFill>
            <a:srgbClr val="E2EEF6"/>
          </a:solidFill>
        </p:spPr>
        <p:txBody>
          <a:bodyPr vert="horz" wrap="square" lIns="0" tIns="237744" rIns="0" bIns="0" rtlCol="0">
            <a:spAutoFit/>
          </a:bodyPr>
          <a:lstStyle/>
          <a:p>
            <a:pPr marL="535432">
              <a:spcBef>
                <a:spcPts val="1872"/>
              </a:spcBef>
            </a:pPr>
            <a:r>
              <a:rPr sz="2400" b="1" spc="-8" dirty="0">
                <a:solidFill>
                  <a:srgbClr val="404040"/>
                </a:solidFill>
                <a:latin typeface="Verdana"/>
                <a:cs typeface="Verdana"/>
              </a:rPr>
              <a:t>Resting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81270" y="7618375"/>
            <a:ext cx="7049008" cy="575542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lnSpc>
                <a:spcPts val="1816"/>
              </a:lnSpc>
              <a:spcBef>
                <a:spcPts val="160"/>
              </a:spcBef>
            </a:pPr>
            <a:r>
              <a:rPr sz="720" dirty="0">
                <a:solidFill>
                  <a:srgbClr val="7E7E7E"/>
                </a:solidFill>
              </a:rPr>
              <a:t>© </a:t>
            </a:r>
            <a:r>
              <a:rPr sz="720" spc="-8" dirty="0">
                <a:solidFill>
                  <a:srgbClr val="7E7E7E"/>
                </a:solidFill>
              </a:rPr>
              <a:t>2016 Care</a:t>
            </a:r>
            <a:r>
              <a:rPr sz="720" dirty="0">
                <a:solidFill>
                  <a:srgbClr val="7E7E7E"/>
                </a:solidFill>
              </a:rPr>
              <a:t>Fus</a:t>
            </a:r>
            <a:r>
              <a:rPr sz="720" spc="-8" dirty="0">
                <a:solidFill>
                  <a:srgbClr val="7E7E7E"/>
                </a:solidFill>
              </a:rPr>
              <a:t>ion</a:t>
            </a:r>
            <a:r>
              <a:rPr sz="720" spc="-32" dirty="0">
                <a:solidFill>
                  <a:srgbClr val="7E7E7E"/>
                </a:solidFill>
              </a:rPr>
              <a:t> </a:t>
            </a:r>
            <a:r>
              <a:rPr sz="720" spc="-8" dirty="0">
                <a:solidFill>
                  <a:srgbClr val="7E7E7E"/>
                </a:solidFill>
              </a:rPr>
              <a:t>Corpora</a:t>
            </a:r>
            <a:r>
              <a:rPr sz="720" dirty="0">
                <a:solidFill>
                  <a:srgbClr val="7E7E7E"/>
                </a:solidFill>
              </a:rPr>
              <a:t>ti</a:t>
            </a:r>
            <a:r>
              <a:rPr sz="720" spc="-8" dirty="0">
                <a:solidFill>
                  <a:srgbClr val="7E7E7E"/>
                </a:solidFill>
              </a:rPr>
              <a:t>on</a:t>
            </a:r>
            <a:r>
              <a:rPr sz="720" spc="-32" dirty="0">
                <a:solidFill>
                  <a:srgbClr val="7E7E7E"/>
                </a:solidFill>
              </a:rPr>
              <a:t> </a:t>
            </a:r>
            <a:r>
              <a:rPr sz="720" spc="-8" dirty="0">
                <a:solidFill>
                  <a:srgbClr val="7E7E7E"/>
                </a:solidFill>
              </a:rPr>
              <a:t>o</a:t>
            </a:r>
            <a:r>
              <a:rPr sz="720" dirty="0">
                <a:solidFill>
                  <a:srgbClr val="7E7E7E"/>
                </a:solidFill>
              </a:rPr>
              <a:t>r </a:t>
            </a:r>
            <a:r>
              <a:rPr sz="720" spc="-8" dirty="0">
                <a:solidFill>
                  <a:srgbClr val="7E7E7E"/>
                </a:solidFill>
              </a:rPr>
              <a:t>one o</a:t>
            </a:r>
            <a:r>
              <a:rPr sz="720" dirty="0">
                <a:solidFill>
                  <a:srgbClr val="7E7E7E"/>
                </a:solidFill>
              </a:rPr>
              <a:t>f</a:t>
            </a:r>
            <a:r>
              <a:rPr sz="720" spc="-8" dirty="0">
                <a:solidFill>
                  <a:srgbClr val="7E7E7E"/>
                </a:solidFill>
              </a:rPr>
              <a:t> i</a:t>
            </a:r>
            <a:r>
              <a:rPr sz="720" dirty="0">
                <a:solidFill>
                  <a:srgbClr val="7E7E7E"/>
                </a:solidFill>
              </a:rPr>
              <a:t>ts</a:t>
            </a:r>
            <a:r>
              <a:rPr sz="720" spc="-8" dirty="0">
                <a:solidFill>
                  <a:srgbClr val="7E7E7E"/>
                </a:solidFill>
              </a:rPr>
              <a:t> a</a:t>
            </a:r>
            <a:r>
              <a:rPr sz="720" dirty="0">
                <a:solidFill>
                  <a:srgbClr val="7E7E7E"/>
                </a:solidFill>
              </a:rPr>
              <a:t>ff</a:t>
            </a:r>
            <a:r>
              <a:rPr sz="720" spc="-8" dirty="0">
                <a:solidFill>
                  <a:srgbClr val="7E7E7E"/>
                </a:solidFill>
              </a:rPr>
              <a:t>ilia</a:t>
            </a:r>
            <a:r>
              <a:rPr sz="720" dirty="0">
                <a:solidFill>
                  <a:srgbClr val="7E7E7E"/>
                </a:solidFill>
              </a:rPr>
              <a:t>tes.</a:t>
            </a:r>
            <a:r>
              <a:rPr sz="720" spc="-32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Al</a:t>
            </a:r>
            <a:r>
              <a:rPr sz="720" spc="-8" dirty="0">
                <a:solidFill>
                  <a:srgbClr val="7E7E7E"/>
                </a:solidFill>
              </a:rPr>
              <a:t>l righ</a:t>
            </a:r>
            <a:r>
              <a:rPr sz="720" dirty="0">
                <a:solidFill>
                  <a:srgbClr val="7E7E7E"/>
                </a:solidFill>
              </a:rPr>
              <a:t>ts</a:t>
            </a:r>
            <a:r>
              <a:rPr sz="720" spc="-16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res</a:t>
            </a:r>
            <a:r>
              <a:rPr sz="720" spc="-8" dirty="0">
                <a:solidFill>
                  <a:srgbClr val="7E7E7E"/>
                </a:solidFill>
              </a:rPr>
              <a:t>e</a:t>
            </a:r>
            <a:r>
              <a:rPr sz="720" dirty="0">
                <a:solidFill>
                  <a:srgbClr val="7E7E7E"/>
                </a:solidFill>
              </a:rPr>
              <a:t>r</a:t>
            </a:r>
            <a:r>
              <a:rPr sz="720" spc="-8" dirty="0">
                <a:solidFill>
                  <a:srgbClr val="7E7E7E"/>
                </a:solidFill>
              </a:rPr>
              <a:t>ved</a:t>
            </a:r>
            <a:r>
              <a:rPr sz="720" dirty="0">
                <a:solidFill>
                  <a:srgbClr val="7E7E7E"/>
                </a:solidFill>
              </a:rPr>
              <a:t>.</a:t>
            </a:r>
            <a:r>
              <a:rPr sz="720" spc="-24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Vita</a:t>
            </a:r>
            <a:r>
              <a:rPr sz="720" spc="-8" dirty="0">
                <a:solidFill>
                  <a:srgbClr val="7E7E7E"/>
                </a:solidFill>
              </a:rPr>
              <a:t>l </a:t>
            </a:r>
            <a:r>
              <a:rPr sz="720" dirty="0">
                <a:solidFill>
                  <a:srgbClr val="7E7E7E"/>
                </a:solidFill>
              </a:rPr>
              <a:t>Signs,</a:t>
            </a:r>
            <a:r>
              <a:rPr sz="720" spc="-24" dirty="0">
                <a:solidFill>
                  <a:srgbClr val="7E7E7E"/>
                </a:solidFill>
              </a:rPr>
              <a:t> </a:t>
            </a:r>
            <a:r>
              <a:rPr sz="720" spc="-8" dirty="0">
                <a:solidFill>
                  <a:srgbClr val="7E7E7E"/>
                </a:solidFill>
              </a:rPr>
              <a:t>Ca</a:t>
            </a:r>
            <a:r>
              <a:rPr sz="720" spc="-136" dirty="0">
                <a:solidFill>
                  <a:srgbClr val="7E7E7E"/>
                </a:solidFill>
              </a:rPr>
              <a:t>r</a:t>
            </a:r>
            <a:r>
              <a:rPr sz="1600" b="1" spc="-1032" dirty="0">
                <a:solidFill>
                  <a:srgbClr val="F1F1F1"/>
                </a:solidFill>
              </a:rPr>
              <a:t>C</a:t>
            </a:r>
            <a:r>
              <a:rPr sz="720" spc="-8" dirty="0">
                <a:solidFill>
                  <a:srgbClr val="7E7E7E"/>
                </a:solidFill>
              </a:rPr>
              <a:t>e</a:t>
            </a:r>
            <a:r>
              <a:rPr sz="720" dirty="0">
                <a:solidFill>
                  <a:srgbClr val="7E7E7E"/>
                </a:solidFill>
              </a:rPr>
              <a:t>F</a:t>
            </a:r>
            <a:r>
              <a:rPr sz="720" spc="-232" dirty="0">
                <a:solidFill>
                  <a:srgbClr val="7E7E7E"/>
                </a:solidFill>
              </a:rPr>
              <a:t>u</a:t>
            </a:r>
            <a:r>
              <a:rPr sz="1600" b="1" spc="-1032" dirty="0">
                <a:solidFill>
                  <a:srgbClr val="F1F1F1"/>
                </a:solidFill>
              </a:rPr>
              <a:t>O</a:t>
            </a:r>
            <a:r>
              <a:rPr sz="720" dirty="0">
                <a:solidFill>
                  <a:srgbClr val="7E7E7E"/>
                </a:solidFill>
              </a:rPr>
              <a:t>s</a:t>
            </a:r>
            <a:r>
              <a:rPr sz="720" spc="-8" dirty="0">
                <a:solidFill>
                  <a:srgbClr val="7E7E7E"/>
                </a:solidFill>
              </a:rPr>
              <a:t>io</a:t>
            </a:r>
            <a:r>
              <a:rPr sz="720" spc="-312" dirty="0">
                <a:solidFill>
                  <a:srgbClr val="7E7E7E"/>
                </a:solidFill>
              </a:rPr>
              <a:t>n</a:t>
            </a:r>
            <a:r>
              <a:rPr sz="1600" b="1" spc="-680" dirty="0">
                <a:solidFill>
                  <a:srgbClr val="F1F1F1"/>
                </a:solidFill>
              </a:rPr>
              <a:t>N</a:t>
            </a:r>
            <a:r>
              <a:rPr sz="720" spc="-8" dirty="0">
                <a:solidFill>
                  <a:srgbClr val="7E7E7E"/>
                </a:solidFill>
              </a:rPr>
              <a:t>a</a:t>
            </a:r>
            <a:r>
              <a:rPr sz="720" spc="-128" dirty="0">
                <a:solidFill>
                  <a:srgbClr val="7E7E7E"/>
                </a:solidFill>
              </a:rPr>
              <a:t>n</a:t>
            </a:r>
            <a:r>
              <a:rPr sz="1600" b="1" spc="-864" dirty="0">
                <a:solidFill>
                  <a:srgbClr val="F1F1F1"/>
                </a:solidFill>
              </a:rPr>
              <a:t>F</a:t>
            </a:r>
            <a:r>
              <a:rPr sz="720" spc="-8" dirty="0">
                <a:solidFill>
                  <a:srgbClr val="7E7E7E"/>
                </a:solidFill>
              </a:rPr>
              <a:t>d </a:t>
            </a:r>
            <a:r>
              <a:rPr sz="720" dirty="0">
                <a:solidFill>
                  <a:srgbClr val="7E7E7E"/>
                </a:solidFill>
              </a:rPr>
              <a:t>t</a:t>
            </a:r>
            <a:r>
              <a:rPr sz="720" spc="-344" dirty="0">
                <a:solidFill>
                  <a:srgbClr val="7E7E7E"/>
                </a:solidFill>
              </a:rPr>
              <a:t>h</a:t>
            </a:r>
            <a:r>
              <a:rPr sz="1600" b="1" spc="-112" dirty="0">
                <a:solidFill>
                  <a:srgbClr val="F1F1F1"/>
                </a:solidFill>
              </a:rPr>
              <a:t>I</a:t>
            </a:r>
            <a:r>
              <a:rPr sz="720" spc="-304" dirty="0">
                <a:solidFill>
                  <a:srgbClr val="7E7E7E"/>
                </a:solidFill>
              </a:rPr>
              <a:t>e</a:t>
            </a:r>
            <a:r>
              <a:rPr sz="1600" b="1" spc="-672" dirty="0">
                <a:solidFill>
                  <a:srgbClr val="F1F1F1"/>
                </a:solidFill>
              </a:rPr>
              <a:t>D</a:t>
            </a:r>
            <a:r>
              <a:rPr sz="720" spc="-8" dirty="0">
                <a:solidFill>
                  <a:srgbClr val="7E7E7E"/>
                </a:solidFill>
              </a:rPr>
              <a:t>C</a:t>
            </a:r>
            <a:r>
              <a:rPr sz="720" spc="-264" dirty="0">
                <a:solidFill>
                  <a:srgbClr val="7E7E7E"/>
                </a:solidFill>
              </a:rPr>
              <a:t>a</a:t>
            </a:r>
            <a:r>
              <a:rPr sz="1600" b="1" spc="-824" dirty="0">
                <a:solidFill>
                  <a:srgbClr val="F1F1F1"/>
                </a:solidFill>
              </a:rPr>
              <a:t>E</a:t>
            </a:r>
            <a:r>
              <a:rPr sz="720" dirty="0">
                <a:solidFill>
                  <a:srgbClr val="7E7E7E"/>
                </a:solidFill>
              </a:rPr>
              <a:t>re</a:t>
            </a:r>
            <a:r>
              <a:rPr sz="720" spc="-264" dirty="0">
                <a:solidFill>
                  <a:srgbClr val="7E7E7E"/>
                </a:solidFill>
              </a:rPr>
              <a:t>F</a:t>
            </a:r>
            <a:r>
              <a:rPr sz="1600" b="1" spc="-896" dirty="0">
                <a:solidFill>
                  <a:srgbClr val="F1F1F1"/>
                </a:solidFill>
              </a:rPr>
              <a:t>N</a:t>
            </a:r>
            <a:r>
              <a:rPr sz="720" spc="-8" dirty="0">
                <a:solidFill>
                  <a:srgbClr val="7E7E7E"/>
                </a:solidFill>
              </a:rPr>
              <a:t>u</a:t>
            </a:r>
            <a:r>
              <a:rPr sz="720" dirty="0">
                <a:solidFill>
                  <a:srgbClr val="7E7E7E"/>
                </a:solidFill>
              </a:rPr>
              <a:t>s</a:t>
            </a:r>
            <a:r>
              <a:rPr sz="720" spc="-48" dirty="0">
                <a:solidFill>
                  <a:srgbClr val="7E7E7E"/>
                </a:solidFill>
              </a:rPr>
              <a:t>i</a:t>
            </a:r>
            <a:r>
              <a:rPr sz="1600" b="1" spc="-944" dirty="0">
                <a:solidFill>
                  <a:srgbClr val="F1F1F1"/>
                </a:solidFill>
              </a:rPr>
              <a:t>T</a:t>
            </a:r>
            <a:r>
              <a:rPr sz="720" spc="-8" dirty="0">
                <a:solidFill>
                  <a:srgbClr val="7E7E7E"/>
                </a:solidFill>
              </a:rPr>
              <a:t>on</a:t>
            </a:r>
            <a:r>
              <a:rPr sz="720" spc="-64" dirty="0">
                <a:solidFill>
                  <a:srgbClr val="7E7E7E"/>
                </a:solidFill>
              </a:rPr>
              <a:t> </a:t>
            </a:r>
            <a:r>
              <a:rPr sz="1600" b="1" spc="-406" dirty="0">
                <a:solidFill>
                  <a:srgbClr val="F1F1F1"/>
                </a:solidFill>
              </a:rPr>
              <a:t>I</a:t>
            </a:r>
            <a:r>
              <a:rPr sz="720" spc="-8" dirty="0">
                <a:solidFill>
                  <a:srgbClr val="7E7E7E"/>
                </a:solidFill>
              </a:rPr>
              <a:t>l</a:t>
            </a:r>
            <a:r>
              <a:rPr sz="720" spc="-176" dirty="0">
                <a:solidFill>
                  <a:srgbClr val="7E7E7E"/>
                </a:solidFill>
              </a:rPr>
              <a:t>o</a:t>
            </a:r>
            <a:r>
              <a:rPr sz="1600" b="1" spc="-1000" dirty="0">
                <a:solidFill>
                  <a:srgbClr val="F1F1F1"/>
                </a:solidFill>
              </a:rPr>
              <a:t>A</a:t>
            </a:r>
            <a:r>
              <a:rPr sz="720" spc="-8" dirty="0">
                <a:solidFill>
                  <a:srgbClr val="7E7E7E"/>
                </a:solidFill>
              </a:rPr>
              <a:t>go</a:t>
            </a:r>
            <a:r>
              <a:rPr sz="720" spc="-16" dirty="0">
                <a:solidFill>
                  <a:srgbClr val="7E7E7E"/>
                </a:solidFill>
              </a:rPr>
              <a:t> </a:t>
            </a:r>
            <a:r>
              <a:rPr sz="1600" b="1" spc="-936" dirty="0">
                <a:solidFill>
                  <a:srgbClr val="F1F1F1"/>
                </a:solidFill>
              </a:rPr>
              <a:t>L</a:t>
            </a:r>
            <a:r>
              <a:rPr sz="720" spc="-8" dirty="0">
                <a:solidFill>
                  <a:srgbClr val="7E7E7E"/>
                </a:solidFill>
              </a:rPr>
              <a:t>are</a:t>
            </a:r>
            <a:r>
              <a:rPr sz="720" dirty="0">
                <a:solidFill>
                  <a:srgbClr val="7E7E7E"/>
                </a:solidFill>
              </a:rPr>
              <a:t> </a:t>
            </a:r>
            <a:r>
              <a:rPr sz="720" spc="-88" dirty="0">
                <a:solidFill>
                  <a:srgbClr val="7E7E7E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–</a:t>
            </a:r>
            <a:r>
              <a:rPr sz="1600" b="1" spc="-24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Internal</a:t>
            </a:r>
            <a:r>
              <a:rPr sz="1600" b="1" spc="-40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Use</a:t>
            </a:r>
            <a:r>
              <a:rPr sz="1600" b="1" spc="-32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  <a:p>
            <a:pPr marL="20320">
              <a:lnSpc>
                <a:spcPts val="760"/>
              </a:lnSpc>
            </a:pPr>
            <a:r>
              <a:rPr sz="720" dirty="0">
                <a:solidFill>
                  <a:srgbClr val="7E7E7E"/>
                </a:solidFill>
              </a:rPr>
              <a:t>trademarks</a:t>
            </a:r>
            <a:r>
              <a:rPr sz="720" spc="-24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or</a:t>
            </a:r>
            <a:r>
              <a:rPr sz="720" spc="-8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registered</a:t>
            </a:r>
            <a:r>
              <a:rPr sz="720" spc="-16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trademarks</a:t>
            </a:r>
            <a:r>
              <a:rPr sz="720" spc="-40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of CareFusion</a:t>
            </a:r>
            <a:r>
              <a:rPr sz="720" spc="-32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Corporation</a:t>
            </a:r>
            <a:r>
              <a:rPr sz="720" spc="-16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or</a:t>
            </a:r>
            <a:r>
              <a:rPr sz="720" spc="-8" dirty="0">
                <a:solidFill>
                  <a:srgbClr val="7E7E7E"/>
                </a:solidFill>
              </a:rPr>
              <a:t> one </a:t>
            </a:r>
            <a:r>
              <a:rPr sz="720" dirty="0">
                <a:solidFill>
                  <a:srgbClr val="7E7E7E"/>
                </a:solidFill>
              </a:rPr>
              <a:t>of</a:t>
            </a:r>
            <a:r>
              <a:rPr sz="720" spc="-8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its</a:t>
            </a:r>
            <a:r>
              <a:rPr sz="720" spc="-8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affiliates.</a:t>
            </a:r>
            <a:r>
              <a:rPr sz="720" spc="-32" dirty="0">
                <a:solidFill>
                  <a:srgbClr val="7E7E7E"/>
                </a:solidFill>
              </a:rPr>
              <a:t> </a:t>
            </a:r>
            <a:r>
              <a:rPr sz="720" spc="-8" dirty="0">
                <a:solidFill>
                  <a:srgbClr val="7E7E7E"/>
                </a:solidFill>
              </a:rPr>
              <a:t>Medical devices</a:t>
            </a:r>
            <a:r>
              <a:rPr sz="720" spc="-16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class</a:t>
            </a:r>
            <a:r>
              <a:rPr sz="720" spc="-16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I</a:t>
            </a:r>
            <a:r>
              <a:rPr sz="720" spc="-8" dirty="0">
                <a:solidFill>
                  <a:srgbClr val="7E7E7E"/>
                </a:solidFill>
              </a:rPr>
              <a:t> according</a:t>
            </a:r>
            <a:r>
              <a:rPr sz="720" spc="-32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to</a:t>
            </a:r>
            <a:endParaRPr sz="720"/>
          </a:p>
          <a:p>
            <a:pPr marL="20320" marR="2016760"/>
            <a:r>
              <a:rPr sz="720" spc="-8" dirty="0">
                <a:solidFill>
                  <a:srgbClr val="7E7E7E"/>
                </a:solidFill>
              </a:rPr>
              <a:t>Medical Devices Directive </a:t>
            </a:r>
            <a:r>
              <a:rPr sz="720" dirty="0">
                <a:solidFill>
                  <a:srgbClr val="7E7E7E"/>
                </a:solidFill>
              </a:rPr>
              <a:t>93/42/EC. Please read the complete Instructions For Use that come </a:t>
            </a:r>
            <a:r>
              <a:rPr sz="720" spc="-8" dirty="0">
                <a:solidFill>
                  <a:srgbClr val="7E7E7E"/>
                </a:solidFill>
              </a:rPr>
              <a:t>with </a:t>
            </a:r>
            <a:r>
              <a:rPr sz="720" dirty="0">
                <a:solidFill>
                  <a:srgbClr val="7E7E7E"/>
                </a:solidFill>
              </a:rPr>
              <a:t>the </a:t>
            </a:r>
            <a:r>
              <a:rPr sz="720" spc="-8" dirty="0">
                <a:solidFill>
                  <a:srgbClr val="7E7E7E"/>
                </a:solidFill>
              </a:rPr>
              <a:t>devices </a:t>
            </a:r>
            <a:r>
              <a:rPr sz="720" dirty="0">
                <a:solidFill>
                  <a:srgbClr val="7E7E7E"/>
                </a:solidFill>
              </a:rPr>
              <a:t>or follow the  instructions </a:t>
            </a:r>
            <a:r>
              <a:rPr sz="720" spc="-8" dirty="0">
                <a:solidFill>
                  <a:srgbClr val="7E7E7E"/>
                </a:solidFill>
              </a:rPr>
              <a:t>on </a:t>
            </a:r>
            <a:r>
              <a:rPr sz="720" dirty="0">
                <a:solidFill>
                  <a:srgbClr val="7E7E7E"/>
                </a:solidFill>
              </a:rPr>
              <a:t>the product </a:t>
            </a:r>
            <a:r>
              <a:rPr sz="720" spc="-8" dirty="0">
                <a:solidFill>
                  <a:srgbClr val="7E7E7E"/>
                </a:solidFill>
              </a:rPr>
              <a:t>labeling. 0000MS07315 </a:t>
            </a:r>
            <a:r>
              <a:rPr sz="720" dirty="0">
                <a:solidFill>
                  <a:srgbClr val="7E7E7E"/>
                </a:solidFill>
              </a:rPr>
              <a:t>Issue</a:t>
            </a:r>
            <a:r>
              <a:rPr sz="720" spc="-104" dirty="0">
                <a:solidFill>
                  <a:srgbClr val="7E7E7E"/>
                </a:solidFill>
              </a:rPr>
              <a:t> </a:t>
            </a:r>
            <a:r>
              <a:rPr sz="720" spc="-8" dirty="0">
                <a:solidFill>
                  <a:srgbClr val="7E7E7E"/>
                </a:solidFill>
              </a:rPr>
              <a:t>1</a:t>
            </a:r>
            <a:endParaRPr sz="72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40889" y="1510588"/>
            <a:ext cx="10148824" cy="2734056"/>
          </a:xfrm>
          <a:custGeom>
            <a:avLst/>
            <a:gdLst/>
            <a:ahLst/>
            <a:cxnLst/>
            <a:rect l="l" t="t" r="r" b="b"/>
            <a:pathLst>
              <a:path w="6343015" h="1708785">
                <a:moveTo>
                  <a:pt x="0" y="1708403"/>
                </a:moveTo>
                <a:lnTo>
                  <a:pt x="6342888" y="1708403"/>
                </a:lnTo>
                <a:lnTo>
                  <a:pt x="6342888" y="0"/>
                </a:lnTo>
                <a:lnTo>
                  <a:pt x="0" y="0"/>
                </a:lnTo>
                <a:lnTo>
                  <a:pt x="0" y="1708403"/>
                </a:lnTo>
                <a:close/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3" name="object 3"/>
          <p:cNvSpPr txBox="1"/>
          <p:nvPr/>
        </p:nvSpPr>
        <p:spPr>
          <a:xfrm>
            <a:off x="4265167" y="2146605"/>
            <a:ext cx="3038856" cy="1571712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25552" indent="-206248">
              <a:spcBef>
                <a:spcPts val="160"/>
              </a:spcBef>
              <a:buFont typeface="Arial"/>
              <a:buChar char="•"/>
              <a:tabLst>
                <a:tab pos="226568" algn="l"/>
              </a:tabLst>
            </a:pP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Great </a:t>
            </a: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solutions</a:t>
            </a:r>
            <a:r>
              <a:rPr sz="1680" spc="-24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for</a:t>
            </a:r>
            <a:endParaRPr sz="1680" dirty="0">
              <a:latin typeface="Verdana"/>
              <a:cs typeface="Verdana"/>
            </a:endParaRPr>
          </a:p>
          <a:p>
            <a:pPr marL="774192" lvl="1" indent="-206248">
              <a:buFont typeface="Arial"/>
              <a:buChar char="•"/>
              <a:tabLst>
                <a:tab pos="775208" algn="l"/>
              </a:tabLst>
            </a:pP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Stress &amp;</a:t>
            </a:r>
            <a:r>
              <a:rPr sz="1680" spc="-144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diaphoretic</a:t>
            </a:r>
            <a:endParaRPr sz="1680" dirty="0">
              <a:latin typeface="Verdana"/>
              <a:cs typeface="Verdana"/>
            </a:endParaRPr>
          </a:p>
          <a:p>
            <a:pPr marL="774192" lvl="1" indent="-206248">
              <a:buFont typeface="Arial"/>
              <a:buChar char="•"/>
              <a:tabLst>
                <a:tab pos="775208" algn="l"/>
              </a:tabLst>
            </a:pP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Resting </a:t>
            </a: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,</a:t>
            </a:r>
            <a:r>
              <a:rPr sz="1680" spc="-72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cardiology</a:t>
            </a:r>
            <a:endParaRPr sz="1680" dirty="0">
              <a:latin typeface="Verdana"/>
              <a:cs typeface="Verdana"/>
            </a:endParaRPr>
          </a:p>
          <a:p>
            <a:pPr marL="774192" lvl="1" indent="-206248">
              <a:buFont typeface="Arial"/>
              <a:buChar char="•"/>
              <a:tabLst>
                <a:tab pos="775208" algn="l"/>
              </a:tabLst>
            </a:pP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Diagnostic</a:t>
            </a:r>
            <a:r>
              <a:rPr sz="1680" spc="-24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ECG</a:t>
            </a:r>
            <a:endParaRPr sz="1680" dirty="0">
              <a:latin typeface="Verdana"/>
              <a:cs typeface="Verdana"/>
            </a:endParaRPr>
          </a:p>
          <a:p>
            <a:pPr marL="774192" marR="226568" lvl="1" indent="-206248">
              <a:buFont typeface="Arial"/>
              <a:buChar char="•"/>
              <a:tabLst>
                <a:tab pos="775208" algn="l"/>
              </a:tabLst>
            </a:pP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Shapes </a:t>
            </a: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optimal</a:t>
            </a:r>
            <a:r>
              <a:rPr sz="1680" spc="-136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for  chest</a:t>
            </a: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 leads</a:t>
            </a:r>
            <a:endParaRPr sz="168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67281" y="491581"/>
            <a:ext cx="6978904" cy="601190"/>
          </a:xfrm>
          <a:prstGeom prst="rect">
            <a:avLst/>
          </a:prstGeom>
        </p:spPr>
        <p:txBody>
          <a:bodyPr spcFirstLastPara="1" vert="horz" wrap="square" lIns="0" tIns="21336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8"/>
              </a:spcBef>
            </a:pPr>
            <a:r>
              <a:rPr spc="-88" dirty="0"/>
              <a:t>Two </a:t>
            </a:r>
            <a:r>
              <a:rPr u="none" dirty="0"/>
              <a:t>electrode product</a:t>
            </a:r>
            <a:r>
              <a:rPr spc="24" dirty="0"/>
              <a:t> </a:t>
            </a:r>
            <a:r>
              <a:rPr u="none" dirty="0"/>
              <a:t>lines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54783" y="7545223"/>
            <a:ext cx="176782" cy="61144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920" spc="-8" dirty="0">
                <a:solidFill>
                  <a:srgbClr val="71B0D3"/>
                </a:solidFill>
              </a:rPr>
              <a:t>2</a:t>
            </a:r>
            <a:endParaRPr sz="1920"/>
          </a:p>
          <a:p>
            <a:pPr marL="20320"/>
            <a:r>
              <a:rPr sz="1920" spc="-8" dirty="0">
                <a:solidFill>
                  <a:srgbClr val="71B0D3"/>
                </a:solidFill>
              </a:rPr>
              <a:t>5</a:t>
            </a:r>
            <a:endParaRPr sz="1920"/>
          </a:p>
        </p:txBody>
      </p:sp>
      <p:sp>
        <p:nvSpPr>
          <p:cNvPr id="6" name="object 6"/>
          <p:cNvSpPr/>
          <p:nvPr/>
        </p:nvSpPr>
        <p:spPr>
          <a:xfrm>
            <a:off x="2212849" y="4493972"/>
            <a:ext cx="10148824" cy="2734056"/>
          </a:xfrm>
          <a:custGeom>
            <a:avLst/>
            <a:gdLst/>
            <a:ahLst/>
            <a:cxnLst/>
            <a:rect l="l" t="t" r="r" b="b"/>
            <a:pathLst>
              <a:path w="6343015" h="1708785">
                <a:moveTo>
                  <a:pt x="0" y="1708404"/>
                </a:moveTo>
                <a:lnTo>
                  <a:pt x="6342888" y="1708404"/>
                </a:lnTo>
                <a:lnTo>
                  <a:pt x="6342888" y="0"/>
                </a:lnTo>
                <a:lnTo>
                  <a:pt x="0" y="0"/>
                </a:lnTo>
                <a:lnTo>
                  <a:pt x="0" y="170840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 txBox="1"/>
          <p:nvPr/>
        </p:nvSpPr>
        <p:spPr>
          <a:xfrm>
            <a:off x="2366874" y="5132427"/>
            <a:ext cx="1314704" cy="2790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680" b="1" dirty="0">
                <a:solidFill>
                  <a:srgbClr val="404040"/>
                </a:solidFill>
                <a:latin typeface="Verdana"/>
                <a:cs typeface="Verdana"/>
              </a:rPr>
              <a:t>Vital</a:t>
            </a:r>
            <a:r>
              <a:rPr sz="1680" b="1" spc="-128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680" b="1" spc="-8" dirty="0">
                <a:solidFill>
                  <a:srgbClr val="404040"/>
                </a:solidFill>
                <a:latin typeface="Verdana"/>
                <a:cs typeface="Verdana"/>
              </a:rPr>
              <a:t>Signs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95729" y="2160015"/>
            <a:ext cx="1384808" cy="109741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680" b="1" spc="-8" dirty="0">
                <a:solidFill>
                  <a:srgbClr val="404040"/>
                </a:solidFill>
                <a:latin typeface="Verdana"/>
                <a:cs typeface="Verdana"/>
              </a:rPr>
              <a:t>SilverTrace</a:t>
            </a:r>
            <a:endParaRPr sz="1680">
              <a:latin typeface="Verdana"/>
              <a:cs typeface="Verdana"/>
            </a:endParaRPr>
          </a:p>
          <a:p>
            <a:pPr marL="20320" marR="236728">
              <a:lnSpc>
                <a:spcPct val="171400"/>
              </a:lnSpc>
            </a:pPr>
            <a:r>
              <a:rPr sz="1680" b="1" dirty="0">
                <a:solidFill>
                  <a:srgbClr val="404040"/>
                </a:solidFill>
                <a:latin typeface="Verdana"/>
                <a:cs typeface="Verdana"/>
              </a:rPr>
              <a:t>Mactrode  Ba</a:t>
            </a:r>
            <a:r>
              <a:rPr sz="1680" b="1" spc="-8" dirty="0">
                <a:solidFill>
                  <a:srgbClr val="404040"/>
                </a:solidFill>
                <a:latin typeface="Verdana"/>
                <a:cs typeface="Verdana"/>
              </a:rPr>
              <a:t>b</a:t>
            </a:r>
            <a:r>
              <a:rPr sz="1680" b="1" dirty="0">
                <a:solidFill>
                  <a:srgbClr val="404040"/>
                </a:solidFill>
                <a:latin typeface="Verdana"/>
                <a:cs typeface="Verdana"/>
              </a:rPr>
              <a:t>yMAC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32141" y="1616658"/>
            <a:ext cx="1372819" cy="488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0" name="object 10"/>
          <p:cNvSpPr/>
          <p:nvPr/>
        </p:nvSpPr>
        <p:spPr>
          <a:xfrm>
            <a:off x="7993074" y="6152083"/>
            <a:ext cx="927810" cy="438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1" name="object 11"/>
          <p:cNvSpPr/>
          <p:nvPr/>
        </p:nvSpPr>
        <p:spPr>
          <a:xfrm>
            <a:off x="7691933" y="6784847"/>
            <a:ext cx="1530096" cy="404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2" name="object 12"/>
          <p:cNvSpPr/>
          <p:nvPr/>
        </p:nvSpPr>
        <p:spPr>
          <a:xfrm>
            <a:off x="7769208" y="3360847"/>
            <a:ext cx="1498051" cy="12184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3" name="object 13"/>
          <p:cNvSpPr/>
          <p:nvPr/>
        </p:nvSpPr>
        <p:spPr>
          <a:xfrm>
            <a:off x="8100366" y="2877313"/>
            <a:ext cx="1326488" cy="6717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4" name="object 14"/>
          <p:cNvSpPr/>
          <p:nvPr/>
        </p:nvSpPr>
        <p:spPr>
          <a:xfrm>
            <a:off x="7826045" y="4579316"/>
            <a:ext cx="1406957" cy="13923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5" name="object 15"/>
          <p:cNvSpPr/>
          <p:nvPr/>
        </p:nvSpPr>
        <p:spPr>
          <a:xfrm>
            <a:off x="8763609" y="2016555"/>
            <a:ext cx="785163" cy="7412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6" name="object 16"/>
          <p:cNvSpPr txBox="1"/>
          <p:nvPr/>
        </p:nvSpPr>
        <p:spPr>
          <a:xfrm>
            <a:off x="4265167" y="5132426"/>
            <a:ext cx="2939288" cy="1571712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25552" indent="-206248">
              <a:spcBef>
                <a:spcPts val="160"/>
              </a:spcBef>
              <a:buFont typeface="Arial"/>
              <a:buChar char="•"/>
              <a:tabLst>
                <a:tab pos="226568" algn="l"/>
              </a:tabLst>
            </a:pP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Basic solution</a:t>
            </a: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for</a:t>
            </a:r>
            <a:endParaRPr sz="1680">
              <a:latin typeface="Verdana"/>
              <a:cs typeface="Verdana"/>
            </a:endParaRPr>
          </a:p>
          <a:p>
            <a:pPr marL="774192" lvl="1" indent="-206248">
              <a:buFont typeface="Arial"/>
              <a:buChar char="•"/>
              <a:tabLst>
                <a:tab pos="775208" algn="l"/>
              </a:tabLst>
            </a:pP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Resting,</a:t>
            </a:r>
            <a:r>
              <a:rPr sz="1680" spc="-32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general</a:t>
            </a:r>
            <a:endParaRPr sz="1680">
              <a:latin typeface="Verdana"/>
              <a:cs typeface="Verdana"/>
            </a:endParaRPr>
          </a:p>
          <a:p>
            <a:pPr marL="774192" lvl="1" indent="-206248">
              <a:buFont typeface="Arial"/>
              <a:buChar char="•"/>
              <a:tabLst>
                <a:tab pos="775208" algn="l"/>
              </a:tabLst>
            </a:pP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Short-term</a:t>
            </a:r>
            <a:endParaRPr sz="1680">
              <a:latin typeface="Verdana"/>
              <a:cs typeface="Verdana"/>
            </a:endParaRPr>
          </a:p>
          <a:p>
            <a:pPr marL="774192" lvl="1" indent="-206248">
              <a:buFont typeface="Arial"/>
              <a:buChar char="•"/>
              <a:tabLst>
                <a:tab pos="775208" algn="l"/>
              </a:tabLst>
            </a:pP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General</a:t>
            </a:r>
            <a:r>
              <a:rPr sz="1680" spc="520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monitoring</a:t>
            </a:r>
            <a:endParaRPr sz="1680">
              <a:latin typeface="Verdana"/>
              <a:cs typeface="Verdana"/>
            </a:endParaRPr>
          </a:p>
          <a:p>
            <a:pPr marL="774192" marR="751840" lvl="1" indent="-206248">
              <a:buFont typeface="Arial"/>
              <a:buChar char="•"/>
              <a:tabLst>
                <a:tab pos="775208" algn="l"/>
              </a:tabLst>
            </a:pP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Pre-wired</a:t>
            </a:r>
            <a:r>
              <a:rPr sz="1680" spc="-112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for  neonates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67281" y="1541475"/>
            <a:ext cx="1923288" cy="2790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680" b="1" u="heavy" spc="-8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Quality</a:t>
            </a:r>
            <a:r>
              <a:rPr sz="1680" b="1" u="heavy" spc="-88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 </a:t>
            </a:r>
            <a:r>
              <a:rPr sz="168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offering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67280" y="4546398"/>
            <a:ext cx="1737360" cy="2790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680" b="1" u="heavy" spc="-8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Value</a:t>
            </a:r>
            <a:r>
              <a:rPr sz="1680" b="1" u="heavy" spc="-96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 </a:t>
            </a:r>
            <a:r>
              <a:rPr sz="168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Verdana"/>
                <a:cs typeface="Verdana"/>
              </a:rPr>
              <a:t>offering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791906" y="2240889"/>
            <a:ext cx="681533" cy="8717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20" name="object 20"/>
          <p:cNvSpPr txBox="1"/>
          <p:nvPr/>
        </p:nvSpPr>
        <p:spPr>
          <a:xfrm>
            <a:off x="9845445" y="1534161"/>
            <a:ext cx="2391664" cy="232884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402336" indent="-362712">
              <a:lnSpc>
                <a:spcPts val="2000"/>
              </a:lnSpc>
              <a:spcBef>
                <a:spcPts val="160"/>
              </a:spcBef>
              <a:buClr>
                <a:srgbClr val="00776F"/>
              </a:buClr>
              <a:buSzPct val="114285"/>
              <a:buFont typeface="Wingdings"/>
              <a:buChar char=""/>
              <a:tabLst>
                <a:tab pos="403352" algn="l"/>
              </a:tabLst>
            </a:pP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Foam</a:t>
            </a:r>
            <a:endParaRPr sz="1680">
              <a:latin typeface="Verdana"/>
              <a:cs typeface="Verdana"/>
            </a:endParaRPr>
          </a:p>
          <a:p>
            <a:pPr marL="402336" indent="-362712">
              <a:lnSpc>
                <a:spcPts val="2000"/>
              </a:lnSpc>
              <a:buClr>
                <a:srgbClr val="00776F"/>
              </a:buClr>
              <a:buSzPct val="114285"/>
              <a:buFont typeface="Wingdings"/>
              <a:buChar char=""/>
              <a:tabLst>
                <a:tab pos="403352" algn="l"/>
              </a:tabLst>
            </a:pP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Cloth</a:t>
            </a:r>
            <a:endParaRPr sz="1680">
              <a:latin typeface="Verdana"/>
              <a:cs typeface="Verdana"/>
            </a:endParaRPr>
          </a:p>
          <a:p>
            <a:pPr marL="402336" indent="-362712">
              <a:lnSpc>
                <a:spcPts val="2000"/>
              </a:lnSpc>
              <a:spcBef>
                <a:spcPts val="40"/>
              </a:spcBef>
              <a:buClr>
                <a:srgbClr val="00776F"/>
              </a:buClr>
              <a:buSzPct val="114285"/>
              <a:buFont typeface="Wingdings"/>
              <a:buChar char=""/>
              <a:tabLst>
                <a:tab pos="403352" algn="l"/>
              </a:tabLst>
            </a:pP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Clear</a:t>
            </a:r>
            <a:r>
              <a:rPr sz="1680" spc="-136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Tape</a:t>
            </a:r>
            <a:endParaRPr sz="1680">
              <a:latin typeface="Verdana"/>
              <a:cs typeface="Verdana"/>
            </a:endParaRPr>
          </a:p>
          <a:p>
            <a:pPr marL="402336" marR="129032" indent="-362712">
              <a:lnSpc>
                <a:spcPts val="2016"/>
              </a:lnSpc>
              <a:spcBef>
                <a:spcPts val="48"/>
              </a:spcBef>
              <a:buClr>
                <a:srgbClr val="00776F"/>
              </a:buClr>
              <a:buSzPct val="114285"/>
              <a:buFont typeface="Wingdings"/>
              <a:buChar char=""/>
              <a:tabLst>
                <a:tab pos="403352" algn="l"/>
              </a:tabLst>
            </a:pP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Microporous</a:t>
            </a:r>
            <a:r>
              <a:rPr sz="1680" spc="-120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tape  </a:t>
            </a: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Pre-wired</a:t>
            </a:r>
            <a:endParaRPr sz="1680">
              <a:latin typeface="Verdana"/>
              <a:cs typeface="Verdana"/>
            </a:endParaRPr>
          </a:p>
          <a:p>
            <a:pPr marL="402336" marR="1056640">
              <a:lnSpc>
                <a:spcPts val="2016"/>
              </a:lnSpc>
            </a:pP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Wet gel  Solid</a:t>
            </a:r>
            <a:r>
              <a:rPr sz="1680" spc="-136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gel</a:t>
            </a:r>
            <a:endParaRPr sz="1680">
              <a:latin typeface="Verdana"/>
              <a:cs typeface="Verdana"/>
            </a:endParaRPr>
          </a:p>
          <a:p>
            <a:pPr marL="402336" marR="48768">
              <a:lnSpc>
                <a:spcPts val="2016"/>
              </a:lnSpc>
            </a:pP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Variety of shapes  Banana</a:t>
            </a:r>
            <a:r>
              <a:rPr sz="1680" spc="-112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connector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904375" y="2475382"/>
            <a:ext cx="155448" cy="31598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sz="1920" dirty="0">
                <a:solidFill>
                  <a:srgbClr val="C30C3D"/>
                </a:solidFill>
                <a:latin typeface="Wingdings"/>
                <a:cs typeface="Wingdings"/>
              </a:rPr>
              <a:t></a:t>
            </a:r>
            <a:endParaRPr sz="1920">
              <a:latin typeface="Wingdings"/>
              <a:cs typeface="Wingding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25126" y="4546397"/>
            <a:ext cx="2333752" cy="2341667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43406" indent="-283464">
              <a:lnSpc>
                <a:spcPts val="1976"/>
              </a:lnSpc>
              <a:spcBef>
                <a:spcPts val="160"/>
              </a:spcBef>
              <a:buClr>
                <a:srgbClr val="00776F"/>
              </a:buClr>
              <a:buSzPct val="114285"/>
              <a:buFont typeface="Wingdings"/>
              <a:buChar char=""/>
              <a:tabLst>
                <a:tab pos="344424" algn="l"/>
              </a:tabLst>
            </a:pPr>
            <a:r>
              <a:rPr sz="2520" baseline="2645" dirty="0">
                <a:solidFill>
                  <a:srgbClr val="28467B"/>
                </a:solidFill>
                <a:latin typeface="Verdana"/>
                <a:cs typeface="Verdana"/>
              </a:rPr>
              <a:t>Foam</a:t>
            </a:r>
            <a:endParaRPr sz="2520" baseline="2645">
              <a:latin typeface="Verdana"/>
              <a:cs typeface="Verdana"/>
            </a:endParaRPr>
          </a:p>
          <a:p>
            <a:pPr marL="343406" indent="-283464">
              <a:lnSpc>
                <a:spcPts val="1976"/>
              </a:lnSpc>
              <a:buClr>
                <a:srgbClr val="00776F"/>
              </a:buClr>
              <a:buSzPct val="114285"/>
              <a:buFont typeface="Wingdings"/>
              <a:buChar char=""/>
              <a:tabLst>
                <a:tab pos="344424" algn="l"/>
              </a:tabLst>
            </a:pP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Cloth</a:t>
            </a:r>
            <a:endParaRPr sz="1680">
              <a:latin typeface="Verdana"/>
              <a:cs typeface="Verdana"/>
            </a:endParaRPr>
          </a:p>
          <a:p>
            <a:pPr marL="343406" indent="-283464">
              <a:lnSpc>
                <a:spcPts val="1848"/>
              </a:lnSpc>
              <a:spcBef>
                <a:spcPts val="120"/>
              </a:spcBef>
              <a:buClr>
                <a:srgbClr val="00776F"/>
              </a:buClr>
              <a:buSzPct val="114285"/>
              <a:buFont typeface="Wingdings"/>
              <a:buChar char=""/>
              <a:tabLst>
                <a:tab pos="344424" algn="l"/>
              </a:tabLst>
            </a:pPr>
            <a:r>
              <a:rPr sz="2520" spc="-11" baseline="5291" dirty="0">
                <a:solidFill>
                  <a:srgbClr val="28467B"/>
                </a:solidFill>
                <a:latin typeface="Verdana"/>
                <a:cs typeface="Verdana"/>
              </a:rPr>
              <a:t>Clear</a:t>
            </a:r>
            <a:r>
              <a:rPr sz="2520" baseline="5291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2520" spc="-11" baseline="5291" dirty="0">
                <a:solidFill>
                  <a:srgbClr val="28467B"/>
                </a:solidFill>
                <a:latin typeface="Verdana"/>
                <a:cs typeface="Verdana"/>
              </a:rPr>
              <a:t>Tape</a:t>
            </a:r>
            <a:endParaRPr sz="2520" baseline="5291">
              <a:latin typeface="Verdana"/>
              <a:cs typeface="Verdana"/>
            </a:endParaRPr>
          </a:p>
          <a:p>
            <a:pPr marL="79248">
              <a:lnSpc>
                <a:spcPts val="2096"/>
              </a:lnSpc>
            </a:pPr>
            <a:r>
              <a:rPr sz="1920" dirty="0">
                <a:solidFill>
                  <a:srgbClr val="C30C3D"/>
                </a:solidFill>
                <a:latin typeface="Wingdings"/>
                <a:cs typeface="Wingdings"/>
              </a:rPr>
              <a:t></a:t>
            </a:r>
            <a:r>
              <a:rPr sz="1920" dirty="0">
                <a:solidFill>
                  <a:srgbClr val="C30C3D"/>
                </a:solidFill>
                <a:latin typeface="Times New Roman"/>
                <a:cs typeface="Times New Roman"/>
              </a:rPr>
              <a:t> </a:t>
            </a: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Microporous</a:t>
            </a:r>
            <a:r>
              <a:rPr sz="1680" spc="-168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tape</a:t>
            </a:r>
            <a:endParaRPr sz="1680">
              <a:latin typeface="Verdana"/>
              <a:cs typeface="Verdana"/>
            </a:endParaRPr>
          </a:p>
          <a:p>
            <a:pPr marL="343406" indent="-283464">
              <a:lnSpc>
                <a:spcPts val="1976"/>
              </a:lnSpc>
              <a:buClr>
                <a:srgbClr val="00776F"/>
              </a:buClr>
              <a:buSzPct val="114285"/>
              <a:buFont typeface="Wingdings"/>
              <a:buChar char=""/>
              <a:tabLst>
                <a:tab pos="344424" algn="l"/>
              </a:tabLst>
            </a:pP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Pre-wired</a:t>
            </a:r>
            <a:endParaRPr sz="1680">
              <a:latin typeface="Verdana"/>
              <a:cs typeface="Verdana"/>
            </a:endParaRPr>
          </a:p>
          <a:p>
            <a:pPr marL="343406" indent="-283464">
              <a:lnSpc>
                <a:spcPts val="1952"/>
              </a:lnSpc>
              <a:spcBef>
                <a:spcPts val="144"/>
              </a:spcBef>
              <a:buClr>
                <a:srgbClr val="00776F"/>
              </a:buClr>
              <a:buSzPct val="114285"/>
              <a:buFont typeface="Wingdings"/>
              <a:buChar char=""/>
              <a:tabLst>
                <a:tab pos="344424" algn="l"/>
              </a:tabLst>
            </a:pPr>
            <a:r>
              <a:rPr sz="2520" baseline="5291" dirty="0">
                <a:solidFill>
                  <a:srgbClr val="28467B"/>
                </a:solidFill>
                <a:latin typeface="Verdana"/>
                <a:cs typeface="Verdana"/>
              </a:rPr>
              <a:t>Wet</a:t>
            </a:r>
            <a:r>
              <a:rPr sz="2520" spc="-24" baseline="5291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2520" baseline="5291" dirty="0">
                <a:solidFill>
                  <a:srgbClr val="28467B"/>
                </a:solidFill>
                <a:latin typeface="Verdana"/>
                <a:cs typeface="Verdana"/>
              </a:rPr>
              <a:t>gel</a:t>
            </a:r>
            <a:endParaRPr sz="2520" baseline="5291">
              <a:latin typeface="Verdana"/>
              <a:cs typeface="Verdana"/>
            </a:endParaRPr>
          </a:p>
          <a:p>
            <a:pPr marL="343406" indent="-283464">
              <a:lnSpc>
                <a:spcPts val="1832"/>
              </a:lnSpc>
              <a:buClr>
                <a:srgbClr val="00776F"/>
              </a:buClr>
              <a:buSzPct val="114285"/>
              <a:buFont typeface="Wingdings"/>
              <a:buChar char=""/>
              <a:tabLst>
                <a:tab pos="344424" algn="l"/>
              </a:tabLst>
            </a:pP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Solid</a:t>
            </a:r>
            <a:r>
              <a:rPr sz="1680" spc="-16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gel</a:t>
            </a:r>
            <a:endParaRPr sz="1680">
              <a:latin typeface="Verdana"/>
              <a:cs typeface="Verdana"/>
            </a:endParaRPr>
          </a:p>
          <a:p>
            <a:pPr marL="79248">
              <a:lnSpc>
                <a:spcPts val="2040"/>
              </a:lnSpc>
            </a:pPr>
            <a:r>
              <a:rPr sz="2880" baseline="2314" dirty="0">
                <a:solidFill>
                  <a:srgbClr val="C30C3D"/>
                </a:solidFill>
                <a:latin typeface="Wingdings"/>
                <a:cs typeface="Wingdings"/>
              </a:rPr>
              <a:t></a:t>
            </a:r>
            <a:r>
              <a:rPr sz="2880" baseline="2314" dirty="0">
                <a:solidFill>
                  <a:srgbClr val="C30C3D"/>
                </a:solidFill>
                <a:latin typeface="Times New Roman"/>
                <a:cs typeface="Times New Roman"/>
              </a:rPr>
              <a:t> </a:t>
            </a: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Variety of</a:t>
            </a:r>
            <a:r>
              <a:rPr sz="1680" spc="-200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shapes</a:t>
            </a:r>
            <a:endParaRPr sz="1680">
              <a:latin typeface="Verdana"/>
              <a:cs typeface="Verdana"/>
            </a:endParaRPr>
          </a:p>
          <a:p>
            <a:pPr marL="79248">
              <a:lnSpc>
                <a:spcPts val="2160"/>
              </a:lnSpc>
            </a:pPr>
            <a:r>
              <a:rPr sz="2880" baseline="-9259" dirty="0">
                <a:solidFill>
                  <a:srgbClr val="C30C3D"/>
                </a:solidFill>
                <a:latin typeface="Wingdings"/>
                <a:cs typeface="Wingdings"/>
              </a:rPr>
              <a:t></a:t>
            </a:r>
            <a:r>
              <a:rPr sz="2880" baseline="-9259" dirty="0">
                <a:solidFill>
                  <a:srgbClr val="C30C3D"/>
                </a:solidFill>
                <a:latin typeface="Times New Roman"/>
                <a:cs typeface="Times New Roman"/>
              </a:rPr>
              <a:t> </a:t>
            </a:r>
            <a:r>
              <a:rPr sz="1680" dirty="0">
                <a:solidFill>
                  <a:srgbClr val="28467B"/>
                </a:solidFill>
                <a:latin typeface="Verdana"/>
                <a:cs typeface="Verdana"/>
              </a:rPr>
              <a:t>Banana</a:t>
            </a:r>
            <a:r>
              <a:rPr sz="1680" spc="-182" dirty="0">
                <a:solidFill>
                  <a:srgbClr val="28467B"/>
                </a:solidFill>
                <a:latin typeface="Verdana"/>
                <a:cs typeface="Verdana"/>
              </a:rPr>
              <a:t> </a:t>
            </a:r>
            <a:r>
              <a:rPr sz="1680" spc="-8" dirty="0">
                <a:solidFill>
                  <a:srgbClr val="28467B"/>
                </a:solidFill>
                <a:latin typeface="Verdana"/>
                <a:cs typeface="Verdana"/>
              </a:rPr>
              <a:t>connector</a:t>
            </a:r>
            <a:endParaRPr sz="168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886085" y="2752952"/>
            <a:ext cx="192022" cy="112441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>
              <a:lnSpc>
                <a:spcPts val="2016"/>
              </a:lnSpc>
              <a:spcBef>
                <a:spcPts val="160"/>
              </a:spcBef>
            </a:pPr>
            <a:r>
              <a:rPr sz="1920" dirty="0">
                <a:solidFill>
                  <a:srgbClr val="00776F"/>
                </a:solidFill>
                <a:latin typeface="Wingdings"/>
                <a:cs typeface="Wingdings"/>
              </a:rPr>
              <a:t></a:t>
            </a:r>
            <a:endParaRPr sz="1920">
              <a:latin typeface="Wingdings"/>
              <a:cs typeface="Wingdings"/>
            </a:endParaRPr>
          </a:p>
          <a:p>
            <a:pPr>
              <a:lnSpc>
                <a:spcPts val="2016"/>
              </a:lnSpc>
            </a:pPr>
            <a:r>
              <a:rPr sz="1920" dirty="0">
                <a:solidFill>
                  <a:srgbClr val="00776F"/>
                </a:solidFill>
                <a:latin typeface="Wingdings"/>
                <a:cs typeface="Wingdings"/>
              </a:rPr>
              <a:t></a:t>
            </a:r>
            <a:endParaRPr sz="1920">
              <a:latin typeface="Wingdings"/>
              <a:cs typeface="Wingdings"/>
            </a:endParaRPr>
          </a:p>
          <a:p>
            <a:pPr>
              <a:spcBef>
                <a:spcPts val="8"/>
              </a:spcBef>
            </a:pPr>
            <a:r>
              <a:rPr sz="1920" dirty="0">
                <a:solidFill>
                  <a:srgbClr val="00776F"/>
                </a:solidFill>
                <a:latin typeface="Wingdings"/>
                <a:cs typeface="Wingdings"/>
              </a:rPr>
              <a:t></a:t>
            </a:r>
            <a:endParaRPr sz="1920">
              <a:latin typeface="Wingdings"/>
              <a:cs typeface="Wingdings"/>
            </a:endParaRPr>
          </a:p>
          <a:p>
            <a:pPr>
              <a:spcBef>
                <a:spcPts val="8"/>
              </a:spcBef>
            </a:pPr>
            <a:r>
              <a:rPr sz="1920" dirty="0">
                <a:solidFill>
                  <a:srgbClr val="00776F"/>
                </a:solidFill>
                <a:latin typeface="Wingdings"/>
                <a:cs typeface="Wingdings"/>
              </a:rPr>
              <a:t></a:t>
            </a:r>
            <a:endParaRPr sz="1920">
              <a:latin typeface="Wingdings"/>
              <a:cs typeface="Wingding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81270" y="7618375"/>
            <a:ext cx="7049008" cy="575542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lnSpc>
                <a:spcPts val="1816"/>
              </a:lnSpc>
              <a:spcBef>
                <a:spcPts val="160"/>
              </a:spcBef>
            </a:pPr>
            <a:r>
              <a:rPr sz="720" dirty="0">
                <a:solidFill>
                  <a:srgbClr val="7E7E7E"/>
                </a:solidFill>
              </a:rPr>
              <a:t>© </a:t>
            </a:r>
            <a:r>
              <a:rPr sz="720" spc="-8" dirty="0">
                <a:solidFill>
                  <a:srgbClr val="7E7E7E"/>
                </a:solidFill>
              </a:rPr>
              <a:t>2016 Care</a:t>
            </a:r>
            <a:r>
              <a:rPr sz="720" dirty="0">
                <a:solidFill>
                  <a:srgbClr val="7E7E7E"/>
                </a:solidFill>
              </a:rPr>
              <a:t>Fus</a:t>
            </a:r>
            <a:r>
              <a:rPr sz="720" spc="-8" dirty="0">
                <a:solidFill>
                  <a:srgbClr val="7E7E7E"/>
                </a:solidFill>
              </a:rPr>
              <a:t>ion</a:t>
            </a:r>
            <a:r>
              <a:rPr sz="720" spc="-32" dirty="0">
                <a:solidFill>
                  <a:srgbClr val="7E7E7E"/>
                </a:solidFill>
              </a:rPr>
              <a:t> </a:t>
            </a:r>
            <a:r>
              <a:rPr sz="720" spc="-8" dirty="0">
                <a:solidFill>
                  <a:srgbClr val="7E7E7E"/>
                </a:solidFill>
              </a:rPr>
              <a:t>Corpora</a:t>
            </a:r>
            <a:r>
              <a:rPr sz="720" dirty="0">
                <a:solidFill>
                  <a:srgbClr val="7E7E7E"/>
                </a:solidFill>
              </a:rPr>
              <a:t>ti</a:t>
            </a:r>
            <a:r>
              <a:rPr sz="720" spc="-8" dirty="0">
                <a:solidFill>
                  <a:srgbClr val="7E7E7E"/>
                </a:solidFill>
              </a:rPr>
              <a:t>on</a:t>
            </a:r>
            <a:r>
              <a:rPr sz="720" spc="-32" dirty="0">
                <a:solidFill>
                  <a:srgbClr val="7E7E7E"/>
                </a:solidFill>
              </a:rPr>
              <a:t> </a:t>
            </a:r>
            <a:r>
              <a:rPr sz="720" spc="-8" dirty="0">
                <a:solidFill>
                  <a:srgbClr val="7E7E7E"/>
                </a:solidFill>
              </a:rPr>
              <a:t>o</a:t>
            </a:r>
            <a:r>
              <a:rPr sz="720" dirty="0">
                <a:solidFill>
                  <a:srgbClr val="7E7E7E"/>
                </a:solidFill>
              </a:rPr>
              <a:t>r </a:t>
            </a:r>
            <a:r>
              <a:rPr sz="720" spc="-8" dirty="0">
                <a:solidFill>
                  <a:srgbClr val="7E7E7E"/>
                </a:solidFill>
              </a:rPr>
              <a:t>one o</a:t>
            </a:r>
            <a:r>
              <a:rPr sz="720" dirty="0">
                <a:solidFill>
                  <a:srgbClr val="7E7E7E"/>
                </a:solidFill>
              </a:rPr>
              <a:t>f</a:t>
            </a:r>
            <a:r>
              <a:rPr sz="720" spc="-8" dirty="0">
                <a:solidFill>
                  <a:srgbClr val="7E7E7E"/>
                </a:solidFill>
              </a:rPr>
              <a:t> i</a:t>
            </a:r>
            <a:r>
              <a:rPr sz="720" dirty="0">
                <a:solidFill>
                  <a:srgbClr val="7E7E7E"/>
                </a:solidFill>
              </a:rPr>
              <a:t>ts</a:t>
            </a:r>
            <a:r>
              <a:rPr sz="720" spc="-8" dirty="0">
                <a:solidFill>
                  <a:srgbClr val="7E7E7E"/>
                </a:solidFill>
              </a:rPr>
              <a:t> a</a:t>
            </a:r>
            <a:r>
              <a:rPr sz="720" dirty="0">
                <a:solidFill>
                  <a:srgbClr val="7E7E7E"/>
                </a:solidFill>
              </a:rPr>
              <a:t>ff</a:t>
            </a:r>
            <a:r>
              <a:rPr sz="720" spc="-8" dirty="0">
                <a:solidFill>
                  <a:srgbClr val="7E7E7E"/>
                </a:solidFill>
              </a:rPr>
              <a:t>ilia</a:t>
            </a:r>
            <a:r>
              <a:rPr sz="720" dirty="0">
                <a:solidFill>
                  <a:srgbClr val="7E7E7E"/>
                </a:solidFill>
              </a:rPr>
              <a:t>tes.</a:t>
            </a:r>
            <a:r>
              <a:rPr sz="720" spc="-32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Al</a:t>
            </a:r>
            <a:r>
              <a:rPr sz="720" spc="-8" dirty="0">
                <a:solidFill>
                  <a:srgbClr val="7E7E7E"/>
                </a:solidFill>
              </a:rPr>
              <a:t>l righ</a:t>
            </a:r>
            <a:r>
              <a:rPr sz="720" dirty="0">
                <a:solidFill>
                  <a:srgbClr val="7E7E7E"/>
                </a:solidFill>
              </a:rPr>
              <a:t>ts</a:t>
            </a:r>
            <a:r>
              <a:rPr sz="720" spc="-16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res</a:t>
            </a:r>
            <a:r>
              <a:rPr sz="720" spc="-8" dirty="0">
                <a:solidFill>
                  <a:srgbClr val="7E7E7E"/>
                </a:solidFill>
              </a:rPr>
              <a:t>e</a:t>
            </a:r>
            <a:r>
              <a:rPr sz="720" dirty="0">
                <a:solidFill>
                  <a:srgbClr val="7E7E7E"/>
                </a:solidFill>
              </a:rPr>
              <a:t>r</a:t>
            </a:r>
            <a:r>
              <a:rPr sz="720" spc="-8" dirty="0">
                <a:solidFill>
                  <a:srgbClr val="7E7E7E"/>
                </a:solidFill>
              </a:rPr>
              <a:t>ved</a:t>
            </a:r>
            <a:r>
              <a:rPr sz="720" dirty="0">
                <a:solidFill>
                  <a:srgbClr val="7E7E7E"/>
                </a:solidFill>
              </a:rPr>
              <a:t>.</a:t>
            </a:r>
            <a:r>
              <a:rPr sz="720" spc="-24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Vita</a:t>
            </a:r>
            <a:r>
              <a:rPr sz="720" spc="-8" dirty="0">
                <a:solidFill>
                  <a:srgbClr val="7E7E7E"/>
                </a:solidFill>
              </a:rPr>
              <a:t>l </a:t>
            </a:r>
            <a:r>
              <a:rPr sz="720" dirty="0">
                <a:solidFill>
                  <a:srgbClr val="7E7E7E"/>
                </a:solidFill>
              </a:rPr>
              <a:t>Signs,</a:t>
            </a:r>
            <a:r>
              <a:rPr sz="720" spc="-24" dirty="0">
                <a:solidFill>
                  <a:srgbClr val="7E7E7E"/>
                </a:solidFill>
              </a:rPr>
              <a:t> </a:t>
            </a:r>
            <a:r>
              <a:rPr sz="720" spc="-8" dirty="0">
                <a:solidFill>
                  <a:srgbClr val="7E7E7E"/>
                </a:solidFill>
              </a:rPr>
              <a:t>Ca</a:t>
            </a:r>
            <a:r>
              <a:rPr sz="720" spc="-136" dirty="0">
                <a:solidFill>
                  <a:srgbClr val="7E7E7E"/>
                </a:solidFill>
              </a:rPr>
              <a:t>r</a:t>
            </a:r>
            <a:r>
              <a:rPr sz="1600" b="1" spc="-1032" dirty="0">
                <a:solidFill>
                  <a:srgbClr val="F1F1F1"/>
                </a:solidFill>
              </a:rPr>
              <a:t>C</a:t>
            </a:r>
            <a:r>
              <a:rPr sz="720" spc="-8" dirty="0">
                <a:solidFill>
                  <a:srgbClr val="7E7E7E"/>
                </a:solidFill>
              </a:rPr>
              <a:t>e</a:t>
            </a:r>
            <a:r>
              <a:rPr sz="720" dirty="0">
                <a:solidFill>
                  <a:srgbClr val="7E7E7E"/>
                </a:solidFill>
              </a:rPr>
              <a:t>F</a:t>
            </a:r>
            <a:r>
              <a:rPr sz="720" spc="-232" dirty="0">
                <a:solidFill>
                  <a:srgbClr val="7E7E7E"/>
                </a:solidFill>
              </a:rPr>
              <a:t>u</a:t>
            </a:r>
            <a:r>
              <a:rPr sz="1600" b="1" spc="-1032" dirty="0">
                <a:solidFill>
                  <a:srgbClr val="F1F1F1"/>
                </a:solidFill>
              </a:rPr>
              <a:t>O</a:t>
            </a:r>
            <a:r>
              <a:rPr sz="720" dirty="0">
                <a:solidFill>
                  <a:srgbClr val="7E7E7E"/>
                </a:solidFill>
              </a:rPr>
              <a:t>s</a:t>
            </a:r>
            <a:r>
              <a:rPr sz="720" spc="-8" dirty="0">
                <a:solidFill>
                  <a:srgbClr val="7E7E7E"/>
                </a:solidFill>
              </a:rPr>
              <a:t>io</a:t>
            </a:r>
            <a:r>
              <a:rPr sz="720" spc="-312" dirty="0">
                <a:solidFill>
                  <a:srgbClr val="7E7E7E"/>
                </a:solidFill>
              </a:rPr>
              <a:t>n</a:t>
            </a:r>
            <a:r>
              <a:rPr sz="1600" b="1" spc="-680" dirty="0">
                <a:solidFill>
                  <a:srgbClr val="F1F1F1"/>
                </a:solidFill>
              </a:rPr>
              <a:t>N</a:t>
            </a:r>
            <a:r>
              <a:rPr sz="720" spc="-8" dirty="0">
                <a:solidFill>
                  <a:srgbClr val="7E7E7E"/>
                </a:solidFill>
              </a:rPr>
              <a:t>a</a:t>
            </a:r>
            <a:r>
              <a:rPr sz="720" spc="-128" dirty="0">
                <a:solidFill>
                  <a:srgbClr val="7E7E7E"/>
                </a:solidFill>
              </a:rPr>
              <a:t>n</a:t>
            </a:r>
            <a:r>
              <a:rPr sz="1600" b="1" spc="-864" dirty="0">
                <a:solidFill>
                  <a:srgbClr val="F1F1F1"/>
                </a:solidFill>
              </a:rPr>
              <a:t>F</a:t>
            </a:r>
            <a:r>
              <a:rPr sz="720" spc="-8" dirty="0">
                <a:solidFill>
                  <a:srgbClr val="7E7E7E"/>
                </a:solidFill>
              </a:rPr>
              <a:t>d </a:t>
            </a:r>
            <a:r>
              <a:rPr sz="720" dirty="0">
                <a:solidFill>
                  <a:srgbClr val="7E7E7E"/>
                </a:solidFill>
              </a:rPr>
              <a:t>t</a:t>
            </a:r>
            <a:r>
              <a:rPr sz="720" spc="-344" dirty="0">
                <a:solidFill>
                  <a:srgbClr val="7E7E7E"/>
                </a:solidFill>
              </a:rPr>
              <a:t>h</a:t>
            </a:r>
            <a:r>
              <a:rPr sz="1600" b="1" spc="-112" dirty="0">
                <a:solidFill>
                  <a:srgbClr val="F1F1F1"/>
                </a:solidFill>
              </a:rPr>
              <a:t>I</a:t>
            </a:r>
            <a:r>
              <a:rPr sz="720" spc="-304" dirty="0">
                <a:solidFill>
                  <a:srgbClr val="7E7E7E"/>
                </a:solidFill>
              </a:rPr>
              <a:t>e</a:t>
            </a:r>
            <a:r>
              <a:rPr sz="1600" b="1" spc="-672" dirty="0">
                <a:solidFill>
                  <a:srgbClr val="F1F1F1"/>
                </a:solidFill>
              </a:rPr>
              <a:t>D</a:t>
            </a:r>
            <a:r>
              <a:rPr sz="720" spc="-8" dirty="0">
                <a:solidFill>
                  <a:srgbClr val="7E7E7E"/>
                </a:solidFill>
              </a:rPr>
              <a:t>C</a:t>
            </a:r>
            <a:r>
              <a:rPr sz="720" spc="-264" dirty="0">
                <a:solidFill>
                  <a:srgbClr val="7E7E7E"/>
                </a:solidFill>
              </a:rPr>
              <a:t>a</a:t>
            </a:r>
            <a:r>
              <a:rPr sz="1600" b="1" spc="-824" dirty="0">
                <a:solidFill>
                  <a:srgbClr val="F1F1F1"/>
                </a:solidFill>
              </a:rPr>
              <a:t>E</a:t>
            </a:r>
            <a:r>
              <a:rPr sz="720" dirty="0">
                <a:solidFill>
                  <a:srgbClr val="7E7E7E"/>
                </a:solidFill>
              </a:rPr>
              <a:t>re</a:t>
            </a:r>
            <a:r>
              <a:rPr sz="720" spc="-264" dirty="0">
                <a:solidFill>
                  <a:srgbClr val="7E7E7E"/>
                </a:solidFill>
              </a:rPr>
              <a:t>F</a:t>
            </a:r>
            <a:r>
              <a:rPr sz="1600" b="1" spc="-896" dirty="0">
                <a:solidFill>
                  <a:srgbClr val="F1F1F1"/>
                </a:solidFill>
              </a:rPr>
              <a:t>N</a:t>
            </a:r>
            <a:r>
              <a:rPr sz="720" spc="-8" dirty="0">
                <a:solidFill>
                  <a:srgbClr val="7E7E7E"/>
                </a:solidFill>
              </a:rPr>
              <a:t>u</a:t>
            </a:r>
            <a:r>
              <a:rPr sz="720" dirty="0">
                <a:solidFill>
                  <a:srgbClr val="7E7E7E"/>
                </a:solidFill>
              </a:rPr>
              <a:t>s</a:t>
            </a:r>
            <a:r>
              <a:rPr sz="720" spc="-48" dirty="0">
                <a:solidFill>
                  <a:srgbClr val="7E7E7E"/>
                </a:solidFill>
              </a:rPr>
              <a:t>i</a:t>
            </a:r>
            <a:r>
              <a:rPr sz="1600" b="1" spc="-944" dirty="0">
                <a:solidFill>
                  <a:srgbClr val="F1F1F1"/>
                </a:solidFill>
              </a:rPr>
              <a:t>T</a:t>
            </a:r>
            <a:r>
              <a:rPr sz="720" spc="-8" dirty="0">
                <a:solidFill>
                  <a:srgbClr val="7E7E7E"/>
                </a:solidFill>
              </a:rPr>
              <a:t>on</a:t>
            </a:r>
            <a:r>
              <a:rPr sz="720" spc="-64" dirty="0">
                <a:solidFill>
                  <a:srgbClr val="7E7E7E"/>
                </a:solidFill>
              </a:rPr>
              <a:t> </a:t>
            </a:r>
            <a:r>
              <a:rPr sz="1600" b="1" spc="-406" dirty="0">
                <a:solidFill>
                  <a:srgbClr val="F1F1F1"/>
                </a:solidFill>
              </a:rPr>
              <a:t>I</a:t>
            </a:r>
            <a:r>
              <a:rPr sz="720" spc="-8" dirty="0">
                <a:solidFill>
                  <a:srgbClr val="7E7E7E"/>
                </a:solidFill>
              </a:rPr>
              <a:t>l</a:t>
            </a:r>
            <a:r>
              <a:rPr sz="720" spc="-176" dirty="0">
                <a:solidFill>
                  <a:srgbClr val="7E7E7E"/>
                </a:solidFill>
              </a:rPr>
              <a:t>o</a:t>
            </a:r>
            <a:r>
              <a:rPr sz="1600" b="1" spc="-1000" dirty="0">
                <a:solidFill>
                  <a:srgbClr val="F1F1F1"/>
                </a:solidFill>
              </a:rPr>
              <a:t>A</a:t>
            </a:r>
            <a:r>
              <a:rPr sz="720" spc="-8" dirty="0">
                <a:solidFill>
                  <a:srgbClr val="7E7E7E"/>
                </a:solidFill>
              </a:rPr>
              <a:t>go</a:t>
            </a:r>
            <a:r>
              <a:rPr sz="720" spc="-16" dirty="0">
                <a:solidFill>
                  <a:srgbClr val="7E7E7E"/>
                </a:solidFill>
              </a:rPr>
              <a:t> </a:t>
            </a:r>
            <a:r>
              <a:rPr sz="1600" b="1" spc="-936" dirty="0">
                <a:solidFill>
                  <a:srgbClr val="F1F1F1"/>
                </a:solidFill>
              </a:rPr>
              <a:t>L</a:t>
            </a:r>
            <a:r>
              <a:rPr sz="720" spc="-8" dirty="0">
                <a:solidFill>
                  <a:srgbClr val="7E7E7E"/>
                </a:solidFill>
              </a:rPr>
              <a:t>are</a:t>
            </a:r>
            <a:r>
              <a:rPr sz="720" dirty="0">
                <a:solidFill>
                  <a:srgbClr val="7E7E7E"/>
                </a:solidFill>
              </a:rPr>
              <a:t> </a:t>
            </a:r>
            <a:r>
              <a:rPr sz="720" spc="-88" dirty="0">
                <a:solidFill>
                  <a:srgbClr val="7E7E7E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–</a:t>
            </a:r>
            <a:r>
              <a:rPr sz="1600" b="1" spc="-24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Internal</a:t>
            </a:r>
            <a:r>
              <a:rPr sz="1600" b="1" spc="-40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Use</a:t>
            </a:r>
            <a:r>
              <a:rPr sz="1600" b="1" spc="-32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  <a:p>
            <a:pPr marL="20320">
              <a:lnSpc>
                <a:spcPts val="760"/>
              </a:lnSpc>
            </a:pPr>
            <a:r>
              <a:rPr sz="720" dirty="0">
                <a:solidFill>
                  <a:srgbClr val="7E7E7E"/>
                </a:solidFill>
              </a:rPr>
              <a:t>trademarks</a:t>
            </a:r>
            <a:r>
              <a:rPr sz="720" spc="-24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or</a:t>
            </a:r>
            <a:r>
              <a:rPr sz="720" spc="-8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registered</a:t>
            </a:r>
            <a:r>
              <a:rPr sz="720" spc="-16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trademarks</a:t>
            </a:r>
            <a:r>
              <a:rPr sz="720" spc="-40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of CareFusion</a:t>
            </a:r>
            <a:r>
              <a:rPr sz="720" spc="-32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Corporation</a:t>
            </a:r>
            <a:r>
              <a:rPr sz="720" spc="-16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or</a:t>
            </a:r>
            <a:r>
              <a:rPr sz="720" spc="-8" dirty="0">
                <a:solidFill>
                  <a:srgbClr val="7E7E7E"/>
                </a:solidFill>
              </a:rPr>
              <a:t> one </a:t>
            </a:r>
            <a:r>
              <a:rPr sz="720" dirty="0">
                <a:solidFill>
                  <a:srgbClr val="7E7E7E"/>
                </a:solidFill>
              </a:rPr>
              <a:t>of</a:t>
            </a:r>
            <a:r>
              <a:rPr sz="720" spc="-8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its</a:t>
            </a:r>
            <a:r>
              <a:rPr sz="720" spc="-8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affiliates.</a:t>
            </a:r>
            <a:r>
              <a:rPr sz="720" spc="-32" dirty="0">
                <a:solidFill>
                  <a:srgbClr val="7E7E7E"/>
                </a:solidFill>
              </a:rPr>
              <a:t> </a:t>
            </a:r>
            <a:r>
              <a:rPr sz="720" spc="-8" dirty="0">
                <a:solidFill>
                  <a:srgbClr val="7E7E7E"/>
                </a:solidFill>
              </a:rPr>
              <a:t>Medical devices</a:t>
            </a:r>
            <a:r>
              <a:rPr sz="720" spc="-16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class</a:t>
            </a:r>
            <a:r>
              <a:rPr sz="720" spc="-16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I</a:t>
            </a:r>
            <a:r>
              <a:rPr sz="720" spc="-8" dirty="0">
                <a:solidFill>
                  <a:srgbClr val="7E7E7E"/>
                </a:solidFill>
              </a:rPr>
              <a:t> according</a:t>
            </a:r>
            <a:r>
              <a:rPr sz="720" spc="-32" dirty="0">
                <a:solidFill>
                  <a:srgbClr val="7E7E7E"/>
                </a:solidFill>
              </a:rPr>
              <a:t> </a:t>
            </a:r>
            <a:r>
              <a:rPr sz="720" dirty="0">
                <a:solidFill>
                  <a:srgbClr val="7E7E7E"/>
                </a:solidFill>
              </a:rPr>
              <a:t>to</a:t>
            </a:r>
            <a:endParaRPr sz="720"/>
          </a:p>
          <a:p>
            <a:pPr marL="20320" marR="2016760"/>
            <a:r>
              <a:rPr sz="720" spc="-8" dirty="0">
                <a:solidFill>
                  <a:srgbClr val="7E7E7E"/>
                </a:solidFill>
              </a:rPr>
              <a:t>Medical Devices Directive </a:t>
            </a:r>
            <a:r>
              <a:rPr sz="720" dirty="0">
                <a:solidFill>
                  <a:srgbClr val="7E7E7E"/>
                </a:solidFill>
              </a:rPr>
              <a:t>93/42/EC. Please read the complete Instructions For Use that come </a:t>
            </a:r>
            <a:r>
              <a:rPr sz="720" spc="-8" dirty="0">
                <a:solidFill>
                  <a:srgbClr val="7E7E7E"/>
                </a:solidFill>
              </a:rPr>
              <a:t>with </a:t>
            </a:r>
            <a:r>
              <a:rPr sz="720" dirty="0">
                <a:solidFill>
                  <a:srgbClr val="7E7E7E"/>
                </a:solidFill>
              </a:rPr>
              <a:t>the </a:t>
            </a:r>
            <a:r>
              <a:rPr sz="720" spc="-8" dirty="0">
                <a:solidFill>
                  <a:srgbClr val="7E7E7E"/>
                </a:solidFill>
              </a:rPr>
              <a:t>devices </a:t>
            </a:r>
            <a:r>
              <a:rPr sz="720" dirty="0">
                <a:solidFill>
                  <a:srgbClr val="7E7E7E"/>
                </a:solidFill>
              </a:rPr>
              <a:t>or follow the  instructions </a:t>
            </a:r>
            <a:r>
              <a:rPr sz="720" spc="-8" dirty="0">
                <a:solidFill>
                  <a:srgbClr val="7E7E7E"/>
                </a:solidFill>
              </a:rPr>
              <a:t>on </a:t>
            </a:r>
            <a:r>
              <a:rPr sz="720" dirty="0">
                <a:solidFill>
                  <a:srgbClr val="7E7E7E"/>
                </a:solidFill>
              </a:rPr>
              <a:t>the product </a:t>
            </a:r>
            <a:r>
              <a:rPr sz="720" spc="-8" dirty="0">
                <a:solidFill>
                  <a:srgbClr val="7E7E7E"/>
                </a:solidFill>
              </a:rPr>
              <a:t>labeling. 0000MS07315 </a:t>
            </a:r>
            <a:r>
              <a:rPr sz="720" dirty="0">
                <a:solidFill>
                  <a:srgbClr val="7E7E7E"/>
                </a:solidFill>
              </a:rPr>
              <a:t>Issue</a:t>
            </a:r>
            <a:r>
              <a:rPr sz="720" spc="-104" dirty="0">
                <a:solidFill>
                  <a:srgbClr val="7E7E7E"/>
                </a:solidFill>
              </a:rPr>
              <a:t> </a:t>
            </a:r>
            <a:r>
              <a:rPr sz="720" spc="-8" dirty="0">
                <a:solidFill>
                  <a:srgbClr val="7E7E7E"/>
                </a:solidFill>
              </a:rPr>
              <a:t>1</a:t>
            </a:r>
            <a:endParaRPr sz="720"/>
          </a:p>
        </p:txBody>
      </p:sp>
    </p:spTree>
    <p:extLst>
      <p:ext uri="{BB962C8B-B14F-4D97-AF65-F5344CB8AC3E}">
        <p14:creationId xmlns:p14="http://schemas.microsoft.com/office/powerpoint/2010/main" val="3713446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587" name="Picture 1027" descr="C:\Documents and Settings\Karpfj\Desktop\GE_GET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2245995" y="7307579"/>
            <a:ext cx="201168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07589" name="Object 1029"/>
          <p:cNvGraphicFramePr>
            <a:graphicFrameLocks noChangeAspect="1"/>
          </p:cNvGraphicFramePr>
          <p:nvPr/>
        </p:nvGraphicFramePr>
        <p:xfrm>
          <a:off x="1" y="-396240"/>
          <a:ext cx="14642011" cy="862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3657607" imgH="3685039" progId="Photoshop.Image.6">
                  <p:embed/>
                </p:oleObj>
              </mc:Choice>
              <mc:Fallback>
                <p:oleObj name="Image" r:id="rId4" imgW="3657607" imgH="3685039" progId="Photoshop.Image.6">
                  <p:embed/>
                  <p:pic>
                    <p:nvPicPr>
                      <p:cNvPr id="707589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-396240"/>
                        <a:ext cx="14642011" cy="8625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559041" y="944881"/>
            <a:ext cx="10740338" cy="724408"/>
          </a:xfrm>
        </p:spPr>
        <p:txBody>
          <a:bodyPr/>
          <a:lstStyle/>
          <a:p>
            <a:r>
              <a:rPr lang="en-US" altLang="en-US" sz="3840" dirty="0"/>
              <a:t>ECG Recording Paper</a:t>
            </a:r>
          </a:p>
        </p:txBody>
      </p:sp>
    </p:spTree>
    <p:extLst>
      <p:ext uri="{BB962C8B-B14F-4D97-AF65-F5344CB8AC3E}">
        <p14:creationId xmlns:p14="http://schemas.microsoft.com/office/powerpoint/2010/main" val="21168317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3940" y="7916264"/>
            <a:ext cx="275336" cy="16825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960" dirty="0">
                <a:solidFill>
                  <a:srgbClr val="0C1524"/>
                </a:solidFill>
                <a:latin typeface="Verdana"/>
                <a:cs typeface="Verdana"/>
              </a:rPr>
              <a:t>269</a:t>
            </a:r>
            <a:endParaRPr sz="96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6466" y="126495"/>
            <a:ext cx="6597904" cy="1155188"/>
          </a:xfrm>
          <a:prstGeom prst="rect">
            <a:avLst/>
          </a:prstGeom>
        </p:spPr>
        <p:txBody>
          <a:bodyPr spcFirstLastPara="1" vert="horz" wrap="square" lIns="0" tIns="21336" rIns="0" bIns="0" rtlCol="0" anchor="ctr" anchorCtr="0">
            <a:spAutoFit/>
          </a:bodyPr>
          <a:lstStyle/>
          <a:p>
            <a:pPr marL="20320" marR="8128">
              <a:lnSpc>
                <a:spcPct val="100000"/>
              </a:lnSpc>
              <a:spcBef>
                <a:spcPts val="168"/>
              </a:spcBef>
            </a:pPr>
            <a:r>
              <a:rPr u="none" dirty="0"/>
              <a:t>Our paper portfolio is</a:t>
            </a:r>
            <a:r>
              <a:rPr spc="-88" dirty="0"/>
              <a:t> </a:t>
            </a:r>
            <a:r>
              <a:rPr u="none" dirty="0"/>
              <a:t>very  complex </a:t>
            </a:r>
            <a:r>
              <a:rPr lang="en-GB" u="none" dirty="0"/>
              <a:t>but </a:t>
            </a:r>
            <a:r>
              <a:rPr spc="-8" dirty="0"/>
              <a:t>complete</a:t>
            </a:r>
            <a:r>
              <a:rPr spc="-64" dirty="0"/>
              <a:t> </a:t>
            </a:r>
            <a:r>
              <a:rPr u="none" dirty="0"/>
              <a:t>…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66466" y="1650276"/>
            <a:ext cx="5057648" cy="5386090"/>
          </a:xfrm>
          <a:prstGeom prst="rect">
            <a:avLst/>
          </a:prstGeom>
        </p:spPr>
        <p:txBody>
          <a:bodyPr vert="horz" wrap="square" lIns="0" tIns="138176" rIns="0" bIns="0" rtlCol="0">
            <a:spAutoFit/>
          </a:bodyPr>
          <a:lstStyle/>
          <a:p>
            <a:pPr marL="576072" indent="-556768">
              <a:spcBef>
                <a:spcPts val="1088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1920" spc="-8" dirty="0">
                <a:solidFill>
                  <a:srgbClr val="517AC6"/>
                </a:solidFill>
              </a:rPr>
              <a:t>30+ individual </a:t>
            </a:r>
            <a:r>
              <a:rPr sz="1920" dirty="0">
                <a:solidFill>
                  <a:srgbClr val="517AC6"/>
                </a:solidFill>
              </a:rPr>
              <a:t>product</a:t>
            </a:r>
            <a:r>
              <a:rPr sz="1920" spc="-64" dirty="0">
                <a:solidFill>
                  <a:srgbClr val="517AC6"/>
                </a:solidFill>
              </a:rPr>
              <a:t> </a:t>
            </a:r>
            <a:r>
              <a:rPr sz="1920" spc="-8" dirty="0">
                <a:solidFill>
                  <a:srgbClr val="517AC6"/>
                </a:solidFill>
              </a:rPr>
              <a:t>offerings</a:t>
            </a:r>
            <a:endParaRPr sz="1920" dirty="0"/>
          </a:p>
          <a:p>
            <a:pPr marL="1209040" lvl="1" indent="-457200">
              <a:spcBef>
                <a:spcPts val="920"/>
              </a:spcBef>
              <a:buClr>
                <a:srgbClr val="71B0D3"/>
              </a:buClr>
              <a:buChar char="•"/>
              <a:tabLst>
                <a:tab pos="1208024" algn="l"/>
                <a:tab pos="1209040" algn="l"/>
              </a:tabLst>
            </a:pPr>
            <a:r>
              <a:rPr sz="1920" dirty="0">
                <a:solidFill>
                  <a:srgbClr val="517AC6"/>
                </a:solidFill>
              </a:rPr>
              <a:t>Letter </a:t>
            </a:r>
            <a:r>
              <a:rPr sz="1920" spc="-8" dirty="0">
                <a:solidFill>
                  <a:srgbClr val="517AC6"/>
                </a:solidFill>
              </a:rPr>
              <a:t>and A4</a:t>
            </a:r>
            <a:r>
              <a:rPr sz="1920" spc="-144" dirty="0">
                <a:solidFill>
                  <a:srgbClr val="517AC6"/>
                </a:solidFill>
              </a:rPr>
              <a:t> </a:t>
            </a:r>
            <a:r>
              <a:rPr sz="1920" dirty="0">
                <a:solidFill>
                  <a:srgbClr val="517AC6"/>
                </a:solidFill>
              </a:rPr>
              <a:t>format</a:t>
            </a:r>
            <a:endParaRPr sz="1920" dirty="0"/>
          </a:p>
          <a:p>
            <a:pPr marL="1209040" lvl="1" indent="-457200">
              <a:spcBef>
                <a:spcPts val="928"/>
              </a:spcBef>
              <a:buClr>
                <a:srgbClr val="71B0D3"/>
              </a:buClr>
              <a:buChar char="•"/>
              <a:tabLst>
                <a:tab pos="1208024" algn="l"/>
                <a:tab pos="1209040" algn="l"/>
              </a:tabLst>
            </a:pPr>
            <a:r>
              <a:rPr sz="1920" spc="-8" dirty="0">
                <a:solidFill>
                  <a:srgbClr val="517AC6"/>
                </a:solidFill>
              </a:rPr>
              <a:t>Red grids, blank interpretation area</a:t>
            </a:r>
            <a:endParaRPr sz="1920" dirty="0"/>
          </a:p>
          <a:p>
            <a:pPr marL="1209040" lvl="1" indent="-457200">
              <a:spcBef>
                <a:spcPts val="920"/>
              </a:spcBef>
              <a:buClr>
                <a:srgbClr val="71B0D3"/>
              </a:buClr>
              <a:buChar char="•"/>
              <a:tabLst>
                <a:tab pos="1208024" algn="l"/>
                <a:tab pos="1209040" algn="l"/>
              </a:tabLst>
            </a:pPr>
            <a:r>
              <a:rPr sz="1920" spc="-8" dirty="0">
                <a:solidFill>
                  <a:srgbClr val="517AC6"/>
                </a:solidFill>
              </a:rPr>
              <a:t>Guide</a:t>
            </a:r>
            <a:r>
              <a:rPr sz="1920" spc="-24" dirty="0">
                <a:solidFill>
                  <a:srgbClr val="517AC6"/>
                </a:solidFill>
              </a:rPr>
              <a:t> </a:t>
            </a:r>
            <a:r>
              <a:rPr sz="1920" spc="-8" dirty="0">
                <a:solidFill>
                  <a:srgbClr val="517AC6"/>
                </a:solidFill>
              </a:rPr>
              <a:t>holes</a:t>
            </a:r>
            <a:endParaRPr sz="1920" dirty="0"/>
          </a:p>
          <a:p>
            <a:pPr marL="1209040" lvl="1" indent="-457200">
              <a:spcBef>
                <a:spcPts val="920"/>
              </a:spcBef>
              <a:buClr>
                <a:srgbClr val="71B0D3"/>
              </a:buClr>
              <a:buChar char="•"/>
              <a:tabLst>
                <a:tab pos="1208024" algn="l"/>
                <a:tab pos="1209040" algn="l"/>
              </a:tabLst>
            </a:pPr>
            <a:r>
              <a:rPr sz="1920" spc="-8" dirty="0">
                <a:solidFill>
                  <a:srgbClr val="517AC6"/>
                </a:solidFill>
              </a:rPr>
              <a:t>Z-fold, </a:t>
            </a:r>
            <a:r>
              <a:rPr sz="1920" dirty="0">
                <a:solidFill>
                  <a:srgbClr val="517AC6"/>
                </a:solidFill>
              </a:rPr>
              <a:t>sheet, </a:t>
            </a:r>
            <a:r>
              <a:rPr sz="1920" spc="-8" dirty="0">
                <a:solidFill>
                  <a:srgbClr val="517AC6"/>
                </a:solidFill>
              </a:rPr>
              <a:t>roll</a:t>
            </a:r>
            <a:endParaRPr sz="1920" dirty="0"/>
          </a:p>
          <a:p>
            <a:pPr lvl="1">
              <a:lnSpc>
                <a:spcPct val="100000"/>
              </a:lnSpc>
              <a:buChar char="•"/>
            </a:pPr>
            <a:endParaRPr sz="2080" dirty="0"/>
          </a:p>
          <a:p>
            <a:pPr marL="576072" indent="-556768">
              <a:spcBef>
                <a:spcPts val="1416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1760" spc="16" dirty="0">
                <a:solidFill>
                  <a:srgbClr val="0C1524"/>
                </a:solidFill>
              </a:rPr>
              <a:t>Paper functionality </a:t>
            </a:r>
            <a:r>
              <a:rPr sz="1760" spc="24" dirty="0">
                <a:solidFill>
                  <a:srgbClr val="0C1524"/>
                </a:solidFill>
              </a:rPr>
              <a:t>– </a:t>
            </a:r>
            <a:r>
              <a:rPr sz="1760" spc="16" dirty="0">
                <a:solidFill>
                  <a:srgbClr val="0C1524"/>
                </a:solidFill>
              </a:rPr>
              <a:t>paper is not just</a:t>
            </a:r>
            <a:r>
              <a:rPr sz="1760" spc="-208" dirty="0">
                <a:solidFill>
                  <a:srgbClr val="0C1524"/>
                </a:solidFill>
              </a:rPr>
              <a:t> </a:t>
            </a:r>
            <a:r>
              <a:rPr sz="1760" spc="16" dirty="0">
                <a:solidFill>
                  <a:srgbClr val="0C1524"/>
                </a:solidFill>
              </a:rPr>
              <a:t>paper!</a:t>
            </a:r>
            <a:endParaRPr sz="1760" dirty="0"/>
          </a:p>
          <a:p>
            <a:pPr marL="1209040" lvl="1" indent="-457200">
              <a:spcBef>
                <a:spcPts val="752"/>
              </a:spcBef>
              <a:buClr>
                <a:srgbClr val="71B0D3"/>
              </a:buClr>
              <a:buChar char="•"/>
              <a:tabLst>
                <a:tab pos="1208024" algn="l"/>
                <a:tab pos="1209040" algn="l"/>
              </a:tabLst>
            </a:pPr>
            <a:r>
              <a:rPr sz="1760" spc="16" dirty="0">
                <a:solidFill>
                  <a:srgbClr val="517AC6"/>
                </a:solidFill>
              </a:rPr>
              <a:t>Weight</a:t>
            </a:r>
            <a:endParaRPr sz="1760" dirty="0"/>
          </a:p>
          <a:p>
            <a:pPr marL="1209040" lvl="1" indent="-457200">
              <a:spcBef>
                <a:spcPts val="688"/>
              </a:spcBef>
              <a:buClr>
                <a:srgbClr val="71B0D3"/>
              </a:buClr>
              <a:buChar char="•"/>
              <a:tabLst>
                <a:tab pos="1208024" algn="l"/>
                <a:tab pos="1209040" algn="l"/>
              </a:tabLst>
            </a:pPr>
            <a:r>
              <a:rPr sz="1760" spc="16" dirty="0">
                <a:solidFill>
                  <a:srgbClr val="517AC6"/>
                </a:solidFill>
              </a:rPr>
              <a:t>Curl</a:t>
            </a:r>
            <a:r>
              <a:rPr sz="1760" spc="-112" dirty="0">
                <a:solidFill>
                  <a:srgbClr val="517AC6"/>
                </a:solidFill>
              </a:rPr>
              <a:t> </a:t>
            </a:r>
            <a:r>
              <a:rPr sz="1760" spc="16" dirty="0">
                <a:solidFill>
                  <a:srgbClr val="517AC6"/>
                </a:solidFill>
              </a:rPr>
              <a:t>resistance</a:t>
            </a:r>
            <a:endParaRPr sz="1760" dirty="0"/>
          </a:p>
          <a:p>
            <a:pPr marL="1209040" lvl="1" indent="-457200">
              <a:spcBef>
                <a:spcPts val="704"/>
              </a:spcBef>
              <a:buClr>
                <a:srgbClr val="71B0D3"/>
              </a:buClr>
              <a:buChar char="•"/>
              <a:tabLst>
                <a:tab pos="1208024" algn="l"/>
                <a:tab pos="1209040" algn="l"/>
              </a:tabLst>
            </a:pPr>
            <a:r>
              <a:rPr sz="1760" spc="16" dirty="0">
                <a:solidFill>
                  <a:srgbClr val="517AC6"/>
                </a:solidFill>
              </a:rPr>
              <a:t>Heat</a:t>
            </a:r>
            <a:r>
              <a:rPr sz="1760" spc="-136" dirty="0">
                <a:solidFill>
                  <a:srgbClr val="517AC6"/>
                </a:solidFill>
              </a:rPr>
              <a:t> </a:t>
            </a:r>
            <a:r>
              <a:rPr sz="1760" spc="16" dirty="0">
                <a:solidFill>
                  <a:srgbClr val="517AC6"/>
                </a:solidFill>
              </a:rPr>
              <a:t>sensitivity</a:t>
            </a:r>
            <a:endParaRPr sz="1760" dirty="0"/>
          </a:p>
          <a:p>
            <a:pPr marL="1209040" lvl="1" indent="-457200">
              <a:spcBef>
                <a:spcPts val="688"/>
              </a:spcBef>
              <a:buClr>
                <a:srgbClr val="71B0D3"/>
              </a:buClr>
              <a:buChar char="•"/>
              <a:tabLst>
                <a:tab pos="1208024" algn="l"/>
                <a:tab pos="1209040" algn="l"/>
              </a:tabLst>
            </a:pPr>
            <a:r>
              <a:rPr sz="1760" spc="16" dirty="0">
                <a:solidFill>
                  <a:srgbClr val="517AC6"/>
                </a:solidFill>
              </a:rPr>
              <a:t>Smoothness</a:t>
            </a:r>
            <a:endParaRPr sz="1760" dirty="0"/>
          </a:p>
          <a:p>
            <a:pPr marL="1209040" lvl="1" indent="-457200">
              <a:spcBef>
                <a:spcPts val="704"/>
              </a:spcBef>
              <a:buClr>
                <a:srgbClr val="71B0D3"/>
              </a:buClr>
              <a:buChar char="•"/>
              <a:tabLst>
                <a:tab pos="1208024" algn="l"/>
                <a:tab pos="1209040" algn="l"/>
              </a:tabLst>
            </a:pPr>
            <a:r>
              <a:rPr sz="1760" spc="16" dirty="0">
                <a:solidFill>
                  <a:srgbClr val="517AC6"/>
                </a:solidFill>
              </a:rPr>
              <a:t>Chemical</a:t>
            </a:r>
            <a:r>
              <a:rPr sz="1760" spc="-32" dirty="0">
                <a:solidFill>
                  <a:srgbClr val="517AC6"/>
                </a:solidFill>
              </a:rPr>
              <a:t> </a:t>
            </a:r>
            <a:r>
              <a:rPr sz="1760" spc="16" dirty="0">
                <a:solidFill>
                  <a:srgbClr val="517AC6"/>
                </a:solidFill>
              </a:rPr>
              <a:t>composition</a:t>
            </a:r>
            <a:endParaRPr sz="1760" dirty="0"/>
          </a:p>
          <a:p>
            <a:pPr marL="1209040" lvl="1" indent="-457200">
              <a:spcBef>
                <a:spcPts val="688"/>
              </a:spcBef>
              <a:buClr>
                <a:srgbClr val="71B0D3"/>
              </a:buClr>
              <a:buChar char="•"/>
              <a:tabLst>
                <a:tab pos="1208024" algn="l"/>
                <a:tab pos="1209040" algn="l"/>
              </a:tabLst>
            </a:pPr>
            <a:r>
              <a:rPr sz="1760" spc="16" dirty="0">
                <a:solidFill>
                  <a:srgbClr val="517AC6"/>
                </a:solidFill>
              </a:rPr>
              <a:t>Brightness</a:t>
            </a:r>
            <a:endParaRPr sz="1760" dirty="0"/>
          </a:p>
          <a:p>
            <a:pPr marL="1209040" lvl="1" indent="-457200">
              <a:spcBef>
                <a:spcPts val="704"/>
              </a:spcBef>
              <a:buClr>
                <a:srgbClr val="71B0D3"/>
              </a:buClr>
              <a:buChar char="•"/>
              <a:tabLst>
                <a:tab pos="1208024" algn="l"/>
                <a:tab pos="1209040" algn="l"/>
              </a:tabLst>
            </a:pPr>
            <a:r>
              <a:rPr sz="1760" spc="16" dirty="0">
                <a:solidFill>
                  <a:srgbClr val="517AC6"/>
                </a:solidFill>
              </a:rPr>
              <a:t>Testing!</a:t>
            </a:r>
            <a:endParaRPr sz="1760" dirty="0"/>
          </a:p>
        </p:txBody>
      </p:sp>
      <p:sp>
        <p:nvSpPr>
          <p:cNvPr id="5" name="object 5"/>
          <p:cNvSpPr/>
          <p:nvPr/>
        </p:nvSpPr>
        <p:spPr>
          <a:xfrm>
            <a:off x="8706369" y="1582116"/>
            <a:ext cx="5924030" cy="5809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6" name="object 6"/>
          <p:cNvSpPr/>
          <p:nvPr/>
        </p:nvSpPr>
        <p:spPr>
          <a:xfrm>
            <a:off x="8898941" y="675438"/>
            <a:ext cx="2609088" cy="1814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/>
          <p:nvPr/>
        </p:nvSpPr>
        <p:spPr>
          <a:xfrm>
            <a:off x="6288634" y="4625643"/>
            <a:ext cx="3518610" cy="31309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84818" y="7618375"/>
            <a:ext cx="3445256" cy="2667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2781" y="72928"/>
            <a:ext cx="11732766" cy="661720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 marR="8128">
              <a:lnSpc>
                <a:spcPct val="100000"/>
              </a:lnSpc>
              <a:spcBef>
                <a:spcPts val="160"/>
              </a:spcBef>
            </a:pPr>
            <a:r>
              <a:rPr sz="4000" dirty="0"/>
              <a:t>… </a:t>
            </a:r>
            <a:r>
              <a:rPr sz="4000" spc="-8" dirty="0"/>
              <a:t>but we have </a:t>
            </a:r>
            <a:r>
              <a:rPr sz="4000" dirty="0"/>
              <a:t>a </a:t>
            </a:r>
            <a:r>
              <a:rPr sz="4000" spc="-8" dirty="0"/>
              <a:t>paper brochure </a:t>
            </a:r>
            <a:r>
              <a:rPr sz="4000" dirty="0"/>
              <a:t>to </a:t>
            </a:r>
            <a:r>
              <a:rPr sz="4000" spc="-8" dirty="0"/>
              <a:t>help  </a:t>
            </a:r>
            <a:r>
              <a:rPr sz="4000" dirty="0"/>
              <a:t>you!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03422" y="4076598"/>
            <a:ext cx="4133088" cy="2531975"/>
          </a:xfrm>
          <a:prstGeom prst="rect">
            <a:avLst/>
          </a:prstGeom>
        </p:spPr>
        <p:txBody>
          <a:bodyPr vert="horz" wrap="square" lIns="0" tIns="78232" rIns="0" bIns="0" rtlCol="0">
            <a:spAutoFit/>
          </a:bodyPr>
          <a:lstStyle/>
          <a:p>
            <a:pPr marL="576072" indent="-556768">
              <a:spcBef>
                <a:spcPts val="616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1920" spc="-8" dirty="0">
                <a:solidFill>
                  <a:srgbClr val="517AC6"/>
                </a:solidFill>
              </a:rPr>
              <a:t>Main</a:t>
            </a:r>
            <a:r>
              <a:rPr sz="1920" spc="-24" dirty="0">
                <a:solidFill>
                  <a:srgbClr val="517AC6"/>
                </a:solidFill>
              </a:rPr>
              <a:t> </a:t>
            </a:r>
            <a:r>
              <a:rPr sz="1920" spc="-8" dirty="0">
                <a:solidFill>
                  <a:srgbClr val="517AC6"/>
                </a:solidFill>
              </a:rPr>
              <a:t>purpose/function?</a:t>
            </a:r>
            <a:endParaRPr sz="1920"/>
          </a:p>
          <a:p>
            <a:pPr marL="1209040" lvl="1" indent="-458216">
              <a:spcBef>
                <a:spcPts val="464"/>
              </a:spcBef>
              <a:buClr>
                <a:srgbClr val="71B0D3"/>
              </a:buClr>
              <a:buChar char="–"/>
              <a:tabLst>
                <a:tab pos="1209040" algn="l"/>
                <a:tab pos="1210056" algn="l"/>
              </a:tabLst>
            </a:pPr>
            <a:r>
              <a:rPr sz="1920" spc="-8" dirty="0">
                <a:solidFill>
                  <a:srgbClr val="517AC6"/>
                </a:solidFill>
              </a:rPr>
              <a:t>Monitoring</a:t>
            </a:r>
            <a:r>
              <a:rPr sz="1920" spc="-48" dirty="0">
                <a:solidFill>
                  <a:srgbClr val="517AC6"/>
                </a:solidFill>
              </a:rPr>
              <a:t> </a:t>
            </a:r>
            <a:r>
              <a:rPr sz="1920" spc="-8" dirty="0">
                <a:solidFill>
                  <a:srgbClr val="517AC6"/>
                </a:solidFill>
              </a:rPr>
              <a:t>ECG</a:t>
            </a:r>
            <a:endParaRPr sz="1920"/>
          </a:p>
          <a:p>
            <a:pPr marL="1209040" lvl="1" indent="-458216">
              <a:spcBef>
                <a:spcPts val="456"/>
              </a:spcBef>
              <a:buClr>
                <a:srgbClr val="71B0D3"/>
              </a:buClr>
              <a:buChar char="–"/>
              <a:tabLst>
                <a:tab pos="1209040" algn="l"/>
                <a:tab pos="1210056" algn="l"/>
              </a:tabLst>
            </a:pPr>
            <a:r>
              <a:rPr sz="1920" spc="-8" dirty="0">
                <a:solidFill>
                  <a:srgbClr val="517AC6"/>
                </a:solidFill>
              </a:rPr>
              <a:t>Diagnostic cardiology</a:t>
            </a:r>
            <a:r>
              <a:rPr sz="1920" spc="-80" dirty="0">
                <a:solidFill>
                  <a:srgbClr val="517AC6"/>
                </a:solidFill>
              </a:rPr>
              <a:t> </a:t>
            </a:r>
            <a:r>
              <a:rPr sz="1920" spc="-8" dirty="0">
                <a:solidFill>
                  <a:srgbClr val="517AC6"/>
                </a:solidFill>
              </a:rPr>
              <a:t>ECG</a:t>
            </a:r>
            <a:endParaRPr sz="1920"/>
          </a:p>
          <a:p>
            <a:pPr marL="1209040" lvl="1" indent="-458216">
              <a:spcBef>
                <a:spcPts val="464"/>
              </a:spcBef>
              <a:buClr>
                <a:srgbClr val="71B0D3"/>
              </a:buClr>
              <a:buChar char="–"/>
              <a:tabLst>
                <a:tab pos="1209040" algn="l"/>
                <a:tab pos="1210056" algn="l"/>
              </a:tabLst>
            </a:pPr>
            <a:r>
              <a:rPr sz="1920" dirty="0">
                <a:solidFill>
                  <a:srgbClr val="517AC6"/>
                </a:solidFill>
              </a:rPr>
              <a:t>OB </a:t>
            </a:r>
            <a:r>
              <a:rPr sz="1920" spc="-8" dirty="0">
                <a:solidFill>
                  <a:srgbClr val="517AC6"/>
                </a:solidFill>
              </a:rPr>
              <a:t>monitoring</a:t>
            </a:r>
            <a:endParaRPr sz="1920"/>
          </a:p>
          <a:p>
            <a:pPr marL="576072" indent="-556768">
              <a:spcBef>
                <a:spcPts val="464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1920" spc="-8" dirty="0">
                <a:solidFill>
                  <a:srgbClr val="517AC6"/>
                </a:solidFill>
              </a:rPr>
              <a:t>Which</a:t>
            </a:r>
            <a:r>
              <a:rPr sz="1920" spc="-16" dirty="0">
                <a:solidFill>
                  <a:srgbClr val="517AC6"/>
                </a:solidFill>
              </a:rPr>
              <a:t> </a:t>
            </a:r>
            <a:r>
              <a:rPr sz="1920" spc="-8" dirty="0">
                <a:solidFill>
                  <a:srgbClr val="517AC6"/>
                </a:solidFill>
              </a:rPr>
              <a:t>equipment?</a:t>
            </a:r>
            <a:endParaRPr sz="1920"/>
          </a:p>
          <a:p>
            <a:pPr marL="576072" indent="-556768">
              <a:spcBef>
                <a:spcPts val="456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1920" spc="-8" dirty="0">
                <a:solidFill>
                  <a:srgbClr val="517AC6"/>
                </a:solidFill>
              </a:rPr>
              <a:t>Which archival</a:t>
            </a:r>
            <a:r>
              <a:rPr sz="1920" spc="-32" dirty="0">
                <a:solidFill>
                  <a:srgbClr val="517AC6"/>
                </a:solidFill>
              </a:rPr>
              <a:t> </a:t>
            </a:r>
            <a:r>
              <a:rPr sz="1920" spc="-8" dirty="0">
                <a:solidFill>
                  <a:srgbClr val="517AC6"/>
                </a:solidFill>
              </a:rPr>
              <a:t>life?</a:t>
            </a:r>
            <a:endParaRPr sz="1920"/>
          </a:p>
          <a:p>
            <a:pPr marL="576072" indent="-556768">
              <a:spcBef>
                <a:spcPts val="464"/>
              </a:spcBef>
              <a:buClr>
                <a:srgbClr val="71B0D3"/>
              </a:buClr>
              <a:buChar char="•"/>
              <a:tabLst>
                <a:tab pos="576072" algn="l"/>
                <a:tab pos="577088" algn="l"/>
              </a:tabLst>
            </a:pPr>
            <a:r>
              <a:rPr sz="1920" spc="-8" dirty="0">
                <a:solidFill>
                  <a:srgbClr val="517AC6"/>
                </a:solidFill>
              </a:rPr>
              <a:t>Which</a:t>
            </a:r>
            <a:r>
              <a:rPr sz="1920" spc="-16" dirty="0">
                <a:solidFill>
                  <a:srgbClr val="517AC6"/>
                </a:solidFill>
              </a:rPr>
              <a:t> </a:t>
            </a:r>
            <a:r>
              <a:rPr sz="1920" spc="-8" dirty="0">
                <a:solidFill>
                  <a:srgbClr val="517AC6"/>
                </a:solidFill>
              </a:rPr>
              <a:t>size?</a:t>
            </a:r>
            <a:endParaRPr sz="1920"/>
          </a:p>
        </p:txBody>
      </p:sp>
      <p:sp>
        <p:nvSpPr>
          <p:cNvPr id="5" name="object 5"/>
          <p:cNvSpPr txBox="1"/>
          <p:nvPr/>
        </p:nvSpPr>
        <p:spPr>
          <a:xfrm>
            <a:off x="1954783" y="7545223"/>
            <a:ext cx="176782" cy="61144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1920" spc="-8" dirty="0">
                <a:solidFill>
                  <a:srgbClr val="71B0D3"/>
                </a:solidFill>
              </a:rPr>
              <a:t>2</a:t>
            </a:r>
            <a:endParaRPr sz="1920"/>
          </a:p>
          <a:p>
            <a:pPr marL="20320"/>
            <a:r>
              <a:rPr sz="1920" spc="-8" dirty="0">
                <a:solidFill>
                  <a:srgbClr val="71B0D3"/>
                </a:solidFill>
              </a:rPr>
              <a:t>7</a:t>
            </a:r>
            <a:endParaRPr sz="1920"/>
          </a:p>
        </p:txBody>
      </p:sp>
      <p:sp>
        <p:nvSpPr>
          <p:cNvPr id="6" name="object 6"/>
          <p:cNvSpPr/>
          <p:nvPr/>
        </p:nvSpPr>
        <p:spPr>
          <a:xfrm>
            <a:off x="7055511" y="3802683"/>
            <a:ext cx="566926" cy="3825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8" name="object 8"/>
          <p:cNvSpPr/>
          <p:nvPr/>
        </p:nvSpPr>
        <p:spPr>
          <a:xfrm>
            <a:off x="8278367" y="1595931"/>
            <a:ext cx="3774642" cy="54217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201" y="912483"/>
            <a:ext cx="4141720" cy="313944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/>
              <a:t>ECG Recording Papers</a:t>
            </a:r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7680" y="2286000"/>
            <a:ext cx="10485120" cy="6040755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altLang="en-US" dirty="0"/>
              <a:t>Proprietary products – designed specifically for equipment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50+ individual product offerings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endParaRPr lang="en-US" altLang="en-US" dirty="0"/>
          </a:p>
        </p:txBody>
      </p:sp>
      <p:pic>
        <p:nvPicPr>
          <p:cNvPr id="518150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22080" y="1698178"/>
            <a:ext cx="2945130" cy="2655570"/>
          </a:xfrm>
          <a:noFill/>
          <a:ln/>
        </p:spPr>
      </p:pic>
      <p:graphicFrame>
        <p:nvGraphicFramePr>
          <p:cNvPr id="518152" name="Object 8"/>
          <p:cNvGraphicFramePr>
            <a:graphicFrameLocks noChangeAspect="1"/>
          </p:cNvGraphicFramePr>
          <p:nvPr/>
        </p:nvGraphicFramePr>
        <p:xfrm>
          <a:off x="5608320" y="4294239"/>
          <a:ext cx="3065146" cy="2716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5485714" imgH="5485714" progId="MSPhotoEd.3">
                  <p:embed/>
                </p:oleObj>
              </mc:Choice>
              <mc:Fallback>
                <p:oleObj name="Photo Editor Photo" r:id="rId3" imgW="5485714" imgH="5485714" progId="MSPhotoEd.3">
                  <p:embed/>
                  <p:pic>
                    <p:nvPicPr>
                      <p:cNvPr id="51815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859" b="8514"/>
                      <a:stretch>
                        <a:fillRect/>
                      </a:stretch>
                    </p:blipFill>
                    <p:spPr bwMode="auto">
                      <a:xfrm>
                        <a:off x="5608320" y="4294239"/>
                        <a:ext cx="3065146" cy="271653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9127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66568" y="1463040"/>
            <a:ext cx="10698480" cy="0"/>
          </a:xfrm>
          <a:custGeom>
            <a:avLst/>
            <a:gdLst/>
            <a:ahLst/>
            <a:cxnLst/>
            <a:rect l="l" t="t" r="r" b="b"/>
            <a:pathLst>
              <a:path w="6686550">
                <a:moveTo>
                  <a:pt x="0" y="0"/>
                </a:moveTo>
                <a:lnTo>
                  <a:pt x="6686550" y="0"/>
                </a:lnTo>
              </a:path>
            </a:pathLst>
          </a:custGeom>
          <a:ln w="35052">
            <a:solidFill>
              <a:srgbClr val="AC9F93"/>
            </a:solidFill>
          </a:ln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75079" y="854680"/>
            <a:ext cx="5260846" cy="563231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sz="3360" spc="-8" dirty="0"/>
              <a:t>Set up for ECG on</a:t>
            </a:r>
            <a:r>
              <a:rPr sz="3360" spc="-112" dirty="0"/>
              <a:t> </a:t>
            </a:r>
            <a:r>
              <a:rPr sz="3360" spc="-16" dirty="0"/>
              <a:t>Monitors</a:t>
            </a:r>
            <a:endParaRPr sz="3360"/>
          </a:p>
        </p:txBody>
      </p:sp>
      <p:sp>
        <p:nvSpPr>
          <p:cNvPr id="4" name="object 4"/>
          <p:cNvSpPr/>
          <p:nvPr/>
        </p:nvSpPr>
        <p:spPr>
          <a:xfrm>
            <a:off x="6311797" y="2207971"/>
            <a:ext cx="2403043" cy="22201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5" name="object 5"/>
          <p:cNvSpPr/>
          <p:nvPr/>
        </p:nvSpPr>
        <p:spPr>
          <a:xfrm>
            <a:off x="4562247" y="2207972"/>
            <a:ext cx="1348434" cy="2306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6" name="object 6"/>
          <p:cNvSpPr/>
          <p:nvPr/>
        </p:nvSpPr>
        <p:spPr>
          <a:xfrm>
            <a:off x="9356141" y="2444497"/>
            <a:ext cx="2524963" cy="15179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/>
          <p:nvPr/>
        </p:nvSpPr>
        <p:spPr>
          <a:xfrm>
            <a:off x="5727802" y="4941416"/>
            <a:ext cx="2348179" cy="2194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8" name="object 8"/>
          <p:cNvSpPr/>
          <p:nvPr/>
        </p:nvSpPr>
        <p:spPr>
          <a:xfrm>
            <a:off x="8802624" y="4846320"/>
            <a:ext cx="3862426" cy="22896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9" name="object 9"/>
          <p:cNvSpPr/>
          <p:nvPr/>
        </p:nvSpPr>
        <p:spPr>
          <a:xfrm>
            <a:off x="1437436" y="1747114"/>
            <a:ext cx="2763925" cy="26322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0" name="object 10"/>
          <p:cNvSpPr txBox="1"/>
          <p:nvPr/>
        </p:nvSpPr>
        <p:spPr>
          <a:xfrm>
            <a:off x="4064407" y="2870402"/>
            <a:ext cx="303784" cy="4072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0320">
              <a:spcBef>
                <a:spcPts val="200"/>
              </a:spcBef>
            </a:pPr>
            <a:r>
              <a:rPr sz="2480" spc="32" dirty="0">
                <a:solidFill>
                  <a:srgbClr val="0C1524"/>
                </a:solidFill>
                <a:latin typeface="Verdana"/>
                <a:cs typeface="Verdana"/>
              </a:rPr>
              <a:t>+</a:t>
            </a:r>
            <a:endParaRPr sz="248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94876" y="2870402"/>
            <a:ext cx="303784" cy="4072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0320">
              <a:spcBef>
                <a:spcPts val="200"/>
              </a:spcBef>
            </a:pPr>
            <a:r>
              <a:rPr sz="2480" spc="32" dirty="0">
                <a:solidFill>
                  <a:srgbClr val="0C1524"/>
                </a:solidFill>
                <a:latin typeface="Verdana"/>
                <a:cs typeface="Verdana"/>
              </a:rPr>
              <a:t>+</a:t>
            </a:r>
            <a:endParaRPr sz="248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381383" y="2803753"/>
            <a:ext cx="303784" cy="4072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0320">
              <a:spcBef>
                <a:spcPts val="200"/>
              </a:spcBef>
            </a:pPr>
            <a:r>
              <a:rPr sz="2480" spc="32" dirty="0">
                <a:solidFill>
                  <a:srgbClr val="0C1524"/>
                </a:solidFill>
                <a:latin typeface="Verdana"/>
                <a:cs typeface="Verdana"/>
              </a:rPr>
              <a:t>+</a:t>
            </a:r>
            <a:endParaRPr sz="248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52364" y="5737148"/>
            <a:ext cx="303784" cy="4072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0320">
              <a:spcBef>
                <a:spcPts val="200"/>
              </a:spcBef>
            </a:pPr>
            <a:r>
              <a:rPr sz="2480" spc="32" dirty="0">
                <a:solidFill>
                  <a:srgbClr val="0C1524"/>
                </a:solidFill>
                <a:latin typeface="Verdana"/>
                <a:cs typeface="Verdana"/>
              </a:rPr>
              <a:t>+</a:t>
            </a:r>
            <a:endParaRPr sz="248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19242" y="2863902"/>
            <a:ext cx="303784" cy="4072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0320">
              <a:spcBef>
                <a:spcPts val="200"/>
              </a:spcBef>
            </a:pPr>
            <a:r>
              <a:rPr sz="2480" spc="32" dirty="0">
                <a:solidFill>
                  <a:srgbClr val="0C1524"/>
                </a:solidFill>
                <a:latin typeface="Verdana"/>
                <a:cs typeface="Verdana"/>
              </a:rPr>
              <a:t>+</a:t>
            </a:r>
            <a:endParaRPr sz="248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21854" y="5774537"/>
            <a:ext cx="303784" cy="4072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0320">
              <a:spcBef>
                <a:spcPts val="200"/>
              </a:spcBef>
            </a:pPr>
            <a:r>
              <a:rPr sz="2480" spc="32" dirty="0">
                <a:solidFill>
                  <a:srgbClr val="0C1524"/>
                </a:solidFill>
                <a:latin typeface="Verdana"/>
                <a:cs typeface="Verdana"/>
              </a:rPr>
              <a:t>=</a:t>
            </a:r>
            <a:endParaRPr sz="248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02054" y="4780482"/>
            <a:ext cx="3458869" cy="24213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7" name="object 17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  <p:sp>
        <p:nvSpPr>
          <p:cNvPr id="18" name="object 18"/>
          <p:cNvSpPr txBox="1"/>
          <p:nvPr/>
        </p:nvSpPr>
        <p:spPr>
          <a:xfrm>
            <a:off x="1947876" y="7719478"/>
            <a:ext cx="334264" cy="223651"/>
          </a:xfrm>
          <a:prstGeom prst="rect">
            <a:avLst/>
          </a:prstGeom>
        </p:spPr>
        <p:txBody>
          <a:bodyPr vert="horz" wrap="square" lIns="0" tIns="26416" rIns="0" bIns="0" rtlCol="0">
            <a:spAutoFit/>
          </a:bodyPr>
          <a:lstStyle/>
          <a:p>
            <a:pPr marL="60960">
              <a:spcBef>
                <a:spcPts val="208"/>
              </a:spcBef>
            </a:pPr>
            <a:r>
              <a:rPr sz="1280" spc="24" dirty="0">
                <a:solidFill>
                  <a:srgbClr val="0C1524"/>
                </a:solidFill>
                <a:latin typeface="Verdana"/>
                <a:cs typeface="Verdana"/>
              </a:rPr>
              <a:t>88</a:t>
            </a:r>
            <a:endParaRPr sz="128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ChangeArrowheads="1"/>
          </p:cNvSpPr>
          <p:nvPr/>
        </p:nvSpPr>
        <p:spPr bwMode="auto">
          <a:xfrm>
            <a:off x="2255521" y="335280"/>
            <a:ext cx="10151746" cy="153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9pPr>
          </a:lstStyle>
          <a:p>
            <a:pPr eaLnBrk="1" hangingPunct="1"/>
            <a:endParaRPr lang="en-US" altLang="en-US" sz="4800"/>
          </a:p>
        </p:txBody>
      </p:sp>
      <p:sp>
        <p:nvSpPr>
          <p:cNvPr id="520195" name="Rectangle 3"/>
          <p:cNvSpPr>
            <a:spLocks noChangeArrowheads="1"/>
          </p:cNvSpPr>
          <p:nvPr/>
        </p:nvSpPr>
        <p:spPr bwMode="auto">
          <a:xfrm>
            <a:off x="3044191" y="2907031"/>
            <a:ext cx="4171950" cy="439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ct val="50000"/>
              </a:spcBef>
              <a:buClr>
                <a:srgbClr val="004880"/>
              </a:buClr>
              <a:defRPr sz="2800">
                <a:solidFill>
                  <a:srgbClr val="1E4191"/>
                </a:solidFill>
                <a:latin typeface="GE Inspira" pitchFamily="34" charset="0"/>
              </a:defRPr>
            </a:lvl1pPr>
            <a:lvl2pPr marL="341313" indent="-339725">
              <a:lnSpc>
                <a:spcPct val="90000"/>
              </a:lnSpc>
              <a:spcBef>
                <a:spcPct val="30000"/>
              </a:spcBef>
              <a:buClr>
                <a:srgbClr val="004880"/>
              </a:buClr>
              <a:buFont typeface="GE Inspira" pitchFamily="34" charset="0"/>
              <a:buChar char="•"/>
              <a:defRPr sz="2400">
                <a:solidFill>
                  <a:srgbClr val="1E4191"/>
                </a:solidFill>
                <a:latin typeface="GE Inspira" pitchFamily="34" charset="0"/>
              </a:defRPr>
            </a:lvl2pPr>
            <a:lvl3pPr marL="744538" indent="-288925">
              <a:lnSpc>
                <a:spcPct val="90000"/>
              </a:lnSpc>
              <a:spcBef>
                <a:spcPct val="20000"/>
              </a:spcBef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3pPr>
            <a:lvl4pPr marL="1146175" indent="-287338">
              <a:lnSpc>
                <a:spcPct val="90000"/>
              </a:lnSpc>
              <a:spcBef>
                <a:spcPct val="10000"/>
              </a:spcBef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4pPr>
            <a:lvl5pPr marL="1546225" indent="-285750">
              <a:lnSpc>
                <a:spcPct val="90000"/>
              </a:lnSpc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5pPr>
            <a:lvl6pPr marL="20034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6pPr>
            <a:lvl7pPr marL="24606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7pPr>
            <a:lvl8pPr marL="29178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8pPr>
            <a:lvl9pPr marL="33750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en-US" altLang="en-US" sz="2640"/>
          </a:p>
        </p:txBody>
      </p:sp>
      <p:sp>
        <p:nvSpPr>
          <p:cNvPr id="520196" name="Rectangle 4"/>
          <p:cNvSpPr>
            <a:spLocks noGrp="1" noChangeArrowheads="1"/>
          </p:cNvSpPr>
          <p:nvPr>
            <p:ph type="title"/>
          </p:nvPr>
        </p:nvSpPr>
        <p:spPr>
          <a:xfrm>
            <a:off x="2240281" y="252890"/>
            <a:ext cx="10151746" cy="590931"/>
          </a:xfrm>
        </p:spPr>
        <p:txBody>
          <a:bodyPr/>
          <a:lstStyle/>
          <a:p>
            <a:r>
              <a:rPr lang="en-US" altLang="en-US" sz="3840"/>
              <a:t>Paper Properties</a:t>
            </a:r>
          </a:p>
        </p:txBody>
      </p:sp>
      <p:sp>
        <p:nvSpPr>
          <p:cNvPr id="52019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87682" y="1320167"/>
            <a:ext cx="11338560" cy="598360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altLang="en-US" sz="2640" b="1" dirty="0">
                <a:solidFill>
                  <a:srgbClr val="FF0000"/>
                </a:solidFill>
              </a:rPr>
              <a:t>Weight</a:t>
            </a:r>
          </a:p>
          <a:p>
            <a:pPr>
              <a:buFontTx/>
              <a:buChar char="•"/>
            </a:pPr>
            <a:r>
              <a:rPr lang="en-US" altLang="en-US" dirty="0"/>
              <a:t>Measurement of both thickness and density of a sheet of paper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endParaRPr lang="en-US" altLang="en-US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altLang="en-US" sz="2640" b="1" dirty="0">
                <a:solidFill>
                  <a:srgbClr val="FF0000"/>
                </a:solidFill>
              </a:rPr>
              <a:t>Curl Resistance</a:t>
            </a:r>
          </a:p>
          <a:p>
            <a:pPr>
              <a:buFontTx/>
              <a:buChar char="•"/>
            </a:pPr>
            <a:r>
              <a:rPr lang="en-US" altLang="en-US" dirty="0"/>
              <a:t>Keeps paper flat at exit site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Stiffness or curl ensures paper flows easily through paper rolls, across print head and lies flat on top of the cart</a:t>
            </a:r>
          </a:p>
          <a:p>
            <a:pPr>
              <a:buFontTx/>
              <a:buChar char="•"/>
            </a:pPr>
            <a:endParaRPr lang="en-US" altLang="en-US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altLang="en-US" sz="2640" b="1" dirty="0">
                <a:solidFill>
                  <a:srgbClr val="FF0000"/>
                </a:solidFill>
              </a:rPr>
              <a:t>Heat Sensitivity</a:t>
            </a:r>
            <a:endParaRPr lang="en-US" altLang="en-US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altLang="en-US" dirty="0"/>
              <a:t>Paper tested to provide the clearest trace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endParaRPr lang="en-US" altLang="en-US" sz="2640" dirty="0"/>
          </a:p>
        </p:txBody>
      </p:sp>
      <p:pic>
        <p:nvPicPr>
          <p:cNvPr id="520199" name="Picture 7" descr="C:\Program Files\Common Files\Microsoft Shared\Clipart\cagcat50\BD06529_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825" y="773430"/>
            <a:ext cx="2689861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0201" name="Picture 9" descr="C:\Program Files\Common Files\Microsoft Shared\Clipart\cagcat50\BS00554_.wm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54259" y="4724400"/>
            <a:ext cx="2588896" cy="1729741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805346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2255521" y="335280"/>
            <a:ext cx="10151746" cy="153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9pPr>
          </a:lstStyle>
          <a:p>
            <a:pPr eaLnBrk="1" hangingPunct="1"/>
            <a:endParaRPr lang="en-US" altLang="en-US" sz="4800"/>
          </a:p>
        </p:txBody>
      </p:sp>
      <p:sp>
        <p:nvSpPr>
          <p:cNvPr id="524291" name="Rectangle 3"/>
          <p:cNvSpPr>
            <a:spLocks noChangeArrowheads="1"/>
          </p:cNvSpPr>
          <p:nvPr/>
        </p:nvSpPr>
        <p:spPr bwMode="auto">
          <a:xfrm>
            <a:off x="7416166" y="2026922"/>
            <a:ext cx="4975861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ct val="50000"/>
              </a:spcBef>
              <a:buClr>
                <a:srgbClr val="004880"/>
              </a:buClr>
              <a:defRPr sz="2800">
                <a:solidFill>
                  <a:srgbClr val="1E4191"/>
                </a:solidFill>
                <a:latin typeface="GE Inspira" pitchFamily="34" charset="0"/>
              </a:defRPr>
            </a:lvl1pPr>
            <a:lvl2pPr marL="341313" indent="-339725">
              <a:lnSpc>
                <a:spcPct val="90000"/>
              </a:lnSpc>
              <a:spcBef>
                <a:spcPct val="30000"/>
              </a:spcBef>
              <a:buClr>
                <a:srgbClr val="004880"/>
              </a:buClr>
              <a:buFont typeface="GE Inspira" pitchFamily="34" charset="0"/>
              <a:buChar char="•"/>
              <a:defRPr sz="2400">
                <a:solidFill>
                  <a:srgbClr val="1E4191"/>
                </a:solidFill>
                <a:latin typeface="GE Inspira" pitchFamily="34" charset="0"/>
              </a:defRPr>
            </a:lvl2pPr>
            <a:lvl3pPr marL="744538" indent="-288925">
              <a:lnSpc>
                <a:spcPct val="90000"/>
              </a:lnSpc>
              <a:spcBef>
                <a:spcPct val="20000"/>
              </a:spcBef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3pPr>
            <a:lvl4pPr marL="1146175" indent="-287338">
              <a:lnSpc>
                <a:spcPct val="90000"/>
              </a:lnSpc>
              <a:spcBef>
                <a:spcPct val="10000"/>
              </a:spcBef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4pPr>
            <a:lvl5pPr marL="1546225" indent="-285750">
              <a:lnSpc>
                <a:spcPct val="90000"/>
              </a:lnSpc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5pPr>
            <a:lvl6pPr marL="20034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6pPr>
            <a:lvl7pPr marL="24606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7pPr>
            <a:lvl8pPr marL="29178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8pPr>
            <a:lvl9pPr marL="33750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9pPr>
          </a:lstStyle>
          <a:p>
            <a:pPr eaLnBrk="1" hangingPunct="1"/>
            <a:endParaRPr lang="en-US" altLang="en-US" sz="2640"/>
          </a:p>
        </p:txBody>
      </p:sp>
      <p:sp>
        <p:nvSpPr>
          <p:cNvPr id="524292" name="Rectangle 4"/>
          <p:cNvSpPr>
            <a:spLocks noGrp="1" noChangeArrowheads="1"/>
          </p:cNvSpPr>
          <p:nvPr>
            <p:ph type="title"/>
          </p:nvPr>
        </p:nvSpPr>
        <p:spPr>
          <a:xfrm>
            <a:off x="2240282" y="374387"/>
            <a:ext cx="10151744" cy="590931"/>
          </a:xfrm>
        </p:spPr>
        <p:txBody>
          <a:bodyPr/>
          <a:lstStyle/>
          <a:p>
            <a:r>
              <a:rPr lang="en-US" altLang="en-US" sz="3840"/>
              <a:t>Paper Properties</a:t>
            </a:r>
          </a:p>
        </p:txBody>
      </p:sp>
      <p:sp>
        <p:nvSpPr>
          <p:cNvPr id="52429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449502"/>
            <a:ext cx="13167360" cy="6042269"/>
          </a:xfrm>
        </p:spPr>
        <p:txBody>
          <a:bodyPr/>
          <a:lstStyle/>
          <a:p>
            <a:pPr marL="114300" indent="0">
              <a:lnSpc>
                <a:spcPct val="80000"/>
              </a:lnSpc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Smoothness</a:t>
            </a:r>
            <a:endParaRPr lang="en-US" altLang="en-US" sz="192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Rough paper can increase the potential for a distorted image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sz="1920" dirty="0"/>
          </a:p>
          <a:p>
            <a:pPr marL="114300" indent="0">
              <a:lnSpc>
                <a:spcPct val="80000"/>
              </a:lnSpc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Chemical Composition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Special formula so thermal papers resist trace fading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Ensures traces remain on paper for an extended period of time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Examples: Archivist and Premium Thermal Papers</a:t>
            </a:r>
          </a:p>
          <a:p>
            <a:pPr marL="114300" indent="0">
              <a:lnSpc>
                <a:spcPct val="80000"/>
              </a:lnSpc>
              <a:buNone/>
            </a:pPr>
            <a:endParaRPr lang="en-US" altLang="en-US" sz="1920" dirty="0"/>
          </a:p>
          <a:p>
            <a:pPr marL="114300" indent="0">
              <a:lnSpc>
                <a:spcPct val="80000"/>
              </a:lnSpc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Brightness</a:t>
            </a:r>
            <a:endParaRPr lang="en-US" altLang="en-US" sz="2400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Ensures optimal image readability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White tone of sheet, if paper gray/white, trace is difficult to read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920" dirty="0"/>
              <a:t>Brightness of all GE papers selected to provide optimum in image readability</a:t>
            </a:r>
            <a:endParaRPr lang="en-US" altLang="en-US" sz="192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endParaRPr lang="en-US" altLang="en-US" dirty="0"/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</a:pPr>
            <a:endParaRPr lang="en-US" altLang="en-US" sz="204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</a:pPr>
            <a:endParaRPr lang="en-US" altLang="en-US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</a:pPr>
            <a:endParaRPr lang="en-US" altLang="en-US" dirty="0">
              <a:solidFill>
                <a:schemeClr val="folHlink"/>
              </a:solidFill>
            </a:endParaRPr>
          </a:p>
        </p:txBody>
      </p:sp>
      <p:pic>
        <p:nvPicPr>
          <p:cNvPr id="524304" name="Picture 16" descr="C:\Documents and Settings\Owner\My Documents\My Pictures\faded traces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07041" y="4169094"/>
            <a:ext cx="3299461" cy="25793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5213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ChangeArrowheads="1"/>
          </p:cNvSpPr>
          <p:nvPr/>
        </p:nvSpPr>
        <p:spPr bwMode="auto">
          <a:xfrm>
            <a:off x="2255521" y="335280"/>
            <a:ext cx="10151746" cy="153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9pPr>
          </a:lstStyle>
          <a:p>
            <a:pPr eaLnBrk="1" hangingPunct="1"/>
            <a:endParaRPr lang="en-US" altLang="en-US" sz="4800"/>
          </a:p>
        </p:txBody>
      </p:sp>
      <p:sp>
        <p:nvSpPr>
          <p:cNvPr id="529411" name="Rectangle 3"/>
          <p:cNvSpPr>
            <a:spLocks noChangeArrowheads="1"/>
          </p:cNvSpPr>
          <p:nvPr/>
        </p:nvSpPr>
        <p:spPr bwMode="auto">
          <a:xfrm>
            <a:off x="2240281" y="2026922"/>
            <a:ext cx="4975861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ct val="50000"/>
              </a:spcBef>
              <a:buClr>
                <a:srgbClr val="004880"/>
              </a:buClr>
              <a:defRPr sz="2800">
                <a:solidFill>
                  <a:srgbClr val="1E4191"/>
                </a:solidFill>
                <a:latin typeface="GE Inspira" pitchFamily="34" charset="0"/>
              </a:defRPr>
            </a:lvl1pPr>
            <a:lvl2pPr marL="341313" indent="-339725">
              <a:lnSpc>
                <a:spcPct val="90000"/>
              </a:lnSpc>
              <a:spcBef>
                <a:spcPct val="30000"/>
              </a:spcBef>
              <a:buClr>
                <a:srgbClr val="004880"/>
              </a:buClr>
              <a:buFont typeface="GE Inspira" pitchFamily="34" charset="0"/>
              <a:buChar char="•"/>
              <a:defRPr sz="2400">
                <a:solidFill>
                  <a:srgbClr val="1E4191"/>
                </a:solidFill>
                <a:latin typeface="GE Inspira" pitchFamily="34" charset="0"/>
              </a:defRPr>
            </a:lvl2pPr>
            <a:lvl3pPr marL="744538" indent="-288925">
              <a:lnSpc>
                <a:spcPct val="90000"/>
              </a:lnSpc>
              <a:spcBef>
                <a:spcPct val="20000"/>
              </a:spcBef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3pPr>
            <a:lvl4pPr marL="1146175" indent="-287338">
              <a:lnSpc>
                <a:spcPct val="90000"/>
              </a:lnSpc>
              <a:spcBef>
                <a:spcPct val="10000"/>
              </a:spcBef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4pPr>
            <a:lvl5pPr marL="1546225" indent="-285750">
              <a:lnSpc>
                <a:spcPct val="90000"/>
              </a:lnSpc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5pPr>
            <a:lvl6pPr marL="20034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6pPr>
            <a:lvl7pPr marL="24606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7pPr>
            <a:lvl8pPr marL="29178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8pPr>
            <a:lvl9pPr marL="33750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endParaRPr lang="en-US" altLang="en-US" sz="2640"/>
          </a:p>
        </p:txBody>
      </p:sp>
      <p:sp>
        <p:nvSpPr>
          <p:cNvPr id="529412" name="Rectangle 4"/>
          <p:cNvSpPr>
            <a:spLocks noGrp="1" noChangeArrowheads="1"/>
          </p:cNvSpPr>
          <p:nvPr>
            <p:ph type="title"/>
          </p:nvPr>
        </p:nvSpPr>
        <p:spPr>
          <a:xfrm>
            <a:off x="2238376" y="274320"/>
            <a:ext cx="10151744" cy="590931"/>
          </a:xfrm>
        </p:spPr>
        <p:txBody>
          <a:bodyPr/>
          <a:lstStyle/>
          <a:p>
            <a:r>
              <a:rPr lang="en-US" altLang="en-US" sz="3840"/>
              <a:t>Recording Papers Marquette ECG Carts</a:t>
            </a:r>
          </a:p>
        </p:txBody>
      </p:sp>
      <p:sp>
        <p:nvSpPr>
          <p:cNvPr id="5294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31519" y="1432560"/>
            <a:ext cx="13662661" cy="4395050"/>
          </a:xfrm>
        </p:spPr>
        <p:txBody>
          <a:bodyPr/>
          <a:lstStyle/>
          <a:p>
            <a:pPr marL="114300" indent="0">
              <a:buNone/>
            </a:pPr>
            <a:r>
              <a:rPr lang="en-US" altLang="en-US" sz="2640" b="1" dirty="0">
                <a:solidFill>
                  <a:srgbClr val="FF0000"/>
                </a:solidFill>
              </a:rPr>
              <a:t>Archivist Thermal Papers</a:t>
            </a:r>
          </a:p>
          <a:p>
            <a:pPr>
              <a:buFontTx/>
              <a:buChar char="•"/>
            </a:pPr>
            <a:r>
              <a:rPr lang="en-US" altLang="en-US" dirty="0"/>
              <a:t>Introduced in 1990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Thermal coating has colorless compounds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Heat creates a new permanent pigmented compound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The compound is black – will NOT return to previous colorless state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Lifetime warranty- 100 years against fading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Eliminates need for special storage precautions</a:t>
            </a:r>
          </a:p>
          <a:p>
            <a:endParaRPr lang="en-US" altLang="en-US" dirty="0"/>
          </a:p>
        </p:txBody>
      </p:sp>
      <p:pic>
        <p:nvPicPr>
          <p:cNvPr id="529418" name="Picture 10" descr="C:\Documents and Settings\Owner\My Documents\My Pictures\e9004fm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0161" y="4287613"/>
            <a:ext cx="4640581" cy="307276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931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ChangeArrowheads="1"/>
          </p:cNvSpPr>
          <p:nvPr/>
        </p:nvSpPr>
        <p:spPr bwMode="auto">
          <a:xfrm>
            <a:off x="2255521" y="335280"/>
            <a:ext cx="10151746" cy="153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9pPr>
          </a:lstStyle>
          <a:p>
            <a:pPr eaLnBrk="1" hangingPunct="1"/>
            <a:endParaRPr lang="en-US" altLang="en-US" sz="4800"/>
          </a:p>
        </p:txBody>
      </p:sp>
      <p:sp>
        <p:nvSpPr>
          <p:cNvPr id="530435" name="Rectangle 3"/>
          <p:cNvSpPr>
            <a:spLocks noChangeArrowheads="1"/>
          </p:cNvSpPr>
          <p:nvPr/>
        </p:nvSpPr>
        <p:spPr bwMode="auto">
          <a:xfrm>
            <a:off x="7416166" y="2026922"/>
            <a:ext cx="4975861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ct val="50000"/>
              </a:spcBef>
              <a:buClr>
                <a:srgbClr val="004880"/>
              </a:buClr>
              <a:defRPr sz="2800">
                <a:solidFill>
                  <a:srgbClr val="1E4191"/>
                </a:solidFill>
                <a:latin typeface="GE Inspira" pitchFamily="34" charset="0"/>
              </a:defRPr>
            </a:lvl1pPr>
            <a:lvl2pPr marL="341313" indent="-339725">
              <a:lnSpc>
                <a:spcPct val="90000"/>
              </a:lnSpc>
              <a:spcBef>
                <a:spcPct val="30000"/>
              </a:spcBef>
              <a:buClr>
                <a:srgbClr val="004880"/>
              </a:buClr>
              <a:buFont typeface="GE Inspira" pitchFamily="34" charset="0"/>
              <a:buChar char="•"/>
              <a:defRPr sz="2400">
                <a:solidFill>
                  <a:srgbClr val="1E4191"/>
                </a:solidFill>
                <a:latin typeface="GE Inspira" pitchFamily="34" charset="0"/>
              </a:defRPr>
            </a:lvl2pPr>
            <a:lvl3pPr marL="744538" indent="-288925">
              <a:lnSpc>
                <a:spcPct val="90000"/>
              </a:lnSpc>
              <a:spcBef>
                <a:spcPct val="20000"/>
              </a:spcBef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3pPr>
            <a:lvl4pPr marL="1146175" indent="-287338">
              <a:lnSpc>
                <a:spcPct val="90000"/>
              </a:lnSpc>
              <a:spcBef>
                <a:spcPct val="10000"/>
              </a:spcBef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4pPr>
            <a:lvl5pPr marL="1546225" indent="-285750">
              <a:lnSpc>
                <a:spcPct val="90000"/>
              </a:lnSpc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5pPr>
            <a:lvl6pPr marL="20034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6pPr>
            <a:lvl7pPr marL="24606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7pPr>
            <a:lvl8pPr marL="29178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8pPr>
            <a:lvl9pPr marL="33750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endParaRPr lang="en-US" altLang="en-US" sz="2640"/>
          </a:p>
        </p:txBody>
      </p:sp>
      <p:sp>
        <p:nvSpPr>
          <p:cNvPr id="530436" name="Rectangle 4"/>
          <p:cNvSpPr>
            <a:spLocks noGrp="1" noChangeArrowheads="1"/>
          </p:cNvSpPr>
          <p:nvPr>
            <p:ph type="title"/>
          </p:nvPr>
        </p:nvSpPr>
        <p:spPr>
          <a:xfrm>
            <a:off x="2238376" y="274320"/>
            <a:ext cx="10151744" cy="590931"/>
          </a:xfrm>
        </p:spPr>
        <p:txBody>
          <a:bodyPr/>
          <a:lstStyle/>
          <a:p>
            <a:r>
              <a:rPr lang="en-US" altLang="en-US" sz="3840"/>
              <a:t>Recording Papers Marquette ECG Carts</a:t>
            </a:r>
          </a:p>
        </p:txBody>
      </p:sp>
      <p:sp>
        <p:nvSpPr>
          <p:cNvPr id="53043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243842" y="1562101"/>
            <a:ext cx="13898880" cy="3123626"/>
          </a:xfrm>
        </p:spPr>
        <p:txBody>
          <a:bodyPr/>
          <a:lstStyle/>
          <a:p>
            <a:pPr marL="114300" indent="0">
              <a:lnSpc>
                <a:spcPct val="85000"/>
              </a:lnSpc>
              <a:buNone/>
            </a:pPr>
            <a:r>
              <a:rPr lang="en-US" altLang="en-US" sz="2640" b="1" dirty="0">
                <a:solidFill>
                  <a:srgbClr val="FF0000"/>
                </a:solidFill>
              </a:rPr>
              <a:t>Premium Thermal Papers</a:t>
            </a:r>
          </a:p>
          <a:p>
            <a:pPr>
              <a:lnSpc>
                <a:spcPct val="85000"/>
              </a:lnSpc>
              <a:buFontTx/>
              <a:buChar char="•"/>
            </a:pPr>
            <a:endParaRPr lang="en-US" altLang="en-US" dirty="0"/>
          </a:p>
          <a:p>
            <a:pPr>
              <a:lnSpc>
                <a:spcPct val="85000"/>
              </a:lnSpc>
              <a:buFontTx/>
              <a:buChar char="•"/>
            </a:pPr>
            <a:r>
              <a:rPr lang="en-US" altLang="en-US" dirty="0"/>
              <a:t>Originally called Marquette “Standard” thermal paper</a:t>
            </a:r>
          </a:p>
          <a:p>
            <a:pPr>
              <a:lnSpc>
                <a:spcPct val="85000"/>
              </a:lnSpc>
              <a:buFontTx/>
              <a:buChar char="•"/>
            </a:pPr>
            <a:endParaRPr lang="en-US" altLang="en-US" dirty="0"/>
          </a:p>
          <a:p>
            <a:pPr>
              <a:lnSpc>
                <a:spcPct val="85000"/>
              </a:lnSpc>
              <a:buFontTx/>
              <a:buChar char="•"/>
            </a:pPr>
            <a:r>
              <a:rPr lang="en-US" altLang="en-US" dirty="0"/>
              <a:t>Exclusive chemical composition resists trace fading for 5-7 years</a:t>
            </a:r>
          </a:p>
          <a:p>
            <a:pPr>
              <a:lnSpc>
                <a:spcPct val="85000"/>
              </a:lnSpc>
              <a:buFontTx/>
              <a:buChar char="•"/>
            </a:pPr>
            <a:endParaRPr lang="en-US" altLang="en-US" dirty="0"/>
          </a:p>
          <a:p>
            <a:pPr>
              <a:lnSpc>
                <a:spcPct val="85000"/>
              </a:lnSpc>
            </a:pPr>
            <a:endParaRPr lang="en-US" altLang="en-US" dirty="0"/>
          </a:p>
          <a:p>
            <a:pPr>
              <a:lnSpc>
                <a:spcPct val="85000"/>
              </a:lnSpc>
              <a:buFontTx/>
              <a:buChar char="•"/>
            </a:pPr>
            <a:r>
              <a:rPr lang="en-US" altLang="en-US" dirty="0"/>
              <a:t>Available in wide variety of configurations for all GE systems using thermal papers</a:t>
            </a:r>
          </a:p>
          <a:p>
            <a:pPr lvl="1">
              <a:lnSpc>
                <a:spcPct val="85000"/>
              </a:lnSpc>
            </a:pPr>
            <a:r>
              <a:rPr lang="en-US" altLang="en-US" sz="2040" dirty="0"/>
              <a:t>Chart z-fold</a:t>
            </a:r>
          </a:p>
          <a:p>
            <a:pPr lvl="1">
              <a:lnSpc>
                <a:spcPct val="85000"/>
              </a:lnSpc>
            </a:pPr>
            <a:r>
              <a:rPr lang="en-US" altLang="en-US" sz="2040" dirty="0"/>
              <a:t>Rolls</a:t>
            </a:r>
          </a:p>
          <a:p>
            <a:pPr lvl="1">
              <a:lnSpc>
                <a:spcPct val="85000"/>
              </a:lnSpc>
            </a:pPr>
            <a:endParaRPr lang="en-US" altLang="en-US" sz="2040" dirty="0"/>
          </a:p>
        </p:txBody>
      </p:sp>
      <p:pic>
        <p:nvPicPr>
          <p:cNvPr id="530438" name="Picture 6" descr="C:\Documents and Settings\Owner\My Documents\My Pictures\9402-024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32746" y="4114800"/>
            <a:ext cx="3749040" cy="30156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4375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ChangeArrowheads="1"/>
          </p:cNvSpPr>
          <p:nvPr/>
        </p:nvSpPr>
        <p:spPr bwMode="auto">
          <a:xfrm>
            <a:off x="2255521" y="335280"/>
            <a:ext cx="10151746" cy="153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1pPr>
            <a:lvl2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2pPr>
            <a:lvl3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3pPr>
            <a:lvl4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4pPr>
            <a:lvl5pPr>
              <a:lnSpc>
                <a:spcPct val="90000"/>
              </a:lnSpc>
              <a:defRPr sz="4000">
                <a:solidFill>
                  <a:srgbClr val="1E4191"/>
                </a:solidFill>
                <a:latin typeface="GE Inspira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" pitchFamily="34" charset="0"/>
              </a:defRPr>
            </a:lvl9pPr>
          </a:lstStyle>
          <a:p>
            <a:pPr eaLnBrk="1" hangingPunct="1"/>
            <a:endParaRPr lang="en-US" altLang="en-US" sz="4800"/>
          </a:p>
        </p:txBody>
      </p:sp>
      <p:sp>
        <p:nvSpPr>
          <p:cNvPr id="531459" name="Rectangle 3"/>
          <p:cNvSpPr>
            <a:spLocks noChangeArrowheads="1"/>
          </p:cNvSpPr>
          <p:nvPr/>
        </p:nvSpPr>
        <p:spPr bwMode="auto">
          <a:xfrm>
            <a:off x="2240281" y="2346961"/>
            <a:ext cx="4975861" cy="495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ct val="50000"/>
              </a:spcBef>
              <a:buClr>
                <a:srgbClr val="004880"/>
              </a:buClr>
              <a:defRPr sz="2800">
                <a:solidFill>
                  <a:srgbClr val="1E4191"/>
                </a:solidFill>
                <a:latin typeface="GE Inspira" pitchFamily="34" charset="0"/>
              </a:defRPr>
            </a:lvl1pPr>
            <a:lvl2pPr marL="341313" indent="-339725">
              <a:lnSpc>
                <a:spcPct val="90000"/>
              </a:lnSpc>
              <a:spcBef>
                <a:spcPct val="30000"/>
              </a:spcBef>
              <a:buClr>
                <a:srgbClr val="004880"/>
              </a:buClr>
              <a:buFont typeface="GE Inspira" pitchFamily="34" charset="0"/>
              <a:buChar char="•"/>
              <a:defRPr sz="2400">
                <a:solidFill>
                  <a:srgbClr val="1E4191"/>
                </a:solidFill>
                <a:latin typeface="GE Inspira" pitchFamily="34" charset="0"/>
              </a:defRPr>
            </a:lvl2pPr>
            <a:lvl3pPr marL="744538" indent="-288925">
              <a:lnSpc>
                <a:spcPct val="90000"/>
              </a:lnSpc>
              <a:spcBef>
                <a:spcPct val="20000"/>
              </a:spcBef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3pPr>
            <a:lvl4pPr marL="1146175" indent="-287338">
              <a:lnSpc>
                <a:spcPct val="90000"/>
              </a:lnSpc>
              <a:spcBef>
                <a:spcPct val="10000"/>
              </a:spcBef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4pPr>
            <a:lvl5pPr marL="1546225" indent="-285750">
              <a:lnSpc>
                <a:spcPct val="90000"/>
              </a:lnSpc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5pPr>
            <a:lvl6pPr marL="20034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6pPr>
            <a:lvl7pPr marL="24606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7pPr>
            <a:lvl8pPr marL="29178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8pPr>
            <a:lvl9pPr marL="3375025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4880"/>
              </a:buClr>
              <a:buChar char="–"/>
              <a:defRPr>
                <a:solidFill>
                  <a:srgbClr val="1E4191"/>
                </a:solidFill>
                <a:latin typeface="GE Inspira" pitchFamily="34" charset="0"/>
              </a:defRPr>
            </a:lvl9pPr>
          </a:lstStyle>
          <a:p>
            <a:pPr eaLnBrk="1" hangingPunct="1"/>
            <a:endParaRPr lang="en-US" altLang="en-US" sz="2640"/>
          </a:p>
        </p:txBody>
      </p:sp>
      <p:sp>
        <p:nvSpPr>
          <p:cNvPr id="531460" name="Rectangle 4"/>
          <p:cNvSpPr>
            <a:spLocks noGrp="1" noChangeArrowheads="1"/>
          </p:cNvSpPr>
          <p:nvPr>
            <p:ph type="title"/>
          </p:nvPr>
        </p:nvSpPr>
        <p:spPr>
          <a:xfrm>
            <a:off x="2238376" y="274320"/>
            <a:ext cx="10151744" cy="590931"/>
          </a:xfrm>
        </p:spPr>
        <p:txBody>
          <a:bodyPr/>
          <a:lstStyle/>
          <a:p>
            <a:r>
              <a:rPr lang="en-US" altLang="en-US" sz="3840"/>
              <a:t>Recording Papers Marquette ECG Carts</a:t>
            </a:r>
          </a:p>
        </p:txBody>
      </p:sp>
      <p:sp>
        <p:nvSpPr>
          <p:cNvPr id="5314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43841" y="1925955"/>
            <a:ext cx="13045438" cy="3397853"/>
          </a:xfrm>
        </p:spPr>
        <p:txBody>
          <a:bodyPr/>
          <a:lstStyle/>
          <a:p>
            <a:pPr marL="114300" indent="0">
              <a:buNone/>
            </a:pPr>
            <a:r>
              <a:rPr lang="en-US" altLang="en-US" sz="2640" b="1" dirty="0">
                <a:solidFill>
                  <a:srgbClr val="FF0000"/>
                </a:solidFill>
              </a:rPr>
              <a:t>Universal Thermal Papers</a:t>
            </a:r>
          </a:p>
          <a:p>
            <a:pPr>
              <a:buFontTx/>
              <a:buChar char="•"/>
            </a:pPr>
            <a:r>
              <a:rPr lang="en-US" altLang="en-US" dirty="0"/>
              <a:t>Introduced in 1993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Low cost papers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Bright white paper offers excellent trace legibility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 Resists trace fading for 2-3 years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Similar weight and density to premium paper</a:t>
            </a:r>
          </a:p>
        </p:txBody>
      </p:sp>
      <p:pic>
        <p:nvPicPr>
          <p:cNvPr id="531462" name="Picture 6" descr="C:\Documents and Settings\Owner\My Documents\My Pictures\9402-031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4645" y="3870961"/>
            <a:ext cx="3790950" cy="317944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4658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Cardiology Paper Competitor in EMEA</a:t>
            </a:r>
            <a:br>
              <a:rPr lang="en-US" dirty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57200" y="1029340"/>
            <a:ext cx="11979275" cy="5649913"/>
          </a:xfrm>
        </p:spPr>
        <p:txBody>
          <a:bodyPr/>
          <a:lstStyle/>
          <a:p>
            <a:pPr indent="-457200">
              <a:buFont typeface="Arial" panose="020B0604020202020204" pitchFamily="34" charset="0"/>
              <a:buChar char="•"/>
            </a:pPr>
            <a:r>
              <a:rPr lang="en-GB" dirty="0"/>
              <a:t>Tyco/</a:t>
            </a:r>
            <a:r>
              <a:rPr lang="en-GB" dirty="0" err="1"/>
              <a:t>Controlles</a:t>
            </a:r>
            <a:r>
              <a:rPr lang="en-GB" dirty="0"/>
              <a:t> </a:t>
            </a:r>
            <a:r>
              <a:rPr lang="en-GB" dirty="0" err="1"/>
              <a:t>Graphicos</a:t>
            </a:r>
            <a:r>
              <a:rPr lang="en-GB" dirty="0"/>
              <a:t>,  Low to medium quality, OEM Manufacturer</a:t>
            </a:r>
          </a:p>
          <a:p>
            <a:pPr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GB" dirty="0"/>
              <a:t>Blumberg, Germany, OEM manufacturer, large Breadth of paper; Standard quality</a:t>
            </a:r>
          </a:p>
          <a:p>
            <a:pPr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GB" dirty="0"/>
              <a:t>Diagram </a:t>
            </a:r>
            <a:r>
              <a:rPr lang="en-GB" dirty="0" err="1"/>
              <a:t>Halbach</a:t>
            </a:r>
            <a:r>
              <a:rPr lang="en-GB" dirty="0"/>
              <a:t>, Germany,  Standard to good quality</a:t>
            </a:r>
          </a:p>
          <a:p>
            <a:pPr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GB" dirty="0" err="1"/>
              <a:t>Pirrone</a:t>
            </a:r>
            <a:r>
              <a:rPr lang="en-GB" dirty="0"/>
              <a:t>, Italy, standard quality, </a:t>
            </a:r>
          </a:p>
          <a:p>
            <a:pPr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GB" dirty="0" err="1"/>
              <a:t>Ca.Mi.Na</a:t>
            </a:r>
            <a:r>
              <a:rPr lang="en-GB" dirty="0"/>
              <a:t>, Italy, low quality, export in EE</a:t>
            </a:r>
          </a:p>
          <a:p>
            <a:pPr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GB" dirty="0" err="1"/>
              <a:t>Chartrite</a:t>
            </a:r>
            <a:r>
              <a:rPr lang="en-GB" dirty="0"/>
              <a:t>, UK</a:t>
            </a:r>
          </a:p>
          <a:p>
            <a:pPr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GB" dirty="0" err="1"/>
              <a:t>Guyot</a:t>
            </a:r>
            <a:r>
              <a:rPr lang="en-GB" dirty="0"/>
              <a:t> </a:t>
            </a:r>
            <a:r>
              <a:rPr lang="en-GB" dirty="0" err="1"/>
              <a:t>Graphco</a:t>
            </a:r>
            <a:r>
              <a:rPr lang="en-GB" dirty="0"/>
              <a:t>, France</a:t>
            </a:r>
          </a:p>
          <a:p>
            <a:pPr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-GB" dirty="0" err="1"/>
              <a:t>Diagramma</a:t>
            </a:r>
            <a:r>
              <a:rPr lang="en-GB" dirty="0"/>
              <a:t>, CH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0958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BA6E0-56AD-41E2-A3AE-9A75CAB21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100" y="3109600"/>
            <a:ext cx="13309958" cy="1122680"/>
          </a:xfrm>
        </p:spPr>
        <p:txBody>
          <a:bodyPr/>
          <a:lstStyle/>
          <a:p>
            <a:r>
              <a:rPr lang="en-GB" sz="13800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CB8867-542F-448B-8344-8CB1FF10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DE47-A11E-FE42-85BD-DB007C88386C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192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919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6973" y="1495959"/>
            <a:ext cx="10092944" cy="2413000"/>
          </a:xfrm>
          <a:custGeom>
            <a:avLst/>
            <a:gdLst/>
            <a:ahLst/>
            <a:cxnLst/>
            <a:rect l="l" t="t" r="r" b="b"/>
            <a:pathLst>
              <a:path w="6308090" h="1508125">
                <a:moveTo>
                  <a:pt x="0" y="1507998"/>
                </a:moveTo>
                <a:lnTo>
                  <a:pt x="6307836" y="1507998"/>
                </a:lnTo>
                <a:lnTo>
                  <a:pt x="6307836" y="0"/>
                </a:lnTo>
                <a:lnTo>
                  <a:pt x="0" y="0"/>
                </a:lnTo>
                <a:lnTo>
                  <a:pt x="0" y="150799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3" name="object 3"/>
          <p:cNvSpPr/>
          <p:nvPr/>
        </p:nvSpPr>
        <p:spPr>
          <a:xfrm>
            <a:off x="2296973" y="4091636"/>
            <a:ext cx="10092944" cy="2400808"/>
          </a:xfrm>
          <a:custGeom>
            <a:avLst/>
            <a:gdLst/>
            <a:ahLst/>
            <a:cxnLst/>
            <a:rect l="l" t="t" r="r" b="b"/>
            <a:pathLst>
              <a:path w="6308090" h="1500504">
                <a:moveTo>
                  <a:pt x="0" y="1500377"/>
                </a:moveTo>
                <a:lnTo>
                  <a:pt x="6307836" y="1500377"/>
                </a:lnTo>
                <a:lnTo>
                  <a:pt x="6307836" y="0"/>
                </a:lnTo>
                <a:lnTo>
                  <a:pt x="0" y="0"/>
                </a:lnTo>
                <a:lnTo>
                  <a:pt x="0" y="150037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4" name="object 4"/>
          <p:cNvSpPr/>
          <p:nvPr/>
        </p:nvSpPr>
        <p:spPr>
          <a:xfrm>
            <a:off x="3557625" y="1538631"/>
            <a:ext cx="4124554" cy="2193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43706" y="464945"/>
            <a:ext cx="10701733" cy="600164"/>
          </a:xfrm>
          <a:prstGeom prst="rect">
            <a:avLst/>
          </a:prstGeom>
        </p:spPr>
        <p:txBody>
          <a:bodyPr spcFirstLastPara="1" vert="horz" wrap="square" lIns="0" tIns="20320" rIns="0" bIns="0" rtlCol="0" anchor="ctr" anchorCtr="0">
            <a:spAutoFit/>
          </a:bodyPr>
          <a:lstStyle/>
          <a:p>
            <a:pPr marL="20320">
              <a:lnSpc>
                <a:spcPct val="100000"/>
              </a:lnSpc>
              <a:spcBef>
                <a:spcPts val="160"/>
              </a:spcBef>
            </a:pPr>
            <a:r>
              <a:rPr spc="-16" dirty="0"/>
              <a:t>What’s </a:t>
            </a:r>
            <a:r>
              <a:rPr u="none" dirty="0"/>
              <a:t>the</a:t>
            </a:r>
            <a:r>
              <a:rPr spc="-96" dirty="0"/>
              <a:t> </a:t>
            </a:r>
            <a:r>
              <a:rPr spc="-8" dirty="0"/>
              <a:t>difference</a:t>
            </a:r>
            <a:r>
              <a:rPr lang="en-GB" spc="-8" dirty="0"/>
              <a:t> with the below</a:t>
            </a:r>
            <a:r>
              <a:rPr spc="-8" dirty="0"/>
              <a:t>?</a:t>
            </a:r>
          </a:p>
        </p:txBody>
      </p:sp>
      <p:sp>
        <p:nvSpPr>
          <p:cNvPr id="6" name="object 6"/>
          <p:cNvSpPr/>
          <p:nvPr/>
        </p:nvSpPr>
        <p:spPr>
          <a:xfrm>
            <a:off x="10173006" y="1495958"/>
            <a:ext cx="1669083" cy="27846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7" name="object 7"/>
          <p:cNvSpPr/>
          <p:nvPr/>
        </p:nvSpPr>
        <p:spPr>
          <a:xfrm>
            <a:off x="10438790" y="4461052"/>
            <a:ext cx="1550821" cy="20311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8" name="object 8"/>
          <p:cNvSpPr/>
          <p:nvPr/>
        </p:nvSpPr>
        <p:spPr>
          <a:xfrm>
            <a:off x="7171335" y="1538630"/>
            <a:ext cx="1444750" cy="23579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9" name="object 9"/>
          <p:cNvSpPr/>
          <p:nvPr/>
        </p:nvSpPr>
        <p:spPr>
          <a:xfrm>
            <a:off x="5155997" y="4231842"/>
            <a:ext cx="1382573" cy="20372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0" name="object 10"/>
          <p:cNvSpPr/>
          <p:nvPr/>
        </p:nvSpPr>
        <p:spPr>
          <a:xfrm>
            <a:off x="7153046" y="4168443"/>
            <a:ext cx="1498395" cy="21470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1" name="object 11"/>
          <p:cNvSpPr txBox="1"/>
          <p:nvPr/>
        </p:nvSpPr>
        <p:spPr>
          <a:xfrm>
            <a:off x="2422956" y="1589836"/>
            <a:ext cx="1668270" cy="352917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">
              <a:spcBef>
                <a:spcPts val="160"/>
              </a:spcBef>
            </a:pPr>
            <a:r>
              <a:rPr sz="2160" spc="-8" dirty="0">
                <a:solidFill>
                  <a:srgbClr val="00AF50"/>
                </a:solidFill>
                <a:latin typeface="Verdana"/>
                <a:cs typeface="Verdana"/>
              </a:rPr>
              <a:t>Multi-Link®</a:t>
            </a:r>
            <a:endParaRPr sz="216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96973" y="4295646"/>
            <a:ext cx="10092944" cy="68531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45288" marR="8506968">
              <a:spcBef>
                <a:spcPts val="160"/>
              </a:spcBef>
            </a:pPr>
            <a:r>
              <a:rPr sz="2160" dirty="0">
                <a:solidFill>
                  <a:srgbClr val="006FC0"/>
                </a:solidFill>
                <a:latin typeface="Verdana"/>
                <a:cs typeface="Verdana"/>
              </a:rPr>
              <a:t>300</a:t>
            </a:r>
            <a:r>
              <a:rPr sz="2160" spc="-152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2160" dirty="0">
                <a:solidFill>
                  <a:srgbClr val="006FC0"/>
                </a:solidFill>
                <a:latin typeface="Verdana"/>
                <a:cs typeface="Verdana"/>
              </a:rPr>
              <a:t>series  </a:t>
            </a:r>
            <a:r>
              <a:rPr sz="2160" spc="-8" dirty="0">
                <a:solidFill>
                  <a:srgbClr val="006FC0"/>
                </a:solidFill>
                <a:latin typeface="Verdana"/>
                <a:cs typeface="Verdana"/>
              </a:rPr>
              <a:t>(Nicolay)</a:t>
            </a:r>
            <a:endParaRPr sz="216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295181" y="1786128"/>
            <a:ext cx="568146" cy="17641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4" name="object 14"/>
          <p:cNvSpPr/>
          <p:nvPr/>
        </p:nvSpPr>
        <p:spPr>
          <a:xfrm>
            <a:off x="9295181" y="4426915"/>
            <a:ext cx="568146" cy="17641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40"/>
          </a:p>
        </p:txBody>
      </p:sp>
      <p:sp>
        <p:nvSpPr>
          <p:cNvPr id="15" name="object 15"/>
          <p:cNvSpPr txBox="1"/>
          <p:nvPr/>
        </p:nvSpPr>
        <p:spPr>
          <a:xfrm>
            <a:off x="8484818" y="7637661"/>
            <a:ext cx="3445256" cy="247247"/>
          </a:xfrm>
          <a:prstGeom prst="rect">
            <a:avLst/>
          </a:prstGeom>
        </p:spPr>
        <p:txBody>
          <a:bodyPr vert="horz" wrap="square" lIns="0" tIns="1016" rIns="0" bIns="0" rtlCol="0">
            <a:spAutoFit/>
          </a:bodyPr>
          <a:lstStyle/>
          <a:p>
            <a:pPr marL="20320">
              <a:spcBef>
                <a:spcPts val="8"/>
              </a:spcBef>
            </a:pPr>
            <a:r>
              <a:rPr sz="1600" b="1" dirty="0">
                <a:solidFill>
                  <a:srgbClr val="F1F1F1"/>
                </a:solidFill>
              </a:rPr>
              <a:t>CONFIDENTIAL – Internal Use</a:t>
            </a:r>
            <a:r>
              <a:rPr sz="1600" b="1" spc="-216" dirty="0">
                <a:solidFill>
                  <a:srgbClr val="F1F1F1"/>
                </a:solidFill>
              </a:rPr>
              <a:t> </a:t>
            </a:r>
            <a:r>
              <a:rPr sz="1600" b="1" dirty="0">
                <a:solidFill>
                  <a:srgbClr val="F1F1F1"/>
                </a:solidFill>
              </a:rPr>
              <a:t>Only</a:t>
            </a:r>
            <a:endParaRPr sz="160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Vyaire Brand Refresh Jan 2021_v04">
  <a:themeElements>
    <a:clrScheme name="Vyaire Color Palette ">
      <a:dk1>
        <a:srgbClr val="2C2B94"/>
      </a:dk1>
      <a:lt1>
        <a:srgbClr val="FFFFFF"/>
      </a:lt1>
      <a:dk2>
        <a:srgbClr val="A7A9AC"/>
      </a:dk2>
      <a:lt2>
        <a:srgbClr val="BCBEC0"/>
      </a:lt2>
      <a:accent1>
        <a:srgbClr val="636569"/>
      </a:accent1>
      <a:accent2>
        <a:srgbClr val="EA0029"/>
      </a:accent2>
      <a:accent3>
        <a:srgbClr val="2C2B94"/>
      </a:accent3>
      <a:accent4>
        <a:srgbClr val="A7A9AC"/>
      </a:accent4>
      <a:accent5>
        <a:srgbClr val="982324"/>
      </a:accent5>
      <a:accent6>
        <a:srgbClr val="130F32"/>
      </a:accent6>
      <a:hlink>
        <a:srgbClr val="F1F2F2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yaire_Brand Refresh_PPT Template" id="{BA3599A1-9535-4214-9BB8-D0A8934EA374}" vid="{DFC47FF4-57CE-48CC-B8C7-6E3E95BC70C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year xmlns="7ed94b5b-1882-46fe-9106-de467aea5556">2017</docyear>
    <doctype xmlns="7ed94b5b-1882-46fe-9106-de467aea5556">General</doctype>
    <SharedWithUsers xmlns="1495a946-f05e-41c3-bba2-443196eff081">
      <UserInfo>
        <DisplayName>Beck, Tamara</DisplayName>
        <AccountId>1112</AccountId>
        <AccountType/>
      </UserInfo>
      <UserInfo>
        <DisplayName>Remus, Christian</DisplayName>
        <AccountId>3254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Vyaire Department Forms" ma:contentTypeID="0x0101004DA082638FFE584A957756C19F5BAF930012631B0B92E8AD4D9AC105A348DE7363" ma:contentTypeVersion="" ma:contentTypeDescription="" ma:contentTypeScope="" ma:versionID="b89e783e14f2f9a586723445403751bb">
  <xsd:schema xmlns:xsd="http://www.w3.org/2001/XMLSchema" xmlns:xs="http://www.w3.org/2001/XMLSchema" xmlns:p="http://schemas.microsoft.com/office/2006/metadata/properties" xmlns:ns2="7ed94b5b-1882-46fe-9106-de467aea5556" xmlns:ns3="f59eac51-2399-43d4-8eb1-a5541cca5b22" xmlns:ns4="1495a946-f05e-41c3-bba2-443196eff081" targetNamespace="http://schemas.microsoft.com/office/2006/metadata/properties" ma:root="true" ma:fieldsID="d907df139abec5702553f89d52568c55" ns2:_="" ns3:_="" ns4:_="">
    <xsd:import namespace="7ed94b5b-1882-46fe-9106-de467aea5556"/>
    <xsd:import namespace="f59eac51-2399-43d4-8eb1-a5541cca5b22"/>
    <xsd:import namespace="1495a946-f05e-41c3-bba2-443196eff081"/>
    <xsd:element name="properties">
      <xsd:complexType>
        <xsd:sequence>
          <xsd:element name="documentManagement">
            <xsd:complexType>
              <xsd:all>
                <xsd:element ref="ns2:doctype" minOccurs="0"/>
                <xsd:element ref="ns2:docyear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94b5b-1882-46fe-9106-de467aea5556" elementFormDefault="qualified">
    <xsd:import namespace="http://schemas.microsoft.com/office/2006/documentManagement/types"/>
    <xsd:import namespace="http://schemas.microsoft.com/office/infopath/2007/PartnerControls"/>
    <xsd:element name="doctype" ma:index="8" nillable="true" ma:displayName="Document Type" ma:default="General" ma:format="Dropdown" ma:internalName="doctype">
      <xsd:simpleType>
        <xsd:restriction base="dms:Choice">
          <xsd:enumeration value="General"/>
          <xsd:enumeration value="Training"/>
        </xsd:restriction>
      </xsd:simpleType>
    </xsd:element>
    <xsd:element name="docyear" ma:index="9" nillable="true" ma:displayName="Document Year" ma:default="2017" ma:format="Dropdown" ma:internalName="docyear">
      <xsd:simpleType>
        <xsd:restriction base="dms:Choice">
          <xsd:enumeration value="2017"/>
          <xsd:enumeration value="2016"/>
          <xsd:enumeration value="2018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9eac51-2399-43d4-8eb1-a5541cca5b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95a946-f05e-41c3-bba2-443196eff08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2CA583-CDA0-40A1-AEAD-AF81E1CC373A}">
  <ds:schemaRefs>
    <ds:schemaRef ds:uri="http://schemas.microsoft.com/office/2006/metadata/properties"/>
    <ds:schemaRef ds:uri="http://schemas.microsoft.com/office/infopath/2007/PartnerControls"/>
    <ds:schemaRef ds:uri="7ed94b5b-1882-46fe-9106-de467aea5556"/>
    <ds:schemaRef ds:uri="1495a946-f05e-41c3-bba2-443196eff081"/>
  </ds:schemaRefs>
</ds:datastoreItem>
</file>

<file path=customXml/itemProps2.xml><?xml version="1.0" encoding="utf-8"?>
<ds:datastoreItem xmlns:ds="http://schemas.openxmlformats.org/officeDocument/2006/customXml" ds:itemID="{6FACA868-2A18-497B-A1A4-D69CFC00AA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7CA7A4-76A5-4469-BA73-764AD05BC3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d94b5b-1882-46fe-9106-de467aea5556"/>
    <ds:schemaRef ds:uri="f59eac51-2399-43d4-8eb1-a5541cca5b22"/>
    <ds:schemaRef ds:uri="1495a946-f05e-41c3-bba2-443196eff0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Vyaire_Brand Refresh_PPT Template_bg</Template>
  <TotalTime>3013</TotalTime>
  <Words>4244</Words>
  <Application>Microsoft Office PowerPoint</Application>
  <PresentationFormat>Custom</PresentationFormat>
  <Paragraphs>800</Paragraphs>
  <Slides>87</Slides>
  <Notes>14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87</vt:i4>
      </vt:variant>
    </vt:vector>
  </HeadingPairs>
  <TitlesOfParts>
    <vt:vector size="100" baseType="lpstr">
      <vt:lpstr>Arial</vt:lpstr>
      <vt:lpstr>Arial Narrow</vt:lpstr>
      <vt:lpstr>Calibri</vt:lpstr>
      <vt:lpstr>GE Inspira</vt:lpstr>
      <vt:lpstr>GE Inspira Pitch</vt:lpstr>
      <vt:lpstr>Symbol</vt:lpstr>
      <vt:lpstr>Times New Roman</vt:lpstr>
      <vt:lpstr>Verdana</vt:lpstr>
      <vt:lpstr>Wingdings</vt:lpstr>
      <vt:lpstr>Vyaire Brand Refresh Jan 2021_v04</vt:lpstr>
      <vt:lpstr>think-cell Slide</vt:lpstr>
      <vt:lpstr>Image</vt:lpstr>
      <vt:lpstr>Photo Editor Photo</vt:lpstr>
      <vt:lpstr>DCAR/ECG Training</vt:lpstr>
      <vt:lpstr>PowerPoint Presentation</vt:lpstr>
      <vt:lpstr>Cardiology</vt:lpstr>
      <vt:lpstr>Cardiology divided into 2 areas:</vt:lpstr>
      <vt:lpstr>What is ECG</vt:lpstr>
      <vt:lpstr>ECG Monitoring</vt:lpstr>
      <vt:lpstr>PowerPoint Presentation</vt:lpstr>
      <vt:lpstr>Set up for ECG on Monitors</vt:lpstr>
      <vt:lpstr>What’s the difference with the below?</vt:lpstr>
      <vt:lpstr>300 series cables and leadwires</vt:lpstr>
      <vt:lpstr>Multi-Link</vt:lpstr>
      <vt:lpstr>Variations on leadwires</vt:lpstr>
      <vt:lpstr>PowerPoint Presentation</vt:lpstr>
      <vt:lpstr>Reusable or SPU How confident are you?</vt:lpstr>
      <vt:lpstr>Literature review (SPU)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ECG leads carrying bacteria coming in contact with open wounds constitute a cross-contamination pathway</vt:lpstr>
      <vt:lpstr>Disposable vs. reusable</vt:lpstr>
      <vt:lpstr>Risks across care settings</vt:lpstr>
      <vt:lpstr>SPU – is there demand?</vt:lpstr>
      <vt:lpstr>Competitors</vt:lpstr>
      <vt:lpstr>Vyaire SPU ECG Product Details</vt:lpstr>
      <vt:lpstr>Steps to generate SPU customer interest</vt:lpstr>
      <vt:lpstr>PowerPoint Presentation</vt:lpstr>
      <vt:lpstr>Which solution to pitch and where?</vt:lpstr>
      <vt:lpstr>PowerPoint Presentation</vt:lpstr>
      <vt:lpstr>Multi-Link X2</vt:lpstr>
      <vt:lpstr>Multi-Link X2</vt:lpstr>
      <vt:lpstr>Simple</vt:lpstr>
      <vt:lpstr>Versatile</vt:lpstr>
      <vt:lpstr>PowerPoint Presentation</vt:lpstr>
      <vt:lpstr>And Remember!</vt:lpstr>
      <vt:lpstr>Diagnostic Cardiology  (DCAR) ECG</vt:lpstr>
      <vt:lpstr>Cardiology</vt:lpstr>
      <vt:lpstr>How is it done? </vt:lpstr>
      <vt:lpstr>DCAR Systems</vt:lpstr>
      <vt:lpstr>PowerPoint Presentation</vt:lpstr>
      <vt:lpstr>PowerPoint Presentation</vt:lpstr>
      <vt:lpstr>Resting ECG</vt:lpstr>
      <vt:lpstr>Resting ECG Electrode Placement</vt:lpstr>
      <vt:lpstr>GE Resting ECG Systems</vt:lpstr>
      <vt:lpstr>Cables &amp; Leadwires</vt:lpstr>
      <vt:lpstr>Reusable ECG Electrodes – Cream and gel - EOL </vt:lpstr>
      <vt:lpstr>Exercise/Stress Testing</vt:lpstr>
      <vt:lpstr>Exercise/Stress Testing</vt:lpstr>
      <vt:lpstr>Exercise/Stress Testing</vt:lpstr>
      <vt:lpstr>Exercise/Stress Testing</vt:lpstr>
      <vt:lpstr>Cables &amp; Leadwires</vt:lpstr>
      <vt:lpstr>Holter Monitoring</vt:lpstr>
      <vt:lpstr>Holter ECG - EOL</vt:lpstr>
      <vt:lpstr>Holter Monitoring - EOL</vt:lpstr>
      <vt:lpstr>Holter Cables and Leadwires - EOL</vt:lpstr>
      <vt:lpstr>Holter Hook-Up Kits &amp; Pouches - EOL</vt:lpstr>
      <vt:lpstr>Electrodes</vt:lpstr>
      <vt:lpstr>What to compare</vt:lpstr>
      <vt:lpstr>From us: two lines</vt:lpstr>
      <vt:lpstr>Materials</vt:lpstr>
      <vt:lpstr>PowerPoint Presentation</vt:lpstr>
      <vt:lpstr>Size – need different size options</vt:lpstr>
      <vt:lpstr>Connection</vt:lpstr>
      <vt:lpstr>Our pre-attached leadwires</vt:lpstr>
      <vt:lpstr>Radiotranslucent ECG Electrodes</vt:lpstr>
      <vt:lpstr>Radiolucency/MRI</vt:lpstr>
      <vt:lpstr>Disposable Resting ECG Electrodes</vt:lpstr>
      <vt:lpstr>GE Disposable Resting ECG Electrodes</vt:lpstr>
      <vt:lpstr>Silver Mactrode Plus  … Strong Adhesion</vt:lpstr>
      <vt:lpstr>BabyMAC … Improved Design</vt:lpstr>
      <vt:lpstr>BabyMAC … for the Smallest Patient</vt:lpstr>
      <vt:lpstr>Disposable ECG Electrode Competition</vt:lpstr>
      <vt:lpstr>Electrodes – choose the right one!</vt:lpstr>
      <vt:lpstr>Two electrode product lines</vt:lpstr>
      <vt:lpstr>ECG Recording Paper</vt:lpstr>
      <vt:lpstr>Our paper portfolio is very  complex but complete …</vt:lpstr>
      <vt:lpstr>… but we have a paper brochure to help  you!</vt:lpstr>
      <vt:lpstr>ECG Recording Papers</vt:lpstr>
      <vt:lpstr>Paper Properties</vt:lpstr>
      <vt:lpstr>Paper Properties</vt:lpstr>
      <vt:lpstr>Recording Papers Marquette ECG Carts</vt:lpstr>
      <vt:lpstr>Recording Papers Marquette ECG Carts</vt:lpstr>
      <vt:lpstr>Recording Papers Marquette ECG Carts</vt:lpstr>
      <vt:lpstr>Key Cardiology Paper Competitor in EMEA 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the fight against COVID</dc:title>
  <dc:creator>Green, Ben</dc:creator>
  <cp:lastModifiedBy>Helga Gasco Torralba</cp:lastModifiedBy>
  <cp:revision>52</cp:revision>
  <dcterms:created xsi:type="dcterms:W3CDTF">2021-06-21T14:35:06Z</dcterms:created>
  <dcterms:modified xsi:type="dcterms:W3CDTF">2023-07-31T09:31:05Z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0x0101004DA082638FFE584A957756C19F5BAF930012631B0B92E8AD4D9AC105A348DE7363</vt:lpwstr>
  </property>
</Properties>
</file>