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927" r:id="rId2"/>
    <p:sldId id="967" r:id="rId3"/>
    <p:sldId id="968" r:id="rId4"/>
    <p:sldId id="969" r:id="rId5"/>
    <p:sldId id="974" r:id="rId6"/>
    <p:sldId id="972" r:id="rId7"/>
    <p:sldId id="9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4A7F33-399B-E828-506F-257A0197E769}" v="1" dt="2023-10-27T11:16:05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h Hoang-Pfennig" userId="S::bhoang-pfennig@sun-med.com::f8acf357-d3a6-49fe-b9d7-2d078452d9f9" providerId="AD" clId="Web-{8B4A7F33-399B-E828-506F-257A0197E769}"/>
    <pc:docChg chg="modSld">
      <pc:chgData name="Bach Hoang-Pfennig" userId="S::bhoang-pfennig@sun-med.com::f8acf357-d3a6-49fe-b9d7-2d078452d9f9" providerId="AD" clId="Web-{8B4A7F33-399B-E828-506F-257A0197E769}" dt="2023-10-27T11:16:05.523" v="0" actId="1076"/>
      <pc:docMkLst>
        <pc:docMk/>
      </pc:docMkLst>
      <pc:sldChg chg="modSp">
        <pc:chgData name="Bach Hoang-Pfennig" userId="S::bhoang-pfennig@sun-med.com::f8acf357-d3a6-49fe-b9d7-2d078452d9f9" providerId="AD" clId="Web-{8B4A7F33-399B-E828-506F-257A0197E769}" dt="2023-10-27T11:16:05.523" v="0" actId="1076"/>
        <pc:sldMkLst>
          <pc:docMk/>
          <pc:sldMk cId="566703447" sldId="927"/>
        </pc:sldMkLst>
        <pc:picChg chg="mod">
          <ac:chgData name="Bach Hoang-Pfennig" userId="S::bhoang-pfennig@sun-med.com::f8acf357-d3a6-49fe-b9d7-2d078452d9f9" providerId="AD" clId="Web-{8B4A7F33-399B-E828-506F-257A0197E769}" dt="2023-10-27T11:16:05.523" v="0" actId="1076"/>
          <ac:picMkLst>
            <pc:docMk/>
            <pc:sldMk cId="566703447" sldId="927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38C19-A974-B651-E6D8-410A75A0B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087BA-5904-286A-E38C-0BBB937C4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66B9E-A6D8-E4D4-00F9-3443459CA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F6A79-8252-2AB1-D648-3E5050E58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160CB-3DC4-2F88-E5DF-15934A1C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63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0028-55B3-6003-B86B-F31936162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4912A4-3139-D87E-F582-2E6516F4B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B83E2-1880-9248-BFB2-12F8D501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2DF32-69FD-13C2-11A5-2E3B879C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DC4AE-D774-5ADF-09BD-0CDB6A85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3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29B322-E9A9-5DAC-00FE-C7C49B90A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65DAB-B6EF-C7F9-CFF9-A70CD7C4D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59B07-7456-D804-AE06-5ABC7CF87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7BA2D-A357-2178-4482-3E68E867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0EA46-0433-F3D3-F27A-03D63C43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0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2"/>
            <a:ext cx="10972800" cy="3971413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/>
              <a:buNone/>
              <a:defRPr sz="2000" baseline="0">
                <a:solidFill>
                  <a:schemeClr val="tx1"/>
                </a:solidFill>
                <a:latin typeface="Verdana"/>
                <a:cs typeface="Verdana"/>
              </a:defRPr>
            </a:lvl1pPr>
            <a:lvl2pPr marL="285750" indent="-285750">
              <a:buFont typeface="Arial"/>
              <a:buChar char="•"/>
              <a:defRPr sz="1600">
                <a:solidFill>
                  <a:schemeClr val="tx1"/>
                </a:solidFill>
                <a:latin typeface="Verdana"/>
                <a:cs typeface="Verdana"/>
              </a:defRPr>
            </a:lvl2pPr>
            <a:lvl3pPr marL="741363" indent="-228600">
              <a:buFont typeface="Lucida Grande"/>
              <a:buChar char="–"/>
              <a:defRPr sz="1600">
                <a:solidFill>
                  <a:schemeClr val="tx1"/>
                </a:solidFill>
                <a:latin typeface="Verdana"/>
                <a:cs typeface="Verdana"/>
              </a:defRPr>
            </a:lvl3pPr>
            <a:lvl4pPr marL="1147763" indent="-228600">
              <a:buFont typeface="Arial"/>
              <a:buChar char="•"/>
              <a:defRPr sz="1200">
                <a:solidFill>
                  <a:schemeClr val="tx1"/>
                </a:solidFill>
                <a:latin typeface="Verdana"/>
                <a:cs typeface="Verdana"/>
              </a:defRPr>
            </a:lvl4pPr>
            <a:lvl5pPr marL="1600200" indent="-228600">
              <a:buFont typeface="Arial"/>
              <a:buChar char="–"/>
              <a:defRPr sz="1050">
                <a:solidFill>
                  <a:schemeClr val="tx1"/>
                </a:solidFill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609600" y="246888"/>
            <a:ext cx="10972800" cy="1088136"/>
          </a:xfrm>
          <a:prstGeom prst="rect">
            <a:avLst/>
          </a:prstGeom>
        </p:spPr>
        <p:txBody>
          <a:bodyPr vert="horz" anchor="b" anchorCtr="0"/>
          <a:lstStyle>
            <a:lvl1pPr algn="l">
              <a:defRPr sz="3600">
                <a:solidFill>
                  <a:schemeClr val="accent1"/>
                </a:solidFill>
                <a:latin typeface="Verdana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B43C4-7051-7042-93B5-8C0653444B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E80F-878B-403E-27CB-B5BDF5913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E65D5-2C64-7F8E-E95B-158BCFDCD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71921-9C77-8B81-7707-59B854339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F52F9-9ECC-CD9B-AA89-1325BC2E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DC831-8EC0-B346-370F-5B35749D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9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95EF-138C-37B5-B3A0-A56F96D77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24A62-179A-994B-8FAD-DC6F3761E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834E1-FAE9-A696-70C0-119CEF2E6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ED7F5-8969-57BE-5565-1711AB836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5C82B-5FB0-BE70-C56F-1B4F18E0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15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9194A-532B-A008-9FB2-B966B89E7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5E7BB-C223-5EA9-AA64-062B7C206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798CC-2879-83E1-9FC8-1D866AEA7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B3689-0F4F-410F-F238-04B0BD9CC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844B3-0538-56F5-CA6A-6261F078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02741-5CF1-780E-C73E-D5F560F5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96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5BAB6-B200-EAF8-C385-E9EADE0C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A1867-D093-3D7B-566A-BCABF3461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28316-76E2-950D-CD95-92700A17C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34206-2C5B-B17E-C770-49F1887998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7332A-FAE5-434E-7868-910E3EF6A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E3418-61BA-27CA-D366-B44BA57C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B247C5-A917-544C-E9D4-9BC51272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6F490E-BD20-DD90-0C6A-7A02D796C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43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9348-41DE-05F0-C0DC-CB463A8E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F54A46-1E92-BBDC-674F-12152CA1D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A363A3-312E-3176-F799-7DEB2989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198F5-73C4-98DD-A277-8D035FAB0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5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8CA2D7-5B83-4FA3-E2A3-5367E8065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6B875E-66B2-BA26-F8D9-8C149AB5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4F37B-E108-29EE-9435-0C10A307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D5E8C-8B18-4584-2A2E-2F2CDB42E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7F9E2-BCF5-00CA-675A-A70D85E19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87624-361D-059A-2834-05C43F905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F1314-F2AA-99D5-E150-0390300F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64A18-9C88-4323-3E12-EAD022187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4EF67-DCF9-88FC-E936-D71BB04F8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62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0F00A-6780-B27B-1ECB-E07495F78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5B733-839F-6CEF-BE29-051566FE2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A03AB-FA95-0277-799F-1A454DCBB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D8A88-0AFC-8B03-6478-60BA3579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16B40-C685-A2EF-C829-3F13FFAC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7A472-9615-404A-4C97-3CAC54C9A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7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B72C78-C7AB-366B-82D6-55E870F00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F79C8-5E78-DB68-5FFA-B2A8984C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48D15-E9DF-DC14-1EF1-27F3E6E17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00334-5AC4-4FE4-9E40-75D0EDB2E5C9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F4A5B-AA28-5FE4-C20C-99E116C39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23B75-EE1F-FC02-2D6C-6A80F865D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004CE-AA42-4AFB-92D7-32928F806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zBi5hp5PAm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Fluido</a:t>
            </a:r>
            <a:r>
              <a:rPr lang="en-GB" dirty="0"/>
              <a:t> Compact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Marie-Louise Allen</a:t>
            </a:r>
          </a:p>
          <a:p>
            <a:r>
              <a:rPr lang="en-GB" dirty="0"/>
              <a:t>Ben Green</a:t>
            </a:r>
          </a:p>
          <a:p>
            <a:r>
              <a:rPr lang="en-GB" dirty="0"/>
              <a:t>Alberto Guzzetti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43001" y="6397626"/>
            <a:ext cx="422275" cy="365125"/>
          </a:xfrm>
        </p:spPr>
        <p:txBody>
          <a:bodyPr/>
          <a:lstStyle/>
          <a:p>
            <a:fld id="{07A37211-CB0D-4625-BF23-27EC1533B9E2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21" y="3544135"/>
            <a:ext cx="42481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6703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https://www.youtube.com/watch?v=zBi5hp5PAmc</a:t>
            </a:r>
            <a:endParaRPr lang="en-GB" dirty="0"/>
          </a:p>
          <a:p>
            <a:r>
              <a:rPr lang="en-US" dirty="0"/>
              <a:t>One button operation.</a:t>
            </a:r>
          </a:p>
          <a:p>
            <a:r>
              <a:rPr lang="en-US" dirty="0"/>
              <a:t>Easy to use. </a:t>
            </a:r>
          </a:p>
          <a:p>
            <a:r>
              <a:rPr lang="en-US" dirty="0"/>
              <a:t>Disposable set consists of a cassette and patient line of 40 cm and has a priming volume of only 3 ml.</a:t>
            </a:r>
          </a:p>
          <a:p>
            <a:r>
              <a:rPr lang="en-US" dirty="0"/>
              <a:t>Independent control system and multiple temperature sensors. </a:t>
            </a:r>
          </a:p>
          <a:p>
            <a:r>
              <a:rPr lang="en-US" dirty="0"/>
              <a:t>Device requires no maintenance. </a:t>
            </a:r>
          </a:p>
          <a:p>
            <a:r>
              <a:rPr lang="en-US" dirty="0"/>
              <a:t>Disposable set is interchangeable and moves easily with the patient between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they claim…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256" y="458625"/>
            <a:ext cx="3590658" cy="13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665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Brochure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378634"/>
            <a:ext cx="3784098" cy="515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1352590"/>
            <a:ext cx="3743325" cy="504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573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Competitor Matrix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531" y="1600201"/>
            <a:ext cx="76969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48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/>
              <a:t>Facts:</a:t>
            </a:r>
          </a:p>
          <a:p>
            <a:r>
              <a:rPr lang="en-US" dirty="0"/>
              <a:t>2 Key persons identified–very difficult to get appointments</a:t>
            </a:r>
          </a:p>
          <a:p>
            <a:r>
              <a:rPr lang="en-US" dirty="0"/>
              <a:t>&gt;1,5 year of work and waiting…</a:t>
            </a:r>
          </a:p>
          <a:p>
            <a:endParaRPr lang="en-US" dirty="0"/>
          </a:p>
          <a:p>
            <a:r>
              <a:rPr lang="en-US" dirty="0"/>
              <a:t>35 Units – OR-ICU &amp; Recovery</a:t>
            </a:r>
          </a:p>
          <a:p>
            <a:r>
              <a:rPr lang="en-US" dirty="0" err="1"/>
              <a:t>Gaymar</a:t>
            </a:r>
            <a:r>
              <a:rPr lang="en-US" dirty="0"/>
              <a:t> EQ. It is EOL on the market and no cartridges are no longer available. </a:t>
            </a:r>
          </a:p>
          <a:p>
            <a:endParaRPr lang="en-US" dirty="0"/>
          </a:p>
          <a:p>
            <a:r>
              <a:rPr lang="en-US" dirty="0"/>
              <a:t>Benefits:</a:t>
            </a:r>
          </a:p>
          <a:p>
            <a:r>
              <a:rPr lang="en-US" dirty="0"/>
              <a:t>IB (4 units) on ER</a:t>
            </a:r>
          </a:p>
          <a:p>
            <a:r>
              <a:rPr lang="en-US" dirty="0"/>
              <a:t>IB on sister site in Lund (22 units)</a:t>
            </a:r>
          </a:p>
          <a:p>
            <a:r>
              <a:rPr lang="en-US" dirty="0"/>
              <a:t>IB in Kristianstad (same county)(20 units)</a:t>
            </a:r>
          </a:p>
          <a:p>
            <a:endParaRPr lang="en-US" dirty="0"/>
          </a:p>
          <a:p>
            <a:r>
              <a:rPr lang="en-US" dirty="0"/>
              <a:t>Challenge:</a:t>
            </a:r>
          </a:p>
          <a:p>
            <a:r>
              <a:rPr lang="en-US" dirty="0" err="1"/>
              <a:t>Fluido</a:t>
            </a:r>
            <a:r>
              <a:rPr lang="en-US" dirty="0"/>
              <a:t> Compact needs to get into the market –low price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Fluido</a:t>
            </a:r>
            <a:r>
              <a:rPr lang="en-GB" dirty="0"/>
              <a:t> Compact Loss!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193" y="230384"/>
            <a:ext cx="194310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518" y="3685394"/>
            <a:ext cx="20764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4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66069" y="1300661"/>
            <a:ext cx="8915400" cy="5467928"/>
          </a:xfrm>
        </p:spPr>
        <p:txBody>
          <a:bodyPr>
            <a:normAutofit fontScale="47500" lnSpcReduction="20000"/>
          </a:bodyPr>
          <a:lstStyle/>
          <a:p>
            <a:r>
              <a:rPr lang="sv-SE" sz="1700" b="1" dirty="0"/>
              <a:t>Trial:</a:t>
            </a:r>
            <a:r>
              <a:rPr lang="sv-SE" sz="1700" dirty="0"/>
              <a:t> </a:t>
            </a:r>
          </a:p>
          <a:p>
            <a:r>
              <a:rPr lang="sv-SE" sz="1700" dirty="0"/>
              <a:t>Fluido Compact first in, enFlow second.  Trials in OR, ICU &amp; Recovery.</a:t>
            </a:r>
          </a:p>
          <a:p>
            <a:endParaRPr lang="sv-SE" sz="1700" dirty="0"/>
          </a:p>
          <a:p>
            <a:r>
              <a:rPr lang="sv-SE" sz="1700" b="1" dirty="0" err="1"/>
              <a:t>Evaluation</a:t>
            </a:r>
            <a:r>
              <a:rPr lang="sv-SE" sz="17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700" dirty="0" err="1"/>
              <a:t>They</a:t>
            </a:r>
            <a:r>
              <a:rPr lang="sv-SE" sz="1700" dirty="0"/>
              <a:t> </a:t>
            </a:r>
            <a:r>
              <a:rPr lang="sv-SE" sz="1700" dirty="0" err="1"/>
              <a:t>liked</a:t>
            </a:r>
            <a:r>
              <a:rPr lang="sv-SE" sz="1700" dirty="0"/>
              <a:t> </a:t>
            </a:r>
            <a:r>
              <a:rPr lang="sv-SE" sz="1700" dirty="0" err="1"/>
              <a:t>both</a:t>
            </a:r>
            <a:r>
              <a:rPr lang="sv-SE" sz="1700" dirty="0"/>
              <a:t> </a:t>
            </a:r>
            <a:r>
              <a:rPr lang="sv-SE" sz="1700" dirty="0" err="1"/>
              <a:t>Fluido</a:t>
            </a:r>
            <a:r>
              <a:rPr lang="sv-SE" sz="1700" dirty="0"/>
              <a:t> </a:t>
            </a:r>
            <a:r>
              <a:rPr lang="sv-SE" sz="1700" dirty="0" err="1"/>
              <a:t>Compact</a:t>
            </a:r>
            <a:r>
              <a:rPr lang="sv-SE" sz="1700" dirty="0"/>
              <a:t> &amp; </a:t>
            </a:r>
            <a:r>
              <a:rPr lang="sv-SE" sz="1700" dirty="0" err="1"/>
              <a:t>enFlow</a:t>
            </a:r>
            <a:endParaRPr lang="sv-SE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700" dirty="0"/>
              <a:t>Fluido Compact price: 736$, cassette 1$. enFlow price: 736$ cartridge 12$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700" dirty="0"/>
              <a:t>They liked that the Fluido Compact cassette had preattached extension.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700" dirty="0"/>
          </a:p>
          <a:p>
            <a:r>
              <a:rPr lang="en-GB" sz="1700" b="1" dirty="0"/>
              <a:t>Benefits </a:t>
            </a:r>
            <a:r>
              <a:rPr lang="en-US" sz="1700" b="1" dirty="0"/>
              <a:t>for </a:t>
            </a:r>
            <a:r>
              <a:rPr lang="en-US" sz="1700" b="1" dirty="0" err="1"/>
              <a:t>enFlow</a:t>
            </a:r>
            <a:r>
              <a:rPr lang="en-US" sz="17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err="1"/>
              <a:t>enFlow</a:t>
            </a:r>
            <a:r>
              <a:rPr lang="en-US" sz="1700" dirty="0"/>
              <a:t> have been longer in market – good 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Lighter in weight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IPX7 – both </a:t>
            </a:r>
            <a:r>
              <a:rPr lang="en-US" sz="1700" dirty="0" err="1"/>
              <a:t>usefull</a:t>
            </a:r>
            <a:r>
              <a:rPr lang="en-US" sz="1700" dirty="0"/>
              <a:t> regarding cleaning &amp; protection for risk of current leakages when used in central venous catheter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Flow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err="1"/>
              <a:t>enCheck</a:t>
            </a:r>
            <a:endParaRPr lang="en-US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Bubble trap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Warmer holder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E-learning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B43C4-7051-7042-93B5-8C0653444BA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243" y="4853851"/>
            <a:ext cx="1076590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826" y="4945925"/>
            <a:ext cx="1176338" cy="154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0"/>
            <a:ext cx="8915400" cy="1088136"/>
          </a:xfrm>
        </p:spPr>
        <p:txBody>
          <a:bodyPr/>
          <a:lstStyle/>
          <a:p>
            <a:r>
              <a:rPr lang="en-GB" sz="2800" dirty="0">
                <a:solidFill>
                  <a:srgbClr val="F58025"/>
                </a:solidFill>
              </a:rPr>
              <a:t>Continued…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553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162" y="1900943"/>
            <a:ext cx="4932990" cy="255098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38300" y="373497"/>
            <a:ext cx="8915400" cy="118474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6600"/>
                </a:solidFill>
              </a:rPr>
              <a:t>Winner is enFlow! </a:t>
            </a:r>
            <a:br>
              <a:rPr lang="sv-SE" dirty="0">
                <a:solidFill>
                  <a:srgbClr val="FF6600"/>
                </a:solidFill>
              </a:rPr>
            </a:b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B43C4-7051-7042-93B5-8C0653444B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13407" y="5172364"/>
            <a:ext cx="80548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Business won at $12 cartridge price.</a:t>
            </a:r>
          </a:p>
          <a:p>
            <a:r>
              <a:rPr lang="en-US" sz="1600" dirty="0"/>
              <a:t>In</a:t>
            </a:r>
            <a:r>
              <a:rPr lang="sv-SE" sz="1600" dirty="0"/>
              <a:t>stallation/training started</a:t>
            </a:r>
            <a:r>
              <a:rPr lang="sv-SE" sz="1600" dirty="0">
                <a:sym typeface="Wingdings" panose="05000000000000000000" pitchFamily="2" charset="2"/>
              </a:rPr>
              <a:t>.</a:t>
            </a:r>
          </a:p>
          <a:p>
            <a:r>
              <a:rPr lang="sv-SE" sz="1600" dirty="0">
                <a:sym typeface="Wingdings" panose="05000000000000000000" pitchFamily="2" charset="2"/>
              </a:rPr>
              <a:t>New challenge – convert from Bronze to Silver. </a:t>
            </a:r>
          </a:p>
          <a:p>
            <a:r>
              <a:rPr lang="sv-SE" sz="1600" dirty="0">
                <a:sym typeface="Wingdings" panose="05000000000000000000" pitchFamily="2" charset="2"/>
              </a:rPr>
              <a:t>Introduce standards for when to use warm fluid –Nice Guidelines.</a:t>
            </a:r>
            <a:r>
              <a:rPr lang="sv-SE" sz="1600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396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318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Fluido Compact</vt:lpstr>
      <vt:lpstr>What they claim…</vt:lpstr>
      <vt:lpstr>Brochure</vt:lpstr>
      <vt:lpstr>Competitor Matrix</vt:lpstr>
      <vt:lpstr>Fluido Compact Loss!</vt:lpstr>
      <vt:lpstr>Continued…</vt:lpstr>
      <vt:lpstr>Winner is enFlow!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Fluido Compact</dc:title>
  <dc:creator>James Fawke</dc:creator>
  <cp:lastModifiedBy>James Fawke</cp:lastModifiedBy>
  <cp:revision>2</cp:revision>
  <dcterms:created xsi:type="dcterms:W3CDTF">2023-10-26T14:20:05Z</dcterms:created>
  <dcterms:modified xsi:type="dcterms:W3CDTF">2023-10-27T11:16:05Z</dcterms:modified>
</cp:coreProperties>
</file>