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1"/>
  </p:sldMasterIdLst>
  <p:notesMasterIdLst>
    <p:notesMasterId r:id="rId24"/>
  </p:notesMasterIdLst>
  <p:sldIdLst>
    <p:sldId id="285" r:id="rId2"/>
    <p:sldId id="866" r:id="rId3"/>
    <p:sldId id="867" r:id="rId4"/>
    <p:sldId id="257" r:id="rId5"/>
    <p:sldId id="868" r:id="rId6"/>
    <p:sldId id="261" r:id="rId7"/>
    <p:sldId id="265" r:id="rId8"/>
    <p:sldId id="269" r:id="rId9"/>
    <p:sldId id="271" r:id="rId10"/>
    <p:sldId id="273" r:id="rId11"/>
    <p:sldId id="869" r:id="rId12"/>
    <p:sldId id="276" r:id="rId13"/>
    <p:sldId id="277" r:id="rId14"/>
    <p:sldId id="601" r:id="rId15"/>
    <p:sldId id="606" r:id="rId16"/>
    <p:sldId id="278" r:id="rId17"/>
    <p:sldId id="870" r:id="rId18"/>
    <p:sldId id="280" r:id="rId19"/>
    <p:sldId id="281" r:id="rId20"/>
    <p:sldId id="282" r:id="rId21"/>
    <p:sldId id="283" r:id="rId22"/>
    <p:sldId id="284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>
      <p:cViewPr varScale="1">
        <p:scale>
          <a:sx n="108" d="100"/>
          <a:sy n="108" d="100"/>
        </p:scale>
        <p:origin x="5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CE7E-FDC7-44B2-9599-7C9A13D8E41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3C76-4B2A-4B65-99D9-90E104D3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E597-58E3-4A63-A592-0969EF9348BC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E597-58E3-4A63-A592-0969EF9348BC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D4DAB-CED6-EE47-ACAF-3D80C05D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EA5A1-BCCC-B047-868E-B192178D6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15" y="4359563"/>
            <a:ext cx="8461108" cy="66011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slide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8A78-1914-CF47-BF05-908C78EC2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516" y="5105401"/>
            <a:ext cx="8461108" cy="55562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316449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w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-1"/>
            <a:ext cx="3556000" cy="6858001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A378A-A067-1249-A2D8-72E92DB5F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3266"/>
            <a:ext cx="12188952" cy="490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A5728-5B79-1947-AD33-C1EB4C4CB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36" y="525268"/>
            <a:ext cx="3069431" cy="206553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Headline here Additional lines</a:t>
            </a:r>
            <a:br>
              <a:rPr lang="en-US" dirty="0"/>
            </a:br>
            <a:r>
              <a:rPr lang="en-US" dirty="0"/>
              <a:t>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5851-8234-AB49-85D1-618C9F48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5" y="733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59E50D-0543-D84D-BBA0-64156DDB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6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69006-A9A2-DC45-B0EF-01D3A370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3510" y="1366685"/>
            <a:ext cx="7098889" cy="48473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D053B-CF8D-2C47-AB70-C10AADC65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3875" y="1366684"/>
            <a:ext cx="3684331" cy="48473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</a:rPr>
              <a:t>Text here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3BAF-F9B4-E54F-9CFF-04AA85C9FD7A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537A7-1F67-845A-BE76-E6F60D0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0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8D1D6-03ED-2245-85C0-42187D705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5E7F69-1F92-3749-8949-B06F60F7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64AECA-107C-0742-9E9A-96B1A6E6DD9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7082-A699-A54D-BF69-11134924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44E97-282D-3141-91C4-B5F7BB5B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03A1652-B49A-8949-9163-0119976D5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90877C-D559-8344-B3F8-2CE0B12FFD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1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93A76-A335-C145-B772-88BCC3D46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B18BA-BCB5-FE46-B04E-59BB7E387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90" y="3599153"/>
            <a:ext cx="5689236" cy="5893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008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42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1F69DE-FA2C-7B71-5D50-B55A8E6A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09" y="3676303"/>
            <a:ext cx="8311302" cy="2635399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22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BAFE33-0AA3-AB48-997C-0D956C98E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91" y="1749425"/>
            <a:ext cx="6518686" cy="4337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DE735-D9C9-F3C6-DE28-888B154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61" y="3544151"/>
            <a:ext cx="4107050" cy="2542323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12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E1AC-5183-9540-95C2-3C1430569F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1400175"/>
            <a:ext cx="10891271" cy="47371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 one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2E67F-2A96-5842-B641-3DAF875A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D4E386-7248-781C-1B9C-6F30E68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6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1B80DF-A056-9443-AF84-51B2F8DB2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9023" y="28138"/>
            <a:ext cx="6520091" cy="413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1D214C-4298-5747-B6EF-B03A08DC9B1B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575C8B-3C3B-6045-8AB2-6BCC848C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EDF83-D586-464B-AB01-97C3FE024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D6A1-AC88-2646-9FA0-E5FE6669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6EF3-9276-4346-A5DA-6A2D75A1C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8601-5391-834A-AD4E-A4A636A1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1E566-67A2-8AA6-7F41-2E236429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1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501A-284F-E44B-8EF0-DE7C5AC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1228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57EF-4FA4-0F46-8D23-95E72AE22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21" y="2052637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248A8-5CF0-7649-BBB5-1103CDD0C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5133" y="1228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7A972-E294-5440-AB53-6885D3D37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5133" y="2052637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0D1AD-32C6-2B4C-B2ED-725F747B183C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56346-D337-B37B-8E74-62A4C0BF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30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A03796-B25C-A34F-8703-F87151B79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13" y="1325563"/>
            <a:ext cx="3309937" cy="248748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4C37717-997F-1347-AEA7-92870F131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6643" y="1325563"/>
            <a:ext cx="3309937" cy="248748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7AB06D3-03B6-9646-A9E7-9270C551EE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0974" y="1325563"/>
            <a:ext cx="3309937" cy="248748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358-8703-98B0-31D8-111919AB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C4A4C4-8DED-434D-B4F3-0F1DD3DC07B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2313" y="1325563"/>
            <a:ext cx="3309937" cy="24876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EBF1B544-8034-F24E-8DFE-C61A3E70E1D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26643" y="1319623"/>
            <a:ext cx="3309937" cy="248761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B92C8E7F-E155-B341-AA8E-86D5730AC3F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43900" y="1319623"/>
            <a:ext cx="3309937" cy="248761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F89F-9680-03CA-9587-1788DA4E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86C2-85C5-B841-B803-BF24B25A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400175"/>
            <a:ext cx="10791825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3F40E-04CE-0B47-9A0C-9920E7706FCA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F5A6A-7AFB-4B4F-82ED-5FA99B374B31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359D93-CF87-5941-AE8E-7B014B130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CAD076-776A-C24F-8B9F-48FD54AAA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DEBB2-5AB0-8D77-C9D0-9B657936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9" y="274154"/>
            <a:ext cx="10515600" cy="81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49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3471-4C29-454D-828A-5CAF8B09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14" y="4359563"/>
            <a:ext cx="9282485" cy="660112"/>
          </a:xfrm>
        </p:spPr>
        <p:txBody>
          <a:bodyPr>
            <a:normAutofit fontScale="90000"/>
          </a:bodyPr>
          <a:lstStyle/>
          <a:p>
            <a:r>
              <a:rPr lang="en-US" sz="3600" b="0" dirty="0"/>
              <a:t>Anatomy &amp; Physiology of the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183630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1378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5179" algn="l"/>
                <a:tab pos="4935220" algn="l"/>
                <a:tab pos="5321300" algn="l"/>
                <a:tab pos="6182360" algn="l"/>
              </a:tabLst>
            </a:pPr>
            <a:r>
              <a:rPr spc="188" dirty="0">
                <a:solidFill>
                  <a:srgbClr val="1D51A4"/>
                </a:solidFill>
              </a:rPr>
              <a:t>The</a:t>
            </a:r>
            <a:r>
              <a:rPr lang="fr-BE" spc="188" dirty="0">
                <a:solidFill>
                  <a:srgbClr val="1D51A4"/>
                </a:solidFill>
              </a:rPr>
              <a:t> </a:t>
            </a:r>
            <a:r>
              <a:rPr lang="en-US" spc="188" dirty="0">
                <a:solidFill>
                  <a:srgbClr val="1D51A4"/>
                </a:solidFill>
              </a:rPr>
              <a:t>diap</a:t>
            </a:r>
            <a:r>
              <a:rPr spc="188" dirty="0">
                <a:solidFill>
                  <a:srgbClr val="1D51A4"/>
                </a:solidFill>
              </a:rPr>
              <a:t>hragm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357629"/>
            <a:ext cx="9677399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6985" indent="-285750">
              <a:lnSpc>
                <a:spcPct val="100000"/>
              </a:lnSpc>
              <a:spcBef>
                <a:spcPts val="9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b="1" dirty="0">
                <a:solidFill>
                  <a:srgbClr val="00B050"/>
                </a:solidFill>
                <a:latin typeface="+mn-lt"/>
              </a:rPr>
              <a:t>diaphragm</a:t>
            </a:r>
            <a:r>
              <a:rPr sz="1600" b="1" spc="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sheet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muscle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extending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across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bottom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of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ribcage.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8575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438150" indent="-285750">
              <a:lnSpc>
                <a:spcPct val="100000"/>
              </a:lnSpc>
              <a:spcBef>
                <a:spcPts val="1614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diaphragm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separates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8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thoracic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cavity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from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abdominal cavity.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8575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5080" indent="-285750">
              <a:lnSpc>
                <a:spcPct val="100000"/>
              </a:lnSpc>
              <a:spcBef>
                <a:spcPts val="1614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It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crucial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respiration: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order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draw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air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into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lungs,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the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diaphragm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contracts,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thus</a:t>
            </a:r>
            <a:r>
              <a:rPr sz="1600" spc="-7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enlarging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9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thoracic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cavity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z="1600" spc="-8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reducing 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intra-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thoracic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pressure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8575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288290" indent="-285750">
              <a:lnSpc>
                <a:spcPct val="100000"/>
              </a:lnSpc>
              <a:spcBef>
                <a:spcPts val="160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When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diaphragm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relaxes,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air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exhaled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elastic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recoil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the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lung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tissues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lining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thoracic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cavity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D341E-00BA-5F69-9B4D-18935DB91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CAB47A-BDB3-8A7D-B375-462EDDC2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II.</a:t>
            </a:r>
            <a:br>
              <a:rPr lang="fr-BE" dirty="0"/>
            </a:br>
            <a:r>
              <a:rPr lang="fr-BE" dirty="0"/>
              <a:t>PHYSIOLOGY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9FF3F-0249-3843-237D-0CF9DAF2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3069503" cy="36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249545" algn="l"/>
                <a:tab pos="7564755" algn="l"/>
              </a:tabLst>
            </a:pPr>
            <a:r>
              <a:rPr spc="188" dirty="0">
                <a:solidFill>
                  <a:srgbClr val="1D51A4"/>
                </a:solidFill>
              </a:rPr>
              <a:t>Physiology</a:t>
            </a:r>
            <a:r>
              <a:rPr lang="en-US" spc="188" dirty="0">
                <a:solidFill>
                  <a:srgbClr val="1D51A4"/>
                </a:solidFill>
              </a:rPr>
              <a:t> </a:t>
            </a:r>
            <a:r>
              <a:rPr spc="188" dirty="0">
                <a:solidFill>
                  <a:srgbClr val="1D51A4"/>
                </a:solidFill>
              </a:rPr>
              <a:t>–</a:t>
            </a:r>
            <a:r>
              <a:rPr lang="en-US" spc="188" dirty="0">
                <a:solidFill>
                  <a:srgbClr val="1D51A4"/>
                </a:solidFill>
              </a:rPr>
              <a:t> Ventilation</a:t>
            </a:r>
            <a:endParaRPr spc="188" dirty="0">
              <a:solidFill>
                <a:srgbClr val="1D51A4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007" y="1219200"/>
            <a:ext cx="9593311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4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sz="2200" dirty="0">
              <a:latin typeface="Verdana"/>
              <a:cs typeface="Verdana"/>
            </a:endParaRPr>
          </a:p>
          <a:p>
            <a:pPr marL="298450" marR="18796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1" dirty="0">
                <a:solidFill>
                  <a:srgbClr val="00B050"/>
                </a:solidFill>
                <a:latin typeface="+mn-lt"/>
                <a:cs typeface="Verdana"/>
              </a:rPr>
              <a:t>Ventilation</a:t>
            </a:r>
            <a:r>
              <a:rPr sz="1600" b="1" i="1" spc="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occurs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under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control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1C3C76"/>
                  </a:solidFill>
                </a:uFill>
                <a:latin typeface="+mn-lt"/>
                <a:cs typeface="Verdana"/>
              </a:rPr>
              <a:t>autonomic</a:t>
            </a:r>
            <a:r>
              <a:rPr sz="1600" u="sng" spc="-35" dirty="0">
                <a:solidFill>
                  <a:schemeClr val="tx1"/>
                </a:solidFill>
                <a:uFill>
                  <a:solidFill>
                    <a:srgbClr val="1C3C76"/>
                  </a:solidFill>
                </a:uFill>
                <a:latin typeface="+mn-lt"/>
                <a:cs typeface="Verdana"/>
              </a:rPr>
              <a:t>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1C3C76"/>
                  </a:solidFill>
                </a:uFill>
                <a:latin typeface="+mn-lt"/>
                <a:cs typeface="Verdana"/>
              </a:rPr>
              <a:t>nervous</a:t>
            </a:r>
            <a:r>
              <a:rPr sz="1600" u="sng" spc="-15" dirty="0">
                <a:solidFill>
                  <a:schemeClr val="tx1"/>
                </a:solidFill>
                <a:uFill>
                  <a:solidFill>
                    <a:srgbClr val="1C3C76"/>
                  </a:solidFill>
                </a:uFill>
                <a:latin typeface="+mn-lt"/>
                <a:cs typeface="Verdana"/>
              </a:rPr>
              <a:t> </a:t>
            </a:r>
            <a:r>
              <a:rPr sz="1600" u="sng" spc="-10" dirty="0">
                <a:solidFill>
                  <a:schemeClr val="tx1"/>
                </a:solidFill>
                <a:uFill>
                  <a:solidFill>
                    <a:srgbClr val="1C3C76"/>
                  </a:solidFill>
                </a:uFill>
                <a:latin typeface="+mn-lt"/>
                <a:cs typeface="Verdana"/>
              </a:rPr>
              <a:t>system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from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brain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stem,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medulla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oblongata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pons.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8575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5080" indent="-285750">
              <a:lnSpc>
                <a:spcPct val="100000"/>
              </a:lnSpc>
              <a:spcBef>
                <a:spcPts val="149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1" dirty="0">
                <a:solidFill>
                  <a:srgbClr val="00B050"/>
                </a:solidFill>
                <a:latin typeface="+mn-lt"/>
              </a:rPr>
              <a:t>Inhalation</a:t>
            </a:r>
            <a:r>
              <a:rPr sz="1600" b="1" i="1" spc="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initiated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diaphragm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supported by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external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intercostal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muscles.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Normal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resting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respirations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are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10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 18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breaths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per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minute.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85750" indent="-285750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546735" indent="-285750" algn="just">
              <a:lnSpc>
                <a:spcPct val="100000"/>
              </a:lnSpc>
              <a:spcBef>
                <a:spcPts val="148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1" dirty="0">
                <a:solidFill>
                  <a:srgbClr val="00B050"/>
                </a:solidFill>
                <a:latin typeface="+mn-lt"/>
              </a:rPr>
              <a:t>Exhalation</a:t>
            </a:r>
            <a:r>
              <a:rPr sz="1600" b="1" i="1" spc="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generally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passive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process,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however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active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or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i="1" spc="-10" dirty="0">
                <a:solidFill>
                  <a:schemeClr val="tx1"/>
                </a:solidFill>
                <a:latin typeface="+mn-lt"/>
                <a:cs typeface="Verdana"/>
              </a:rPr>
              <a:t>forced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exhalation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achieved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abdominal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 internal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 intercostal muscles.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05204"/>
            <a:ext cx="10972800" cy="355392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8450" indent="-285750" algn="l">
              <a:lnSpc>
                <a:spcPct val="100000"/>
              </a:lnSpc>
              <a:spcBef>
                <a:spcPts val="72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Upon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inhalation,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gas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exchange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occurs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at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alveoli</a:t>
            </a:r>
            <a:r>
              <a:rPr lang="en-US" sz="1600" spc="-10" dirty="0">
                <a:solidFill>
                  <a:schemeClr val="tx1"/>
                </a:solidFill>
                <a:latin typeface="+mn-lt"/>
                <a:cs typeface="Verdana"/>
              </a:rPr>
              <a:t>:</a:t>
            </a:r>
            <a:br>
              <a:rPr lang="en-US" sz="1600" spc="-10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alveolar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walls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are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extremely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thin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(approx.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0.2</a:t>
            </a:r>
            <a:r>
              <a:rPr sz="1600" spc="-8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micrometers)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lang="en-US"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br>
              <a:rPr lang="en-US" sz="1600" spc="-25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are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permeable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gases.</a:t>
            </a:r>
            <a:br>
              <a:rPr lang="en-US" sz="1600" spc="-10" dirty="0">
                <a:solidFill>
                  <a:schemeClr val="tx1"/>
                </a:solidFill>
                <a:latin typeface="+mn-lt"/>
                <a:cs typeface="Verdana"/>
              </a:rPr>
            </a:b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20320" indent="-285750" algn="l">
              <a:lnSpc>
                <a:spcPct val="80000"/>
              </a:lnSpc>
              <a:spcBef>
                <a:spcPts val="1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alveoli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are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lined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with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pulmonary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capillaries,</a:t>
            </a:r>
            <a:r>
              <a:rPr sz="1600"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br>
              <a:rPr lang="fr-BE" sz="1600" spc="-5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walls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which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are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also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thin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enough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permit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gas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exchange.</a:t>
            </a:r>
            <a:br>
              <a:rPr lang="en-US" sz="1600" spc="-10" dirty="0">
                <a:solidFill>
                  <a:schemeClr val="tx1"/>
                </a:solidFill>
                <a:latin typeface="+mn-lt"/>
                <a:cs typeface="Verdana"/>
              </a:rPr>
            </a:b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218440" indent="-285750" algn="l">
              <a:lnSpc>
                <a:spcPts val="1540"/>
              </a:lnSpc>
              <a:spcBef>
                <a:spcPts val="98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All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gases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diffuse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from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alveolar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air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blood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pulmonary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capillaries,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as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carbon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dioxide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diffuses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in</a:t>
            </a:r>
            <a:r>
              <a:rPr sz="1600" spc="-7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opposite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direction,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from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capillary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blood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alveolar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air.</a:t>
            </a:r>
            <a:br>
              <a:rPr lang="en-US" sz="1600" spc="-20" dirty="0">
                <a:solidFill>
                  <a:schemeClr val="tx1"/>
                </a:solidFill>
                <a:latin typeface="+mn-lt"/>
                <a:cs typeface="Verdana"/>
              </a:rPr>
            </a:b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indent="-285750" algn="l">
              <a:lnSpc>
                <a:spcPts val="1730"/>
              </a:lnSpc>
              <a:spcBef>
                <a:spcPts val="63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At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this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point,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pulmonary</a:t>
            </a:r>
            <a:r>
              <a:rPr sz="1600"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blood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is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oxygen-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rich and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lungs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are</a:t>
            </a:r>
            <a:br>
              <a:rPr lang="en-US" sz="1600" spc="-25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holding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carbon</a:t>
            </a:r>
            <a:r>
              <a:rPr sz="1600"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dioxide.</a:t>
            </a:r>
            <a:br>
              <a:rPr lang="en-US" sz="1600" spc="-10" dirty="0">
                <a:solidFill>
                  <a:schemeClr val="tx1"/>
                </a:solidFill>
                <a:latin typeface="+mn-lt"/>
                <a:cs typeface="Verdana"/>
              </a:rPr>
            </a:b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marR="5080" indent="-285750" algn="l">
              <a:lnSpc>
                <a:spcPts val="1540"/>
              </a:lnSpc>
              <a:spcBef>
                <a:spcPts val="98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Exhalation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follows,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thereby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ridding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body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6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carbon</a:t>
            </a:r>
            <a:r>
              <a:rPr sz="1600"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dioxide</a:t>
            </a:r>
            <a:r>
              <a:rPr sz="1600" spc="-4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n-lt"/>
                <a:cs typeface="Verdana"/>
              </a:rPr>
              <a:t>and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completing</a:t>
            </a:r>
            <a:r>
              <a:rPr sz="1600"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z="1600" spc="-5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cycle</a:t>
            </a:r>
            <a:r>
              <a:rPr sz="1600"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z="1600" spc="-5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n-lt"/>
                <a:cs typeface="Verdana"/>
              </a:rPr>
              <a:t>respiration.</a:t>
            </a:r>
            <a:endParaRPr sz="1600" dirty="0">
              <a:solidFill>
                <a:schemeClr val="tx1"/>
              </a:solidFill>
              <a:latin typeface="+mn-lt"/>
              <a:cs typeface="Verdan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6773B6E-8F5B-4E70-B694-B39F9C8D4201}"/>
              </a:ext>
            </a:extLst>
          </p:cNvPr>
          <p:cNvSpPr txBox="1">
            <a:spLocks/>
          </p:cNvSpPr>
          <p:nvPr/>
        </p:nvSpPr>
        <p:spPr>
          <a:xfrm>
            <a:off x="555194" y="228600"/>
            <a:ext cx="7217206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249545" algn="l"/>
                <a:tab pos="756475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Physiology – Gas exchange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Cycle consists of 3 phases:</a:t>
            </a:r>
          </a:p>
          <a:p>
            <a:r>
              <a:rPr lang="en-GB" sz="1800" dirty="0">
                <a:solidFill>
                  <a:schemeClr val="tx1"/>
                </a:solidFill>
              </a:rPr>
              <a:t>Inspiration</a:t>
            </a:r>
          </a:p>
          <a:p>
            <a:r>
              <a:rPr lang="en-GB" sz="1800" dirty="0">
                <a:solidFill>
                  <a:schemeClr val="tx1"/>
                </a:solidFill>
              </a:rPr>
              <a:t>Expiration 		</a:t>
            </a:r>
          </a:p>
          <a:p>
            <a:r>
              <a:rPr lang="en-GB" sz="1800" dirty="0">
                <a:solidFill>
                  <a:schemeClr val="tx1"/>
                </a:solidFill>
              </a:rPr>
              <a:t>Rest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Frequency in rest: 12 - 15 x / minute</a:t>
            </a:r>
          </a:p>
          <a:p>
            <a:pPr marL="0" indent="0">
              <a:buNone/>
            </a:pPr>
            <a:endParaRPr lang="en-GB" dirty="0">
              <a:solidFill>
                <a:srgbClr val="1C3D76"/>
              </a:solidFill>
            </a:endParaRPr>
          </a:p>
        </p:txBody>
      </p:sp>
      <p:cxnSp>
        <p:nvCxnSpPr>
          <p:cNvPr id="5" name="Straight Connector 4"/>
          <p:cNvCxnSpPr>
            <a:endCxn id="22" idx="1"/>
          </p:cNvCxnSpPr>
          <p:nvPr/>
        </p:nvCxnSpPr>
        <p:spPr bwMode="auto">
          <a:xfrm>
            <a:off x="5061967" y="3496718"/>
            <a:ext cx="4598221" cy="360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>
          <a:xfrm>
            <a:off x="6096001" y="2650264"/>
            <a:ext cx="4226943" cy="2779491"/>
          </a:xfrm>
          <a:custGeom>
            <a:avLst/>
            <a:gdLst>
              <a:gd name="connsiteX0" fmla="*/ 0 w 4226943"/>
              <a:gd name="connsiteY0" fmla="*/ 1330253 h 2779491"/>
              <a:gd name="connsiteX1" fmla="*/ 34506 w 4226943"/>
              <a:gd name="connsiteY1" fmla="*/ 1416517 h 2779491"/>
              <a:gd name="connsiteX2" fmla="*/ 51758 w 4226943"/>
              <a:gd name="connsiteY2" fmla="*/ 1520034 h 2779491"/>
              <a:gd name="connsiteX3" fmla="*/ 69011 w 4226943"/>
              <a:gd name="connsiteY3" fmla="*/ 1658057 h 2779491"/>
              <a:gd name="connsiteX4" fmla="*/ 103517 w 4226943"/>
              <a:gd name="connsiteY4" fmla="*/ 1778827 h 2779491"/>
              <a:gd name="connsiteX5" fmla="*/ 138023 w 4226943"/>
              <a:gd name="connsiteY5" fmla="*/ 1847838 h 2779491"/>
              <a:gd name="connsiteX6" fmla="*/ 155275 w 4226943"/>
              <a:gd name="connsiteY6" fmla="*/ 1899596 h 2779491"/>
              <a:gd name="connsiteX7" fmla="*/ 224287 w 4226943"/>
              <a:gd name="connsiteY7" fmla="*/ 2003113 h 2779491"/>
              <a:gd name="connsiteX8" fmla="*/ 241540 w 4226943"/>
              <a:gd name="connsiteY8" fmla="*/ 2054872 h 2779491"/>
              <a:gd name="connsiteX9" fmla="*/ 310551 w 4226943"/>
              <a:gd name="connsiteY9" fmla="*/ 2158389 h 2779491"/>
              <a:gd name="connsiteX10" fmla="*/ 327804 w 4226943"/>
              <a:gd name="connsiteY10" fmla="*/ 2210147 h 2779491"/>
              <a:gd name="connsiteX11" fmla="*/ 431321 w 4226943"/>
              <a:gd name="connsiteY11" fmla="*/ 2313664 h 2779491"/>
              <a:gd name="connsiteX12" fmla="*/ 517585 w 4226943"/>
              <a:gd name="connsiteY12" fmla="*/ 2417181 h 2779491"/>
              <a:gd name="connsiteX13" fmla="*/ 586596 w 4226943"/>
              <a:gd name="connsiteY13" fmla="*/ 2451687 h 2779491"/>
              <a:gd name="connsiteX14" fmla="*/ 690113 w 4226943"/>
              <a:gd name="connsiteY14" fmla="*/ 2520698 h 2779491"/>
              <a:gd name="connsiteX15" fmla="*/ 759125 w 4226943"/>
              <a:gd name="connsiteY15" fmla="*/ 2555204 h 2779491"/>
              <a:gd name="connsiteX16" fmla="*/ 862642 w 4226943"/>
              <a:gd name="connsiteY16" fmla="*/ 2624215 h 2779491"/>
              <a:gd name="connsiteX17" fmla="*/ 931653 w 4226943"/>
              <a:gd name="connsiteY17" fmla="*/ 2693227 h 2779491"/>
              <a:gd name="connsiteX18" fmla="*/ 1000664 w 4226943"/>
              <a:gd name="connsiteY18" fmla="*/ 2710479 h 2779491"/>
              <a:gd name="connsiteX19" fmla="*/ 1052423 w 4226943"/>
              <a:gd name="connsiteY19" fmla="*/ 2744985 h 2779491"/>
              <a:gd name="connsiteX20" fmla="*/ 1173192 w 4226943"/>
              <a:gd name="connsiteY20" fmla="*/ 2779491 h 2779491"/>
              <a:gd name="connsiteX21" fmla="*/ 1431985 w 4226943"/>
              <a:gd name="connsiteY21" fmla="*/ 2727732 h 2779491"/>
              <a:gd name="connsiteX22" fmla="*/ 1483743 w 4226943"/>
              <a:gd name="connsiteY22" fmla="*/ 2693227 h 2779491"/>
              <a:gd name="connsiteX23" fmla="*/ 1518249 w 4226943"/>
              <a:gd name="connsiteY23" fmla="*/ 2641468 h 2779491"/>
              <a:gd name="connsiteX24" fmla="*/ 1570008 w 4226943"/>
              <a:gd name="connsiteY24" fmla="*/ 2624215 h 2779491"/>
              <a:gd name="connsiteX25" fmla="*/ 1621766 w 4226943"/>
              <a:gd name="connsiteY25" fmla="*/ 2589710 h 2779491"/>
              <a:gd name="connsiteX26" fmla="*/ 1777042 w 4226943"/>
              <a:gd name="connsiteY26" fmla="*/ 2451687 h 2779491"/>
              <a:gd name="connsiteX27" fmla="*/ 1828800 w 4226943"/>
              <a:gd name="connsiteY27" fmla="*/ 2348170 h 2779491"/>
              <a:gd name="connsiteX28" fmla="*/ 1915064 w 4226943"/>
              <a:gd name="connsiteY28" fmla="*/ 2244653 h 2779491"/>
              <a:gd name="connsiteX29" fmla="*/ 1984075 w 4226943"/>
              <a:gd name="connsiteY29" fmla="*/ 2037619 h 2779491"/>
              <a:gd name="connsiteX30" fmla="*/ 2001328 w 4226943"/>
              <a:gd name="connsiteY30" fmla="*/ 1985861 h 2779491"/>
              <a:gd name="connsiteX31" fmla="*/ 2070340 w 4226943"/>
              <a:gd name="connsiteY31" fmla="*/ 1882344 h 2779491"/>
              <a:gd name="connsiteX32" fmla="*/ 2139351 w 4226943"/>
              <a:gd name="connsiteY32" fmla="*/ 1761574 h 2779491"/>
              <a:gd name="connsiteX33" fmla="*/ 2156604 w 4226943"/>
              <a:gd name="connsiteY33" fmla="*/ 1709815 h 2779491"/>
              <a:gd name="connsiteX34" fmla="*/ 2191109 w 4226943"/>
              <a:gd name="connsiteY34" fmla="*/ 1554540 h 2779491"/>
              <a:gd name="connsiteX35" fmla="*/ 2225615 w 4226943"/>
              <a:gd name="connsiteY35" fmla="*/ 1502781 h 2779491"/>
              <a:gd name="connsiteX36" fmla="*/ 2242868 w 4226943"/>
              <a:gd name="connsiteY36" fmla="*/ 1451023 h 2779491"/>
              <a:gd name="connsiteX37" fmla="*/ 2311879 w 4226943"/>
              <a:gd name="connsiteY37" fmla="*/ 1347506 h 2779491"/>
              <a:gd name="connsiteX38" fmla="*/ 2380891 w 4226943"/>
              <a:gd name="connsiteY38" fmla="*/ 1261242 h 2779491"/>
              <a:gd name="connsiteX39" fmla="*/ 2570672 w 4226943"/>
              <a:gd name="connsiteY39" fmla="*/ 1243989 h 2779491"/>
              <a:gd name="connsiteX40" fmla="*/ 2605177 w 4226943"/>
              <a:gd name="connsiteY40" fmla="*/ 1192230 h 2779491"/>
              <a:gd name="connsiteX41" fmla="*/ 2622430 w 4226943"/>
              <a:gd name="connsiteY41" fmla="*/ 1105966 h 2779491"/>
              <a:gd name="connsiteX42" fmla="*/ 2656936 w 4226943"/>
              <a:gd name="connsiteY42" fmla="*/ 1002449 h 2779491"/>
              <a:gd name="connsiteX43" fmla="*/ 2674189 w 4226943"/>
              <a:gd name="connsiteY43" fmla="*/ 950691 h 2779491"/>
              <a:gd name="connsiteX44" fmla="*/ 2743200 w 4226943"/>
              <a:gd name="connsiteY44" fmla="*/ 847174 h 2779491"/>
              <a:gd name="connsiteX45" fmla="*/ 2777706 w 4226943"/>
              <a:gd name="connsiteY45" fmla="*/ 795415 h 2779491"/>
              <a:gd name="connsiteX46" fmla="*/ 2829464 w 4226943"/>
              <a:gd name="connsiteY46" fmla="*/ 691898 h 2779491"/>
              <a:gd name="connsiteX47" fmla="*/ 2881223 w 4226943"/>
              <a:gd name="connsiteY47" fmla="*/ 657393 h 2779491"/>
              <a:gd name="connsiteX48" fmla="*/ 2932981 w 4226943"/>
              <a:gd name="connsiteY48" fmla="*/ 640140 h 2779491"/>
              <a:gd name="connsiteX49" fmla="*/ 3036498 w 4226943"/>
              <a:gd name="connsiteY49" fmla="*/ 588381 h 2779491"/>
              <a:gd name="connsiteX50" fmla="*/ 3071004 w 4226943"/>
              <a:gd name="connsiteY50" fmla="*/ 536623 h 2779491"/>
              <a:gd name="connsiteX51" fmla="*/ 3122762 w 4226943"/>
              <a:gd name="connsiteY51" fmla="*/ 519370 h 2779491"/>
              <a:gd name="connsiteX52" fmla="*/ 3174521 w 4226943"/>
              <a:gd name="connsiteY52" fmla="*/ 484864 h 2779491"/>
              <a:gd name="connsiteX53" fmla="*/ 3243532 w 4226943"/>
              <a:gd name="connsiteY53" fmla="*/ 381347 h 2779491"/>
              <a:gd name="connsiteX54" fmla="*/ 3329796 w 4226943"/>
              <a:gd name="connsiteY54" fmla="*/ 295083 h 2779491"/>
              <a:gd name="connsiteX55" fmla="*/ 3433313 w 4226943"/>
              <a:gd name="connsiteY55" fmla="*/ 260578 h 2779491"/>
              <a:gd name="connsiteX56" fmla="*/ 3536830 w 4226943"/>
              <a:gd name="connsiteY56" fmla="*/ 174313 h 2779491"/>
              <a:gd name="connsiteX57" fmla="*/ 3554083 w 4226943"/>
              <a:gd name="connsiteY57" fmla="*/ 122555 h 2779491"/>
              <a:gd name="connsiteX58" fmla="*/ 3709358 w 4226943"/>
              <a:gd name="connsiteY58" fmla="*/ 36291 h 2779491"/>
              <a:gd name="connsiteX59" fmla="*/ 3761117 w 4226943"/>
              <a:gd name="connsiteY59" fmla="*/ 1785 h 2779491"/>
              <a:gd name="connsiteX60" fmla="*/ 4054415 w 4226943"/>
              <a:gd name="connsiteY60" fmla="*/ 53544 h 2779491"/>
              <a:gd name="connsiteX61" fmla="*/ 4123426 w 4226943"/>
              <a:gd name="connsiteY61" fmla="*/ 157061 h 2779491"/>
              <a:gd name="connsiteX62" fmla="*/ 4157932 w 4226943"/>
              <a:gd name="connsiteY62" fmla="*/ 208819 h 2779491"/>
              <a:gd name="connsiteX63" fmla="*/ 4192438 w 4226943"/>
              <a:gd name="connsiteY63" fmla="*/ 260578 h 2779491"/>
              <a:gd name="connsiteX64" fmla="*/ 4226943 w 4226943"/>
              <a:gd name="connsiteY64" fmla="*/ 364095 h 277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26943" h="2779491">
                <a:moveTo>
                  <a:pt x="0" y="1330253"/>
                </a:moveTo>
                <a:cubicBezTo>
                  <a:pt x="11502" y="1359008"/>
                  <a:pt x="26357" y="1386638"/>
                  <a:pt x="34506" y="1416517"/>
                </a:cubicBezTo>
                <a:cubicBezTo>
                  <a:pt x="43710" y="1450266"/>
                  <a:pt x="46811" y="1485404"/>
                  <a:pt x="51758" y="1520034"/>
                </a:cubicBezTo>
                <a:cubicBezTo>
                  <a:pt x="58315" y="1565934"/>
                  <a:pt x="61388" y="1612322"/>
                  <a:pt x="69011" y="1658057"/>
                </a:cubicBezTo>
                <a:cubicBezTo>
                  <a:pt x="72990" y="1681933"/>
                  <a:pt x="92329" y="1752723"/>
                  <a:pt x="103517" y="1778827"/>
                </a:cubicBezTo>
                <a:cubicBezTo>
                  <a:pt x="113648" y="1802466"/>
                  <a:pt x="127892" y="1824199"/>
                  <a:pt x="138023" y="1847838"/>
                </a:cubicBezTo>
                <a:cubicBezTo>
                  <a:pt x="145187" y="1864553"/>
                  <a:pt x="146443" y="1883699"/>
                  <a:pt x="155275" y="1899596"/>
                </a:cubicBezTo>
                <a:cubicBezTo>
                  <a:pt x="175415" y="1935848"/>
                  <a:pt x="224287" y="2003113"/>
                  <a:pt x="224287" y="2003113"/>
                </a:cubicBezTo>
                <a:cubicBezTo>
                  <a:pt x="230038" y="2020366"/>
                  <a:pt x="232708" y="2038974"/>
                  <a:pt x="241540" y="2054872"/>
                </a:cubicBezTo>
                <a:cubicBezTo>
                  <a:pt x="261680" y="2091124"/>
                  <a:pt x="297437" y="2119047"/>
                  <a:pt x="310551" y="2158389"/>
                </a:cubicBezTo>
                <a:cubicBezTo>
                  <a:pt x="316302" y="2175642"/>
                  <a:pt x="316639" y="2195792"/>
                  <a:pt x="327804" y="2210147"/>
                </a:cubicBezTo>
                <a:cubicBezTo>
                  <a:pt x="357763" y="2248666"/>
                  <a:pt x="404253" y="2273061"/>
                  <a:pt x="431321" y="2313664"/>
                </a:cubicBezTo>
                <a:cubicBezTo>
                  <a:pt x="458836" y="2354938"/>
                  <a:pt x="475314" y="2386988"/>
                  <a:pt x="517585" y="2417181"/>
                </a:cubicBezTo>
                <a:cubicBezTo>
                  <a:pt x="538513" y="2432130"/>
                  <a:pt x="564542" y="2438455"/>
                  <a:pt x="586596" y="2451687"/>
                </a:cubicBezTo>
                <a:cubicBezTo>
                  <a:pt x="622157" y="2473023"/>
                  <a:pt x="653021" y="2502152"/>
                  <a:pt x="690113" y="2520698"/>
                </a:cubicBezTo>
                <a:cubicBezTo>
                  <a:pt x="713117" y="2532200"/>
                  <a:pt x="737071" y="2541972"/>
                  <a:pt x="759125" y="2555204"/>
                </a:cubicBezTo>
                <a:cubicBezTo>
                  <a:pt x="794686" y="2576540"/>
                  <a:pt x="833318" y="2594891"/>
                  <a:pt x="862642" y="2624215"/>
                </a:cubicBezTo>
                <a:cubicBezTo>
                  <a:pt x="885646" y="2647219"/>
                  <a:pt x="904066" y="2675985"/>
                  <a:pt x="931653" y="2693227"/>
                </a:cubicBezTo>
                <a:cubicBezTo>
                  <a:pt x="951760" y="2705794"/>
                  <a:pt x="977660" y="2704728"/>
                  <a:pt x="1000664" y="2710479"/>
                </a:cubicBezTo>
                <a:cubicBezTo>
                  <a:pt x="1017917" y="2721981"/>
                  <a:pt x="1033877" y="2735712"/>
                  <a:pt x="1052423" y="2744985"/>
                </a:cubicBezTo>
                <a:cubicBezTo>
                  <a:pt x="1077175" y="2757361"/>
                  <a:pt x="1151080" y="2773963"/>
                  <a:pt x="1173192" y="2779491"/>
                </a:cubicBezTo>
                <a:cubicBezTo>
                  <a:pt x="1233249" y="2772818"/>
                  <a:pt x="1370815" y="2768512"/>
                  <a:pt x="1431985" y="2727732"/>
                </a:cubicBezTo>
                <a:lnTo>
                  <a:pt x="1483743" y="2693227"/>
                </a:lnTo>
                <a:cubicBezTo>
                  <a:pt x="1495245" y="2675974"/>
                  <a:pt x="1502057" y="2654421"/>
                  <a:pt x="1518249" y="2641468"/>
                </a:cubicBezTo>
                <a:cubicBezTo>
                  <a:pt x="1532450" y="2630107"/>
                  <a:pt x="1553742" y="2632348"/>
                  <a:pt x="1570008" y="2624215"/>
                </a:cubicBezTo>
                <a:cubicBezTo>
                  <a:pt x="1588554" y="2614942"/>
                  <a:pt x="1606268" y="2603486"/>
                  <a:pt x="1621766" y="2589710"/>
                </a:cubicBezTo>
                <a:cubicBezTo>
                  <a:pt x="1799036" y="2432137"/>
                  <a:pt x="1659571" y="2530001"/>
                  <a:pt x="1777042" y="2451687"/>
                </a:cubicBezTo>
                <a:cubicBezTo>
                  <a:pt x="1875934" y="2303348"/>
                  <a:pt x="1757366" y="2491037"/>
                  <a:pt x="1828800" y="2348170"/>
                </a:cubicBezTo>
                <a:cubicBezTo>
                  <a:pt x="1852819" y="2300133"/>
                  <a:pt x="1876910" y="2282807"/>
                  <a:pt x="1915064" y="2244653"/>
                </a:cubicBezTo>
                <a:lnTo>
                  <a:pt x="1984075" y="2037619"/>
                </a:lnTo>
                <a:cubicBezTo>
                  <a:pt x="1989826" y="2020366"/>
                  <a:pt x="1991240" y="2000993"/>
                  <a:pt x="2001328" y="1985861"/>
                </a:cubicBezTo>
                <a:cubicBezTo>
                  <a:pt x="2024332" y="1951355"/>
                  <a:pt x="2051794" y="1919437"/>
                  <a:pt x="2070340" y="1882344"/>
                </a:cubicBezTo>
                <a:cubicBezTo>
                  <a:pt x="2114118" y="1794786"/>
                  <a:pt x="2090578" y="1834731"/>
                  <a:pt x="2139351" y="1761574"/>
                </a:cubicBezTo>
                <a:cubicBezTo>
                  <a:pt x="2145102" y="1744321"/>
                  <a:pt x="2152659" y="1727568"/>
                  <a:pt x="2156604" y="1709815"/>
                </a:cubicBezTo>
                <a:cubicBezTo>
                  <a:pt x="2167205" y="1662113"/>
                  <a:pt x="2167808" y="1601143"/>
                  <a:pt x="2191109" y="1554540"/>
                </a:cubicBezTo>
                <a:cubicBezTo>
                  <a:pt x="2200382" y="1535994"/>
                  <a:pt x="2216342" y="1521327"/>
                  <a:pt x="2225615" y="1502781"/>
                </a:cubicBezTo>
                <a:cubicBezTo>
                  <a:pt x="2233748" y="1486515"/>
                  <a:pt x="2234036" y="1466920"/>
                  <a:pt x="2242868" y="1451023"/>
                </a:cubicBezTo>
                <a:cubicBezTo>
                  <a:pt x="2263008" y="1414771"/>
                  <a:pt x="2298765" y="1386848"/>
                  <a:pt x="2311879" y="1347506"/>
                </a:cubicBezTo>
                <a:cubicBezTo>
                  <a:pt x="2326162" y="1304656"/>
                  <a:pt x="2324862" y="1273248"/>
                  <a:pt x="2380891" y="1261242"/>
                </a:cubicBezTo>
                <a:cubicBezTo>
                  <a:pt x="2443002" y="1247933"/>
                  <a:pt x="2507412" y="1249740"/>
                  <a:pt x="2570672" y="1243989"/>
                </a:cubicBezTo>
                <a:cubicBezTo>
                  <a:pt x="2582174" y="1226736"/>
                  <a:pt x="2597896" y="1211645"/>
                  <a:pt x="2605177" y="1192230"/>
                </a:cubicBezTo>
                <a:cubicBezTo>
                  <a:pt x="2615473" y="1164773"/>
                  <a:pt x="2614714" y="1134257"/>
                  <a:pt x="2622430" y="1105966"/>
                </a:cubicBezTo>
                <a:cubicBezTo>
                  <a:pt x="2632000" y="1070875"/>
                  <a:pt x="2645434" y="1036955"/>
                  <a:pt x="2656936" y="1002449"/>
                </a:cubicBezTo>
                <a:cubicBezTo>
                  <a:pt x="2662687" y="985196"/>
                  <a:pt x="2664101" y="965823"/>
                  <a:pt x="2674189" y="950691"/>
                </a:cubicBezTo>
                <a:lnTo>
                  <a:pt x="2743200" y="847174"/>
                </a:lnTo>
                <a:lnTo>
                  <a:pt x="2777706" y="795415"/>
                </a:lnTo>
                <a:cubicBezTo>
                  <a:pt x="2791738" y="753318"/>
                  <a:pt x="2796018" y="725343"/>
                  <a:pt x="2829464" y="691898"/>
                </a:cubicBezTo>
                <a:cubicBezTo>
                  <a:pt x="2844126" y="677236"/>
                  <a:pt x="2862677" y="666666"/>
                  <a:pt x="2881223" y="657393"/>
                </a:cubicBezTo>
                <a:cubicBezTo>
                  <a:pt x="2897489" y="649260"/>
                  <a:pt x="2916715" y="648273"/>
                  <a:pt x="2932981" y="640140"/>
                </a:cubicBezTo>
                <a:cubicBezTo>
                  <a:pt x="3066761" y="573249"/>
                  <a:pt x="2906404" y="631747"/>
                  <a:pt x="3036498" y="588381"/>
                </a:cubicBezTo>
                <a:cubicBezTo>
                  <a:pt x="3048000" y="571128"/>
                  <a:pt x="3054812" y="549576"/>
                  <a:pt x="3071004" y="536623"/>
                </a:cubicBezTo>
                <a:cubicBezTo>
                  <a:pt x="3085205" y="525262"/>
                  <a:pt x="3106496" y="527503"/>
                  <a:pt x="3122762" y="519370"/>
                </a:cubicBezTo>
                <a:cubicBezTo>
                  <a:pt x="3141308" y="510097"/>
                  <a:pt x="3157268" y="496366"/>
                  <a:pt x="3174521" y="484864"/>
                </a:cubicBezTo>
                <a:lnTo>
                  <a:pt x="3243532" y="381347"/>
                </a:lnTo>
                <a:cubicBezTo>
                  <a:pt x="3275009" y="334131"/>
                  <a:pt x="3275316" y="319296"/>
                  <a:pt x="3329796" y="295083"/>
                </a:cubicBezTo>
                <a:cubicBezTo>
                  <a:pt x="3363033" y="280311"/>
                  <a:pt x="3398807" y="272080"/>
                  <a:pt x="3433313" y="260578"/>
                </a:cubicBezTo>
                <a:cubicBezTo>
                  <a:pt x="3552676" y="81533"/>
                  <a:pt x="3361717" y="349426"/>
                  <a:pt x="3536830" y="174313"/>
                </a:cubicBezTo>
                <a:cubicBezTo>
                  <a:pt x="3549689" y="161454"/>
                  <a:pt x="3541224" y="135414"/>
                  <a:pt x="3554083" y="122555"/>
                </a:cubicBezTo>
                <a:cubicBezTo>
                  <a:pt x="3662880" y="13759"/>
                  <a:pt x="3622578" y="79682"/>
                  <a:pt x="3709358" y="36291"/>
                </a:cubicBezTo>
                <a:cubicBezTo>
                  <a:pt x="3727904" y="27018"/>
                  <a:pt x="3743864" y="13287"/>
                  <a:pt x="3761117" y="1785"/>
                </a:cubicBezTo>
                <a:cubicBezTo>
                  <a:pt x="3817595" y="5819"/>
                  <a:pt x="3988348" y="-21962"/>
                  <a:pt x="4054415" y="53544"/>
                </a:cubicBezTo>
                <a:cubicBezTo>
                  <a:pt x="4081723" y="84754"/>
                  <a:pt x="4100422" y="122555"/>
                  <a:pt x="4123426" y="157061"/>
                </a:cubicBezTo>
                <a:lnTo>
                  <a:pt x="4157932" y="208819"/>
                </a:lnTo>
                <a:cubicBezTo>
                  <a:pt x="4169434" y="226072"/>
                  <a:pt x="4185881" y="240907"/>
                  <a:pt x="4192438" y="260578"/>
                </a:cubicBezTo>
                <a:lnTo>
                  <a:pt x="4226943" y="364095"/>
                </a:ln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24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52425" y="1912540"/>
            <a:ext cx="5956908" cy="2952328"/>
            <a:chOff x="4087700" y="1556792"/>
            <a:chExt cx="5956908" cy="295232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572000" y="1772816"/>
              <a:ext cx="0" cy="273630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087700" y="285293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 b="1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 rot="16200000" flipH="1">
              <a:off x="4737072" y="2327826"/>
              <a:ext cx="1368151" cy="1698293"/>
            </a:xfrm>
            <a:prstGeom prst="arc">
              <a:avLst>
                <a:gd name="adj1" fmla="val 16200000"/>
                <a:gd name="adj2" fmla="val 5450415"/>
              </a:avLst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rgbClr val="000000"/>
                </a:solidFill>
              </a:endParaRPr>
            </a:p>
          </p:txBody>
        </p:sp>
        <p:sp>
          <p:nvSpPr>
            <p:cNvPr id="18" name="Arc 17"/>
            <p:cNvSpPr/>
            <p:nvPr/>
          </p:nvSpPr>
          <p:spPr bwMode="auto">
            <a:xfrm rot="16200000">
              <a:off x="6624228" y="2240867"/>
              <a:ext cx="1080121" cy="1728193"/>
            </a:xfrm>
            <a:prstGeom prst="arc">
              <a:avLst>
                <a:gd name="adj1" fmla="val 16200000"/>
                <a:gd name="adj2" fmla="val 5450415"/>
              </a:avLst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63764" y="3140968"/>
              <a:ext cx="16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>
                  <a:solidFill>
                    <a:schemeClr val="bg1"/>
                  </a:solidFill>
                  <a:latin typeface="+mn-lt"/>
                </a:rPr>
                <a:t>Inspiration</a:t>
              </a:r>
            </a:p>
          </p:txBody>
        </p:sp>
        <p:sp>
          <p:nvSpPr>
            <p:cNvPr id="22" name="Arc 21"/>
            <p:cNvSpPr/>
            <p:nvPr/>
          </p:nvSpPr>
          <p:spPr bwMode="auto">
            <a:xfrm rot="16200000" flipH="1">
              <a:off x="8511386" y="2327825"/>
              <a:ext cx="1368151" cy="1698293"/>
            </a:xfrm>
            <a:prstGeom prst="arc">
              <a:avLst>
                <a:gd name="adj1" fmla="val 16200000"/>
                <a:gd name="adj2" fmla="val 5450415"/>
              </a:avLst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BE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1142" y="2708920"/>
              <a:ext cx="1744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>
                  <a:solidFill>
                    <a:schemeClr val="bg1"/>
                  </a:solidFill>
                  <a:latin typeface="+mn-lt"/>
                </a:rPr>
                <a:t>Expiration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73982" y="32933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>
                  <a:solidFill>
                    <a:schemeClr val="tx1"/>
                  </a:solidFill>
                  <a:latin typeface="+mn-lt"/>
                </a:rPr>
                <a:t>Rest</a:t>
              </a:r>
              <a:endParaRPr lang="fr-BE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04021" y="1556792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solidFill>
                    <a:schemeClr val="tx2"/>
                  </a:solidFill>
                  <a:latin typeface="+mn-lt"/>
                </a:rPr>
                <a:t>Pressure</a:t>
              </a:r>
            </a:p>
          </p:txBody>
        </p:sp>
        <p:sp>
          <p:nvSpPr>
            <p:cNvPr id="23" name="Plus 22"/>
            <p:cNvSpPr/>
            <p:nvPr/>
          </p:nvSpPr>
          <p:spPr bwMode="auto">
            <a:xfrm>
              <a:off x="4120196" y="2051598"/>
              <a:ext cx="307788" cy="297282"/>
            </a:xfrm>
            <a:prstGeom prst="mathPlu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rgbClr val="000000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 bwMode="auto">
            <a:xfrm>
              <a:off x="4161656" y="3861048"/>
              <a:ext cx="266328" cy="36004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rgbClr val="000000"/>
                </a:solidFill>
              </a:endParaRPr>
            </a:p>
          </p:txBody>
        </p:sp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DDF4BD36-36B4-430A-A590-CAB7BCF3EE5E}"/>
              </a:ext>
            </a:extLst>
          </p:cNvPr>
          <p:cNvSpPr txBox="1">
            <a:spLocks/>
          </p:cNvSpPr>
          <p:nvPr/>
        </p:nvSpPr>
        <p:spPr>
          <a:xfrm>
            <a:off x="555194" y="228600"/>
            <a:ext cx="7217206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249545" algn="l"/>
                <a:tab pos="756475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Physiology – Gas exchange</a:t>
            </a:r>
          </a:p>
        </p:txBody>
      </p:sp>
    </p:spTree>
    <p:extLst>
      <p:ext uri="{BB962C8B-B14F-4D97-AF65-F5344CB8AC3E}">
        <p14:creationId xmlns:p14="http://schemas.microsoft.com/office/powerpoint/2010/main" val="36007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256"/>
          <a:stretch/>
        </p:blipFill>
        <p:spPr>
          <a:xfrm>
            <a:off x="1524000" y="1201001"/>
            <a:ext cx="9144000" cy="4967789"/>
          </a:xfrm>
          <a:prstGeom prst="rect">
            <a:avLst/>
          </a:prstGeom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13856" y="1443195"/>
            <a:ext cx="2736850" cy="12025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Inspiration: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Rib cage expands and diaphragm pulls downwards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90229" y="5856190"/>
            <a:ext cx="3067571" cy="3715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Air is drawn into lungs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836693" y="5808283"/>
            <a:ext cx="4831307" cy="3715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Expiration: air is expelled from lungs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C2264AC-09A2-4DFA-946E-F5B2CB47CBE6}"/>
              </a:ext>
            </a:extLst>
          </p:cNvPr>
          <p:cNvSpPr txBox="1">
            <a:spLocks/>
          </p:cNvSpPr>
          <p:nvPr/>
        </p:nvSpPr>
        <p:spPr>
          <a:xfrm>
            <a:off x="533400" y="228600"/>
            <a:ext cx="7217206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249545" algn="l"/>
                <a:tab pos="756475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Physiology – Gas exchange</a:t>
            </a:r>
          </a:p>
        </p:txBody>
      </p:sp>
    </p:spTree>
    <p:extLst>
      <p:ext uri="{BB962C8B-B14F-4D97-AF65-F5344CB8AC3E}">
        <p14:creationId xmlns:p14="http://schemas.microsoft.com/office/powerpoint/2010/main" val="23489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3333"/>
          <a:stretch/>
        </p:blipFill>
        <p:spPr>
          <a:xfrm>
            <a:off x="4191000" y="1600200"/>
            <a:ext cx="7315200" cy="48360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1600200"/>
            <a:ext cx="3429000" cy="17472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SzPct val="150000"/>
              <a:buChar char="•"/>
              <a:tabLst>
                <a:tab pos="266700" algn="l"/>
              </a:tabLst>
            </a:pPr>
            <a:r>
              <a:rPr sz="1600" spc="-10" dirty="0">
                <a:solidFill>
                  <a:srgbClr val="3B3834"/>
                </a:solidFill>
                <a:latin typeface="+mn-lt"/>
                <a:cs typeface="Calibri"/>
              </a:rPr>
              <a:t>Arterioles</a:t>
            </a:r>
            <a: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  <a:t>:</a:t>
            </a:r>
            <a:b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</a:br>
            <a: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  <a:t>		</a:t>
            </a:r>
            <a:r>
              <a:rPr sz="1600" dirty="0">
                <a:solidFill>
                  <a:srgbClr val="3B3834"/>
                </a:solidFill>
                <a:latin typeface="+mn-lt"/>
                <a:cs typeface="Calibri"/>
              </a:rPr>
              <a:t>O</a:t>
            </a:r>
            <a:r>
              <a:rPr sz="1600" baseline="-20833" dirty="0">
                <a:solidFill>
                  <a:srgbClr val="3B3834"/>
                </a:solidFill>
                <a:latin typeface="+mn-lt"/>
                <a:cs typeface="Calibri"/>
              </a:rPr>
              <a:t>2</a:t>
            </a:r>
            <a:r>
              <a:rPr sz="1600" spc="127" baseline="-20833" dirty="0">
                <a:solidFill>
                  <a:srgbClr val="3B3834"/>
                </a:solidFill>
                <a:latin typeface="+mn-lt"/>
                <a:cs typeface="Calibri"/>
              </a:rPr>
              <a:t> </a:t>
            </a:r>
            <a:r>
              <a:rPr sz="1600" spc="-20" dirty="0">
                <a:solidFill>
                  <a:srgbClr val="3B3834"/>
                </a:solidFill>
                <a:latin typeface="+mn-lt"/>
                <a:cs typeface="Calibri"/>
              </a:rPr>
              <a:t>poor</a:t>
            </a:r>
            <a:endParaRPr sz="1600" dirty="0">
              <a:latin typeface="+mn-lt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990"/>
              </a:spcBef>
              <a:buClr>
                <a:srgbClr val="0070C0"/>
              </a:buClr>
              <a:buSzPct val="150000"/>
              <a:buChar char="•"/>
              <a:tabLst>
                <a:tab pos="266700" algn="l"/>
              </a:tabLst>
            </a:pPr>
            <a:r>
              <a:rPr sz="1600" spc="-10" dirty="0">
                <a:solidFill>
                  <a:srgbClr val="3B3834"/>
                </a:solidFill>
                <a:latin typeface="+mn-lt"/>
                <a:cs typeface="Calibri"/>
              </a:rPr>
              <a:t>Venules</a:t>
            </a:r>
            <a: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  <a:t>:</a:t>
            </a:r>
            <a:b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</a:br>
            <a:r>
              <a:rPr lang="fr-BE" sz="1600" spc="-10" dirty="0">
                <a:solidFill>
                  <a:srgbClr val="3B3834"/>
                </a:solidFill>
                <a:latin typeface="+mn-lt"/>
                <a:cs typeface="Calibri"/>
              </a:rPr>
              <a:t>		</a:t>
            </a:r>
            <a:r>
              <a:rPr sz="1600" dirty="0">
                <a:solidFill>
                  <a:srgbClr val="3B3834"/>
                </a:solidFill>
                <a:latin typeface="+mn-lt"/>
                <a:cs typeface="Calibri"/>
              </a:rPr>
              <a:t>O</a:t>
            </a:r>
            <a:r>
              <a:rPr sz="1600" baseline="-20833" dirty="0">
                <a:solidFill>
                  <a:srgbClr val="3B3834"/>
                </a:solidFill>
                <a:latin typeface="+mn-lt"/>
                <a:cs typeface="Calibri"/>
              </a:rPr>
              <a:t>2</a:t>
            </a:r>
            <a:r>
              <a:rPr sz="1600" spc="127" baseline="-20833" dirty="0">
                <a:solidFill>
                  <a:srgbClr val="3B3834"/>
                </a:solidFill>
                <a:latin typeface="+mn-lt"/>
                <a:cs typeface="Calibri"/>
              </a:rPr>
              <a:t> </a:t>
            </a:r>
            <a:r>
              <a:rPr sz="1600" spc="-20" dirty="0">
                <a:solidFill>
                  <a:srgbClr val="3B3834"/>
                </a:solidFill>
                <a:latin typeface="+mn-lt"/>
                <a:cs typeface="Calibri"/>
              </a:rPr>
              <a:t>rich</a:t>
            </a:r>
            <a:endParaRPr sz="1600" dirty="0">
              <a:latin typeface="+mn-lt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990"/>
              </a:spcBef>
              <a:buClr>
                <a:srgbClr val="0070C0"/>
              </a:buClr>
              <a:buSzPct val="150000"/>
              <a:buChar char="•"/>
              <a:tabLst>
                <a:tab pos="266700" algn="l"/>
              </a:tabLst>
            </a:pPr>
            <a:r>
              <a:rPr sz="1600" dirty="0">
                <a:solidFill>
                  <a:srgbClr val="3B3834"/>
                </a:solidFill>
                <a:latin typeface="+mn-lt"/>
                <a:cs typeface="Calibri"/>
              </a:rPr>
              <a:t>Alveolar</a:t>
            </a:r>
            <a:r>
              <a:rPr sz="1600" spc="-10" dirty="0">
                <a:solidFill>
                  <a:srgbClr val="3B3834"/>
                </a:solidFill>
                <a:latin typeface="+mn-lt"/>
                <a:cs typeface="Calibri"/>
              </a:rPr>
              <a:t> </a:t>
            </a:r>
            <a:r>
              <a:rPr sz="1600" spc="-25" dirty="0">
                <a:solidFill>
                  <a:srgbClr val="3B3834"/>
                </a:solidFill>
                <a:latin typeface="+mn-lt"/>
                <a:cs typeface="Calibri"/>
              </a:rPr>
              <a:t>sac</a:t>
            </a:r>
            <a:r>
              <a:rPr lang="fr-BE" sz="1600" spc="-25" dirty="0">
                <a:solidFill>
                  <a:srgbClr val="3B3834"/>
                </a:solidFill>
                <a:latin typeface="+mn-lt"/>
                <a:cs typeface="Calibri"/>
              </a:rPr>
              <a:t>:</a:t>
            </a:r>
            <a:br>
              <a:rPr lang="fr-BE" sz="1600" spc="-25" dirty="0">
                <a:solidFill>
                  <a:srgbClr val="3B3834"/>
                </a:solidFill>
                <a:latin typeface="+mn-lt"/>
                <a:cs typeface="Calibri"/>
              </a:rPr>
            </a:br>
            <a:r>
              <a:rPr lang="fr-BE" sz="1600" spc="-25" dirty="0">
                <a:solidFill>
                  <a:srgbClr val="3B3834"/>
                </a:solidFill>
                <a:latin typeface="+mn-lt"/>
                <a:cs typeface="Calibri"/>
              </a:rPr>
              <a:t>		</a:t>
            </a:r>
            <a:r>
              <a:rPr sz="1600" dirty="0">
                <a:solidFill>
                  <a:srgbClr val="3B3834"/>
                </a:solidFill>
                <a:latin typeface="+mn-lt"/>
                <a:cs typeface="Calibri"/>
              </a:rPr>
              <a:t>0</a:t>
            </a:r>
            <a:r>
              <a:rPr sz="1600" baseline="-20833" dirty="0">
                <a:solidFill>
                  <a:srgbClr val="3B3834"/>
                </a:solidFill>
                <a:latin typeface="+mn-lt"/>
                <a:cs typeface="Calibri"/>
              </a:rPr>
              <a:t>2</a:t>
            </a:r>
            <a:r>
              <a:rPr sz="1600" spc="112" baseline="-20833" dirty="0">
                <a:solidFill>
                  <a:srgbClr val="3B3834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rgbClr val="3B3834"/>
                </a:solidFill>
                <a:latin typeface="+mn-lt"/>
                <a:cs typeface="Calibri"/>
              </a:rPr>
              <a:t>/ C0</a:t>
            </a:r>
            <a:r>
              <a:rPr sz="1600" baseline="-20833" dirty="0">
                <a:solidFill>
                  <a:srgbClr val="3B3834"/>
                </a:solidFill>
                <a:latin typeface="+mn-lt"/>
                <a:cs typeface="Calibri"/>
              </a:rPr>
              <a:t>2</a:t>
            </a:r>
            <a:r>
              <a:rPr sz="1600" spc="-22" baseline="-20833" dirty="0">
                <a:solidFill>
                  <a:srgbClr val="3B3834"/>
                </a:solidFill>
                <a:latin typeface="+mn-lt"/>
                <a:cs typeface="Calibri"/>
              </a:rPr>
              <a:t> </a:t>
            </a:r>
            <a:r>
              <a:rPr sz="1600" spc="-10" dirty="0">
                <a:solidFill>
                  <a:srgbClr val="3B3834"/>
                </a:solidFill>
                <a:latin typeface="+mn-lt"/>
                <a:cs typeface="Calibri"/>
              </a:rPr>
              <a:t>exchange</a:t>
            </a:r>
            <a:endParaRPr sz="1600" dirty="0">
              <a:latin typeface="+mn-lt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537672-ACBD-332F-BA01-91323E39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0515600" cy="813766"/>
          </a:xfrm>
        </p:spPr>
        <p:txBody>
          <a:bodyPr/>
          <a:lstStyle/>
          <a:p>
            <a:r>
              <a:rPr lang="fr-BE" spc="188" dirty="0" err="1">
                <a:solidFill>
                  <a:srgbClr val="1D51A4"/>
                </a:solidFill>
              </a:rPr>
              <a:t>Intrapulmonary</a:t>
            </a:r>
            <a:r>
              <a:rPr lang="fr-BE" spc="188" dirty="0">
                <a:solidFill>
                  <a:srgbClr val="1D51A4"/>
                </a:solidFill>
              </a:rPr>
              <a:t> Blood Circulation</a:t>
            </a:r>
            <a:endParaRPr lang="en-US" spc="188" dirty="0">
              <a:solidFill>
                <a:srgbClr val="1D51A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E4BA6-6750-DC46-85EA-B40F57B4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75661F-F24E-4F20-F998-EEC11474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3544151"/>
            <a:ext cx="5925911" cy="2542323"/>
          </a:xfrm>
        </p:spPr>
        <p:txBody>
          <a:bodyPr>
            <a:normAutofit/>
          </a:bodyPr>
          <a:lstStyle/>
          <a:p>
            <a:r>
              <a:rPr lang="fr-BE" b="1" spc="188" dirty="0"/>
              <a:t>III. </a:t>
            </a:r>
            <a:br>
              <a:rPr lang="fr-BE" b="1" spc="188" dirty="0"/>
            </a:br>
            <a:r>
              <a:rPr lang="fr-BE" b="1" spc="188" dirty="0"/>
              <a:t>COMMON DISORDERS</a:t>
            </a:r>
            <a:endParaRPr lang="en-US" b="1" spc="188" dirty="0"/>
          </a:p>
        </p:txBody>
      </p:sp>
    </p:spTree>
    <p:extLst>
      <p:ext uri="{BB962C8B-B14F-4D97-AF65-F5344CB8AC3E}">
        <p14:creationId xmlns:p14="http://schemas.microsoft.com/office/powerpoint/2010/main" val="3594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71600"/>
            <a:ext cx="8767827" cy="3810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tx1"/>
                </a:solidFill>
                <a:latin typeface="+mn-lt"/>
                <a:cs typeface="Verdana"/>
              </a:rPr>
              <a:t>Obstructive</a:t>
            </a:r>
            <a:r>
              <a:rPr sz="2400" spc="-1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+mn-lt"/>
                <a:cs typeface="Verdana"/>
              </a:rPr>
              <a:t>Conditions:</a:t>
            </a:r>
            <a:br>
              <a:rPr lang="en-US" sz="2400" spc="-10" dirty="0">
                <a:solidFill>
                  <a:schemeClr val="tx1"/>
                </a:solidFill>
                <a:latin typeface="+mn-lt"/>
                <a:cs typeface="Verdana"/>
              </a:rPr>
            </a:br>
            <a:endParaRPr lang="en-US" sz="2400" spc="-1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8450" indent="-285750" algn="l">
              <a:lnSpc>
                <a:spcPct val="100000"/>
              </a:lnSpc>
              <a:spcBef>
                <a:spcPts val="95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E</a:t>
            </a:r>
            <a:r>
              <a:rPr b="1" dirty="0">
                <a:solidFill>
                  <a:srgbClr val="00B050"/>
                </a:solidFill>
                <a:latin typeface="+mn-lt"/>
              </a:rPr>
              <a:t>mphysema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:</a:t>
            </a:r>
            <a:r>
              <a:rPr dirty="0">
                <a:solidFill>
                  <a:srgbClr val="00B050"/>
                </a:solidFill>
                <a:latin typeface="+mn-lt"/>
              </a:rPr>
              <a:t> </a:t>
            </a:r>
            <a:br>
              <a:rPr lang="en-US" dirty="0">
                <a:solidFill>
                  <a:srgbClr val="00B050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Alveoli become overstretched, rupture and merge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reducing the surface area for oxygen absorption.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98450" indent="-285750" algn="l">
              <a:lnSpc>
                <a:spcPct val="10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98450" indent="-285750" algn="l">
              <a:lnSpc>
                <a:spcPct val="10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Chronic Bronchitis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:</a:t>
            </a:r>
            <a:r>
              <a:rPr dirty="0">
                <a:solidFill>
                  <a:srgbClr val="00B050"/>
                </a:solidFill>
                <a:latin typeface="+mn-lt"/>
              </a:rPr>
              <a:t>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The Bronchi become inflamed, congested and narrowed.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The inflamed airway begins to produce too much mucus.</a:t>
            </a:r>
          </a:p>
          <a:p>
            <a:pPr marL="298450" indent="-285750" algn="l">
              <a:lnSpc>
                <a:spcPct val="10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+mn-lt"/>
            </a:endParaRPr>
          </a:p>
          <a:p>
            <a:pPr marL="298450" marR="59055" indent="-285750" algn="l">
              <a:lnSpc>
                <a:spcPct val="10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b="1" dirty="0">
                <a:solidFill>
                  <a:srgbClr val="00B050"/>
                </a:solidFill>
                <a:latin typeface="+mn-lt"/>
              </a:rPr>
              <a:t>COPD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: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Long-term disorder with progressive damage to lung tissue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dirty="0">
                <a:solidFill>
                  <a:schemeClr val="tx1"/>
                </a:solidFill>
                <a:latin typeface="+mn-lt"/>
              </a:rPr>
              <a:t>and increasing shortness of breath.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A274EF-7620-40F3-8666-94D95A415CB5}"/>
              </a:ext>
            </a:extLst>
          </p:cNvPr>
          <p:cNvSpPr txBox="1">
            <a:spLocks/>
          </p:cNvSpPr>
          <p:nvPr/>
        </p:nvSpPr>
        <p:spPr>
          <a:xfrm>
            <a:off x="533400" y="228600"/>
            <a:ext cx="8159750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979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disorders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61975" y="1400175"/>
            <a:ext cx="10891271" cy="4148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indent="0">
              <a:spcBef>
                <a:spcPts val="100"/>
              </a:spcBef>
              <a:buNone/>
              <a:tabLst>
                <a:tab pos="299085" algn="l"/>
                <a:tab pos="299720" algn="l"/>
              </a:tabLst>
            </a:pPr>
            <a:r>
              <a:rPr dirty="0">
                <a:solidFill>
                  <a:schemeClr val="tx1"/>
                </a:solidFill>
                <a:latin typeface="+mn-lt"/>
              </a:rPr>
              <a:t>Restrictive Conditions: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2065" indent="0">
              <a:spcBef>
                <a:spcPts val="100"/>
              </a:spcBef>
              <a:buNone/>
              <a:tabLst>
                <a:tab pos="299085" algn="l"/>
                <a:tab pos="299720" algn="l"/>
              </a:tabLst>
            </a:pPr>
            <a:endParaRPr lang="en-US" sz="1800" b="1" dirty="0">
              <a:solidFill>
                <a:schemeClr val="tx1"/>
              </a:solidFill>
              <a:latin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B050"/>
                </a:solidFill>
                <a:latin typeface="+mn-lt"/>
              </a:rPr>
              <a:t>Fibrosis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: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sz="1800" dirty="0">
                <a:solidFill>
                  <a:schemeClr val="tx1"/>
                </a:solidFill>
                <a:latin typeface="+mn-lt"/>
              </a:rPr>
              <a:t>	Gradual thickening of the lung tissue causing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sz="1800" dirty="0">
                <a:solidFill>
                  <a:schemeClr val="tx1"/>
                </a:solidFill>
                <a:latin typeface="+mn-lt"/>
              </a:rPr>
              <a:t>irreversible scarring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B050"/>
                </a:solidFill>
                <a:latin typeface="+mn-lt"/>
              </a:rPr>
              <a:t>Sarcoidosis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: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sz="1800" dirty="0">
                <a:solidFill>
                  <a:schemeClr val="tx1"/>
                </a:solidFill>
                <a:latin typeface="+mn-lt"/>
              </a:rPr>
              <a:t>	A disease that results from inflammation causing granulomas. When the granulomas do not heal, the tissues remains inflamed and fibrotic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B050"/>
                </a:solidFill>
                <a:latin typeface="+mn-lt"/>
              </a:rPr>
              <a:t>ARDS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: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sz="1800" dirty="0">
                <a:solidFill>
                  <a:schemeClr val="tx1"/>
                </a:solidFill>
                <a:latin typeface="+mn-lt"/>
              </a:rPr>
              <a:t>(Acute Respiratory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sz="1800" dirty="0">
                <a:solidFill>
                  <a:schemeClr val="tx1"/>
                </a:solidFill>
                <a:latin typeface="+mn-lt"/>
              </a:rPr>
              <a:t>Distress Syndrome) Sudden failure of the respiratory system that occurs when fluid builds in the alveolar sacs.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B050"/>
                </a:solidFill>
                <a:latin typeface="+mn-lt"/>
              </a:rPr>
              <a:t>Pleural Effusion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:</a:t>
            </a:r>
            <a:r>
              <a:rPr sz="1800" dirty="0">
                <a:solidFill>
                  <a:srgbClr val="00B050"/>
                </a:solidFill>
                <a:latin typeface="+mn-lt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sz="1800" dirty="0">
                <a:solidFill>
                  <a:schemeClr val="tx1"/>
                </a:solidFill>
                <a:latin typeface="+mn-lt"/>
              </a:rPr>
              <a:t>Excessive fluid in the two-layered membrane surrounding the lung.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sz="1800" dirty="0">
                <a:solidFill>
                  <a:schemeClr val="tx1"/>
                </a:solidFill>
                <a:latin typeface="+mn-lt"/>
              </a:rPr>
              <a:t>Common causes are pneumonia, tuberculosis heart failure and cancer</a:t>
            </a:r>
            <a:r>
              <a:rPr sz="1800" dirty="0">
                <a:solidFill>
                  <a:schemeClr val="tx1"/>
                </a:solidFill>
                <a:latin typeface="Verdana"/>
              </a:rPr>
              <a:t>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DF70AAE-106D-472B-9BDD-88DEDBB7AE7E}"/>
              </a:ext>
            </a:extLst>
          </p:cNvPr>
          <p:cNvSpPr txBox="1">
            <a:spLocks/>
          </p:cNvSpPr>
          <p:nvPr/>
        </p:nvSpPr>
        <p:spPr>
          <a:xfrm>
            <a:off x="603250" y="228600"/>
            <a:ext cx="8159750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979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disorders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3471-4C29-454D-828A-5CAF8B0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b="0" dirty="0"/>
              <a:t>Anatomy &amp; Physiology </a:t>
            </a:r>
            <a:br>
              <a:rPr lang="en-US" sz="3600" b="0" dirty="0"/>
            </a:br>
            <a:r>
              <a:rPr lang="en-US" sz="3600" b="0" dirty="0"/>
              <a:t>of the Respiratory System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C1BF34-7790-E617-6799-0536672C7E96}"/>
              </a:ext>
            </a:extLst>
          </p:cNvPr>
          <p:cNvSpPr txBox="1">
            <a:spLocks/>
          </p:cNvSpPr>
          <p:nvPr/>
        </p:nvSpPr>
        <p:spPr>
          <a:xfrm>
            <a:off x="551089" y="5352852"/>
            <a:ext cx="2964468" cy="13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Luc Van Audenhove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Head of Marketing</a:t>
            </a:r>
            <a:br>
              <a:rPr lang="en-US" sz="1200" b="1" dirty="0">
                <a:solidFill>
                  <a:schemeClr val="bg1"/>
                </a:solidFill>
              </a:rPr>
            </a:b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Reworked version from Tommy Lynch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Zaventem, October 2023;</a:t>
            </a:r>
          </a:p>
        </p:txBody>
      </p:sp>
    </p:spTree>
    <p:extLst>
      <p:ext uri="{BB962C8B-B14F-4D97-AF65-F5344CB8AC3E}">
        <p14:creationId xmlns:p14="http://schemas.microsoft.com/office/powerpoint/2010/main" val="286873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69477"/>
            <a:ext cx="10668000" cy="3862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Vascular Diseases:</a:t>
            </a:r>
            <a:br>
              <a:rPr lang="fr-BE" sz="24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endParaRPr lang="fr-BE" sz="2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297815" indent="-28575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kern="1200" dirty="0">
                <a:solidFill>
                  <a:srgbClr val="00B050"/>
                </a:solidFill>
                <a:latin typeface="+mn-lt"/>
                <a:ea typeface="Verdana" panose="020B0604030504040204" pitchFamily="34" charset="0"/>
              </a:rPr>
              <a:t>Pulmonary Edema</a:t>
            </a:r>
            <a:r>
              <a:rPr lang="en-US" dirty="0">
                <a:solidFill>
                  <a:srgbClr val="00B050"/>
                </a:solidFill>
                <a:latin typeface="+mn-lt"/>
                <a:cs typeface="Calibri"/>
              </a:rPr>
              <a:t>:</a:t>
            </a:r>
            <a:r>
              <a:rPr spc="-5" dirty="0">
                <a:solidFill>
                  <a:srgbClr val="00B050"/>
                </a:solidFill>
                <a:latin typeface="+mn-lt"/>
                <a:cs typeface="Calibri"/>
              </a:rPr>
              <a:t> </a:t>
            </a:r>
            <a:br>
              <a:rPr lang="en-US" spc="-5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Fluid</a:t>
            </a:r>
            <a:r>
              <a:rPr spc="3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accumulation in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lungs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which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leads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to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impaired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gas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exchange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as</a:t>
            </a:r>
            <a:r>
              <a:rPr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result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inadequate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 err="1">
                <a:solidFill>
                  <a:schemeClr val="tx1"/>
                </a:solidFill>
                <a:latin typeface="+mn-lt"/>
                <a:cs typeface="Calibri"/>
              </a:rPr>
              <a:t>unctioning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the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heart</a:t>
            </a:r>
            <a:r>
              <a:rPr spc="-5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or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circulatory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system.</a:t>
            </a:r>
            <a:endParaRPr lang="fr-BE" spc="-1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r-BE" b="1" kern="1200" spc="-1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kern="1200" dirty="0">
                <a:solidFill>
                  <a:srgbClr val="00B050"/>
                </a:solidFill>
                <a:latin typeface="+mn-lt"/>
                <a:ea typeface="Verdana" panose="020B0604030504040204" pitchFamily="34" charset="0"/>
              </a:rPr>
              <a:t>Pulmonary Embolism</a:t>
            </a:r>
            <a:r>
              <a:rPr lang="en-US" dirty="0">
                <a:solidFill>
                  <a:srgbClr val="00B050"/>
                </a:solidFill>
                <a:latin typeface="+mn-lt"/>
                <a:cs typeface="Calibri"/>
              </a:rPr>
              <a:t>:</a:t>
            </a:r>
            <a:r>
              <a:rPr spc="-10" dirty="0">
                <a:solidFill>
                  <a:srgbClr val="00B050"/>
                </a:solidFill>
                <a:latin typeface="+mn-lt"/>
                <a:cs typeface="Calibri"/>
              </a:rPr>
              <a:t> </a:t>
            </a:r>
            <a:br>
              <a:rPr lang="en-US" spc="-10" dirty="0">
                <a:solidFill>
                  <a:srgbClr val="00B050"/>
                </a:solidFill>
                <a:latin typeface="+mn-lt"/>
                <a:cs typeface="Calibri"/>
              </a:rPr>
            </a:b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condition</a:t>
            </a:r>
            <a:r>
              <a:rPr spc="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that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occurs</a:t>
            </a:r>
            <a:r>
              <a:rPr spc="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when one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more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arteries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in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your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lungs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become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blocked.</a:t>
            </a:r>
            <a:endParaRPr lang="fr-BE" spc="-1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r-BE" b="1" kern="1200" spc="-1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kern="1200" dirty="0">
                <a:solidFill>
                  <a:srgbClr val="00B050"/>
                </a:solidFill>
                <a:latin typeface="+mn-lt"/>
                <a:ea typeface="Verdana" panose="020B0604030504040204" pitchFamily="34" charset="0"/>
              </a:rPr>
              <a:t>Pulmonary Hypertension</a:t>
            </a:r>
            <a:r>
              <a:rPr lang="en-US" dirty="0">
                <a:solidFill>
                  <a:srgbClr val="00B050"/>
                </a:solidFill>
                <a:latin typeface="+mn-lt"/>
                <a:cs typeface="Calibri"/>
              </a:rPr>
              <a:t>:</a:t>
            </a:r>
            <a:r>
              <a:rPr dirty="0">
                <a:solidFill>
                  <a:srgbClr val="00B050"/>
                </a:solidFill>
                <a:latin typeface="+mn-lt"/>
                <a:cs typeface="Calibri"/>
              </a:rPr>
              <a:t> </a:t>
            </a:r>
            <a:br>
              <a:rPr lang="en-US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type of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high blood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pressure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that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affects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only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arteries</a:t>
            </a:r>
            <a:r>
              <a:rPr spc="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in</a:t>
            </a:r>
            <a:r>
              <a:rPr spc="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lungs</a:t>
            </a:r>
            <a:r>
              <a:rPr spc="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right</a:t>
            </a:r>
            <a:r>
              <a:rPr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side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pc="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heart.</a:t>
            </a:r>
            <a:r>
              <a:rPr spc="40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The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pulmonary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arteries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capillaries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become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narrowed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blocked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or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destroyed</a:t>
            </a:r>
            <a:r>
              <a:rPr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which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raises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pressure</a:t>
            </a:r>
            <a:r>
              <a:rPr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within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arteries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in</a:t>
            </a:r>
            <a:r>
              <a:rPr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Calibri"/>
              </a:rPr>
              <a:t>lung.</a:t>
            </a:r>
            <a:endParaRPr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F3A4302-B33F-41FD-A739-31C48E5901E8}"/>
              </a:ext>
            </a:extLst>
          </p:cNvPr>
          <p:cNvSpPr txBox="1">
            <a:spLocks/>
          </p:cNvSpPr>
          <p:nvPr/>
        </p:nvSpPr>
        <p:spPr>
          <a:xfrm>
            <a:off x="533400" y="228600"/>
            <a:ext cx="8159750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979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disorders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0422" y="1393825"/>
            <a:ext cx="9951378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buSzPct val="80555"/>
              <a:tabLst>
                <a:tab pos="299085" algn="l"/>
                <a:tab pos="29972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Infectious, environmental and other "diseases“:</a:t>
            </a:r>
            <a:endParaRPr lang="fr-BE" sz="2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12065">
              <a:spcBef>
                <a:spcPts val="100"/>
              </a:spcBef>
              <a:buSzPct val="80555"/>
              <a:tabLst>
                <a:tab pos="299085" algn="l"/>
                <a:tab pos="299720" algn="l"/>
              </a:tabLst>
            </a:pPr>
            <a:endParaRPr lang="fr-BE" sz="2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SzPct val="80555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00B050"/>
                </a:solidFill>
                <a:latin typeface="+mn-lt"/>
                <a:cs typeface="Verdana"/>
              </a:rPr>
              <a:t>Pneumonia</a:t>
            </a:r>
            <a:r>
              <a:rPr lang="en-US" dirty="0">
                <a:solidFill>
                  <a:srgbClr val="00B050"/>
                </a:solidFill>
                <a:latin typeface="+mn-lt"/>
                <a:cs typeface="Verdana"/>
              </a:rPr>
              <a:t>:</a:t>
            </a:r>
            <a:br>
              <a:rPr lang="en-US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Inflammation</a:t>
            </a:r>
            <a:r>
              <a:rPr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 bronchioles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and</a:t>
            </a:r>
            <a:r>
              <a:rPr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alveolar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sacs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due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to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infections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with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bacteria,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viruses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or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other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pathogenic</a:t>
            </a:r>
            <a:r>
              <a:rPr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organisms.</a:t>
            </a:r>
            <a:endParaRPr lang="fr-BE" spc="-1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SzPct val="80555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r-BE" b="1" spc="-1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SzPct val="80555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00B050"/>
                </a:solidFill>
                <a:latin typeface="+mn-lt"/>
                <a:cs typeface="Verdana"/>
              </a:rPr>
              <a:t>Tuberculosis</a:t>
            </a:r>
            <a:r>
              <a:rPr lang="en-US" dirty="0">
                <a:solidFill>
                  <a:srgbClr val="00B050"/>
                </a:solidFill>
                <a:latin typeface="+mn-lt"/>
                <a:cs typeface="Verdana"/>
              </a:rPr>
              <a:t>:</a:t>
            </a:r>
            <a:br>
              <a:rPr lang="en-US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Infectious disease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caused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 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tubercle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bacillus.</a:t>
            </a:r>
            <a:r>
              <a:rPr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It is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characterized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 formation</a:t>
            </a:r>
            <a:r>
              <a:rPr spc="-3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tubercles </a:t>
            </a:r>
            <a:r>
              <a:rPr spc="-25" dirty="0">
                <a:solidFill>
                  <a:schemeClr val="tx1"/>
                </a:solidFill>
                <a:latin typeface="+mn-lt"/>
                <a:cs typeface="Verdana"/>
              </a:rPr>
              <a:t>on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lungs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often developing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long</a:t>
            </a:r>
            <a:r>
              <a:rPr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after the</a:t>
            </a:r>
            <a:r>
              <a:rPr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initial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infection.</a:t>
            </a:r>
            <a:endParaRPr lang="fr-BE" spc="-1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SzPct val="80555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r-BE" b="1" spc="-10" dirty="0">
              <a:solidFill>
                <a:schemeClr val="tx1"/>
              </a:solidFill>
              <a:latin typeface="+mn-lt"/>
              <a:cs typeface="Verdana"/>
            </a:endParaRPr>
          </a:p>
          <a:p>
            <a:pPr marL="297815" indent="-285750">
              <a:spcBef>
                <a:spcPts val="100"/>
              </a:spcBef>
              <a:buClr>
                <a:srgbClr val="0070C0"/>
              </a:buClr>
              <a:buSzPct val="80555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00B050"/>
                </a:solidFill>
                <a:latin typeface="+mn-lt"/>
                <a:cs typeface="Verdana"/>
              </a:rPr>
              <a:t>Asbestosis</a:t>
            </a:r>
            <a:r>
              <a:rPr lang="en-US" dirty="0">
                <a:solidFill>
                  <a:srgbClr val="00B050"/>
                </a:solidFill>
                <a:latin typeface="+mn-lt"/>
                <a:cs typeface="Verdana"/>
              </a:rPr>
              <a:t>:</a:t>
            </a:r>
            <a:r>
              <a:rPr spc="-5" dirty="0">
                <a:solidFill>
                  <a:srgbClr val="00B050"/>
                </a:solidFill>
                <a:latin typeface="+mn-lt"/>
                <a:cs typeface="Verdana"/>
              </a:rPr>
              <a:t> </a:t>
            </a:r>
            <a:br>
              <a:rPr lang="en-US" spc="-5" dirty="0">
                <a:solidFill>
                  <a:schemeClr val="tx1"/>
                </a:solidFill>
                <a:latin typeface="+mn-lt"/>
                <a:cs typeface="Verdana"/>
              </a:rPr>
            </a:b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A</a:t>
            </a:r>
            <a:r>
              <a:rPr spc="-1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breathing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disorder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caused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by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inhaling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asbestos</a:t>
            </a:r>
            <a:r>
              <a:rPr spc="-2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fibers/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Prolonged</a:t>
            </a:r>
            <a:r>
              <a:rPr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accumulation</a:t>
            </a:r>
            <a:r>
              <a:rPr spc="-3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these</a:t>
            </a:r>
            <a:r>
              <a:rPr spc="1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fibers</a:t>
            </a:r>
            <a:r>
              <a:rPr spc="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Verdana"/>
              </a:rPr>
              <a:t>in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your</a:t>
            </a:r>
            <a:r>
              <a:rPr spc="-4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lung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causes</a:t>
            </a:r>
            <a:r>
              <a:rPr spc="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scarring</a:t>
            </a:r>
            <a:r>
              <a:rPr spc="-20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the</a:t>
            </a:r>
            <a:r>
              <a:rPr spc="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lung</a:t>
            </a:r>
            <a:r>
              <a:rPr spc="-5" dirty="0">
                <a:solidFill>
                  <a:schemeClr val="tx1"/>
                </a:solidFill>
                <a:latin typeface="+mn-lt"/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tissue and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shortness </a:t>
            </a:r>
            <a:r>
              <a:rPr dirty="0">
                <a:solidFill>
                  <a:schemeClr val="tx1"/>
                </a:solidFill>
                <a:latin typeface="+mn-lt"/>
                <a:cs typeface="Verdana"/>
              </a:rPr>
              <a:t>of</a:t>
            </a:r>
            <a:r>
              <a:rPr spc="-10" dirty="0">
                <a:solidFill>
                  <a:schemeClr val="tx1"/>
                </a:solidFill>
                <a:latin typeface="+mn-lt"/>
                <a:cs typeface="Verdana"/>
              </a:rPr>
              <a:t> breath.</a:t>
            </a:r>
            <a:endParaRPr dirty="0">
              <a:solidFill>
                <a:schemeClr val="tx1"/>
              </a:solidFill>
              <a:latin typeface="+mn-lt"/>
              <a:cs typeface="Verdan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7C03A34-35AE-4A3F-974B-EC3E2A965E88}"/>
              </a:ext>
            </a:extLst>
          </p:cNvPr>
          <p:cNvSpPr txBox="1">
            <a:spLocks/>
          </p:cNvSpPr>
          <p:nvPr/>
        </p:nvSpPr>
        <p:spPr>
          <a:xfrm>
            <a:off x="603250" y="228600"/>
            <a:ext cx="8159750" cy="5668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9795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disorders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8204" y="6522271"/>
            <a:ext cx="198120" cy="1708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3861" y="3544151"/>
            <a:ext cx="41070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0" algn="l"/>
              </a:tabLst>
            </a:pPr>
            <a:r>
              <a:rPr sz="4800" spc="595" dirty="0">
                <a:solidFill>
                  <a:srgbClr val="FFFFFF"/>
                </a:solidFill>
              </a:rPr>
              <a:t>T</a:t>
            </a:r>
            <a:r>
              <a:rPr sz="4800" dirty="0">
                <a:solidFill>
                  <a:srgbClr val="FFFFFF"/>
                </a:solidFill>
              </a:rPr>
              <a:t>H</a:t>
            </a:r>
            <a:r>
              <a:rPr lang="fr-BE" sz="4800" dirty="0">
                <a:solidFill>
                  <a:srgbClr val="FFFFFF"/>
                </a:solidFill>
              </a:rPr>
              <a:t>A</a:t>
            </a:r>
            <a:r>
              <a:rPr sz="4800" dirty="0">
                <a:solidFill>
                  <a:srgbClr val="FFFFFF"/>
                </a:solidFill>
              </a:rPr>
              <a:t>N</a:t>
            </a:r>
            <a:r>
              <a:rPr sz="4800" spc="-1040" dirty="0">
                <a:solidFill>
                  <a:srgbClr val="FFFFFF"/>
                </a:solidFill>
              </a:rPr>
              <a:t> </a:t>
            </a:r>
            <a:r>
              <a:rPr sz="4800" spc="-50" dirty="0">
                <a:solidFill>
                  <a:srgbClr val="FFFFFF"/>
                </a:solidFill>
              </a:rPr>
              <a:t>K</a:t>
            </a:r>
            <a:r>
              <a:rPr lang="fr-BE" sz="4800" spc="-5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Y</a:t>
            </a:r>
            <a:r>
              <a:rPr sz="4800" spc="-1040" dirty="0">
                <a:solidFill>
                  <a:srgbClr val="FFFFFF"/>
                </a:solidFill>
              </a:rPr>
              <a:t> </a:t>
            </a:r>
            <a:r>
              <a:rPr sz="4800" spc="570" dirty="0">
                <a:solidFill>
                  <a:srgbClr val="FFFFFF"/>
                </a:solidFill>
              </a:rPr>
              <a:t>O</a:t>
            </a:r>
            <a:r>
              <a:rPr sz="4800" spc="-25" dirty="0">
                <a:solidFill>
                  <a:srgbClr val="FFFFFF"/>
                </a:solidFill>
              </a:rPr>
              <a:t>U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335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528" y="4346501"/>
            <a:ext cx="2701053" cy="1925738"/>
          </a:xfrm>
          <a:prstGeom prst="rect">
            <a:avLst/>
          </a:prstGeom>
        </p:spPr>
      </p:pic>
      <p:pic>
        <p:nvPicPr>
          <p:cNvPr id="8" name="Picture 7" descr="7861700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837" y="4346501"/>
            <a:ext cx="2832586" cy="1925738"/>
          </a:xfrm>
          <a:prstGeom prst="rect">
            <a:avLst/>
          </a:prstGeom>
        </p:spPr>
      </p:pic>
      <p:pic>
        <p:nvPicPr>
          <p:cNvPr id="9" name="Picture 8" descr="494326035_edi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386" y="4346501"/>
            <a:ext cx="2733156" cy="19257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88386" y="1077157"/>
            <a:ext cx="9606356" cy="3063875"/>
          </a:xfrm>
        </p:spPr>
        <p:txBody>
          <a:bodyPr/>
          <a:lstStyle/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The information provided in the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AirLife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Training Academy 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for the Sales and Marketing teams of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AirLife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and its distributors is not intended for further distribution.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The enclosed information can only be used for educational purposes for our sales teams.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This information can under no circumstances be used as advertising or 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for distribution to end users.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BE" sz="1600" dirty="0" err="1">
                <a:solidFill>
                  <a:schemeClr val="accent6">
                    <a:lumMod val="75000"/>
                  </a:schemeClr>
                </a:solidFill>
              </a:rPr>
              <a:t>Confidential</a:t>
            </a: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: Not for </a:t>
            </a:r>
            <a:r>
              <a:rPr lang="fr-BE" sz="1600" dirty="0" err="1">
                <a:solidFill>
                  <a:schemeClr val="accent6">
                    <a:lumMod val="75000"/>
                  </a:schemeClr>
                </a:solidFill>
              </a:rPr>
              <a:t>further</a:t>
            </a: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 distribution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86329" y="1400175"/>
            <a:ext cx="10891271" cy="2415147"/>
          </a:xfrm>
          <a:prstGeom prst="rect">
            <a:avLst/>
          </a:prstGeom>
        </p:spPr>
        <p:txBody>
          <a:bodyPr vert="horz" wrap="square" lIns="0" tIns="407542" rIns="0" bIns="0" rtlCol="0">
            <a:spAutoFit/>
          </a:bodyPr>
          <a:lstStyle/>
          <a:p>
            <a:pPr marL="194945" marR="356235">
              <a:spcBef>
                <a:spcPts val="105"/>
              </a:spcBef>
              <a:buClr>
                <a:srgbClr val="0070C0"/>
              </a:buClr>
              <a:buSzPct val="150000"/>
            </a:pPr>
            <a:r>
              <a:rPr lang="fr-BE" b="0" dirty="0">
                <a:solidFill>
                  <a:schemeClr val="tx1"/>
                </a:solidFill>
              </a:rPr>
              <a:t>Objectives:</a:t>
            </a:r>
          </a:p>
          <a:p>
            <a:pPr marL="194945" marR="356235">
              <a:spcBef>
                <a:spcPts val="105"/>
              </a:spcBef>
              <a:buClr>
                <a:srgbClr val="0070C0"/>
              </a:buClr>
              <a:buSzPct val="150000"/>
            </a:pPr>
            <a:endParaRPr lang="fr-BE" b="0" dirty="0">
              <a:solidFill>
                <a:schemeClr val="tx1"/>
              </a:solidFill>
            </a:endParaRPr>
          </a:p>
          <a:p>
            <a:pPr marL="537845" marR="356235" indent="-342900">
              <a:spcBef>
                <a:spcPts val="10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0" dirty="0">
                <a:solidFill>
                  <a:schemeClr val="tx1"/>
                </a:solidFill>
              </a:rPr>
              <a:t>Identify th</a:t>
            </a:r>
            <a:r>
              <a:rPr lang="en-US" sz="1600" b="0" dirty="0">
                <a:solidFill>
                  <a:schemeClr val="tx1"/>
                </a:solidFill>
              </a:rPr>
              <a:t>e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sz="1600" b="1" dirty="0">
                <a:solidFill>
                  <a:srgbClr val="00B050"/>
                </a:solidFill>
              </a:rPr>
              <a:t>anatomical structures</a:t>
            </a:r>
            <a:r>
              <a:rPr lang="en-US" sz="1600" b="1" dirty="0">
                <a:solidFill>
                  <a:srgbClr val="00B050"/>
                </a:solidFill>
              </a:rPr>
              <a:t>,</a:t>
            </a:r>
            <a:br>
              <a:rPr lang="en-US" sz="1600" b="0" dirty="0">
                <a:solidFill>
                  <a:srgbClr val="00B050"/>
                </a:solidFill>
              </a:rPr>
            </a:br>
            <a:endParaRPr sz="1600" b="0" dirty="0">
              <a:solidFill>
                <a:srgbClr val="00B050"/>
              </a:solidFill>
            </a:endParaRPr>
          </a:p>
          <a:p>
            <a:pPr marL="537845" marR="5080" indent="-342900">
              <a:spcBef>
                <a:spcPts val="75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0" dirty="0">
                <a:solidFill>
                  <a:schemeClr val="tx1"/>
                </a:solidFill>
              </a:rPr>
              <a:t>Understand the </a:t>
            </a:r>
            <a:r>
              <a:rPr sz="1600" b="1" dirty="0">
                <a:solidFill>
                  <a:srgbClr val="00B050"/>
                </a:solidFill>
              </a:rPr>
              <a:t>physiology</a:t>
            </a:r>
            <a:r>
              <a:rPr lang="en-US" sz="1600" b="1" dirty="0">
                <a:solidFill>
                  <a:srgbClr val="00B050"/>
                </a:solidFill>
              </a:rPr>
              <a:t>,</a:t>
            </a:r>
            <a:br>
              <a:rPr lang="en-US" sz="1600" b="0" dirty="0">
                <a:solidFill>
                  <a:schemeClr val="tx1"/>
                </a:solidFill>
              </a:rPr>
            </a:br>
            <a:endParaRPr lang="en-US" sz="1600" b="0" dirty="0">
              <a:solidFill>
                <a:schemeClr val="tx1"/>
              </a:solidFill>
            </a:endParaRPr>
          </a:p>
          <a:p>
            <a:pPr marL="537845" marR="5080" indent="-342900">
              <a:spcBef>
                <a:spcPts val="755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sz="1600" b="0" dirty="0">
                <a:solidFill>
                  <a:schemeClr val="tx1"/>
                </a:solidFill>
              </a:rPr>
              <a:t>Recognize </a:t>
            </a:r>
            <a:r>
              <a:rPr sz="1600" b="1" dirty="0">
                <a:solidFill>
                  <a:srgbClr val="00B050"/>
                </a:solidFill>
              </a:rPr>
              <a:t>common disorders </a:t>
            </a:r>
            <a:r>
              <a:rPr sz="1600" b="0" dirty="0">
                <a:solidFill>
                  <a:schemeClr val="tx1"/>
                </a:solidFill>
              </a:rPr>
              <a:t>of the Respiratory System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321300" algn="l"/>
              </a:tabLst>
            </a:pPr>
            <a:r>
              <a:rPr lang="en-US" dirty="0">
                <a:solidFill>
                  <a:srgbClr val="1D51A4"/>
                </a:solidFill>
              </a:rPr>
              <a:t>Anatomy &amp; Physiology of the Resp</a:t>
            </a:r>
            <a:r>
              <a:rPr dirty="0">
                <a:solidFill>
                  <a:srgbClr val="1D51A4"/>
                </a:solidFill>
              </a:rPr>
              <a:t>iratory</a:t>
            </a:r>
            <a:r>
              <a:rPr lang="en-US" dirty="0">
                <a:solidFill>
                  <a:srgbClr val="1D51A4"/>
                </a:solidFill>
              </a:rPr>
              <a:t> </a:t>
            </a:r>
            <a:r>
              <a:rPr dirty="0">
                <a:solidFill>
                  <a:srgbClr val="1D51A4"/>
                </a:solidFill>
              </a:rPr>
              <a:t>System</a:t>
            </a:r>
            <a:r>
              <a:rPr lang="en-US" dirty="0">
                <a:solidFill>
                  <a:srgbClr val="1D51A4"/>
                </a:solidFill>
              </a:rPr>
              <a:t> </a:t>
            </a:r>
            <a:endParaRPr dirty="0">
              <a:solidFill>
                <a:srgbClr val="1D51A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D341E-00BA-5F69-9B4D-18935DB91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75E3-62B6-C44A-8295-14DF27978E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CAB47A-BDB3-8A7D-B375-462EDDC2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I.</a:t>
            </a:r>
            <a:br>
              <a:rPr lang="fr-BE" dirty="0"/>
            </a:br>
            <a:r>
              <a:rPr lang="fr-BE" dirty="0"/>
              <a:t>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8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69367"/>
            <a:ext cx="10515600" cy="608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321300" algn="l"/>
              </a:tabLst>
            </a:pPr>
            <a:r>
              <a:rPr dirty="0">
                <a:solidFill>
                  <a:srgbClr val="1D51A4"/>
                </a:solidFill>
              </a:rPr>
              <a:t>The</a:t>
            </a:r>
            <a:r>
              <a:rPr lang="en-US" dirty="0">
                <a:solidFill>
                  <a:srgbClr val="1D51A4"/>
                </a:solidFill>
              </a:rPr>
              <a:t> upper respiratory tract – Pharynx</a:t>
            </a:r>
            <a:endParaRPr dirty="0">
              <a:solidFill>
                <a:srgbClr val="1D51A4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4898" y="2664713"/>
            <a:ext cx="909955" cy="1663064"/>
          </a:xfrm>
          <a:custGeom>
            <a:avLst/>
            <a:gdLst/>
            <a:ahLst/>
            <a:cxnLst/>
            <a:rect l="l" t="t" r="r" b="b"/>
            <a:pathLst>
              <a:path w="909954" h="1663064">
                <a:moveTo>
                  <a:pt x="834008" y="678688"/>
                </a:moveTo>
                <a:lnTo>
                  <a:pt x="606551" y="678688"/>
                </a:lnTo>
                <a:lnTo>
                  <a:pt x="492759" y="576834"/>
                </a:lnTo>
                <a:lnTo>
                  <a:pt x="454913" y="475107"/>
                </a:lnTo>
                <a:lnTo>
                  <a:pt x="379095" y="305435"/>
                </a:lnTo>
                <a:lnTo>
                  <a:pt x="303275" y="169672"/>
                </a:lnTo>
                <a:lnTo>
                  <a:pt x="189483" y="33909"/>
                </a:lnTo>
                <a:lnTo>
                  <a:pt x="0" y="0"/>
                </a:lnTo>
                <a:lnTo>
                  <a:pt x="37846" y="339344"/>
                </a:lnTo>
                <a:lnTo>
                  <a:pt x="246379" y="599439"/>
                </a:lnTo>
                <a:lnTo>
                  <a:pt x="385445" y="927481"/>
                </a:lnTo>
                <a:lnTo>
                  <a:pt x="246379" y="1323340"/>
                </a:lnTo>
                <a:lnTo>
                  <a:pt x="94742" y="1481709"/>
                </a:lnTo>
                <a:lnTo>
                  <a:pt x="37846" y="1628775"/>
                </a:lnTo>
                <a:lnTo>
                  <a:pt x="416941" y="1628775"/>
                </a:lnTo>
                <a:lnTo>
                  <a:pt x="682371" y="1628775"/>
                </a:lnTo>
                <a:lnTo>
                  <a:pt x="909827" y="1662684"/>
                </a:lnTo>
                <a:lnTo>
                  <a:pt x="834008" y="1357249"/>
                </a:lnTo>
                <a:lnTo>
                  <a:pt x="834008" y="1018032"/>
                </a:lnTo>
                <a:lnTo>
                  <a:pt x="834008" y="814324"/>
                </a:lnTo>
                <a:lnTo>
                  <a:pt x="834008" y="678688"/>
                </a:lnTo>
                <a:close/>
              </a:path>
            </a:pathLst>
          </a:custGeom>
          <a:ln w="3809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7674" y="4327398"/>
            <a:ext cx="797560" cy="611505"/>
          </a:xfrm>
          <a:custGeom>
            <a:avLst/>
            <a:gdLst/>
            <a:ahLst/>
            <a:cxnLst/>
            <a:rect l="l" t="t" r="r" b="b"/>
            <a:pathLst>
              <a:path w="797559" h="611504">
                <a:moveTo>
                  <a:pt x="746505" y="11302"/>
                </a:moveTo>
                <a:lnTo>
                  <a:pt x="455422" y="0"/>
                </a:lnTo>
                <a:lnTo>
                  <a:pt x="341629" y="101853"/>
                </a:lnTo>
                <a:lnTo>
                  <a:pt x="0" y="611124"/>
                </a:lnTo>
                <a:lnTo>
                  <a:pt x="759078" y="543178"/>
                </a:lnTo>
                <a:lnTo>
                  <a:pt x="797051" y="271652"/>
                </a:lnTo>
                <a:lnTo>
                  <a:pt x="746505" y="11302"/>
                </a:lnTo>
                <a:close/>
              </a:path>
            </a:pathLst>
          </a:custGeom>
          <a:ln w="38100">
            <a:solidFill>
              <a:srgbClr val="FF9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3686" y="4854701"/>
            <a:ext cx="1024255" cy="1358265"/>
          </a:xfrm>
          <a:custGeom>
            <a:avLst/>
            <a:gdLst/>
            <a:ahLst/>
            <a:cxnLst/>
            <a:rect l="l" t="t" r="r" b="b"/>
            <a:pathLst>
              <a:path w="1024254" h="1358264">
                <a:moveTo>
                  <a:pt x="0" y="67945"/>
                </a:moveTo>
                <a:lnTo>
                  <a:pt x="758571" y="0"/>
                </a:lnTo>
                <a:lnTo>
                  <a:pt x="834517" y="339471"/>
                </a:lnTo>
                <a:lnTo>
                  <a:pt x="910336" y="678942"/>
                </a:lnTo>
                <a:lnTo>
                  <a:pt x="1024128" y="916571"/>
                </a:lnTo>
                <a:lnTo>
                  <a:pt x="568960" y="1357884"/>
                </a:lnTo>
                <a:lnTo>
                  <a:pt x="303403" y="814730"/>
                </a:lnTo>
                <a:lnTo>
                  <a:pt x="113792" y="509143"/>
                </a:lnTo>
                <a:lnTo>
                  <a:pt x="0" y="237617"/>
                </a:lnTo>
                <a:lnTo>
                  <a:pt x="0" y="67945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2246" y="1677162"/>
            <a:ext cx="699770" cy="1629410"/>
          </a:xfrm>
          <a:custGeom>
            <a:avLst/>
            <a:gdLst/>
            <a:ahLst/>
            <a:cxnLst/>
            <a:rect l="l" t="t" r="r" b="b"/>
            <a:pathLst>
              <a:path w="699770" h="1629410">
                <a:moveTo>
                  <a:pt x="0" y="599566"/>
                </a:moveTo>
                <a:lnTo>
                  <a:pt x="51180" y="386079"/>
                </a:lnTo>
                <a:lnTo>
                  <a:pt x="89534" y="258825"/>
                </a:lnTo>
                <a:lnTo>
                  <a:pt x="189229" y="135762"/>
                </a:lnTo>
                <a:lnTo>
                  <a:pt x="296672" y="0"/>
                </a:lnTo>
                <a:lnTo>
                  <a:pt x="423290" y="76326"/>
                </a:lnTo>
                <a:lnTo>
                  <a:pt x="503808" y="131572"/>
                </a:lnTo>
                <a:lnTo>
                  <a:pt x="641984" y="254508"/>
                </a:lnTo>
                <a:lnTo>
                  <a:pt x="699515" y="356362"/>
                </a:lnTo>
                <a:lnTo>
                  <a:pt x="680338" y="717041"/>
                </a:lnTo>
                <a:lnTo>
                  <a:pt x="645795" y="1243076"/>
                </a:lnTo>
                <a:lnTo>
                  <a:pt x="593344" y="1629155"/>
                </a:lnTo>
                <a:lnTo>
                  <a:pt x="491108" y="1629155"/>
                </a:lnTo>
                <a:lnTo>
                  <a:pt x="491108" y="1391539"/>
                </a:lnTo>
                <a:lnTo>
                  <a:pt x="439927" y="1153922"/>
                </a:lnTo>
                <a:lnTo>
                  <a:pt x="327405" y="905128"/>
                </a:lnTo>
                <a:lnTo>
                  <a:pt x="204597" y="769365"/>
                </a:lnTo>
                <a:lnTo>
                  <a:pt x="92075" y="667512"/>
                </a:lnTo>
                <a:lnTo>
                  <a:pt x="0" y="599566"/>
                </a:lnTo>
                <a:close/>
              </a:path>
            </a:pathLst>
          </a:custGeom>
          <a:ln w="38099">
            <a:solidFill>
              <a:srgbClr val="FF9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7200" y="1828800"/>
            <a:ext cx="17526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3B3834"/>
                </a:solidFill>
                <a:latin typeface="+mn-lt"/>
                <a:ea typeface="Verdana" panose="020B0604030504040204" pitchFamily="34" charset="0"/>
                <a:cs typeface="Calibri"/>
              </a:rPr>
              <a:t>Nasopharynx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200" y="5562600"/>
            <a:ext cx="1445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3B3834"/>
                </a:solidFill>
                <a:latin typeface="+mn-lt"/>
                <a:ea typeface="Verdana" panose="020B0604030504040204" pitchFamily="34" charset="0"/>
                <a:cs typeface="Calibri"/>
              </a:rPr>
              <a:t>Esophagus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DAF76E24-8AEE-4EC1-A4A4-09B3CBB7B5B4}"/>
              </a:ext>
            </a:extLst>
          </p:cNvPr>
          <p:cNvSpPr txBox="1"/>
          <p:nvPr/>
        </p:nvSpPr>
        <p:spPr>
          <a:xfrm>
            <a:off x="457200" y="2514600"/>
            <a:ext cx="17526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>
              <a:spcBef>
                <a:spcPts val="105"/>
              </a:spcBef>
            </a:pPr>
            <a:r>
              <a:rPr spc="-10" dirty="0">
                <a:solidFill>
                  <a:srgbClr val="3B3834"/>
                </a:solidFill>
                <a:latin typeface="+mn-lt"/>
                <a:ea typeface="Verdana" panose="020B0604030504040204" pitchFamily="34" charset="0"/>
                <a:cs typeface="Calibri"/>
              </a:rPr>
              <a:t>Oropharynx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35E98AFD-24F1-47D5-97D1-698118FCB013}"/>
              </a:ext>
            </a:extLst>
          </p:cNvPr>
          <p:cNvSpPr txBox="1"/>
          <p:nvPr/>
        </p:nvSpPr>
        <p:spPr>
          <a:xfrm>
            <a:off x="457200" y="3506813"/>
            <a:ext cx="17526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3B3834"/>
                </a:solidFill>
                <a:latin typeface="+mn-lt"/>
                <a:ea typeface="Verdana" panose="020B0604030504040204" pitchFamily="34" charset="0"/>
                <a:cs typeface="Calibri"/>
              </a:rPr>
              <a:t>Laryngopharynx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A462FAAB-3EF6-4C9C-84BD-B6DDF054BE35}"/>
              </a:ext>
            </a:extLst>
          </p:cNvPr>
          <p:cNvSpPr txBox="1"/>
          <p:nvPr/>
        </p:nvSpPr>
        <p:spPr>
          <a:xfrm>
            <a:off x="457200" y="4572136"/>
            <a:ext cx="144526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spcBef>
                <a:spcPts val="105"/>
              </a:spcBef>
            </a:pPr>
            <a:r>
              <a:rPr spc="-10" dirty="0">
                <a:solidFill>
                  <a:srgbClr val="3B3834"/>
                </a:solidFill>
                <a:latin typeface="+mn-lt"/>
                <a:ea typeface="Verdana" panose="020B0604030504040204" pitchFamily="34" charset="0"/>
                <a:cs typeface="Calibri"/>
              </a:rPr>
              <a:t>Larynx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046A57-01C0-3D22-7F2E-1143792F2BC0}"/>
              </a:ext>
            </a:extLst>
          </p:cNvPr>
          <p:cNvGrpSpPr/>
          <p:nvPr/>
        </p:nvGrpSpPr>
        <p:grpSpPr>
          <a:xfrm>
            <a:off x="1416727" y="1524000"/>
            <a:ext cx="7651073" cy="5033772"/>
            <a:chOff x="1416727" y="1524000"/>
            <a:chExt cx="7651073" cy="503377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40" y="1524000"/>
              <a:ext cx="4861560" cy="50337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57400" y="5664073"/>
              <a:ext cx="5334000" cy="127127"/>
            </a:xfrm>
            <a:custGeom>
              <a:avLst/>
              <a:gdLst/>
              <a:ahLst/>
              <a:cxnLst/>
              <a:rect l="l" t="t" r="r" b="b"/>
              <a:pathLst>
                <a:path w="4493259" h="173989">
                  <a:moveTo>
                    <a:pt x="4319016" y="0"/>
                  </a:moveTo>
                  <a:lnTo>
                    <a:pt x="4319016" y="173735"/>
                  </a:lnTo>
                  <a:lnTo>
                    <a:pt x="4434840" y="115823"/>
                  </a:lnTo>
                  <a:lnTo>
                    <a:pt x="4347972" y="115823"/>
                  </a:lnTo>
                  <a:lnTo>
                    <a:pt x="4347972" y="57911"/>
                  </a:lnTo>
                  <a:lnTo>
                    <a:pt x="4434840" y="57911"/>
                  </a:lnTo>
                  <a:lnTo>
                    <a:pt x="4319016" y="0"/>
                  </a:lnTo>
                  <a:close/>
                </a:path>
                <a:path w="4493259" h="173989">
                  <a:moveTo>
                    <a:pt x="4319016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19016" y="115823"/>
                  </a:lnTo>
                  <a:lnTo>
                    <a:pt x="4319016" y="57911"/>
                  </a:lnTo>
                  <a:close/>
                </a:path>
                <a:path w="4493259" h="173989">
                  <a:moveTo>
                    <a:pt x="4434840" y="57911"/>
                  </a:moveTo>
                  <a:lnTo>
                    <a:pt x="4347972" y="57911"/>
                  </a:lnTo>
                  <a:lnTo>
                    <a:pt x="4347972" y="115823"/>
                  </a:lnTo>
                  <a:lnTo>
                    <a:pt x="4434840" y="115823"/>
                  </a:lnTo>
                  <a:lnTo>
                    <a:pt x="4492752" y="86867"/>
                  </a:lnTo>
                  <a:lnTo>
                    <a:pt x="443484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9">
              <a:extLst>
                <a:ext uri="{FF2B5EF4-FFF2-40B4-BE49-F238E27FC236}">
                  <a16:creationId xmlns:a16="http://schemas.microsoft.com/office/drawing/2014/main" id="{B605D7BE-0C92-0D38-0A4F-EC458E9C43CF}"/>
                </a:ext>
              </a:extLst>
            </p:cNvPr>
            <p:cNvSpPr/>
            <p:nvPr/>
          </p:nvSpPr>
          <p:spPr>
            <a:xfrm rot="544652">
              <a:off x="1416727" y="5028368"/>
              <a:ext cx="5171174" cy="122399"/>
            </a:xfrm>
            <a:custGeom>
              <a:avLst/>
              <a:gdLst/>
              <a:ahLst/>
              <a:cxnLst/>
              <a:rect l="l" t="t" r="r" b="b"/>
              <a:pathLst>
                <a:path w="4493259" h="173989">
                  <a:moveTo>
                    <a:pt x="4319016" y="0"/>
                  </a:moveTo>
                  <a:lnTo>
                    <a:pt x="4319016" y="173735"/>
                  </a:lnTo>
                  <a:lnTo>
                    <a:pt x="4434840" y="115823"/>
                  </a:lnTo>
                  <a:lnTo>
                    <a:pt x="4347972" y="115823"/>
                  </a:lnTo>
                  <a:lnTo>
                    <a:pt x="4347972" y="57911"/>
                  </a:lnTo>
                  <a:lnTo>
                    <a:pt x="4434840" y="57911"/>
                  </a:lnTo>
                  <a:lnTo>
                    <a:pt x="4319016" y="0"/>
                  </a:lnTo>
                  <a:close/>
                </a:path>
                <a:path w="4493259" h="173989">
                  <a:moveTo>
                    <a:pt x="4319016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19016" y="115823"/>
                  </a:lnTo>
                  <a:lnTo>
                    <a:pt x="4319016" y="57911"/>
                  </a:lnTo>
                  <a:close/>
                </a:path>
                <a:path w="4493259" h="173989">
                  <a:moveTo>
                    <a:pt x="4434840" y="57911"/>
                  </a:moveTo>
                  <a:lnTo>
                    <a:pt x="4347972" y="57911"/>
                  </a:lnTo>
                  <a:lnTo>
                    <a:pt x="4347972" y="115823"/>
                  </a:lnTo>
                  <a:lnTo>
                    <a:pt x="4434840" y="115823"/>
                  </a:lnTo>
                  <a:lnTo>
                    <a:pt x="4492752" y="86867"/>
                  </a:lnTo>
                  <a:lnTo>
                    <a:pt x="443484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CA4D0A4D-8157-EC79-680B-5FFB93662288}"/>
                </a:ext>
              </a:extLst>
            </p:cNvPr>
            <p:cNvSpPr/>
            <p:nvPr/>
          </p:nvSpPr>
          <p:spPr>
            <a:xfrm rot="623668">
              <a:off x="2413540" y="4041786"/>
              <a:ext cx="4340808" cy="119256"/>
            </a:xfrm>
            <a:custGeom>
              <a:avLst/>
              <a:gdLst/>
              <a:ahLst/>
              <a:cxnLst/>
              <a:rect l="l" t="t" r="r" b="b"/>
              <a:pathLst>
                <a:path w="4493259" h="173989">
                  <a:moveTo>
                    <a:pt x="4319016" y="0"/>
                  </a:moveTo>
                  <a:lnTo>
                    <a:pt x="4319016" y="173735"/>
                  </a:lnTo>
                  <a:lnTo>
                    <a:pt x="4434840" y="115823"/>
                  </a:lnTo>
                  <a:lnTo>
                    <a:pt x="4347972" y="115823"/>
                  </a:lnTo>
                  <a:lnTo>
                    <a:pt x="4347972" y="57911"/>
                  </a:lnTo>
                  <a:lnTo>
                    <a:pt x="4434840" y="57911"/>
                  </a:lnTo>
                  <a:lnTo>
                    <a:pt x="4319016" y="0"/>
                  </a:lnTo>
                  <a:close/>
                </a:path>
                <a:path w="4493259" h="173989">
                  <a:moveTo>
                    <a:pt x="4319016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19016" y="115823"/>
                  </a:lnTo>
                  <a:lnTo>
                    <a:pt x="4319016" y="57911"/>
                  </a:lnTo>
                  <a:close/>
                </a:path>
                <a:path w="4493259" h="173989">
                  <a:moveTo>
                    <a:pt x="4434840" y="57911"/>
                  </a:moveTo>
                  <a:lnTo>
                    <a:pt x="4347972" y="57911"/>
                  </a:lnTo>
                  <a:lnTo>
                    <a:pt x="4347972" y="115823"/>
                  </a:lnTo>
                  <a:lnTo>
                    <a:pt x="4434840" y="115823"/>
                  </a:lnTo>
                  <a:lnTo>
                    <a:pt x="4492752" y="86867"/>
                  </a:lnTo>
                  <a:lnTo>
                    <a:pt x="443484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5B03BCCE-67CA-6F03-906E-54B23FF4E8BD}"/>
                </a:ext>
              </a:extLst>
            </p:cNvPr>
            <p:cNvSpPr/>
            <p:nvPr/>
          </p:nvSpPr>
          <p:spPr>
            <a:xfrm rot="623668">
              <a:off x="2033222" y="2946752"/>
              <a:ext cx="4725558" cy="105125"/>
            </a:xfrm>
            <a:custGeom>
              <a:avLst/>
              <a:gdLst/>
              <a:ahLst/>
              <a:cxnLst/>
              <a:rect l="l" t="t" r="r" b="b"/>
              <a:pathLst>
                <a:path w="4493259" h="173989">
                  <a:moveTo>
                    <a:pt x="4319016" y="0"/>
                  </a:moveTo>
                  <a:lnTo>
                    <a:pt x="4319016" y="173735"/>
                  </a:lnTo>
                  <a:lnTo>
                    <a:pt x="4434840" y="115823"/>
                  </a:lnTo>
                  <a:lnTo>
                    <a:pt x="4347972" y="115823"/>
                  </a:lnTo>
                  <a:lnTo>
                    <a:pt x="4347972" y="57911"/>
                  </a:lnTo>
                  <a:lnTo>
                    <a:pt x="4434840" y="57911"/>
                  </a:lnTo>
                  <a:lnTo>
                    <a:pt x="4319016" y="0"/>
                  </a:lnTo>
                  <a:close/>
                </a:path>
                <a:path w="4493259" h="173989">
                  <a:moveTo>
                    <a:pt x="4319016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19016" y="115823"/>
                  </a:lnTo>
                  <a:lnTo>
                    <a:pt x="4319016" y="57911"/>
                  </a:lnTo>
                  <a:close/>
                </a:path>
                <a:path w="4493259" h="173989">
                  <a:moveTo>
                    <a:pt x="4434840" y="57911"/>
                  </a:moveTo>
                  <a:lnTo>
                    <a:pt x="4347972" y="57911"/>
                  </a:lnTo>
                  <a:lnTo>
                    <a:pt x="4347972" y="115823"/>
                  </a:lnTo>
                  <a:lnTo>
                    <a:pt x="4434840" y="115823"/>
                  </a:lnTo>
                  <a:lnTo>
                    <a:pt x="4492752" y="86867"/>
                  </a:lnTo>
                  <a:lnTo>
                    <a:pt x="443484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C9E39AAC-D31E-EA35-4540-E98828C9BA4C}"/>
                </a:ext>
              </a:extLst>
            </p:cNvPr>
            <p:cNvSpPr/>
            <p:nvPr/>
          </p:nvSpPr>
          <p:spPr>
            <a:xfrm rot="473632">
              <a:off x="2391493" y="2315906"/>
              <a:ext cx="4362333" cy="128343"/>
            </a:xfrm>
            <a:custGeom>
              <a:avLst/>
              <a:gdLst/>
              <a:ahLst/>
              <a:cxnLst/>
              <a:rect l="l" t="t" r="r" b="b"/>
              <a:pathLst>
                <a:path w="4493259" h="173989">
                  <a:moveTo>
                    <a:pt x="4319016" y="0"/>
                  </a:moveTo>
                  <a:lnTo>
                    <a:pt x="4319016" y="173735"/>
                  </a:lnTo>
                  <a:lnTo>
                    <a:pt x="4434840" y="115823"/>
                  </a:lnTo>
                  <a:lnTo>
                    <a:pt x="4347972" y="115823"/>
                  </a:lnTo>
                  <a:lnTo>
                    <a:pt x="4347972" y="57911"/>
                  </a:lnTo>
                  <a:lnTo>
                    <a:pt x="4434840" y="57911"/>
                  </a:lnTo>
                  <a:lnTo>
                    <a:pt x="4319016" y="0"/>
                  </a:lnTo>
                  <a:close/>
                </a:path>
                <a:path w="4493259" h="173989">
                  <a:moveTo>
                    <a:pt x="4319016" y="57911"/>
                  </a:moveTo>
                  <a:lnTo>
                    <a:pt x="0" y="57911"/>
                  </a:lnTo>
                  <a:lnTo>
                    <a:pt x="0" y="115823"/>
                  </a:lnTo>
                  <a:lnTo>
                    <a:pt x="4319016" y="115823"/>
                  </a:lnTo>
                  <a:lnTo>
                    <a:pt x="4319016" y="57911"/>
                  </a:lnTo>
                  <a:close/>
                </a:path>
                <a:path w="4493259" h="173989">
                  <a:moveTo>
                    <a:pt x="4434840" y="57911"/>
                  </a:moveTo>
                  <a:lnTo>
                    <a:pt x="4347972" y="57911"/>
                  </a:lnTo>
                  <a:lnTo>
                    <a:pt x="4347972" y="115823"/>
                  </a:lnTo>
                  <a:lnTo>
                    <a:pt x="4434840" y="115823"/>
                  </a:lnTo>
                  <a:lnTo>
                    <a:pt x="4492752" y="86867"/>
                  </a:lnTo>
                  <a:lnTo>
                    <a:pt x="443484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1250"/>
          <a:stretch/>
        </p:blipFill>
        <p:spPr>
          <a:xfrm>
            <a:off x="4259580" y="1219200"/>
            <a:ext cx="7322820" cy="5410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AC011A4-5A80-6111-0D14-37F7F50C0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69367"/>
            <a:ext cx="10515600" cy="608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3344545" algn="l"/>
                <a:tab pos="4935220" algn="l"/>
                <a:tab pos="5321300" algn="l"/>
              </a:tabLst>
            </a:pPr>
            <a:r>
              <a:rPr lang="fr-BE" dirty="0" err="1">
                <a:solidFill>
                  <a:srgbClr val="1D51A4"/>
                </a:solidFill>
              </a:rPr>
              <a:t>Pulmonary</a:t>
            </a:r>
            <a:r>
              <a:rPr lang="fr-BE" dirty="0">
                <a:solidFill>
                  <a:srgbClr val="1D51A4"/>
                </a:solidFill>
              </a:rPr>
              <a:t> </a:t>
            </a:r>
            <a:r>
              <a:rPr lang="fr-BE" dirty="0" err="1">
                <a:solidFill>
                  <a:srgbClr val="1D51A4"/>
                </a:solidFill>
              </a:rPr>
              <a:t>Arteries</a:t>
            </a:r>
            <a:r>
              <a:rPr lang="fr-BE" dirty="0">
                <a:solidFill>
                  <a:srgbClr val="1D51A4"/>
                </a:solidFill>
              </a:rPr>
              <a:t> and </a:t>
            </a:r>
            <a:r>
              <a:rPr lang="fr-BE" dirty="0" err="1">
                <a:solidFill>
                  <a:srgbClr val="1D51A4"/>
                </a:solidFill>
              </a:rPr>
              <a:t>Veins</a:t>
            </a:r>
            <a:endParaRPr dirty="0">
              <a:solidFill>
                <a:srgbClr val="1D51A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FE6E1A-339A-3174-E3BB-91A8FC98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00176"/>
            <a:ext cx="10891271" cy="773842"/>
          </a:xfrm>
        </p:spPr>
        <p:txBody>
          <a:bodyPr/>
          <a:lstStyle/>
          <a:p>
            <a:r>
              <a:rPr lang="fr-BE" dirty="0" err="1"/>
              <a:t>Trachea</a:t>
            </a:r>
            <a:r>
              <a:rPr lang="fr-BE" dirty="0"/>
              <a:t> &amp; </a:t>
            </a:r>
            <a:r>
              <a:rPr lang="fr-BE" dirty="0" err="1"/>
              <a:t>Primary</a:t>
            </a:r>
            <a:r>
              <a:rPr lang="fr-BE" dirty="0"/>
              <a:t> </a:t>
            </a:r>
            <a:r>
              <a:rPr lang="fr-BE" dirty="0" err="1"/>
              <a:t>Bronchi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941" y="1498257"/>
            <a:ext cx="2265156" cy="38614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81852" y="2836789"/>
            <a:ext cx="1215390" cy="1163955"/>
          </a:xfrm>
          <a:custGeom>
            <a:avLst/>
            <a:gdLst/>
            <a:ahLst/>
            <a:cxnLst/>
            <a:rect l="l" t="t" r="r" b="b"/>
            <a:pathLst>
              <a:path w="1215390" h="1163954">
                <a:moveTo>
                  <a:pt x="1069350" y="1064799"/>
                </a:moveTo>
                <a:lnTo>
                  <a:pt x="1029335" y="1106678"/>
                </a:lnTo>
                <a:lnTo>
                  <a:pt x="1214881" y="1163955"/>
                </a:lnTo>
                <a:lnTo>
                  <a:pt x="1186530" y="1084834"/>
                </a:lnTo>
                <a:lnTo>
                  <a:pt x="1090294" y="1084834"/>
                </a:lnTo>
                <a:lnTo>
                  <a:pt x="1069350" y="1064799"/>
                </a:lnTo>
                <a:close/>
              </a:path>
              <a:path w="1215390" h="1163954">
                <a:moveTo>
                  <a:pt x="1109377" y="1022908"/>
                </a:moveTo>
                <a:lnTo>
                  <a:pt x="1069350" y="1064799"/>
                </a:lnTo>
                <a:lnTo>
                  <a:pt x="1090294" y="1084834"/>
                </a:lnTo>
                <a:lnTo>
                  <a:pt x="1130300" y="1042924"/>
                </a:lnTo>
                <a:lnTo>
                  <a:pt x="1109377" y="1022908"/>
                </a:lnTo>
                <a:close/>
              </a:path>
              <a:path w="1215390" h="1163954">
                <a:moveTo>
                  <a:pt x="1149350" y="981075"/>
                </a:moveTo>
                <a:lnTo>
                  <a:pt x="1109377" y="1022908"/>
                </a:lnTo>
                <a:lnTo>
                  <a:pt x="1130300" y="1042924"/>
                </a:lnTo>
                <a:lnTo>
                  <a:pt x="1090294" y="1084834"/>
                </a:lnTo>
                <a:lnTo>
                  <a:pt x="1186530" y="1084834"/>
                </a:lnTo>
                <a:lnTo>
                  <a:pt x="1149350" y="981075"/>
                </a:lnTo>
                <a:close/>
              </a:path>
              <a:path w="1215390" h="1163954">
                <a:moveTo>
                  <a:pt x="40131" y="0"/>
                </a:moveTo>
                <a:lnTo>
                  <a:pt x="0" y="41910"/>
                </a:lnTo>
                <a:lnTo>
                  <a:pt x="1069350" y="1064799"/>
                </a:lnTo>
                <a:lnTo>
                  <a:pt x="1109377" y="1022908"/>
                </a:lnTo>
                <a:lnTo>
                  <a:pt x="40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285107" y="4598669"/>
            <a:ext cx="1761489" cy="1020444"/>
          </a:xfrm>
          <a:custGeom>
            <a:avLst/>
            <a:gdLst/>
            <a:ahLst/>
            <a:cxnLst/>
            <a:rect l="l" t="t" r="r" b="b"/>
            <a:pathLst>
              <a:path w="1761489" h="1020445">
                <a:moveTo>
                  <a:pt x="1572450" y="982218"/>
                </a:moveTo>
                <a:lnTo>
                  <a:pt x="1513459" y="982218"/>
                </a:lnTo>
                <a:lnTo>
                  <a:pt x="1494358" y="982218"/>
                </a:lnTo>
                <a:lnTo>
                  <a:pt x="1493774" y="1019987"/>
                </a:lnTo>
                <a:lnTo>
                  <a:pt x="1572450" y="982218"/>
                </a:lnTo>
                <a:close/>
              </a:path>
              <a:path w="1761489" h="1020445">
                <a:moveTo>
                  <a:pt x="1761363" y="0"/>
                </a:moveTo>
                <a:lnTo>
                  <a:pt x="1633601" y="2159"/>
                </a:lnTo>
                <a:lnTo>
                  <a:pt x="1651228" y="36004"/>
                </a:lnTo>
                <a:lnTo>
                  <a:pt x="0" y="897509"/>
                </a:lnTo>
                <a:lnTo>
                  <a:pt x="8763" y="914400"/>
                </a:lnTo>
                <a:lnTo>
                  <a:pt x="9779" y="919746"/>
                </a:lnTo>
                <a:lnTo>
                  <a:pt x="9017" y="919734"/>
                </a:lnTo>
                <a:lnTo>
                  <a:pt x="8509" y="957834"/>
                </a:lnTo>
                <a:lnTo>
                  <a:pt x="1494358" y="981913"/>
                </a:lnTo>
                <a:lnTo>
                  <a:pt x="1513459" y="981913"/>
                </a:lnTo>
                <a:lnTo>
                  <a:pt x="1573098" y="981913"/>
                </a:lnTo>
                <a:lnTo>
                  <a:pt x="1608963" y="964692"/>
                </a:lnTo>
                <a:lnTo>
                  <a:pt x="1495552" y="905637"/>
                </a:lnTo>
                <a:lnTo>
                  <a:pt x="1494955" y="943813"/>
                </a:lnTo>
                <a:lnTo>
                  <a:pt x="76593" y="920838"/>
                </a:lnTo>
                <a:lnTo>
                  <a:pt x="1372247" y="674116"/>
                </a:lnTo>
                <a:lnTo>
                  <a:pt x="1379347" y="711454"/>
                </a:lnTo>
                <a:lnTo>
                  <a:pt x="1480947" y="633984"/>
                </a:lnTo>
                <a:lnTo>
                  <a:pt x="1477797" y="633095"/>
                </a:lnTo>
                <a:lnTo>
                  <a:pt x="1358011" y="599186"/>
                </a:lnTo>
                <a:lnTo>
                  <a:pt x="1365123" y="636651"/>
                </a:lnTo>
                <a:lnTo>
                  <a:pt x="131965" y="871588"/>
                </a:lnTo>
                <a:lnTo>
                  <a:pt x="1668830" y="69748"/>
                </a:lnTo>
                <a:lnTo>
                  <a:pt x="1686433" y="103505"/>
                </a:lnTo>
                <a:lnTo>
                  <a:pt x="1741678" y="27178"/>
                </a:lnTo>
                <a:lnTo>
                  <a:pt x="1761363" y="0"/>
                </a:lnTo>
                <a:close/>
              </a:path>
            </a:pathLst>
          </a:custGeom>
          <a:solidFill>
            <a:srgbClr val="3B3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55497" y="2491156"/>
            <a:ext cx="30734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sz="1600" dirty="0">
                <a:latin typeface="+mn-lt"/>
                <a:cs typeface="Arial"/>
              </a:rPr>
              <a:t>right mainstem bronchus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77000" y="5660792"/>
            <a:ext cx="7753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+mn-lt"/>
                <a:cs typeface="Arial"/>
              </a:rPr>
              <a:t>carina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5600" y="5359743"/>
            <a:ext cx="1649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+mn-lt"/>
                <a:cs typeface="Arial"/>
              </a:rPr>
              <a:t>lobar</a:t>
            </a:r>
            <a:r>
              <a:rPr sz="1600" spc="-2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bronchi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6402" y="3944365"/>
            <a:ext cx="1203960" cy="628650"/>
          </a:xfrm>
          <a:custGeom>
            <a:avLst/>
            <a:gdLst/>
            <a:ahLst/>
            <a:cxnLst/>
            <a:rect l="l" t="t" r="r" b="b"/>
            <a:pathLst>
              <a:path w="1203960" h="628650">
                <a:moveTo>
                  <a:pt x="1203452" y="221488"/>
                </a:moveTo>
                <a:lnTo>
                  <a:pt x="1100582" y="145669"/>
                </a:lnTo>
                <a:lnTo>
                  <a:pt x="1094054" y="183172"/>
                </a:lnTo>
                <a:lnTo>
                  <a:pt x="39370" y="0"/>
                </a:lnTo>
                <a:lnTo>
                  <a:pt x="37033" y="13246"/>
                </a:lnTo>
                <a:lnTo>
                  <a:pt x="20320" y="2667"/>
                </a:lnTo>
                <a:lnTo>
                  <a:pt x="0" y="34925"/>
                </a:lnTo>
                <a:lnTo>
                  <a:pt x="868095" y="583450"/>
                </a:lnTo>
                <a:lnTo>
                  <a:pt x="847725" y="615696"/>
                </a:lnTo>
                <a:lnTo>
                  <a:pt x="974852" y="628396"/>
                </a:lnTo>
                <a:lnTo>
                  <a:pt x="953833" y="593598"/>
                </a:lnTo>
                <a:lnTo>
                  <a:pt x="908812" y="519049"/>
                </a:lnTo>
                <a:lnTo>
                  <a:pt x="888415" y="551319"/>
                </a:lnTo>
                <a:lnTo>
                  <a:pt x="163639" y="93256"/>
                </a:lnTo>
                <a:lnTo>
                  <a:pt x="888060" y="398868"/>
                </a:lnTo>
                <a:lnTo>
                  <a:pt x="873252" y="433959"/>
                </a:lnTo>
                <a:lnTo>
                  <a:pt x="1000760" y="425704"/>
                </a:lnTo>
                <a:lnTo>
                  <a:pt x="984123" y="406273"/>
                </a:lnTo>
                <a:lnTo>
                  <a:pt x="917702" y="328676"/>
                </a:lnTo>
                <a:lnTo>
                  <a:pt x="902893" y="363740"/>
                </a:lnTo>
                <a:lnTo>
                  <a:pt x="197231" y="66141"/>
                </a:lnTo>
                <a:lnTo>
                  <a:pt x="1087539" y="220649"/>
                </a:lnTo>
                <a:lnTo>
                  <a:pt x="1081024" y="258191"/>
                </a:lnTo>
                <a:lnTo>
                  <a:pt x="1195400" y="223901"/>
                </a:lnTo>
                <a:lnTo>
                  <a:pt x="1203452" y="221488"/>
                </a:lnTo>
                <a:close/>
              </a:path>
            </a:pathLst>
          </a:custGeom>
          <a:solidFill>
            <a:srgbClr val="3B3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45E69039-D1FA-4B2A-BE5C-AB48F1584C69}"/>
              </a:ext>
            </a:extLst>
          </p:cNvPr>
          <p:cNvSpPr txBox="1">
            <a:spLocks/>
          </p:cNvSpPr>
          <p:nvPr/>
        </p:nvSpPr>
        <p:spPr>
          <a:xfrm>
            <a:off x="609600" y="229700"/>
            <a:ext cx="10058400" cy="608500"/>
          </a:xfrm>
          <a:prstGeom prst="rect">
            <a:avLst/>
          </a:prstGeom>
        </p:spPr>
        <p:txBody>
          <a:bodyPr vert="horz" wrap="square" lIns="0" tIns="53975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871855" algn="l"/>
                <a:tab pos="3344545" algn="l"/>
                <a:tab pos="4935220" algn="l"/>
                <a:tab pos="5321300" algn="l"/>
                <a:tab pos="6181090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lower respiratory tract 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F4600780-AC09-4174-86D3-00894F4DF510}"/>
              </a:ext>
            </a:extLst>
          </p:cNvPr>
          <p:cNvSpPr txBox="1"/>
          <p:nvPr/>
        </p:nvSpPr>
        <p:spPr>
          <a:xfrm>
            <a:off x="8110971" y="2491156"/>
            <a:ext cx="30734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latin typeface="+mn-lt"/>
                <a:cs typeface="Arial"/>
              </a:rPr>
              <a:t>left</a:t>
            </a:r>
            <a:r>
              <a:rPr sz="1600" spc="-4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mainstem</a:t>
            </a:r>
            <a:r>
              <a:rPr sz="1600" spc="-5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bronchus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84E524A-7379-428A-8DC3-4ECED74CEAAF}"/>
              </a:ext>
            </a:extLst>
          </p:cNvPr>
          <p:cNvSpPr txBox="1"/>
          <p:nvPr/>
        </p:nvSpPr>
        <p:spPr>
          <a:xfrm>
            <a:off x="5105400" y="1831321"/>
            <a:ext cx="130095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latin typeface="+mn-lt"/>
                <a:cs typeface="Arial"/>
              </a:rPr>
              <a:t>trachea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809442E4-3119-4D40-9CA9-6DB599AF68DE}"/>
              </a:ext>
            </a:extLst>
          </p:cNvPr>
          <p:cNvSpPr txBox="1"/>
          <p:nvPr/>
        </p:nvSpPr>
        <p:spPr>
          <a:xfrm>
            <a:off x="2644820" y="3764240"/>
            <a:ext cx="30734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+mn-lt"/>
                <a:cs typeface="Arial"/>
              </a:rPr>
              <a:t>segmental</a:t>
            </a:r>
            <a:r>
              <a:rPr sz="1600" spc="-7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bronchi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941EF0C-A708-41FA-83F2-00BC150622B0}"/>
              </a:ext>
            </a:extLst>
          </p:cNvPr>
          <p:cNvSpPr/>
          <p:nvPr/>
        </p:nvSpPr>
        <p:spPr>
          <a:xfrm rot="5400000">
            <a:off x="7066122" y="2860563"/>
            <a:ext cx="1215390" cy="1163955"/>
          </a:xfrm>
          <a:custGeom>
            <a:avLst/>
            <a:gdLst/>
            <a:ahLst/>
            <a:cxnLst/>
            <a:rect l="l" t="t" r="r" b="b"/>
            <a:pathLst>
              <a:path w="1215390" h="1163954">
                <a:moveTo>
                  <a:pt x="1069350" y="1064799"/>
                </a:moveTo>
                <a:lnTo>
                  <a:pt x="1029335" y="1106678"/>
                </a:lnTo>
                <a:lnTo>
                  <a:pt x="1214881" y="1163955"/>
                </a:lnTo>
                <a:lnTo>
                  <a:pt x="1186530" y="1084834"/>
                </a:lnTo>
                <a:lnTo>
                  <a:pt x="1090294" y="1084834"/>
                </a:lnTo>
                <a:lnTo>
                  <a:pt x="1069350" y="1064799"/>
                </a:lnTo>
                <a:close/>
              </a:path>
              <a:path w="1215390" h="1163954">
                <a:moveTo>
                  <a:pt x="1109377" y="1022908"/>
                </a:moveTo>
                <a:lnTo>
                  <a:pt x="1069350" y="1064799"/>
                </a:lnTo>
                <a:lnTo>
                  <a:pt x="1090294" y="1084834"/>
                </a:lnTo>
                <a:lnTo>
                  <a:pt x="1130300" y="1042924"/>
                </a:lnTo>
                <a:lnTo>
                  <a:pt x="1109377" y="1022908"/>
                </a:lnTo>
                <a:close/>
              </a:path>
              <a:path w="1215390" h="1163954">
                <a:moveTo>
                  <a:pt x="1149350" y="981075"/>
                </a:moveTo>
                <a:lnTo>
                  <a:pt x="1109377" y="1022908"/>
                </a:lnTo>
                <a:lnTo>
                  <a:pt x="1130300" y="1042924"/>
                </a:lnTo>
                <a:lnTo>
                  <a:pt x="1090294" y="1084834"/>
                </a:lnTo>
                <a:lnTo>
                  <a:pt x="1186530" y="1084834"/>
                </a:lnTo>
                <a:lnTo>
                  <a:pt x="1149350" y="981075"/>
                </a:lnTo>
                <a:close/>
              </a:path>
              <a:path w="1215390" h="1163954">
                <a:moveTo>
                  <a:pt x="40131" y="0"/>
                </a:moveTo>
                <a:lnTo>
                  <a:pt x="0" y="41910"/>
                </a:lnTo>
                <a:lnTo>
                  <a:pt x="1069350" y="1064799"/>
                </a:lnTo>
                <a:lnTo>
                  <a:pt x="1109377" y="1022908"/>
                </a:lnTo>
                <a:lnTo>
                  <a:pt x="40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B6F539A-6333-47C0-A969-4D35FF223DFB}"/>
              </a:ext>
            </a:extLst>
          </p:cNvPr>
          <p:cNvSpPr/>
          <p:nvPr/>
        </p:nvSpPr>
        <p:spPr>
          <a:xfrm rot="13591581">
            <a:off x="6329015" y="4485696"/>
            <a:ext cx="913545" cy="802939"/>
          </a:xfrm>
          <a:custGeom>
            <a:avLst/>
            <a:gdLst/>
            <a:ahLst/>
            <a:cxnLst/>
            <a:rect l="l" t="t" r="r" b="b"/>
            <a:pathLst>
              <a:path w="1215390" h="1163954">
                <a:moveTo>
                  <a:pt x="1069350" y="1064799"/>
                </a:moveTo>
                <a:lnTo>
                  <a:pt x="1029335" y="1106678"/>
                </a:lnTo>
                <a:lnTo>
                  <a:pt x="1214881" y="1163955"/>
                </a:lnTo>
                <a:lnTo>
                  <a:pt x="1186530" y="1084834"/>
                </a:lnTo>
                <a:lnTo>
                  <a:pt x="1090294" y="1084834"/>
                </a:lnTo>
                <a:lnTo>
                  <a:pt x="1069350" y="1064799"/>
                </a:lnTo>
                <a:close/>
              </a:path>
              <a:path w="1215390" h="1163954">
                <a:moveTo>
                  <a:pt x="1109377" y="1022908"/>
                </a:moveTo>
                <a:lnTo>
                  <a:pt x="1069350" y="1064799"/>
                </a:lnTo>
                <a:lnTo>
                  <a:pt x="1090294" y="1084834"/>
                </a:lnTo>
                <a:lnTo>
                  <a:pt x="1130300" y="1042924"/>
                </a:lnTo>
                <a:lnTo>
                  <a:pt x="1109377" y="1022908"/>
                </a:lnTo>
                <a:close/>
              </a:path>
              <a:path w="1215390" h="1163954">
                <a:moveTo>
                  <a:pt x="1149350" y="981075"/>
                </a:moveTo>
                <a:lnTo>
                  <a:pt x="1109377" y="1022908"/>
                </a:lnTo>
                <a:lnTo>
                  <a:pt x="1130300" y="1042924"/>
                </a:lnTo>
                <a:lnTo>
                  <a:pt x="1090294" y="1084834"/>
                </a:lnTo>
                <a:lnTo>
                  <a:pt x="1186530" y="1084834"/>
                </a:lnTo>
                <a:lnTo>
                  <a:pt x="1149350" y="981075"/>
                </a:lnTo>
                <a:close/>
              </a:path>
              <a:path w="1215390" h="1163954">
                <a:moveTo>
                  <a:pt x="40131" y="0"/>
                </a:moveTo>
                <a:lnTo>
                  <a:pt x="0" y="41910"/>
                </a:lnTo>
                <a:lnTo>
                  <a:pt x="1069350" y="1064799"/>
                </a:lnTo>
                <a:lnTo>
                  <a:pt x="1109377" y="1022908"/>
                </a:lnTo>
                <a:lnTo>
                  <a:pt x="40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1" grpId="0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AD84F-313F-CBEE-1A09-6531D2785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00175"/>
            <a:ext cx="10891271" cy="4737153"/>
          </a:xfrm>
        </p:spPr>
        <p:txBody>
          <a:bodyPr/>
          <a:lstStyle/>
          <a:p>
            <a:r>
              <a:rPr lang="fr-BE" dirty="0"/>
              <a:t>Bronchioles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029" y="914400"/>
            <a:ext cx="3961971" cy="39962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4800" y="3810000"/>
            <a:ext cx="1624965" cy="25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1600" spc="-10" dirty="0">
                <a:latin typeface="+mn-lt"/>
                <a:cs typeface="Calibri"/>
              </a:rPr>
              <a:t>Bronchi</a:t>
            </a:r>
            <a:br>
              <a:rPr lang="en-US" sz="1600" spc="-10" dirty="0">
                <a:latin typeface="+mn-lt"/>
                <a:cs typeface="Calibri"/>
              </a:rPr>
            </a:br>
            <a:br>
              <a:rPr lang="en-US" sz="1600" spc="-10" dirty="0">
                <a:latin typeface="+mn-lt"/>
                <a:cs typeface="Calibri"/>
              </a:rPr>
            </a:br>
            <a:r>
              <a:rPr sz="1600" spc="-10" dirty="0">
                <a:latin typeface="+mn-lt"/>
                <a:cs typeface="Calibri"/>
              </a:rPr>
              <a:t> Bronchioles </a:t>
            </a:r>
            <a:br>
              <a:rPr lang="en-US" sz="1600" spc="-10" dirty="0">
                <a:latin typeface="+mn-lt"/>
                <a:cs typeface="Calibri"/>
              </a:rPr>
            </a:br>
            <a:br>
              <a:rPr lang="en-US" sz="1600" spc="-10" dirty="0">
                <a:latin typeface="+mn-lt"/>
                <a:cs typeface="Calibri"/>
              </a:rPr>
            </a:br>
            <a:r>
              <a:rPr sz="1600" spc="-10" dirty="0">
                <a:latin typeface="+mn-lt"/>
                <a:cs typeface="Calibri"/>
              </a:rPr>
              <a:t>Alveolus </a:t>
            </a:r>
            <a:br>
              <a:rPr lang="en-US" sz="1600" spc="-10" dirty="0">
                <a:latin typeface="+mn-lt"/>
                <a:cs typeface="Calibri"/>
              </a:rPr>
            </a:br>
            <a:br>
              <a:rPr lang="en-US" sz="1600" spc="-10" dirty="0">
                <a:latin typeface="+mn-lt"/>
                <a:cs typeface="Calibri"/>
              </a:rPr>
            </a:br>
            <a:r>
              <a:rPr sz="1600" dirty="0">
                <a:latin typeface="+mn-lt"/>
                <a:cs typeface="Calibri"/>
              </a:rPr>
              <a:t>Alveolar</a:t>
            </a:r>
            <a:r>
              <a:rPr sz="1600" spc="-35" dirty="0">
                <a:latin typeface="+mn-lt"/>
                <a:cs typeface="Calibri"/>
              </a:rPr>
              <a:t> </a:t>
            </a:r>
            <a:r>
              <a:rPr sz="1600" spc="-20" dirty="0">
                <a:latin typeface="+mn-lt"/>
                <a:cs typeface="Calibri"/>
              </a:rPr>
              <a:t>sacs</a:t>
            </a:r>
            <a:endParaRPr sz="1600" dirty="0">
              <a:latin typeface="+mn-lt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6733" y="2066912"/>
            <a:ext cx="4592955" cy="3913504"/>
          </a:xfrm>
          <a:custGeom>
            <a:avLst/>
            <a:gdLst/>
            <a:ahLst/>
            <a:cxnLst/>
            <a:rect l="l" t="t" r="r" b="b"/>
            <a:pathLst>
              <a:path w="4592955" h="3913504">
                <a:moveTo>
                  <a:pt x="1925955" y="0"/>
                </a:moveTo>
                <a:lnTo>
                  <a:pt x="1743329" y="66167"/>
                </a:lnTo>
                <a:lnTo>
                  <a:pt x="1785366" y="106095"/>
                </a:lnTo>
                <a:lnTo>
                  <a:pt x="0" y="1987169"/>
                </a:lnTo>
                <a:lnTo>
                  <a:pt x="41910" y="2027047"/>
                </a:lnTo>
                <a:lnTo>
                  <a:pt x="1827377" y="145999"/>
                </a:lnTo>
                <a:lnTo>
                  <a:pt x="1869313" y="185801"/>
                </a:lnTo>
                <a:lnTo>
                  <a:pt x="1900008" y="85090"/>
                </a:lnTo>
                <a:lnTo>
                  <a:pt x="1925955" y="0"/>
                </a:lnTo>
                <a:close/>
              </a:path>
              <a:path w="4592955" h="3913504">
                <a:moveTo>
                  <a:pt x="2154555" y="2438400"/>
                </a:moveTo>
                <a:lnTo>
                  <a:pt x="1961769" y="2415032"/>
                </a:lnTo>
                <a:lnTo>
                  <a:pt x="1981250" y="2469604"/>
                </a:lnTo>
                <a:lnTo>
                  <a:pt x="11176" y="3173133"/>
                </a:lnTo>
                <a:lnTo>
                  <a:pt x="30734" y="3227667"/>
                </a:lnTo>
                <a:lnTo>
                  <a:pt x="2000707" y="2524074"/>
                </a:lnTo>
                <a:lnTo>
                  <a:pt x="2020189" y="2578608"/>
                </a:lnTo>
                <a:lnTo>
                  <a:pt x="2133981" y="2459863"/>
                </a:lnTo>
                <a:lnTo>
                  <a:pt x="2154555" y="2438400"/>
                </a:lnTo>
                <a:close/>
              </a:path>
              <a:path w="4592955" h="3913504">
                <a:moveTo>
                  <a:pt x="3830955" y="914400"/>
                </a:moveTo>
                <a:lnTo>
                  <a:pt x="3636772" y="916813"/>
                </a:lnTo>
                <a:lnTo>
                  <a:pt x="3663264" y="968286"/>
                </a:lnTo>
                <a:lnTo>
                  <a:pt x="464934" y="2616835"/>
                </a:lnTo>
                <a:lnTo>
                  <a:pt x="491363" y="2668397"/>
                </a:lnTo>
                <a:lnTo>
                  <a:pt x="3689756" y="1019759"/>
                </a:lnTo>
                <a:lnTo>
                  <a:pt x="3716274" y="1071245"/>
                </a:lnTo>
                <a:lnTo>
                  <a:pt x="3801237" y="955040"/>
                </a:lnTo>
                <a:lnTo>
                  <a:pt x="3830955" y="914400"/>
                </a:lnTo>
                <a:close/>
              </a:path>
              <a:path w="4592955" h="3913504">
                <a:moveTo>
                  <a:pt x="4592955" y="2311908"/>
                </a:moveTo>
                <a:lnTo>
                  <a:pt x="4399661" y="2292858"/>
                </a:lnTo>
                <a:lnTo>
                  <a:pt x="4420336" y="2346909"/>
                </a:lnTo>
                <a:lnTo>
                  <a:pt x="467868" y="3859161"/>
                </a:lnTo>
                <a:lnTo>
                  <a:pt x="488442" y="3913238"/>
                </a:lnTo>
                <a:lnTo>
                  <a:pt x="4441037" y="2401011"/>
                </a:lnTo>
                <a:lnTo>
                  <a:pt x="4461764" y="2455164"/>
                </a:lnTo>
                <a:lnTo>
                  <a:pt x="4570387" y="2336546"/>
                </a:lnTo>
                <a:lnTo>
                  <a:pt x="4592955" y="2311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E23D1D7-638E-4F5B-AC28-AF638D2FCF9B}"/>
              </a:ext>
            </a:extLst>
          </p:cNvPr>
          <p:cNvSpPr txBox="1">
            <a:spLocks/>
          </p:cNvSpPr>
          <p:nvPr/>
        </p:nvSpPr>
        <p:spPr>
          <a:xfrm>
            <a:off x="609600" y="229700"/>
            <a:ext cx="10058400" cy="608500"/>
          </a:xfrm>
          <a:prstGeom prst="rect">
            <a:avLst/>
          </a:prstGeom>
        </p:spPr>
        <p:txBody>
          <a:bodyPr vert="horz" wrap="square" lIns="0" tIns="53975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 spc="188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871855" algn="l"/>
                <a:tab pos="3344545" algn="l"/>
                <a:tab pos="4935220" algn="l"/>
                <a:tab pos="5321300" algn="l"/>
                <a:tab pos="6181090" algn="l"/>
              </a:tabLst>
            </a:pPr>
            <a:r>
              <a:rPr lang="en-US" sz="3600" b="0" dirty="0">
                <a:solidFill>
                  <a:srgbClr val="1D5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lower respiratory tract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rLif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930</Words>
  <Application>Microsoft Office PowerPoint</Application>
  <PresentationFormat>Widescreen</PresentationFormat>
  <Paragraphs>119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AirLife Theme</vt:lpstr>
      <vt:lpstr>Anatomy &amp; Physiology of the Respiratory System</vt:lpstr>
      <vt:lpstr> Anatomy &amp; Physiology  of the Respiratory System</vt:lpstr>
      <vt:lpstr>PowerPoint Presentation</vt:lpstr>
      <vt:lpstr>Anatomy &amp; Physiology of the Respiratory System </vt:lpstr>
      <vt:lpstr>I. ANATOMY</vt:lpstr>
      <vt:lpstr>The upper respiratory tract – Pharynx</vt:lpstr>
      <vt:lpstr>Pulmonary Arteries and Veins</vt:lpstr>
      <vt:lpstr>PowerPoint Presentation</vt:lpstr>
      <vt:lpstr>PowerPoint Presentation</vt:lpstr>
      <vt:lpstr>The diaphragm</vt:lpstr>
      <vt:lpstr>II. PHYSIOLOGY</vt:lpstr>
      <vt:lpstr>Physiology – Ventilation</vt:lpstr>
      <vt:lpstr>PowerPoint Presentation</vt:lpstr>
      <vt:lpstr>PowerPoint Presentation</vt:lpstr>
      <vt:lpstr>PowerPoint Presentation</vt:lpstr>
      <vt:lpstr>Intrapulmonary Blood Circulation</vt:lpstr>
      <vt:lpstr>III.  COMMON DISORDERS</vt:lpstr>
      <vt:lpstr>PowerPoint Presentation</vt:lpstr>
      <vt:lpstr>PowerPoint Presentation</vt:lpstr>
      <vt:lpstr>PowerPoint Presentation</vt:lpstr>
      <vt:lpstr>PowerPoint Presentation</vt:lpstr>
      <vt:lpstr>THAN K Y 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Gossett</dc:creator>
  <cp:lastModifiedBy>Van Audenhove, Luc</cp:lastModifiedBy>
  <cp:revision>17</cp:revision>
  <dcterms:created xsi:type="dcterms:W3CDTF">2022-09-02T08:23:38Z</dcterms:created>
  <dcterms:modified xsi:type="dcterms:W3CDTF">2023-10-25T09:15:54Z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2022-09-02T00:00:00Z</vt:filetime>
  </property>
  <property fmtid="{D5CDD505-2E9C-101B-9397-08002B2CF9AE}" pid="5" name="Producer">
    <vt:lpwstr>Microsoft® PowerPoint® for Office 365</vt:lpwstr>
  </property>
</Properties>
</file>