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4"/>
  </p:notesMasterIdLst>
  <p:handoutMasterIdLst>
    <p:handoutMasterId r:id="rId25"/>
  </p:handoutMasterIdLst>
  <p:sldIdLst>
    <p:sldId id="866" r:id="rId2"/>
    <p:sldId id="285" r:id="rId3"/>
    <p:sldId id="865" r:id="rId4"/>
    <p:sldId id="299" r:id="rId5"/>
    <p:sldId id="343" r:id="rId6"/>
    <p:sldId id="344" r:id="rId7"/>
    <p:sldId id="334" r:id="rId8"/>
    <p:sldId id="288" r:id="rId9"/>
    <p:sldId id="333" r:id="rId10"/>
    <p:sldId id="345" r:id="rId11"/>
    <p:sldId id="342" r:id="rId12"/>
    <p:sldId id="302" r:id="rId13"/>
    <p:sldId id="346" r:id="rId14"/>
    <p:sldId id="351" r:id="rId15"/>
    <p:sldId id="347" r:id="rId16"/>
    <p:sldId id="348" r:id="rId17"/>
    <p:sldId id="300" r:id="rId18"/>
    <p:sldId id="332" r:id="rId19"/>
    <p:sldId id="349" r:id="rId20"/>
    <p:sldId id="867" r:id="rId21"/>
    <p:sldId id="868"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643"/>
    <a:srgbClr val="FD7B56"/>
    <a:srgbClr val="2B4998"/>
    <a:srgbClr val="4E7883"/>
    <a:srgbClr val="298FC2"/>
    <a:srgbClr val="FC6F6A"/>
    <a:srgbClr val="FE922F"/>
    <a:srgbClr val="FB637E"/>
    <a:srgbClr val="FF9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4620" autoAdjust="0"/>
  </p:normalViewPr>
  <p:slideViewPr>
    <p:cSldViewPr snapToGrid="0" snapToObjects="1">
      <p:cViewPr varScale="1">
        <p:scale>
          <a:sx n="108" d="100"/>
          <a:sy n="108" d="100"/>
        </p:scale>
        <p:origin x="984"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5" d="100"/>
          <a:sy n="145" d="100"/>
        </p:scale>
        <p:origin x="10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9E5B3-22BE-EA49-9981-F001DC0528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20E146-9BB7-6949-BCAE-C95264FDB6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1DB347-C9F4-2349-B22E-ECC743D02CB9}" type="datetimeFigureOut">
              <a:rPr lang="en-US" smtClean="0"/>
              <a:t>10/25/2023</a:t>
            </a:fld>
            <a:endParaRPr lang="en-US" dirty="0"/>
          </a:p>
        </p:txBody>
      </p:sp>
      <p:sp>
        <p:nvSpPr>
          <p:cNvPr id="4" name="Footer Placeholder 3">
            <a:extLst>
              <a:ext uri="{FF2B5EF4-FFF2-40B4-BE49-F238E27FC236}">
                <a16:creationId xmlns:a16="http://schemas.microsoft.com/office/drawing/2014/main" id="{28A8B35D-C99D-D245-97E8-030C1263CD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EC2DD83-8CFA-1542-9C64-FA814EA4AD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95AC33-6A20-224B-86DF-A71E69FAAC3C}" type="slidenum">
              <a:rPr lang="en-US" smtClean="0"/>
              <a:t>‹#›</a:t>
            </a:fld>
            <a:endParaRPr lang="en-US" dirty="0"/>
          </a:p>
        </p:txBody>
      </p:sp>
    </p:spTree>
    <p:extLst>
      <p:ext uri="{BB962C8B-B14F-4D97-AF65-F5344CB8AC3E}">
        <p14:creationId xmlns:p14="http://schemas.microsoft.com/office/powerpoint/2010/main" val="1143112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2EEBB-7E3F-470D-AC44-E57E8E6B1554}" type="datetimeFigureOut">
              <a:rPr lang="en-US" smtClean="0"/>
              <a:t>10/25/2023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4D0A0-350C-472C-BE5C-D8B2EA21BA21}" type="slidenum">
              <a:rPr lang="en-US" smtClean="0"/>
              <a:t>‹#›</a:t>
            </a:fld>
            <a:endParaRPr lang="en-US" dirty="0"/>
          </a:p>
        </p:txBody>
      </p:sp>
    </p:spTree>
    <p:extLst>
      <p:ext uri="{BB962C8B-B14F-4D97-AF65-F5344CB8AC3E}">
        <p14:creationId xmlns:p14="http://schemas.microsoft.com/office/powerpoint/2010/main" val="191087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67A2E29-9CB8-41FA-A10F-8ADCB7B61C35}" type="slidenum">
              <a:rPr lang="en-US" smtClean="0">
                <a:latin typeface="Arial" pitchFamily="34" charset="0"/>
                <a:ea typeface="MS PGothic" pitchFamily="34" charset="-128"/>
              </a:rPr>
              <a:pPr/>
              <a:t>4</a:t>
            </a:fld>
            <a:endParaRPr lang="en-US" dirty="0">
              <a:latin typeface="Arial" pitchFamily="34" charset="0"/>
              <a:ea typeface="MS PGothic"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dirty="0">
                <a:latin typeface="Arial" pitchFamily="34" charset="0"/>
              </a:rPr>
              <a:t>For In-services</a:t>
            </a:r>
            <a:r>
              <a:rPr lang="en-US" baseline="0" dirty="0">
                <a:latin typeface="Arial" pitchFamily="34" charset="0"/>
              </a:rPr>
              <a:t> and Role Plays, these will be video taped.  Can utilize, clinical reprints, visual aids, for the role plays.  In-services, can also utilize these but must complete a tip-to-tail product demo and can utilize leakage demo. </a:t>
            </a:r>
            <a:endParaRPr lang="en-US" dirty="0">
              <a:latin typeface="Arial" pitchFamily="34" charset="0"/>
            </a:endParaRPr>
          </a:p>
        </p:txBody>
      </p:sp>
    </p:spTree>
    <p:extLst>
      <p:ext uri="{BB962C8B-B14F-4D97-AF65-F5344CB8AC3E}">
        <p14:creationId xmlns:p14="http://schemas.microsoft.com/office/powerpoint/2010/main" val="221271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Wikipedia</a:t>
            </a:r>
          </a:p>
        </p:txBody>
      </p:sp>
      <p:sp>
        <p:nvSpPr>
          <p:cNvPr id="4" name="Slide Number Placeholder 3"/>
          <p:cNvSpPr>
            <a:spLocks noGrp="1"/>
          </p:cNvSpPr>
          <p:nvPr>
            <p:ph type="sldNum" sz="quarter" idx="10"/>
          </p:nvPr>
        </p:nvSpPr>
        <p:spPr/>
        <p:txBody>
          <a:bodyPr/>
          <a:lstStyle/>
          <a:p>
            <a:fld id="{4710807F-0148-42BB-8DE4-FEAC7B0B057C}" type="slidenum">
              <a:rPr lang="en-GB" smtClean="0"/>
              <a:pPr/>
              <a:t>5</a:t>
            </a:fld>
            <a:endParaRPr lang="en-GB" dirty="0"/>
          </a:p>
        </p:txBody>
      </p:sp>
    </p:spTree>
    <p:extLst>
      <p:ext uri="{BB962C8B-B14F-4D97-AF65-F5344CB8AC3E}">
        <p14:creationId xmlns:p14="http://schemas.microsoft.com/office/powerpoint/2010/main" val="423739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2E595E5-2FCB-4D26-BC45-A93C23FEAF7D}" type="slidenum">
              <a:rPr lang="en-US" smtClean="0">
                <a:latin typeface="Arial" pitchFamily="34" charset="0"/>
                <a:ea typeface="MS PGothic" pitchFamily="34" charset="-128"/>
              </a:rPr>
              <a:pPr/>
              <a:t>8</a:t>
            </a:fld>
            <a:endParaRPr lang="en-US" dirty="0">
              <a:latin typeface="Arial" pitchFamily="34" charset="0"/>
              <a:ea typeface="MS PGothic"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90000"/>
              </a:lnSpc>
            </a:pPr>
            <a:r>
              <a:rPr lang="en-US" dirty="0">
                <a:latin typeface="Arial" pitchFamily="34" charset="0"/>
              </a:rPr>
              <a:t>Let’s take a closer look at micro-aspiration.</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[Background on the indications and use of an ET tube.]</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To seal the airway, each endotracheal tube has a cuff, or balloon which inflates, seals the airway, and allow for the lungs to be ventilated.</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The subglottic space is the space between the vocal cords and the ETT cuff.  Secretions from the oral cavity, pharynx, and gastric reflux all contribute to secretions collecting in the pharynx and pooling above the ETT cuff. These are called subglottic secretions.  This is a great environment for bacteria to breed – stagnant water, dark, moist, etc. </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Current ET tubes on the market do not provide sufficient fluid seal of the airway and these subglottic secretions leak past the cuff and into the lung.  If the subglottic secretions become colonized with bacteria, the bacteria travel into the lung with the subglottic secretions, increasing the risk of infection.</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Current ET tubes, therefore, do not effectively address micro-aspiration.</a:t>
            </a:r>
          </a:p>
          <a:p>
            <a:pPr eaLnBrk="1" hangingPunct="1">
              <a:lnSpc>
                <a:spcPct val="90000"/>
              </a:lnSpc>
            </a:pPr>
            <a:endParaRPr lang="en-US" dirty="0">
              <a:latin typeface="Arial" pitchFamily="34" charset="0"/>
            </a:endParaRPr>
          </a:p>
        </p:txBody>
      </p:sp>
    </p:spTree>
    <p:extLst>
      <p:ext uri="{BB962C8B-B14F-4D97-AF65-F5344CB8AC3E}">
        <p14:creationId xmlns:p14="http://schemas.microsoft.com/office/powerpoint/2010/main" val="276439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A941CF0-A72C-44CD-A097-F40F598FD5F0}" type="slidenum">
              <a:rPr lang="en-US" smtClean="0">
                <a:latin typeface="Arial" pitchFamily="34" charset="0"/>
                <a:ea typeface="MS PGothic" pitchFamily="34" charset="-128"/>
              </a:rPr>
              <a:pPr/>
              <a:t>10</a:t>
            </a:fld>
            <a:endParaRPr lang="en-US" dirty="0">
              <a:latin typeface="Arial" pitchFamily="34" charset="0"/>
              <a:ea typeface="MS PGothic" pitchFamily="34"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lnSpc>
                <a:spcPct val="90000"/>
              </a:lnSpc>
            </a:pPr>
            <a:r>
              <a:rPr lang="en-US" dirty="0">
                <a:latin typeface="Arial" pitchFamily="34" charset="0"/>
              </a:rPr>
              <a:t>If too much pressure is exerted by the cuff on the tracheal tissue, patient complications can occur.</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The ideal cuff would provide both an air seal (allow ventilation) and fluid seal (prevent microaspiration) at very low cuff pressure (avoid pressure on airway tissues).</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There a two ways the cuff can seal the trachea – with pressure or volume.  Early cuff designs (1970’s) were with cuff materials that stretched under pressure to create a seal.  These cuffs exerted higher pressures on the trachea and increased the patients risk to complications.</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Most cuff designs on the market today are “High-Volume Low-Pressure” cuffs.  This means they are oversized to the trachea so that the volume in the cuff seals the trachea instead of the cuff stretching.  While they seal at lower cuff pressures than before, they are very poor at creating and maintaining a fluid seal.</a:t>
            </a:r>
          </a:p>
          <a:p>
            <a:pPr eaLnBrk="1" hangingPunct="1">
              <a:lnSpc>
                <a:spcPct val="90000"/>
              </a:lnSpc>
            </a:pPr>
            <a:endParaRPr lang="en-US" dirty="0">
              <a:latin typeface="Arial" pitchFamily="34" charset="0"/>
            </a:endParaRPr>
          </a:p>
          <a:p>
            <a:pPr eaLnBrk="1" hangingPunct="1">
              <a:lnSpc>
                <a:spcPct val="90000"/>
              </a:lnSpc>
            </a:pPr>
            <a:r>
              <a:rPr lang="en-US" dirty="0">
                <a:latin typeface="Arial" pitchFamily="34" charset="0"/>
              </a:rPr>
              <a:t>In short, conventional cuffs are designed for low cuff pressure, but at the expense of fluid leakage.</a:t>
            </a:r>
          </a:p>
          <a:p>
            <a:pPr eaLnBrk="1" hangingPunct="1">
              <a:lnSpc>
                <a:spcPct val="90000"/>
              </a:lnSpc>
            </a:pPr>
            <a:endParaRPr lang="en-US" dirty="0">
              <a:latin typeface="Arial" pitchFamily="34" charset="0"/>
            </a:endParaRPr>
          </a:p>
        </p:txBody>
      </p:sp>
    </p:spTree>
    <p:extLst>
      <p:ext uri="{BB962C8B-B14F-4D97-AF65-F5344CB8AC3E}">
        <p14:creationId xmlns:p14="http://schemas.microsoft.com/office/powerpoint/2010/main" val="195111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B97701B-001D-47A7-9D82-51C3125F0E53}" type="slidenum">
              <a:rPr lang="en-US" smtClean="0">
                <a:latin typeface="Arial" pitchFamily="34" charset="0"/>
                <a:ea typeface="MS PGothic" pitchFamily="34" charset="-128"/>
              </a:rPr>
              <a:pPr/>
              <a:t>13</a:t>
            </a:fld>
            <a:endParaRPr lang="en-US" dirty="0">
              <a:latin typeface="Arial" pitchFamily="34" charset="0"/>
              <a:ea typeface="MS PGothic" pitchFamily="34"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a:latin typeface="Arial" pitchFamily="34" charset="0"/>
              </a:rPr>
              <a:t>There are three key messages which you should walk away knowing by heart.  These three messages will be reinforced in our sales tools, and in our sales calls.  You should know these by the time you leave this training.</a:t>
            </a:r>
          </a:p>
          <a:p>
            <a:pPr eaLnBrk="1" hangingPunct="1"/>
            <a:endParaRPr lang="en-US" dirty="0">
              <a:latin typeface="Arial" pitchFamily="34" charset="0"/>
            </a:endParaRPr>
          </a:p>
          <a:p>
            <a:pPr eaLnBrk="1" hangingPunct="1"/>
            <a:r>
              <a:rPr lang="en-US" dirty="0">
                <a:latin typeface="Arial" pitchFamily="34" charset="0"/>
              </a:rPr>
              <a:t>They are:</a:t>
            </a:r>
          </a:p>
          <a:p>
            <a:pPr eaLnBrk="1" hangingPunct="1"/>
            <a:endParaRPr lang="en-US" dirty="0">
              <a:latin typeface="Arial" pitchFamily="34" charset="0"/>
            </a:endParaRPr>
          </a:p>
          <a:p>
            <a:pPr eaLnBrk="1" hangingPunct="1"/>
            <a:r>
              <a:rPr lang="en-US" dirty="0">
                <a:latin typeface="Arial" pitchFamily="34" charset="0"/>
              </a:rPr>
              <a:t>1. MICROCUFF* reduces Micro-aspiration by providing a superior tracheal seal designed to reduce the aspiration of potentially infectious secretions.</a:t>
            </a:r>
          </a:p>
          <a:p>
            <a:pPr eaLnBrk="1" hangingPunct="1"/>
            <a:r>
              <a:rPr lang="en-US" dirty="0">
                <a:latin typeface="Arial" pitchFamily="34" charset="0"/>
              </a:rPr>
              <a:t>2. MICROCUFF* reduces the risk of tracheal trauma by sealing the airway at low cuff pressures, which reduces the risk of tracheal trauma.</a:t>
            </a:r>
          </a:p>
          <a:p>
            <a:pPr eaLnBrk="1" hangingPunct="1"/>
            <a:r>
              <a:rPr lang="en-US" dirty="0">
                <a:latin typeface="Arial" pitchFamily="34" charset="0"/>
              </a:rPr>
              <a:t>3.Halyard Health is a partner for VAP solutions. We are committed to providing clinicians with a range of innovative, effective clinical solutions to prevent, diagnose and manage VAP.</a:t>
            </a:r>
          </a:p>
          <a:p>
            <a:pPr eaLnBrk="1" hangingPunct="1"/>
            <a:r>
              <a:rPr lang="en-US" dirty="0">
                <a:latin typeface="Arial" pitchFamily="34" charset="0"/>
              </a:rPr>
              <a:t>Let’s go into each of these in much more detail.</a:t>
            </a:r>
          </a:p>
        </p:txBody>
      </p:sp>
    </p:spTree>
    <p:extLst>
      <p:ext uri="{BB962C8B-B14F-4D97-AF65-F5344CB8AC3E}">
        <p14:creationId xmlns:p14="http://schemas.microsoft.com/office/powerpoint/2010/main" val="97811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EA0AB77-2B66-4D62-BBCD-290CD9CE1ED8}" type="slidenum">
              <a:rPr lang="en-US" smtClean="0">
                <a:latin typeface="Arial" pitchFamily="34" charset="0"/>
                <a:ea typeface="MS PGothic" pitchFamily="34" charset="-128"/>
              </a:rPr>
              <a:pPr/>
              <a:t>15</a:t>
            </a:fld>
            <a:endParaRPr lang="en-US" dirty="0">
              <a:latin typeface="Arial" pitchFamily="34" charset="0"/>
              <a:ea typeface="MS PGothic"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dirty="0">
                <a:latin typeface="Arial" pitchFamily="34" charset="0"/>
              </a:rPr>
              <a:t>How does MICROCUFF* create a better seal?</a:t>
            </a:r>
          </a:p>
          <a:p>
            <a:pPr eaLnBrk="1" hangingPunct="1"/>
            <a:endParaRPr lang="en-US" dirty="0">
              <a:latin typeface="Arial" pitchFamily="34" charset="0"/>
            </a:endParaRPr>
          </a:p>
          <a:p>
            <a:pPr eaLnBrk="1" hangingPunct="1"/>
            <a:r>
              <a:rPr lang="en-US" dirty="0">
                <a:latin typeface="Arial" pitchFamily="34" charset="0"/>
              </a:rPr>
              <a:t>MICROCUFF* is also a high-volume low-cuff pressure design so channels form in it like conventional PVC cuffs.  The breakthrough technology for MICROCUFF* is an advanced micro-thin (avg 10 microns thick, PVC cuffs are 50-80 microns thick) polyurethane cuff.  Because the material is so thin these channels are very small and minimize the fluid that can pass through.</a:t>
            </a:r>
          </a:p>
          <a:p>
            <a:pPr eaLnBrk="1" hangingPunct="1"/>
            <a:endParaRPr lang="en-US" dirty="0">
              <a:latin typeface="Arial" pitchFamily="34" charset="0"/>
            </a:endParaRPr>
          </a:p>
          <a:p>
            <a:pPr eaLnBrk="1" hangingPunct="1"/>
            <a:r>
              <a:rPr lang="en-US" dirty="0">
                <a:latin typeface="Arial" pitchFamily="34" charset="0"/>
              </a:rPr>
              <a:t>Here is that same glass trachea with MICROCUFF*.  MICROCUFF* seals those channels better and minimizes leakage past the cuff and into the lung.</a:t>
            </a:r>
          </a:p>
          <a:p>
            <a:pPr eaLnBrk="1" hangingPunct="1"/>
            <a:endParaRPr lang="en-US" dirty="0">
              <a:latin typeface="Arial" pitchFamily="34" charset="0"/>
            </a:endParaRPr>
          </a:p>
          <a:p>
            <a:pPr eaLnBrk="1" hangingPunct="1"/>
            <a:r>
              <a:rPr lang="en-US" dirty="0">
                <a:latin typeface="Arial" pitchFamily="34" charset="0"/>
              </a:rPr>
              <a:t>Furthermore, the Long cuff length, lengthens the “channels” which improves seal. The Cylindrical or barrel shape maximizes surface contact with the trachea.</a:t>
            </a:r>
          </a:p>
          <a:p>
            <a:pPr eaLnBrk="1" hangingPunct="1"/>
            <a:endParaRPr lang="en-US" dirty="0">
              <a:latin typeface="Arial" pitchFamily="34" charset="0"/>
            </a:endParaRPr>
          </a:p>
        </p:txBody>
      </p:sp>
    </p:spTree>
    <p:extLst>
      <p:ext uri="{BB962C8B-B14F-4D97-AF65-F5344CB8AC3E}">
        <p14:creationId xmlns:p14="http://schemas.microsoft.com/office/powerpoint/2010/main" val="1945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1ACFE5C-B03A-4264-BE0B-BFFC19B97F51}" type="slidenum">
              <a:rPr lang="en-US" smtClean="0">
                <a:latin typeface="Arial" pitchFamily="34" charset="0"/>
                <a:ea typeface="MS PGothic" pitchFamily="34" charset="-128"/>
              </a:rPr>
              <a:pPr/>
              <a:t>17</a:t>
            </a:fld>
            <a:endParaRPr lang="en-US" dirty="0">
              <a:latin typeface="Arial" pitchFamily="34" charset="0"/>
              <a:ea typeface="MS PGothic"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a:latin typeface="Arial" pitchFamily="34" charset="0"/>
              </a:rPr>
              <a:t>A study on cuff pressure was conducted in 50 patients using size 7.0mm adult MICROCUFF* tubes in adolescent patients.  This study compared cuff pressure required to seal the trachea for ventilation.  MICROCUFF* was found to require almost half the pressure of comparison tubes in the study.</a:t>
            </a:r>
          </a:p>
          <a:p>
            <a:pPr eaLnBrk="1" hangingPunct="1"/>
            <a:endParaRPr lang="en-US" dirty="0">
              <a:latin typeface="Arial" pitchFamily="34" charset="0"/>
            </a:endParaRPr>
          </a:p>
          <a:p>
            <a:pPr eaLnBrk="1" hangingPunct="1"/>
            <a:r>
              <a:rPr lang="en-US" dirty="0">
                <a:latin typeface="Arial" pitchFamily="34" charset="0"/>
              </a:rPr>
              <a:t>Air seal (to allow ventilation in the lungs) without leakage = around 10 cm H2O cuff pressure.</a:t>
            </a:r>
          </a:p>
          <a:p>
            <a:pPr eaLnBrk="1" hangingPunct="1"/>
            <a:r>
              <a:rPr lang="en-US" dirty="0">
                <a:latin typeface="Arial" pitchFamily="34" charset="0"/>
              </a:rPr>
              <a:t>Fluid seal (to reduce microaspiration) = around 15 cm H20 cuff pressure.</a:t>
            </a:r>
          </a:p>
          <a:p>
            <a:pPr eaLnBrk="1" hangingPunct="1"/>
            <a:endParaRPr lang="en-US" dirty="0">
              <a:latin typeface="Arial" pitchFamily="34" charset="0"/>
            </a:endParaRPr>
          </a:p>
          <a:p>
            <a:pPr eaLnBrk="1" hangingPunct="1"/>
            <a:r>
              <a:rPr lang="en-US" dirty="0">
                <a:latin typeface="Arial" pitchFamily="34" charset="0"/>
              </a:rPr>
              <a:t>Two clinical articles to support these results.</a:t>
            </a:r>
          </a:p>
        </p:txBody>
      </p:sp>
    </p:spTree>
    <p:extLst>
      <p:ext uri="{BB962C8B-B14F-4D97-AF65-F5344CB8AC3E}">
        <p14:creationId xmlns:p14="http://schemas.microsoft.com/office/powerpoint/2010/main" val="78070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A834A64-4EAA-4048-A581-30D2B9BE4096}" type="slidenum">
              <a:rPr lang="en-US" smtClean="0">
                <a:solidFill>
                  <a:prstClr val="black"/>
                </a:solidFill>
                <a:latin typeface="Arial" pitchFamily="34" charset="0"/>
                <a:ea typeface="MS PGothic" pitchFamily="34" charset="-128"/>
              </a:rPr>
              <a:pPr/>
              <a:t>18</a:t>
            </a:fld>
            <a:endParaRPr lang="en-US" dirty="0">
              <a:solidFill>
                <a:prstClr val="black"/>
              </a:solidFill>
              <a:latin typeface="Arial" pitchFamily="34" charset="0"/>
              <a:ea typeface="MS PGothic" pitchFamily="34" charset="-128"/>
            </a:endParaRPr>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p:spPr>
        <p:txBody>
          <a:bodyPr/>
          <a:lstStyle/>
          <a:p>
            <a:pPr eaLnBrk="1" hangingPunct="1"/>
            <a:r>
              <a:rPr lang="en-US" dirty="0">
                <a:latin typeface="Arial" pitchFamily="34" charset="0"/>
              </a:rPr>
              <a:t>Minimal occlusion:  Inflate the cuff just barely until no leak is detected.</a:t>
            </a:r>
          </a:p>
          <a:p>
            <a:pPr eaLnBrk="1" hangingPunct="1"/>
            <a:endParaRPr lang="en-US" dirty="0">
              <a:latin typeface="Arial" pitchFamily="34" charset="0"/>
            </a:endParaRPr>
          </a:p>
          <a:p>
            <a:pPr eaLnBrk="1" hangingPunct="1"/>
            <a:r>
              <a:rPr lang="en-US" dirty="0">
                <a:latin typeface="Arial" pitchFamily="34" charset="0"/>
              </a:rPr>
              <a:t>Minimal leak:  Inflate until no leak is detected, then deflate until just a slight leak is detected.</a:t>
            </a:r>
          </a:p>
          <a:p>
            <a:pPr eaLnBrk="1" hangingPunct="1"/>
            <a:endParaRPr lang="en-US" dirty="0">
              <a:latin typeface="Arial" pitchFamily="34" charset="0"/>
            </a:endParaRPr>
          </a:p>
          <a:p>
            <a:pPr eaLnBrk="1" hangingPunct="1"/>
            <a:r>
              <a:rPr lang="en-US" dirty="0">
                <a:latin typeface="Arial" pitchFamily="34" charset="0"/>
              </a:rPr>
              <a:t>Maintaining cuff pressure is another key ingredient in reducing micro-aspiration, even with MICROCUFF*.</a:t>
            </a:r>
          </a:p>
        </p:txBody>
      </p:sp>
    </p:spTree>
    <p:extLst>
      <p:ext uri="{BB962C8B-B14F-4D97-AF65-F5344CB8AC3E}">
        <p14:creationId xmlns:p14="http://schemas.microsoft.com/office/powerpoint/2010/main" val="2380912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3D4DAB-CED6-EE47-ACAF-3D80C05D5D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CEA5A1-BCCC-B047-868E-B192178D68CF}"/>
              </a:ext>
            </a:extLst>
          </p:cNvPr>
          <p:cNvSpPr>
            <a:spLocks noGrp="1"/>
          </p:cNvSpPr>
          <p:nvPr>
            <p:ph type="ctrTitle" hasCustomPrompt="1"/>
          </p:nvPr>
        </p:nvSpPr>
        <p:spPr>
          <a:xfrm>
            <a:off x="623515" y="4359563"/>
            <a:ext cx="8461108" cy="660112"/>
          </a:xfrm>
          <a:prstGeom prst="rect">
            <a:avLst/>
          </a:prstGeom>
        </p:spPr>
        <p:txBody>
          <a:bodyPr anchor="t"/>
          <a:lstStyle>
            <a:lvl1pPr algn="l">
              <a:defRPr sz="4800">
                <a:solidFill>
                  <a:schemeClr val="bg1"/>
                </a:solidFill>
                <a:latin typeface="+mn-lt"/>
              </a:defRPr>
            </a:lvl1pPr>
          </a:lstStyle>
          <a:p>
            <a:r>
              <a:rPr lang="en-US" dirty="0"/>
              <a:t>Cover slide title here</a:t>
            </a:r>
          </a:p>
        </p:txBody>
      </p:sp>
      <p:sp>
        <p:nvSpPr>
          <p:cNvPr id="3" name="Subtitle 2">
            <a:extLst>
              <a:ext uri="{FF2B5EF4-FFF2-40B4-BE49-F238E27FC236}">
                <a16:creationId xmlns:a16="http://schemas.microsoft.com/office/drawing/2014/main" id="{7ECD8A78-1914-CF47-BF05-908C78EC21F6}"/>
              </a:ext>
            </a:extLst>
          </p:cNvPr>
          <p:cNvSpPr>
            <a:spLocks noGrp="1"/>
          </p:cNvSpPr>
          <p:nvPr>
            <p:ph type="subTitle" idx="1" hasCustomPrompt="1"/>
          </p:nvPr>
        </p:nvSpPr>
        <p:spPr>
          <a:xfrm>
            <a:off x="623516" y="5105401"/>
            <a:ext cx="8461108" cy="555624"/>
          </a:xfrm>
        </p:spPr>
        <p:txBody>
          <a:bodyPr>
            <a:noAutofit/>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here</a:t>
            </a:r>
          </a:p>
        </p:txBody>
      </p:sp>
    </p:spTree>
    <p:extLst>
      <p:ext uri="{BB962C8B-B14F-4D97-AF65-F5344CB8AC3E}">
        <p14:creationId xmlns:p14="http://schemas.microsoft.com/office/powerpoint/2010/main" val="2563684402"/>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debar wo wa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1"/>
            <a:ext cx="3556000" cy="6858001"/>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D0EA378A-A067-1249-A2D8-72E92DB5F51A}"/>
              </a:ext>
            </a:extLst>
          </p:cNvPr>
          <p:cNvPicPr>
            <a:picLocks noChangeAspect="1"/>
          </p:cNvPicPr>
          <p:nvPr userDrawn="1"/>
        </p:nvPicPr>
        <p:blipFill>
          <a:blip r:embed="rId2"/>
          <a:stretch>
            <a:fillRect/>
          </a:stretch>
        </p:blipFill>
        <p:spPr>
          <a:xfrm>
            <a:off x="0" y="6403266"/>
            <a:ext cx="12188952" cy="490944"/>
          </a:xfrm>
          <a:prstGeom prst="rect">
            <a:avLst/>
          </a:prstGeom>
        </p:spPr>
      </p:pic>
      <p:sp>
        <p:nvSpPr>
          <p:cNvPr id="2" name="Title 1">
            <a:extLst>
              <a:ext uri="{FF2B5EF4-FFF2-40B4-BE49-F238E27FC236}">
                <a16:creationId xmlns:a16="http://schemas.microsoft.com/office/drawing/2014/main" id="{CDCA5728-5B79-1947-AD33-C1EB4C4CB20D}"/>
              </a:ext>
            </a:extLst>
          </p:cNvPr>
          <p:cNvSpPr>
            <a:spLocks noGrp="1"/>
          </p:cNvSpPr>
          <p:nvPr>
            <p:ph type="title" hasCustomPrompt="1"/>
          </p:nvPr>
        </p:nvSpPr>
        <p:spPr>
          <a:xfrm>
            <a:off x="266436" y="525268"/>
            <a:ext cx="3069431" cy="2065531"/>
          </a:xfrm>
          <a:prstGeom prst="rect">
            <a:avLst/>
          </a:prstGeom>
        </p:spPr>
        <p:txBody>
          <a:bodyPr anchor="t"/>
          <a:lstStyle>
            <a:lvl1pPr>
              <a:defRPr sz="3200"/>
            </a:lvl1pPr>
          </a:lstStyle>
          <a:p>
            <a:r>
              <a:rPr lang="en-US" dirty="0"/>
              <a:t>Headline here Additional lines</a:t>
            </a:r>
            <a:br>
              <a:rPr lang="en-US" dirty="0"/>
            </a:br>
            <a:r>
              <a:rPr lang="en-US" dirty="0"/>
              <a:t>if needed</a:t>
            </a:r>
          </a:p>
        </p:txBody>
      </p:sp>
      <p:sp>
        <p:nvSpPr>
          <p:cNvPr id="3" name="Content Placeholder 2">
            <a:extLst>
              <a:ext uri="{FF2B5EF4-FFF2-40B4-BE49-F238E27FC236}">
                <a16:creationId xmlns:a16="http://schemas.microsoft.com/office/drawing/2014/main" id="{38DE5851-8234-AB49-85D1-618C9F48F3E6}"/>
              </a:ext>
            </a:extLst>
          </p:cNvPr>
          <p:cNvSpPr>
            <a:spLocks noGrp="1"/>
          </p:cNvSpPr>
          <p:nvPr>
            <p:ph idx="1"/>
          </p:nvPr>
        </p:nvSpPr>
        <p:spPr>
          <a:xfrm>
            <a:off x="3896255" y="733425"/>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E959E50D-0543-D84D-BBA0-64156DDBC6A4}"/>
              </a:ext>
            </a:extLst>
          </p:cNvPr>
          <p:cNvSpPr>
            <a:spLocks noGrp="1"/>
          </p:cNvSpPr>
          <p:nvPr>
            <p:ph type="sldNum" sz="quarter" idx="12"/>
          </p:nvPr>
        </p:nvSpPr>
        <p:spPr>
          <a:xfrm>
            <a:off x="475590" y="6510528"/>
            <a:ext cx="830696" cy="281997"/>
          </a:xfrm>
          <a:prstGeom prst="rect">
            <a:avLst/>
          </a:prstGeom>
        </p:spPr>
        <p:txBody>
          <a:bodyPr/>
          <a:lstStyle>
            <a:lvl1pPr algn="l">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4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985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069006-A9A2-DC45-B0EF-01D3A3708676}"/>
              </a:ext>
            </a:extLst>
          </p:cNvPr>
          <p:cNvSpPr>
            <a:spLocks noGrp="1"/>
          </p:cNvSpPr>
          <p:nvPr>
            <p:ph type="pic" idx="1"/>
          </p:nvPr>
        </p:nvSpPr>
        <p:spPr>
          <a:xfrm>
            <a:off x="4483510" y="1366685"/>
            <a:ext cx="7098889" cy="484730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7BD053B-CF8D-2C47-AB70-C10AADC65328}"/>
              </a:ext>
            </a:extLst>
          </p:cNvPr>
          <p:cNvSpPr>
            <a:spLocks noGrp="1"/>
          </p:cNvSpPr>
          <p:nvPr>
            <p:ph type="body" sz="half" idx="2" hasCustomPrompt="1"/>
          </p:nvPr>
        </p:nvSpPr>
        <p:spPr>
          <a:xfrm>
            <a:off x="523875" y="1366684"/>
            <a:ext cx="3684331" cy="484730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smtClean="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effectLst/>
                <a:latin typeface="Calibri" panose="020F0502020204030204" pitchFamily="34" charset="0"/>
              </a:rPr>
              <a:t>Text here</a:t>
            </a:r>
          </a:p>
          <a:p>
            <a:pPr lvl="0"/>
            <a:endParaRPr lang="en-US" dirty="0"/>
          </a:p>
        </p:txBody>
      </p:sp>
      <p:sp>
        <p:nvSpPr>
          <p:cNvPr id="6" name="Slide Number Placeholder 5">
            <a:extLst>
              <a:ext uri="{FF2B5EF4-FFF2-40B4-BE49-F238E27FC236}">
                <a16:creationId xmlns:a16="http://schemas.microsoft.com/office/drawing/2014/main" id="{20AA3BAF-F9B4-E54F-9CFF-04AA85C9FD7A}"/>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4E537A7-1F67-845A-BE76-E6F60D0ED4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289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88D1D6-03ED-2245-85C0-42187D7056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395E7F69-1F92-3749-8949-B06F60F7A38E}"/>
              </a:ext>
            </a:extLst>
          </p:cNvPr>
          <p:cNvSpPr>
            <a:spLocks noGrp="1"/>
          </p:cNvSpPr>
          <p:nvPr>
            <p:ph type="pic" sz="quarter" idx="11"/>
          </p:nvPr>
        </p:nvSpPr>
        <p:spPr>
          <a:xfrm>
            <a:off x="475590" y="440267"/>
            <a:ext cx="11225343" cy="5892800"/>
          </a:xfrm>
        </p:spPr>
        <p:txBody>
          <a:bodyPr>
            <a:normAutofit/>
          </a:bodyPr>
          <a:lstStyle>
            <a:lvl1pPr>
              <a:defRPr sz="2400"/>
            </a:lvl1pPr>
          </a:lstStyle>
          <a:p>
            <a:endParaRPr lang="en-US" dirty="0"/>
          </a:p>
        </p:txBody>
      </p:sp>
      <p:sp>
        <p:nvSpPr>
          <p:cNvPr id="10" name="Slide Number Placeholder 5">
            <a:extLst>
              <a:ext uri="{FF2B5EF4-FFF2-40B4-BE49-F238E27FC236}">
                <a16:creationId xmlns:a16="http://schemas.microsoft.com/office/drawing/2014/main" id="{0664AECA-107C-0742-9E9A-96B1A6E6DD9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54528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C47082-A699-A54D-BF69-11134924DE87}"/>
              </a:ext>
            </a:extLst>
          </p:cNvPr>
          <p:cNvSpPr>
            <a:spLocks noGrp="1"/>
          </p:cNvSpPr>
          <p:nvPr>
            <p:ph type="sldNum" sz="quarter" idx="12"/>
          </p:nvPr>
        </p:nvSpPr>
        <p:spPr>
          <a:xfrm>
            <a:off x="475590" y="6510528"/>
            <a:ext cx="830696" cy="281997"/>
          </a:xfrm>
          <a:prstGeom prst="rect">
            <a:avLst/>
          </a:prstGeom>
        </p:spPr>
        <p:txBody>
          <a:bodyPr/>
          <a:lstStyle>
            <a:lvl1pPr algn="l">
              <a:defRPr sz="14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4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72A44E97-282D-3141-91C4-B5F7BB5BF6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6">
            <a:extLst>
              <a:ext uri="{FF2B5EF4-FFF2-40B4-BE49-F238E27FC236}">
                <a16:creationId xmlns:a16="http://schemas.microsoft.com/office/drawing/2014/main" id="{203A1652-B49A-8949-9163-0119976D520E}"/>
              </a:ext>
            </a:extLst>
          </p:cNvPr>
          <p:cNvSpPr>
            <a:spLocks noGrp="1"/>
          </p:cNvSpPr>
          <p:nvPr>
            <p:ph type="pic" sz="quarter" idx="11"/>
          </p:nvPr>
        </p:nvSpPr>
        <p:spPr>
          <a:xfrm>
            <a:off x="475590" y="440267"/>
            <a:ext cx="11225343" cy="5892800"/>
          </a:xfrm>
        </p:spPr>
        <p:txBody>
          <a:bodyPr>
            <a:normAutofit/>
          </a:bodyPr>
          <a:lstStyle>
            <a:lvl1pPr>
              <a:defRPr sz="2400"/>
            </a:lvl1pPr>
          </a:lstStyle>
          <a:p>
            <a:endParaRPr lang="en-US" dirty="0"/>
          </a:p>
        </p:txBody>
      </p:sp>
      <p:sp>
        <p:nvSpPr>
          <p:cNvPr id="9" name="Slide Number Placeholder 5">
            <a:extLst>
              <a:ext uri="{FF2B5EF4-FFF2-40B4-BE49-F238E27FC236}">
                <a16:creationId xmlns:a16="http://schemas.microsoft.com/office/drawing/2014/main" id="{D090877C-D559-8344-B3F8-2CE0B12FFD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1810465"/>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93A76-A335-C145-B772-88BCC3D46B5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EB18BA-BCB5-FE46-B04E-59BB7E387AE9}"/>
              </a:ext>
            </a:extLst>
          </p:cNvPr>
          <p:cNvSpPr>
            <a:spLocks noGrp="1"/>
          </p:cNvSpPr>
          <p:nvPr>
            <p:ph type="title" hasCustomPrompt="1"/>
          </p:nvPr>
        </p:nvSpPr>
        <p:spPr>
          <a:xfrm>
            <a:off x="475590" y="3599153"/>
            <a:ext cx="5689236" cy="589390"/>
          </a:xfrm>
          <a:prstGeom prst="rect">
            <a:avLst/>
          </a:prstGeom>
        </p:spPr>
        <p:txBody>
          <a:bodyPr>
            <a:noAutofit/>
          </a:bodyPr>
          <a:lstStyle>
            <a:lvl1pPr>
              <a:defRPr sz="4800" b="1" i="0">
                <a:solidFill>
                  <a:srgbClr val="008557"/>
                </a:solidFill>
                <a:latin typeface="Arial" panose="020B0604020202020204" pitchFamily="34" charset="0"/>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1534189851"/>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1E2D6-FBD0-E74D-B048-B6C7E18B47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lide Number Placeholder 5">
            <a:extLst>
              <a:ext uri="{FF2B5EF4-FFF2-40B4-BE49-F238E27FC236}">
                <a16:creationId xmlns:a16="http://schemas.microsoft.com/office/drawing/2014/main" id="{3F447182-01FC-1C43-BE14-7ABC3D59D23C}"/>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E6577A56-6E30-4144-97A8-61880B08314A}"/>
              </a:ext>
            </a:extLst>
          </p:cNvPr>
          <p:cNvPicPr>
            <a:picLocks noChangeAspect="1"/>
          </p:cNvPicPr>
          <p:nvPr userDrawn="1"/>
        </p:nvPicPr>
        <p:blipFill>
          <a:blip r:embed="rId3"/>
          <a:stretch>
            <a:fillRect/>
          </a:stretch>
        </p:blipFill>
        <p:spPr>
          <a:xfrm>
            <a:off x="530389" y="494080"/>
            <a:ext cx="1868683" cy="1099225"/>
          </a:xfrm>
          <a:prstGeom prst="rect">
            <a:avLst/>
          </a:prstGeom>
        </p:spPr>
      </p:pic>
      <p:sp>
        <p:nvSpPr>
          <p:cNvPr id="4" name="Title 3">
            <a:extLst>
              <a:ext uri="{FF2B5EF4-FFF2-40B4-BE49-F238E27FC236}">
                <a16:creationId xmlns:a16="http://schemas.microsoft.com/office/drawing/2014/main" id="{4F1F69DE-FA2C-7B71-5D50-B55A8E6A70E0}"/>
              </a:ext>
            </a:extLst>
          </p:cNvPr>
          <p:cNvSpPr>
            <a:spLocks noGrp="1"/>
          </p:cNvSpPr>
          <p:nvPr>
            <p:ph type="title"/>
          </p:nvPr>
        </p:nvSpPr>
        <p:spPr>
          <a:xfrm>
            <a:off x="3329609" y="3676303"/>
            <a:ext cx="8311302" cy="2635399"/>
          </a:xfrm>
        </p:spPr>
        <p:txBody>
          <a:bodyPr anchor="t"/>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36662096"/>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1E2D6-FBD0-E74D-B048-B6C7E18B47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Slide Number Placeholder 5">
            <a:extLst>
              <a:ext uri="{FF2B5EF4-FFF2-40B4-BE49-F238E27FC236}">
                <a16:creationId xmlns:a16="http://schemas.microsoft.com/office/drawing/2014/main" id="{3F447182-01FC-1C43-BE14-7ABC3D59D23C}"/>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E6577A56-6E30-4144-97A8-61880B08314A}"/>
              </a:ext>
            </a:extLst>
          </p:cNvPr>
          <p:cNvPicPr>
            <a:picLocks noChangeAspect="1"/>
          </p:cNvPicPr>
          <p:nvPr userDrawn="1"/>
        </p:nvPicPr>
        <p:blipFill>
          <a:blip r:embed="rId3"/>
          <a:stretch>
            <a:fillRect/>
          </a:stretch>
        </p:blipFill>
        <p:spPr>
          <a:xfrm>
            <a:off x="530389" y="494080"/>
            <a:ext cx="1868683" cy="1099225"/>
          </a:xfrm>
          <a:prstGeom prst="rect">
            <a:avLst/>
          </a:prstGeom>
        </p:spPr>
      </p:pic>
      <p:sp>
        <p:nvSpPr>
          <p:cNvPr id="9" name="Picture Placeholder 6">
            <a:extLst>
              <a:ext uri="{FF2B5EF4-FFF2-40B4-BE49-F238E27FC236}">
                <a16:creationId xmlns:a16="http://schemas.microsoft.com/office/drawing/2014/main" id="{81BAFE33-0AA3-AB48-997C-0D956C98E614}"/>
              </a:ext>
            </a:extLst>
          </p:cNvPr>
          <p:cNvSpPr>
            <a:spLocks noGrp="1"/>
          </p:cNvSpPr>
          <p:nvPr>
            <p:ph type="pic" sz="quarter" idx="11"/>
          </p:nvPr>
        </p:nvSpPr>
        <p:spPr>
          <a:xfrm>
            <a:off x="698091" y="1749425"/>
            <a:ext cx="6518686" cy="4337050"/>
          </a:xfrm>
        </p:spPr>
        <p:txBody>
          <a:bodyPr>
            <a:normAutofit/>
          </a:bodyPr>
          <a:lstStyle>
            <a:lvl1pPr>
              <a:defRPr sz="2400"/>
            </a:lvl1pPr>
          </a:lstStyle>
          <a:p>
            <a:endParaRPr lang="en-US" dirty="0"/>
          </a:p>
        </p:txBody>
      </p:sp>
      <p:sp>
        <p:nvSpPr>
          <p:cNvPr id="3" name="Title 2">
            <a:extLst>
              <a:ext uri="{FF2B5EF4-FFF2-40B4-BE49-F238E27FC236}">
                <a16:creationId xmlns:a16="http://schemas.microsoft.com/office/drawing/2014/main" id="{492DE735-D9C9-F3C6-DE28-888B154EDC0E}"/>
              </a:ext>
            </a:extLst>
          </p:cNvPr>
          <p:cNvSpPr>
            <a:spLocks noGrp="1"/>
          </p:cNvSpPr>
          <p:nvPr>
            <p:ph type="title"/>
          </p:nvPr>
        </p:nvSpPr>
        <p:spPr>
          <a:xfrm>
            <a:off x="7533861" y="3544151"/>
            <a:ext cx="4107050" cy="2542323"/>
          </a:xfrm>
        </p:spPr>
        <p:txBody>
          <a:bodyPr anchor="t"/>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0350786"/>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Title and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CE1AC-5183-9540-95C2-3C1430569F10}"/>
              </a:ext>
            </a:extLst>
          </p:cNvPr>
          <p:cNvSpPr>
            <a:spLocks noGrp="1"/>
          </p:cNvSpPr>
          <p:nvPr>
            <p:ph idx="1" hasCustomPrompt="1"/>
          </p:nvPr>
        </p:nvSpPr>
        <p:spPr>
          <a:xfrm>
            <a:off x="561975" y="1400175"/>
            <a:ext cx="10891271" cy="4737153"/>
          </a:xfrm>
        </p:spPr>
        <p:txBody>
          <a:bodyPr>
            <a:normAutofit/>
          </a:bodyPr>
          <a:lstStyle>
            <a:lvl1pPr marL="0" indent="0">
              <a:buNone/>
              <a:defRPr sz="2400"/>
            </a:lvl1pPr>
            <a:lvl2pPr>
              <a:defRPr sz="2400"/>
            </a:lvl2pPr>
            <a:lvl3pPr>
              <a:defRPr sz="2400"/>
            </a:lvl3pPr>
            <a:lvl4pPr>
              <a:defRPr sz="2400"/>
            </a:lvl4pPr>
            <a:lvl5pPr>
              <a:defRPr sz="2400"/>
            </a:lvl5pPr>
          </a:lstStyle>
          <a:p>
            <a:pPr lvl="0"/>
            <a:r>
              <a:rPr lang="en-US" dirty="0"/>
              <a:t>Click to add text one 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4C2E67F-2A96-5842-B641-3DAF875A9FB8}"/>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02D4E386-7248-781C-1B9C-6F30E68946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29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1B80DF-A056-9443-AF84-51B2F8DB27B0}"/>
              </a:ext>
            </a:extLst>
          </p:cNvPr>
          <p:cNvPicPr>
            <a:picLocks noChangeAspect="1"/>
          </p:cNvPicPr>
          <p:nvPr userDrawn="1"/>
        </p:nvPicPr>
        <p:blipFill>
          <a:blip r:embed="rId2"/>
          <a:stretch>
            <a:fillRect/>
          </a:stretch>
        </p:blipFill>
        <p:spPr>
          <a:xfrm>
            <a:off x="5849023" y="28138"/>
            <a:ext cx="6520091" cy="413974"/>
          </a:xfrm>
          <a:prstGeom prst="rect">
            <a:avLst/>
          </a:prstGeom>
        </p:spPr>
      </p:pic>
      <p:sp>
        <p:nvSpPr>
          <p:cNvPr id="8" name="Rectangle 7">
            <a:extLst>
              <a:ext uri="{FF2B5EF4-FFF2-40B4-BE49-F238E27FC236}">
                <a16:creationId xmlns:a16="http://schemas.microsoft.com/office/drawing/2014/main" id="{8A1D214C-4298-5747-B6EF-B03A08DC9B1B}"/>
              </a:ext>
            </a:extLst>
          </p:cNvPr>
          <p:cNvSpPr/>
          <p:nvPr userDrawn="1"/>
        </p:nvSpPr>
        <p:spPr>
          <a:xfrm>
            <a:off x="4219575" y="6702990"/>
            <a:ext cx="7972425" cy="45719"/>
          </a:xfrm>
          <a:prstGeom prst="rect">
            <a:avLst/>
          </a:prstGeom>
          <a:solidFill>
            <a:srgbClr val="008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Slide Number Placeholder 5">
            <a:extLst>
              <a:ext uri="{FF2B5EF4-FFF2-40B4-BE49-F238E27FC236}">
                <a16:creationId xmlns:a16="http://schemas.microsoft.com/office/drawing/2014/main" id="{F2575C8B-3C3B-6045-8AB2-6BCC848C3270}"/>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695EDF83-D586-464B-AB01-97C3FE024604}"/>
              </a:ext>
            </a:extLst>
          </p:cNvPr>
          <p:cNvPicPr>
            <a:picLocks noChangeAspect="1"/>
          </p:cNvPicPr>
          <p:nvPr userDrawn="1"/>
        </p:nvPicPr>
        <p:blipFill rotWithShape="1">
          <a:blip r:embed="rId3"/>
          <a:srcRect l="7620" b="23758"/>
          <a:stretch/>
        </p:blipFill>
        <p:spPr>
          <a:xfrm>
            <a:off x="561976" y="6240483"/>
            <a:ext cx="1046868" cy="508226"/>
          </a:xfrm>
          <a:prstGeom prst="rect">
            <a:avLst/>
          </a:prstGeom>
        </p:spPr>
      </p:pic>
    </p:spTree>
    <p:extLst>
      <p:ext uri="{BB962C8B-B14F-4D97-AF65-F5344CB8AC3E}">
        <p14:creationId xmlns:p14="http://schemas.microsoft.com/office/powerpoint/2010/main" val="298731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DD6A1-AC88-2646-9FA0-E5FE6669FB2F}"/>
              </a:ext>
            </a:extLst>
          </p:cNvPr>
          <p:cNvSpPr>
            <a:spLocks noGrp="1"/>
          </p:cNvSpPr>
          <p:nvPr>
            <p:ph sz="half" idx="1"/>
          </p:nvPr>
        </p:nvSpPr>
        <p:spPr>
          <a:xfrm>
            <a:off x="584205" y="1300480"/>
            <a:ext cx="5181600" cy="4842617"/>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70E6EF3-9276-4346-A5DA-6A2D75A1C4FD}"/>
              </a:ext>
            </a:extLst>
          </p:cNvPr>
          <p:cNvSpPr>
            <a:spLocks noGrp="1"/>
          </p:cNvSpPr>
          <p:nvPr>
            <p:ph sz="half" idx="2"/>
          </p:nvPr>
        </p:nvSpPr>
        <p:spPr>
          <a:xfrm>
            <a:off x="5918205" y="1300480"/>
            <a:ext cx="5181600" cy="4842617"/>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BDE8601-5391-834A-AD4E-A4A636A1B0FE}"/>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591E566-67A2-8AA6-7F41-2E236429B2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36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84501A-284F-E44B-8EF0-DE7C5AC8CDBD}"/>
              </a:ext>
            </a:extLst>
          </p:cNvPr>
          <p:cNvSpPr>
            <a:spLocks noGrp="1"/>
          </p:cNvSpPr>
          <p:nvPr>
            <p:ph type="body" idx="1"/>
          </p:nvPr>
        </p:nvSpPr>
        <p:spPr>
          <a:xfrm>
            <a:off x="603504" y="122872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3CA557EF-4FA4-0F46-8D23-95E72AE224C3}"/>
              </a:ext>
            </a:extLst>
          </p:cNvPr>
          <p:cNvSpPr>
            <a:spLocks noGrp="1"/>
          </p:cNvSpPr>
          <p:nvPr>
            <p:ph sz="half" idx="2"/>
          </p:nvPr>
        </p:nvSpPr>
        <p:spPr>
          <a:xfrm>
            <a:off x="602721" y="2052637"/>
            <a:ext cx="5157787" cy="3684588"/>
          </a:xfrm>
        </p:spPr>
        <p:txBody>
          <a:bodyPr>
            <a:normAutofit/>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55248A8-5CF0-7649-BBB5-1103CDD0C1AD}"/>
              </a:ext>
            </a:extLst>
          </p:cNvPr>
          <p:cNvSpPr>
            <a:spLocks noGrp="1"/>
          </p:cNvSpPr>
          <p:nvPr>
            <p:ph type="body" sz="quarter" idx="3"/>
          </p:nvPr>
        </p:nvSpPr>
        <p:spPr>
          <a:xfrm>
            <a:off x="5935133" y="12287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F7A972-E294-5440-AB53-6885D3D37A1A}"/>
              </a:ext>
            </a:extLst>
          </p:cNvPr>
          <p:cNvSpPr>
            <a:spLocks noGrp="1"/>
          </p:cNvSpPr>
          <p:nvPr>
            <p:ph sz="quarter" idx="4"/>
          </p:nvPr>
        </p:nvSpPr>
        <p:spPr>
          <a:xfrm>
            <a:off x="5935133" y="2052637"/>
            <a:ext cx="5183188" cy="3684588"/>
          </a:xfrm>
        </p:spPr>
        <p:txBody>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21A0D1AD-32C6-2B4C-B2ED-725F747B183C}"/>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5A56346-D337-B37B-8E74-62A4C0BF87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783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s Cap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4129548"/>
            <a:ext cx="12192000" cy="2728452"/>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Slide Number Placeholder 5">
            <a:extLst>
              <a:ext uri="{FF2B5EF4-FFF2-40B4-BE49-F238E27FC236}">
                <a16:creationId xmlns:a16="http://schemas.microsoft.com/office/drawing/2014/main" id="{404929A1-967C-F341-AF52-34A1C0CD06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F5977C4-A71C-3C49-9203-7C4890288364}"/>
              </a:ext>
            </a:extLst>
          </p:cNvPr>
          <p:cNvPicPr>
            <a:picLocks noChangeAspect="1"/>
          </p:cNvPicPr>
          <p:nvPr userDrawn="1"/>
        </p:nvPicPr>
        <p:blipFill>
          <a:blip r:embed="rId2"/>
          <a:stretch>
            <a:fillRect/>
          </a:stretch>
        </p:blipFill>
        <p:spPr>
          <a:xfrm>
            <a:off x="467022" y="6232525"/>
            <a:ext cx="1149668" cy="676275"/>
          </a:xfrm>
          <a:prstGeom prst="rect">
            <a:avLst/>
          </a:prstGeom>
        </p:spPr>
      </p:pic>
      <p:sp>
        <p:nvSpPr>
          <p:cNvPr id="14" name="Rectangle 13">
            <a:extLst>
              <a:ext uri="{FF2B5EF4-FFF2-40B4-BE49-F238E27FC236}">
                <a16:creationId xmlns:a16="http://schemas.microsoft.com/office/drawing/2014/main" id="{760F4762-2C9D-7149-971D-CB5E684C8703}"/>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Picture Placeholder 6">
            <a:extLst>
              <a:ext uri="{FF2B5EF4-FFF2-40B4-BE49-F238E27FC236}">
                <a16:creationId xmlns:a16="http://schemas.microsoft.com/office/drawing/2014/main" id="{5CA03796-B25C-A34F-8703-F87151B79A1A}"/>
              </a:ext>
            </a:extLst>
          </p:cNvPr>
          <p:cNvSpPr>
            <a:spLocks noGrp="1"/>
          </p:cNvSpPr>
          <p:nvPr>
            <p:ph type="pic" sz="quarter" idx="10"/>
          </p:nvPr>
        </p:nvSpPr>
        <p:spPr>
          <a:xfrm>
            <a:off x="722313" y="1325563"/>
            <a:ext cx="3309937" cy="2487485"/>
          </a:xfrm>
        </p:spPr>
        <p:txBody>
          <a:bodyPr/>
          <a:lstStyle/>
          <a:p>
            <a:endParaRPr lang="en-US"/>
          </a:p>
        </p:txBody>
      </p:sp>
      <p:sp>
        <p:nvSpPr>
          <p:cNvPr id="17" name="Picture Placeholder 6">
            <a:extLst>
              <a:ext uri="{FF2B5EF4-FFF2-40B4-BE49-F238E27FC236}">
                <a16:creationId xmlns:a16="http://schemas.microsoft.com/office/drawing/2014/main" id="{94C37717-997F-1347-AEA7-92870F13135B}"/>
              </a:ext>
            </a:extLst>
          </p:cNvPr>
          <p:cNvSpPr>
            <a:spLocks noGrp="1"/>
          </p:cNvSpPr>
          <p:nvPr>
            <p:ph type="pic" sz="quarter" idx="11"/>
          </p:nvPr>
        </p:nvSpPr>
        <p:spPr>
          <a:xfrm>
            <a:off x="4526643" y="1325563"/>
            <a:ext cx="3309937" cy="2487485"/>
          </a:xfrm>
        </p:spPr>
        <p:txBody>
          <a:bodyPr/>
          <a:lstStyle/>
          <a:p>
            <a:endParaRPr lang="en-US"/>
          </a:p>
        </p:txBody>
      </p:sp>
      <p:sp>
        <p:nvSpPr>
          <p:cNvPr id="18" name="Picture Placeholder 6">
            <a:extLst>
              <a:ext uri="{FF2B5EF4-FFF2-40B4-BE49-F238E27FC236}">
                <a16:creationId xmlns:a16="http://schemas.microsoft.com/office/drawing/2014/main" id="{C7AB06D3-03B6-9646-A9E7-9270C551EEF5}"/>
              </a:ext>
            </a:extLst>
          </p:cNvPr>
          <p:cNvSpPr>
            <a:spLocks noGrp="1"/>
          </p:cNvSpPr>
          <p:nvPr>
            <p:ph type="pic" sz="quarter" idx="12"/>
          </p:nvPr>
        </p:nvSpPr>
        <p:spPr>
          <a:xfrm>
            <a:off x="8330974" y="1325563"/>
            <a:ext cx="3309937" cy="2487485"/>
          </a:xfrm>
        </p:spPr>
        <p:txBody>
          <a:bodyPr/>
          <a:lstStyle/>
          <a:p>
            <a:endParaRPr lang="en-US"/>
          </a:p>
        </p:txBody>
      </p:sp>
      <p:sp>
        <p:nvSpPr>
          <p:cNvPr id="20" name="Text Placeholder 19">
            <a:extLst>
              <a:ext uri="{FF2B5EF4-FFF2-40B4-BE49-F238E27FC236}">
                <a16:creationId xmlns:a16="http://schemas.microsoft.com/office/drawing/2014/main" id="{DC76DE6F-23E6-F34B-8B43-B9EFD7911E2A}"/>
              </a:ext>
            </a:extLst>
          </p:cNvPr>
          <p:cNvSpPr>
            <a:spLocks noGrp="1"/>
          </p:cNvSpPr>
          <p:nvPr>
            <p:ph type="body" sz="quarter" idx="13"/>
          </p:nvPr>
        </p:nvSpPr>
        <p:spPr>
          <a:xfrm>
            <a:off x="72231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9">
            <a:extLst>
              <a:ext uri="{FF2B5EF4-FFF2-40B4-BE49-F238E27FC236}">
                <a16:creationId xmlns:a16="http://schemas.microsoft.com/office/drawing/2014/main" id="{36578B75-700B-8A4E-AA81-22412BA1CFFA}"/>
              </a:ext>
            </a:extLst>
          </p:cNvPr>
          <p:cNvSpPr>
            <a:spLocks noGrp="1"/>
          </p:cNvSpPr>
          <p:nvPr>
            <p:ph type="body" sz="quarter" idx="14"/>
          </p:nvPr>
        </p:nvSpPr>
        <p:spPr>
          <a:xfrm>
            <a:off x="452664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9">
            <a:extLst>
              <a:ext uri="{FF2B5EF4-FFF2-40B4-BE49-F238E27FC236}">
                <a16:creationId xmlns:a16="http://schemas.microsoft.com/office/drawing/2014/main" id="{26D6F04F-AC21-874E-838B-FF13C5EBAF27}"/>
              </a:ext>
            </a:extLst>
          </p:cNvPr>
          <p:cNvSpPr>
            <a:spLocks noGrp="1"/>
          </p:cNvSpPr>
          <p:nvPr>
            <p:ph type="body" sz="quarter" idx="15"/>
          </p:nvPr>
        </p:nvSpPr>
        <p:spPr>
          <a:xfrm>
            <a:off x="8372475"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8CF1358-8703-98B0-31D8-111919ABFD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190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s Char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4129548"/>
            <a:ext cx="12192000" cy="2728452"/>
          </a:xfrm>
          <a:prstGeom prst="rect">
            <a:avLst/>
          </a:prstGeom>
          <a:solidFill>
            <a:srgbClr val="008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Slide Number Placeholder 5">
            <a:extLst>
              <a:ext uri="{FF2B5EF4-FFF2-40B4-BE49-F238E27FC236}">
                <a16:creationId xmlns:a16="http://schemas.microsoft.com/office/drawing/2014/main" id="{404929A1-967C-F341-AF52-34A1C0CD06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F5977C4-A71C-3C49-9203-7C4890288364}"/>
              </a:ext>
            </a:extLst>
          </p:cNvPr>
          <p:cNvPicPr>
            <a:picLocks noChangeAspect="1"/>
          </p:cNvPicPr>
          <p:nvPr userDrawn="1"/>
        </p:nvPicPr>
        <p:blipFill>
          <a:blip r:embed="rId2"/>
          <a:stretch>
            <a:fillRect/>
          </a:stretch>
        </p:blipFill>
        <p:spPr>
          <a:xfrm>
            <a:off x="467022" y="6232525"/>
            <a:ext cx="1149668" cy="676275"/>
          </a:xfrm>
          <a:prstGeom prst="rect">
            <a:avLst/>
          </a:prstGeom>
        </p:spPr>
      </p:pic>
      <p:sp>
        <p:nvSpPr>
          <p:cNvPr id="14" name="Rectangle 13">
            <a:extLst>
              <a:ext uri="{FF2B5EF4-FFF2-40B4-BE49-F238E27FC236}">
                <a16:creationId xmlns:a16="http://schemas.microsoft.com/office/drawing/2014/main" id="{760F4762-2C9D-7149-971D-CB5E684C8703}"/>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 Placeholder 19">
            <a:extLst>
              <a:ext uri="{FF2B5EF4-FFF2-40B4-BE49-F238E27FC236}">
                <a16:creationId xmlns:a16="http://schemas.microsoft.com/office/drawing/2014/main" id="{DC76DE6F-23E6-F34B-8B43-B9EFD7911E2A}"/>
              </a:ext>
            </a:extLst>
          </p:cNvPr>
          <p:cNvSpPr>
            <a:spLocks noGrp="1"/>
          </p:cNvSpPr>
          <p:nvPr>
            <p:ph type="body" sz="quarter" idx="13"/>
          </p:nvPr>
        </p:nvSpPr>
        <p:spPr>
          <a:xfrm>
            <a:off x="72231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9">
            <a:extLst>
              <a:ext uri="{FF2B5EF4-FFF2-40B4-BE49-F238E27FC236}">
                <a16:creationId xmlns:a16="http://schemas.microsoft.com/office/drawing/2014/main" id="{36578B75-700B-8A4E-AA81-22412BA1CFFA}"/>
              </a:ext>
            </a:extLst>
          </p:cNvPr>
          <p:cNvSpPr>
            <a:spLocks noGrp="1"/>
          </p:cNvSpPr>
          <p:nvPr>
            <p:ph type="body" sz="quarter" idx="14"/>
          </p:nvPr>
        </p:nvSpPr>
        <p:spPr>
          <a:xfrm>
            <a:off x="452664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9">
            <a:extLst>
              <a:ext uri="{FF2B5EF4-FFF2-40B4-BE49-F238E27FC236}">
                <a16:creationId xmlns:a16="http://schemas.microsoft.com/office/drawing/2014/main" id="{26D6F04F-AC21-874E-838B-FF13C5EBAF27}"/>
              </a:ext>
            </a:extLst>
          </p:cNvPr>
          <p:cNvSpPr>
            <a:spLocks noGrp="1"/>
          </p:cNvSpPr>
          <p:nvPr>
            <p:ph type="body" sz="quarter" idx="15"/>
          </p:nvPr>
        </p:nvSpPr>
        <p:spPr>
          <a:xfrm>
            <a:off x="8372475"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22C4A4C4-8DED-434D-B4F3-0F1DD3DC07BA}"/>
              </a:ext>
            </a:extLst>
          </p:cNvPr>
          <p:cNvSpPr>
            <a:spLocks noGrp="1"/>
          </p:cNvSpPr>
          <p:nvPr>
            <p:ph type="chart" sz="quarter" idx="16"/>
          </p:nvPr>
        </p:nvSpPr>
        <p:spPr>
          <a:xfrm>
            <a:off x="722313" y="1325563"/>
            <a:ext cx="3309937" cy="2487612"/>
          </a:xfrm>
        </p:spPr>
        <p:txBody>
          <a:bodyPr/>
          <a:lstStyle/>
          <a:p>
            <a:endParaRPr lang="en-US"/>
          </a:p>
        </p:txBody>
      </p:sp>
      <p:sp>
        <p:nvSpPr>
          <p:cNvPr id="15" name="Chart Placeholder 2">
            <a:extLst>
              <a:ext uri="{FF2B5EF4-FFF2-40B4-BE49-F238E27FC236}">
                <a16:creationId xmlns:a16="http://schemas.microsoft.com/office/drawing/2014/main" id="{EBF1B544-8034-F24E-8DFE-C61A3E70E1D7}"/>
              </a:ext>
            </a:extLst>
          </p:cNvPr>
          <p:cNvSpPr>
            <a:spLocks noGrp="1"/>
          </p:cNvSpPr>
          <p:nvPr>
            <p:ph type="chart" sz="quarter" idx="17"/>
          </p:nvPr>
        </p:nvSpPr>
        <p:spPr>
          <a:xfrm>
            <a:off x="4526643" y="1319623"/>
            <a:ext cx="3309937" cy="2487612"/>
          </a:xfrm>
        </p:spPr>
        <p:txBody>
          <a:bodyPr/>
          <a:lstStyle/>
          <a:p>
            <a:endParaRPr lang="en-US"/>
          </a:p>
        </p:txBody>
      </p:sp>
      <p:sp>
        <p:nvSpPr>
          <p:cNvPr id="19" name="Chart Placeholder 2">
            <a:extLst>
              <a:ext uri="{FF2B5EF4-FFF2-40B4-BE49-F238E27FC236}">
                <a16:creationId xmlns:a16="http://schemas.microsoft.com/office/drawing/2014/main" id="{B92C8E7F-E155-B341-AA8E-86D5730AC3FD}"/>
              </a:ext>
            </a:extLst>
          </p:cNvPr>
          <p:cNvSpPr>
            <a:spLocks noGrp="1"/>
          </p:cNvSpPr>
          <p:nvPr>
            <p:ph type="chart" sz="quarter" idx="18"/>
          </p:nvPr>
        </p:nvSpPr>
        <p:spPr>
          <a:xfrm>
            <a:off x="8343900" y="1319623"/>
            <a:ext cx="3309937" cy="2487612"/>
          </a:xfrm>
        </p:spPr>
        <p:txBody>
          <a:bodyPr/>
          <a:lstStyle/>
          <a:p>
            <a:endParaRPr lang="en-US"/>
          </a:p>
        </p:txBody>
      </p:sp>
      <p:sp>
        <p:nvSpPr>
          <p:cNvPr id="2" name="Title 1">
            <a:extLst>
              <a:ext uri="{FF2B5EF4-FFF2-40B4-BE49-F238E27FC236}">
                <a16:creationId xmlns:a16="http://schemas.microsoft.com/office/drawing/2014/main" id="{E270F89F-9680-03CA-9587-1788DA4EAD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281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5186C2-85C5-B841-B803-BF24B25A9B61}"/>
              </a:ext>
            </a:extLst>
          </p:cNvPr>
          <p:cNvSpPr>
            <a:spLocks noGrp="1"/>
          </p:cNvSpPr>
          <p:nvPr>
            <p:ph type="body" idx="1"/>
          </p:nvPr>
        </p:nvSpPr>
        <p:spPr>
          <a:xfrm>
            <a:off x="561975" y="1400175"/>
            <a:ext cx="10791825" cy="47767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8333F40E-04CE-0B47-9A0C-9920E7706FCA}"/>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36CF5A6A-7AFB-4B4F-82ED-5FA99B374B31}"/>
              </a:ext>
            </a:extLst>
          </p:cNvPr>
          <p:cNvSpPr/>
          <p:nvPr userDrawn="1"/>
        </p:nvSpPr>
        <p:spPr>
          <a:xfrm>
            <a:off x="4219575" y="6702990"/>
            <a:ext cx="7972425" cy="45719"/>
          </a:xfrm>
          <a:prstGeom prst="rect">
            <a:avLst/>
          </a:prstGeom>
          <a:solidFill>
            <a:srgbClr val="008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Slide Number Placeholder 5">
            <a:extLst>
              <a:ext uri="{FF2B5EF4-FFF2-40B4-BE49-F238E27FC236}">
                <a16:creationId xmlns:a16="http://schemas.microsoft.com/office/drawing/2014/main" id="{04359D93-CF87-5941-AE8E-7B014B1300E5}"/>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43CAD076-776A-C24F-8B9F-48FD54AAA186}"/>
              </a:ext>
            </a:extLst>
          </p:cNvPr>
          <p:cNvPicPr>
            <a:picLocks noChangeAspect="1"/>
          </p:cNvPicPr>
          <p:nvPr userDrawn="1"/>
        </p:nvPicPr>
        <p:blipFill rotWithShape="1">
          <a:blip r:embed="rId16"/>
          <a:srcRect l="7620" b="23758"/>
          <a:stretch/>
        </p:blipFill>
        <p:spPr>
          <a:xfrm>
            <a:off x="561976" y="6240483"/>
            <a:ext cx="1046868" cy="508226"/>
          </a:xfrm>
          <a:prstGeom prst="rect">
            <a:avLst/>
          </a:prstGeom>
        </p:spPr>
      </p:pic>
      <p:sp>
        <p:nvSpPr>
          <p:cNvPr id="2" name="Title Placeholder 1">
            <a:extLst>
              <a:ext uri="{FF2B5EF4-FFF2-40B4-BE49-F238E27FC236}">
                <a16:creationId xmlns:a16="http://schemas.microsoft.com/office/drawing/2014/main" id="{9CFDEBB2-5AB0-8D77-C9D0-9B6579363C60}"/>
              </a:ext>
            </a:extLst>
          </p:cNvPr>
          <p:cNvSpPr>
            <a:spLocks noGrp="1"/>
          </p:cNvSpPr>
          <p:nvPr>
            <p:ph type="title"/>
          </p:nvPr>
        </p:nvSpPr>
        <p:spPr>
          <a:xfrm>
            <a:off x="522219" y="274154"/>
            <a:ext cx="10515600" cy="8137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3609180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3471-4C29-454D-828A-5CAF8B090E82}"/>
              </a:ext>
            </a:extLst>
          </p:cNvPr>
          <p:cNvSpPr>
            <a:spLocks noGrp="1"/>
          </p:cNvSpPr>
          <p:nvPr>
            <p:ph type="ctrTitle"/>
          </p:nvPr>
        </p:nvSpPr>
        <p:spPr>
          <a:xfrm>
            <a:off x="623514" y="4359563"/>
            <a:ext cx="9282485" cy="660112"/>
          </a:xfrm>
        </p:spPr>
        <p:txBody>
          <a:bodyPr>
            <a:normAutofit/>
          </a:bodyPr>
          <a:lstStyle/>
          <a:p>
            <a:r>
              <a:rPr lang="en-US" sz="3600" b="0" dirty="0"/>
              <a:t>MICROCUFF* Endotracheal Tubes</a:t>
            </a:r>
          </a:p>
        </p:txBody>
      </p:sp>
      <p:sp>
        <p:nvSpPr>
          <p:cNvPr id="3" name="Text Placeholder 2">
            <a:extLst>
              <a:ext uri="{FF2B5EF4-FFF2-40B4-BE49-F238E27FC236}">
                <a16:creationId xmlns:a16="http://schemas.microsoft.com/office/drawing/2014/main" id="{B8D9B7F8-BEA8-4361-87F2-0E752A1C6B1B}"/>
              </a:ext>
            </a:extLst>
          </p:cNvPr>
          <p:cNvSpPr>
            <a:spLocks noGrp="1"/>
          </p:cNvSpPr>
          <p:nvPr>
            <p:ph type="subTitle" idx="1"/>
          </p:nvPr>
        </p:nvSpPr>
        <p:spPr/>
        <p:txBody>
          <a:bodyPr/>
          <a:lstStyle/>
          <a:p>
            <a:br>
              <a:rPr lang="en-US" dirty="0"/>
            </a:br>
            <a:br>
              <a:rPr lang="en-US" dirty="0"/>
            </a:br>
            <a:br>
              <a:rPr lang="en-US" dirty="0"/>
            </a:br>
            <a:r>
              <a:rPr lang="en-US" dirty="0"/>
              <a:t>September 2022</a:t>
            </a:r>
          </a:p>
        </p:txBody>
      </p:sp>
    </p:spTree>
    <p:extLst>
      <p:ext uri="{BB962C8B-B14F-4D97-AF65-F5344CB8AC3E}">
        <p14:creationId xmlns:p14="http://schemas.microsoft.com/office/powerpoint/2010/main" val="3535101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2774951" y="4363263"/>
            <a:ext cx="7246937" cy="916454"/>
          </a:xfrm>
          <a:prstGeom prst="line">
            <a:avLst/>
          </a:prstGeom>
          <a:noFill/>
          <a:ln w="57150">
            <a:solidFill>
              <a:schemeClr val="tx1"/>
            </a:solidFill>
            <a:round/>
            <a:headEnd/>
            <a:tailEnd/>
          </a:ln>
        </p:spPr>
        <p:txBody>
          <a:bodyPr/>
          <a:lstStyle/>
          <a:p>
            <a:endParaRPr lang="en-US" dirty="0"/>
          </a:p>
        </p:txBody>
      </p:sp>
      <p:sp>
        <p:nvSpPr>
          <p:cNvPr id="11268" name="AutoShape 3"/>
          <p:cNvSpPr>
            <a:spLocks noChangeArrowheads="1"/>
          </p:cNvSpPr>
          <p:nvPr/>
        </p:nvSpPr>
        <p:spPr bwMode="auto">
          <a:xfrm>
            <a:off x="5788025" y="4871280"/>
            <a:ext cx="647700" cy="576263"/>
          </a:xfrm>
          <a:prstGeom prst="triangle">
            <a:avLst>
              <a:gd name="adj" fmla="val 50000"/>
            </a:avLst>
          </a:prstGeom>
          <a:solidFill>
            <a:schemeClr val="accent1"/>
          </a:solidFill>
          <a:ln w="9525">
            <a:noFill/>
            <a:miter lim="800000"/>
            <a:headEnd/>
            <a:tailEnd/>
          </a:ln>
        </p:spPr>
        <p:txBody>
          <a:bodyPr wrap="none" anchor="ctr"/>
          <a:lstStyle/>
          <a:p>
            <a:endParaRPr lang="en-US" dirty="0"/>
          </a:p>
        </p:txBody>
      </p:sp>
      <p:sp>
        <p:nvSpPr>
          <p:cNvPr id="11269" name="Rectangle 4"/>
          <p:cNvSpPr>
            <a:spLocks noGrp="1" noChangeArrowheads="1"/>
          </p:cNvSpPr>
          <p:nvPr>
            <p:ph type="title"/>
          </p:nvPr>
        </p:nvSpPr>
        <p:spPr>
          <a:xfrm>
            <a:off x="530225" y="182803"/>
            <a:ext cx="10515600" cy="813766"/>
          </a:xfrm>
        </p:spPr>
        <p:txBody>
          <a:bodyPr>
            <a:normAutofit/>
          </a:bodyPr>
          <a:lstStyle/>
          <a:p>
            <a:r>
              <a:rPr lang="en-US" sz="3200" dirty="0">
                <a:solidFill>
                  <a:srgbClr val="1D51A4"/>
                </a:solidFill>
              </a:rPr>
              <a:t>What is the Cuff Design Trade-off?  </a:t>
            </a:r>
          </a:p>
        </p:txBody>
      </p:sp>
      <p:sp>
        <p:nvSpPr>
          <p:cNvPr id="11270" name="Text Box 5"/>
          <p:cNvSpPr txBox="1">
            <a:spLocks noChangeArrowheads="1"/>
          </p:cNvSpPr>
          <p:nvPr/>
        </p:nvSpPr>
        <p:spPr bwMode="auto">
          <a:xfrm>
            <a:off x="2593689" y="1343974"/>
            <a:ext cx="7543800" cy="1077218"/>
          </a:xfrm>
          <a:prstGeom prst="rect">
            <a:avLst/>
          </a:prstGeom>
          <a:noFill/>
          <a:ln w="9525">
            <a:noFill/>
            <a:miter lim="800000"/>
            <a:headEnd/>
            <a:tailEnd/>
          </a:ln>
        </p:spPr>
        <p:txBody>
          <a:bodyPr>
            <a:spAutoFit/>
          </a:bodyPr>
          <a:lstStyle/>
          <a:p>
            <a:pPr algn="ctr" eaLnBrk="1" hangingPunct="1"/>
            <a:r>
              <a:rPr lang="en-US" sz="1600" b="1" dirty="0">
                <a:cs typeface="Arial" pitchFamily="34" charset="0"/>
              </a:rPr>
              <a:t>OUT OF BALANCE!</a:t>
            </a:r>
          </a:p>
          <a:p>
            <a:pPr algn="ctr" eaLnBrk="1" hangingPunct="1"/>
            <a:endParaRPr lang="en-US" sz="1600" b="1" dirty="0">
              <a:cs typeface="Arial" pitchFamily="34" charset="0"/>
            </a:endParaRPr>
          </a:p>
          <a:p>
            <a:pPr algn="ctr" eaLnBrk="1" hangingPunct="1"/>
            <a:r>
              <a:rPr lang="en-US" sz="1600" dirty="0">
                <a:cs typeface="Arial" pitchFamily="34" charset="0"/>
              </a:rPr>
              <a:t>In a cuff design balancing act, current high-volume low pressure (HVLP) tubes seal at relatively low cuff pressures (25-30 cm H</a:t>
            </a:r>
            <a:r>
              <a:rPr lang="en-US" sz="1600" baseline="-25000" dirty="0">
                <a:cs typeface="Arial" pitchFamily="34" charset="0"/>
              </a:rPr>
              <a:t>2</a:t>
            </a:r>
            <a:r>
              <a:rPr lang="en-US" sz="1600" dirty="0">
                <a:cs typeface="Arial" pitchFamily="34" charset="0"/>
              </a:rPr>
              <a:t>O) at the expense of leakage!</a:t>
            </a:r>
          </a:p>
        </p:txBody>
      </p:sp>
      <p:sp>
        <p:nvSpPr>
          <p:cNvPr id="787462" name="Text Box 6"/>
          <p:cNvSpPr txBox="1">
            <a:spLocks noChangeArrowheads="1"/>
          </p:cNvSpPr>
          <p:nvPr/>
        </p:nvSpPr>
        <p:spPr bwMode="auto">
          <a:xfrm>
            <a:off x="7285611" y="3667609"/>
            <a:ext cx="2967479" cy="923330"/>
          </a:xfrm>
          <a:prstGeom prst="rect">
            <a:avLst/>
          </a:prstGeom>
          <a:solidFill>
            <a:schemeClr val="accent6">
              <a:lumMod val="75000"/>
            </a:schemeClr>
          </a:solidFill>
          <a:ln w="38100" algn="ctr">
            <a:solidFill>
              <a:schemeClr val="accent1"/>
            </a:solidFill>
            <a:miter lim="800000"/>
            <a:headEnd/>
            <a:tailEnd/>
          </a:ln>
          <a:effectLst>
            <a:outerShdw dist="35921" dir="2700000" algn="ctr" rotWithShape="0">
              <a:srgbClr val="B3A982"/>
            </a:outerShdw>
          </a:effectLst>
        </p:spPr>
        <p:txBody>
          <a:bodyPr wrap="none">
            <a:spAutoFit/>
          </a:bodyPr>
          <a:lstStyle/>
          <a:p>
            <a:pPr algn="ctr" eaLnBrk="1" hangingPunct="1">
              <a:defRPr/>
            </a:pPr>
            <a:r>
              <a:rPr lang="en-US" b="1" dirty="0">
                <a:solidFill>
                  <a:schemeClr val="bg1"/>
                </a:solidFill>
                <a:latin typeface="Arial" charset="0"/>
                <a:ea typeface="ＭＳ Ｐゴシック" pitchFamily="34" charset="-128"/>
                <a:cs typeface="Arial" charset="0"/>
              </a:rPr>
              <a:t>Superior tracheal seal</a:t>
            </a:r>
          </a:p>
          <a:p>
            <a:pPr algn="ctr" eaLnBrk="1" hangingPunct="1">
              <a:defRPr/>
            </a:pPr>
            <a:r>
              <a:rPr lang="en-US" b="1" dirty="0">
                <a:solidFill>
                  <a:schemeClr val="bg1"/>
                </a:solidFill>
                <a:latin typeface="Arial" charset="0"/>
                <a:ea typeface="ＭＳ Ｐゴシック" pitchFamily="34" charset="-128"/>
                <a:cs typeface="Arial" charset="0"/>
              </a:rPr>
              <a:t>(Reduce micro-aspiration</a:t>
            </a:r>
          </a:p>
          <a:p>
            <a:pPr algn="ctr" eaLnBrk="1" hangingPunct="1">
              <a:defRPr/>
            </a:pPr>
            <a:r>
              <a:rPr lang="en-US" b="1" dirty="0">
                <a:solidFill>
                  <a:schemeClr val="bg1"/>
                </a:solidFill>
                <a:latin typeface="Arial" charset="0"/>
                <a:ea typeface="ＭＳ Ｐゴシック" pitchFamily="34" charset="-128"/>
                <a:cs typeface="Arial" charset="0"/>
              </a:rPr>
              <a:t> &amp; prevent VAP)</a:t>
            </a:r>
          </a:p>
        </p:txBody>
      </p:sp>
      <p:sp>
        <p:nvSpPr>
          <p:cNvPr id="787463" name="Text Box 7"/>
          <p:cNvSpPr txBox="1">
            <a:spLocks noChangeArrowheads="1"/>
          </p:cNvSpPr>
          <p:nvPr/>
        </p:nvSpPr>
        <p:spPr bwMode="auto">
          <a:xfrm>
            <a:off x="2657579" y="3066257"/>
            <a:ext cx="2172390" cy="923330"/>
          </a:xfrm>
          <a:prstGeom prst="rect">
            <a:avLst/>
          </a:prstGeom>
          <a:solidFill>
            <a:schemeClr val="accent6">
              <a:lumMod val="75000"/>
            </a:schemeClr>
          </a:solidFill>
          <a:ln w="38100" algn="ctr">
            <a:solidFill>
              <a:schemeClr val="accent6">
                <a:lumMod val="75000"/>
              </a:schemeClr>
            </a:solidFill>
            <a:miter lim="800000"/>
            <a:headEnd/>
            <a:tailEnd/>
          </a:ln>
          <a:effectLst>
            <a:outerShdw dist="35921" dir="2700000" algn="ctr" rotWithShape="0">
              <a:srgbClr val="B3A982"/>
            </a:outerShdw>
          </a:effectLst>
        </p:spPr>
        <p:txBody>
          <a:bodyPr wrap="none">
            <a:spAutoFit/>
          </a:bodyPr>
          <a:lstStyle/>
          <a:p>
            <a:pPr algn="ctr" eaLnBrk="1" hangingPunct="1">
              <a:defRPr/>
            </a:pPr>
            <a:r>
              <a:rPr lang="en-US" b="1" dirty="0">
                <a:solidFill>
                  <a:schemeClr val="bg1"/>
                </a:solidFill>
                <a:latin typeface="Arial" charset="0"/>
                <a:ea typeface="ＭＳ Ｐゴシック" pitchFamily="34" charset="-128"/>
                <a:cs typeface="Arial" charset="0"/>
              </a:rPr>
              <a:t>Low cuff pressure</a:t>
            </a:r>
          </a:p>
          <a:p>
            <a:pPr algn="ctr" eaLnBrk="1" hangingPunct="1">
              <a:defRPr/>
            </a:pPr>
            <a:r>
              <a:rPr lang="en-US" b="1" dirty="0">
                <a:solidFill>
                  <a:schemeClr val="bg1"/>
                </a:solidFill>
                <a:latin typeface="Arial" charset="0"/>
                <a:ea typeface="ＭＳ Ｐゴシック" pitchFamily="34" charset="-128"/>
                <a:cs typeface="Arial" charset="0"/>
              </a:rPr>
              <a:t>(Reduce tracheal</a:t>
            </a:r>
          </a:p>
          <a:p>
            <a:pPr algn="ctr" eaLnBrk="1" hangingPunct="1">
              <a:defRPr/>
            </a:pPr>
            <a:r>
              <a:rPr lang="en-US" b="1" dirty="0">
                <a:solidFill>
                  <a:schemeClr val="bg1"/>
                </a:solidFill>
                <a:latin typeface="Arial" charset="0"/>
                <a:ea typeface="ＭＳ Ｐゴシック" pitchFamily="34" charset="-128"/>
                <a:cs typeface="Arial" charset="0"/>
              </a:rPr>
              <a:t> trauma)</a:t>
            </a:r>
          </a:p>
        </p:txBody>
      </p:sp>
      <p:sp>
        <p:nvSpPr>
          <p:cNvPr id="11" name="Text Box 5"/>
          <p:cNvSpPr txBox="1">
            <a:spLocks noChangeArrowheads="1"/>
          </p:cNvSpPr>
          <p:nvPr/>
        </p:nvSpPr>
        <p:spPr bwMode="auto">
          <a:xfrm>
            <a:off x="2657579" y="5279718"/>
            <a:ext cx="7364310" cy="1071784"/>
          </a:xfrm>
          <a:prstGeom prst="rect">
            <a:avLst/>
          </a:prstGeom>
          <a:noFill/>
          <a:ln w="9525">
            <a:noFill/>
            <a:miter lim="800000"/>
            <a:headEnd/>
            <a:tailEnd/>
          </a:ln>
        </p:spPr>
        <p:txBody>
          <a:bodyPr wrap="square">
            <a:spAutoFit/>
          </a:bodyPr>
          <a:lstStyle/>
          <a:p>
            <a:pPr algn="ctr" eaLnBrk="1" hangingPunct="1"/>
            <a:endParaRPr lang="en-US" sz="2000" b="1" dirty="0">
              <a:cs typeface="Arial" pitchFamily="34" charset="0"/>
            </a:endParaRPr>
          </a:p>
          <a:p>
            <a:pPr>
              <a:lnSpc>
                <a:spcPct val="90000"/>
              </a:lnSpc>
            </a:pPr>
            <a:r>
              <a:rPr lang="en-US" sz="1600" dirty="0">
                <a:latin typeface="Arial" pitchFamily="34" charset="0"/>
              </a:rPr>
              <a:t>The ideal cuff would provide both an 	air seal (allow ventilation) and </a:t>
            </a:r>
            <a:br>
              <a:rPr lang="en-US" sz="1600" dirty="0">
                <a:latin typeface="Arial" pitchFamily="34" charset="0"/>
              </a:rPr>
            </a:br>
            <a:r>
              <a:rPr lang="en-US" sz="1600" dirty="0">
                <a:latin typeface="Arial" pitchFamily="34" charset="0"/>
              </a:rPr>
              <a:t> 				fluid seal (prevent microaspiration) </a:t>
            </a:r>
            <a:br>
              <a:rPr lang="en-US" sz="1600" dirty="0">
                <a:latin typeface="Arial" pitchFamily="34" charset="0"/>
              </a:rPr>
            </a:br>
            <a:r>
              <a:rPr lang="en-US" sz="1600" dirty="0">
                <a:latin typeface="Arial" pitchFamily="34" charset="0"/>
              </a:rPr>
              <a:t>at very low cuff pressure to avoid pressure on airway tissues.</a:t>
            </a:r>
          </a:p>
        </p:txBody>
      </p:sp>
    </p:spTree>
    <p:extLst>
      <p:ext uri="{BB962C8B-B14F-4D97-AF65-F5344CB8AC3E}">
        <p14:creationId xmlns:p14="http://schemas.microsoft.com/office/powerpoint/2010/main" val="1051017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FAC37-5334-43BD-9AE7-DB22E92AF0A4}"/>
              </a:ext>
            </a:extLst>
          </p:cNvPr>
          <p:cNvPicPr>
            <a:picLocks noChangeAspect="1"/>
          </p:cNvPicPr>
          <p:nvPr/>
        </p:nvPicPr>
        <p:blipFill>
          <a:blip r:embed="rId2"/>
          <a:stretch>
            <a:fillRect/>
          </a:stretch>
        </p:blipFill>
        <p:spPr>
          <a:xfrm>
            <a:off x="8202413" y="1489985"/>
            <a:ext cx="3707404" cy="4248751"/>
          </a:xfrm>
          <a:prstGeom prst="rect">
            <a:avLst/>
          </a:prstGeom>
        </p:spPr>
      </p:pic>
      <p:pic>
        <p:nvPicPr>
          <p:cNvPr id="5" name="Picture 4">
            <a:extLst>
              <a:ext uri="{FF2B5EF4-FFF2-40B4-BE49-F238E27FC236}">
                <a16:creationId xmlns:a16="http://schemas.microsoft.com/office/drawing/2014/main" id="{AE5BF851-7E69-40A1-ABB8-51CC84589F35}"/>
              </a:ext>
            </a:extLst>
          </p:cNvPr>
          <p:cNvPicPr>
            <a:picLocks noChangeAspect="1"/>
          </p:cNvPicPr>
          <p:nvPr/>
        </p:nvPicPr>
        <p:blipFill>
          <a:blip r:embed="rId3"/>
          <a:stretch>
            <a:fillRect/>
          </a:stretch>
        </p:blipFill>
        <p:spPr>
          <a:xfrm>
            <a:off x="604236" y="1176188"/>
            <a:ext cx="6669905" cy="5385758"/>
          </a:xfrm>
          <a:prstGeom prst="rect">
            <a:avLst/>
          </a:prstGeom>
        </p:spPr>
      </p:pic>
      <p:sp>
        <p:nvSpPr>
          <p:cNvPr id="2" name="Title 1">
            <a:extLst>
              <a:ext uri="{FF2B5EF4-FFF2-40B4-BE49-F238E27FC236}">
                <a16:creationId xmlns:a16="http://schemas.microsoft.com/office/drawing/2014/main" id="{9332229D-10F0-1CD0-88EA-072B4D12D76A}"/>
              </a:ext>
            </a:extLst>
          </p:cNvPr>
          <p:cNvSpPr>
            <a:spLocks noGrp="1"/>
          </p:cNvSpPr>
          <p:nvPr>
            <p:ph type="title"/>
          </p:nvPr>
        </p:nvSpPr>
        <p:spPr>
          <a:xfrm>
            <a:off x="522219" y="188236"/>
            <a:ext cx="10515600" cy="813766"/>
          </a:xfrm>
        </p:spPr>
        <p:txBody>
          <a:bodyPr>
            <a:normAutofit/>
          </a:bodyPr>
          <a:lstStyle/>
          <a:p>
            <a:r>
              <a:rPr lang="fr-BE" sz="3200" dirty="0" err="1">
                <a:solidFill>
                  <a:srgbClr val="1D51A4"/>
                </a:solidFill>
              </a:rPr>
              <a:t>Side</a:t>
            </a:r>
            <a:r>
              <a:rPr lang="fr-BE" sz="3200" dirty="0">
                <a:solidFill>
                  <a:srgbClr val="1D51A4"/>
                </a:solidFill>
              </a:rPr>
              <a:t> by </a:t>
            </a:r>
            <a:r>
              <a:rPr lang="fr-BE" sz="3200" dirty="0" err="1">
                <a:solidFill>
                  <a:srgbClr val="1D51A4"/>
                </a:solidFill>
              </a:rPr>
              <a:t>side</a:t>
            </a:r>
            <a:r>
              <a:rPr lang="fr-BE" sz="3200" dirty="0">
                <a:solidFill>
                  <a:srgbClr val="1D51A4"/>
                </a:solidFill>
              </a:rPr>
              <a:t> ETT</a:t>
            </a:r>
            <a:endParaRPr lang="en-US" sz="3200" dirty="0">
              <a:solidFill>
                <a:srgbClr val="1D51A4"/>
              </a:solidFill>
            </a:endParaRPr>
          </a:p>
        </p:txBody>
      </p:sp>
    </p:spTree>
    <p:extLst>
      <p:ext uri="{BB962C8B-B14F-4D97-AF65-F5344CB8AC3E}">
        <p14:creationId xmlns:p14="http://schemas.microsoft.com/office/powerpoint/2010/main" val="404196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2426854" y="1676400"/>
            <a:ext cx="7874000" cy="4267200"/>
          </a:xfrm>
          <a:prstGeom prst="rect">
            <a:avLst/>
          </a:prstGeom>
          <a:solidFill>
            <a:schemeClr val="bg1"/>
          </a:solidFill>
          <a:ln w="9525">
            <a:noFill/>
            <a:miter lim="800000"/>
            <a:headEnd/>
            <a:tailEnd/>
          </a:ln>
        </p:spPr>
        <p:txBody>
          <a:bodyPr wrap="none" anchor="ctr"/>
          <a:lstStyle/>
          <a:p>
            <a:endParaRPr lang="en-US" dirty="0"/>
          </a:p>
        </p:txBody>
      </p:sp>
      <p:sp>
        <p:nvSpPr>
          <p:cNvPr id="23556" name="Rectangle 3"/>
          <p:cNvSpPr>
            <a:spLocks noGrp="1" noChangeArrowheads="1"/>
          </p:cNvSpPr>
          <p:nvPr>
            <p:ph idx="1"/>
          </p:nvPr>
        </p:nvSpPr>
        <p:spPr>
          <a:xfrm>
            <a:off x="561975" y="5181600"/>
            <a:ext cx="10891271" cy="955728"/>
          </a:xfrm>
        </p:spPr>
        <p:txBody>
          <a:bodyPr>
            <a:normAutofit/>
          </a:bodyPr>
          <a:lstStyle/>
          <a:p>
            <a:pPr algn="ctr">
              <a:spcBef>
                <a:spcPct val="20000"/>
              </a:spcBef>
              <a:buClrTx/>
              <a:buSzTx/>
              <a:buNone/>
            </a:pPr>
            <a:r>
              <a:rPr lang="en-US" dirty="0">
                <a:solidFill>
                  <a:schemeClr val="tx1"/>
                </a:solidFill>
                <a:latin typeface="+mn-lt"/>
                <a:cs typeface="Calibri" pitchFamily="34" charset="0"/>
              </a:rPr>
              <a:t>What are Adult 3 Value Propositions for </a:t>
            </a:r>
          </a:p>
          <a:p>
            <a:pPr algn="ctr">
              <a:spcBef>
                <a:spcPct val="20000"/>
              </a:spcBef>
              <a:buClrTx/>
              <a:buSzTx/>
              <a:buNone/>
            </a:pPr>
            <a:r>
              <a:rPr lang="en-US" b="1" dirty="0">
                <a:solidFill>
                  <a:schemeClr val="tx1"/>
                </a:solidFill>
                <a:latin typeface="+mn-lt"/>
                <a:cs typeface="Calibri" pitchFamily="34" charset="0"/>
              </a:rPr>
              <a:t>Adult MICROCUFF*</a:t>
            </a:r>
          </a:p>
        </p:txBody>
      </p:sp>
      <p:sp>
        <p:nvSpPr>
          <p:cNvPr id="23555" name="Rectangle 2"/>
          <p:cNvSpPr>
            <a:spLocks noGrp="1" noChangeArrowheads="1"/>
          </p:cNvSpPr>
          <p:nvPr>
            <p:ph type="title"/>
          </p:nvPr>
        </p:nvSpPr>
        <p:spPr>
          <a:xfrm>
            <a:off x="522219" y="183384"/>
            <a:ext cx="10515600" cy="813766"/>
          </a:xfrm>
        </p:spPr>
        <p:txBody>
          <a:bodyPr>
            <a:normAutofit/>
          </a:bodyPr>
          <a:lstStyle/>
          <a:p>
            <a:r>
              <a:rPr lang="en-US" sz="3200" dirty="0">
                <a:solidFill>
                  <a:srgbClr val="1D51A4"/>
                </a:solidFill>
              </a:rPr>
              <a:t>Review</a:t>
            </a:r>
          </a:p>
        </p:txBody>
      </p:sp>
      <p:pic>
        <p:nvPicPr>
          <p:cNvPr id="23557" name="Picture 5"/>
          <p:cNvPicPr>
            <a:picLocks noChangeAspect="1" noChangeArrowheads="1"/>
          </p:cNvPicPr>
          <p:nvPr/>
        </p:nvPicPr>
        <p:blipFill>
          <a:blip r:embed="rId2" cstate="print"/>
          <a:srcRect/>
          <a:stretch>
            <a:fillRect/>
          </a:stretch>
        </p:blipFill>
        <p:spPr bwMode="auto">
          <a:xfrm>
            <a:off x="2616200" y="3484487"/>
            <a:ext cx="2209800" cy="1446213"/>
          </a:xfrm>
          <a:prstGeom prst="rect">
            <a:avLst/>
          </a:prstGeom>
          <a:noFill/>
          <a:ln w="19050">
            <a:solidFill>
              <a:schemeClr val="tx1"/>
            </a:solidFill>
            <a:miter lim="800000"/>
            <a:headEnd/>
            <a:tailEnd/>
          </a:ln>
        </p:spPr>
      </p:pic>
      <p:pic>
        <p:nvPicPr>
          <p:cNvPr id="23558" name="Picture 6"/>
          <p:cNvPicPr>
            <a:picLocks noChangeAspect="1" noChangeArrowheads="1"/>
          </p:cNvPicPr>
          <p:nvPr/>
        </p:nvPicPr>
        <p:blipFill>
          <a:blip r:embed="rId3" cstate="print"/>
          <a:srcRect/>
          <a:stretch>
            <a:fillRect/>
          </a:stretch>
        </p:blipFill>
        <p:spPr bwMode="auto">
          <a:xfrm>
            <a:off x="5080000" y="3432100"/>
            <a:ext cx="2057400" cy="1495425"/>
          </a:xfrm>
          <a:prstGeom prst="rect">
            <a:avLst/>
          </a:prstGeom>
          <a:noFill/>
          <a:ln w="9525">
            <a:noFill/>
            <a:miter lim="800000"/>
            <a:headEnd/>
            <a:tailEnd/>
          </a:ln>
        </p:spPr>
      </p:pic>
      <p:pic>
        <p:nvPicPr>
          <p:cNvPr id="23559" name="Picture 7"/>
          <p:cNvPicPr>
            <a:picLocks noChangeAspect="1" noChangeArrowheads="1"/>
          </p:cNvPicPr>
          <p:nvPr/>
        </p:nvPicPr>
        <p:blipFill>
          <a:blip r:embed="rId4" cstate="print"/>
          <a:srcRect/>
          <a:stretch>
            <a:fillRect/>
          </a:stretch>
        </p:blipFill>
        <p:spPr bwMode="auto">
          <a:xfrm>
            <a:off x="7391400" y="3428924"/>
            <a:ext cx="1955800" cy="1458912"/>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2553140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46767" y="183460"/>
            <a:ext cx="10515600" cy="813766"/>
          </a:xfrm>
        </p:spPr>
        <p:txBody>
          <a:bodyPr/>
          <a:lstStyle/>
          <a:p>
            <a:r>
              <a:rPr lang="en-US" sz="3200" dirty="0">
                <a:solidFill>
                  <a:srgbClr val="1D51A4"/>
                </a:solidFill>
              </a:rPr>
              <a:t>Adult MICROCUFF* - Value Proposition </a:t>
            </a:r>
          </a:p>
        </p:txBody>
      </p:sp>
      <p:sp>
        <p:nvSpPr>
          <p:cNvPr id="794628" name="Text Box 4"/>
          <p:cNvSpPr txBox="1">
            <a:spLocks noChangeArrowheads="1"/>
          </p:cNvSpPr>
          <p:nvPr/>
        </p:nvSpPr>
        <p:spPr bwMode="auto">
          <a:xfrm>
            <a:off x="664406" y="3040857"/>
            <a:ext cx="7645400" cy="1044575"/>
          </a:xfrm>
          <a:prstGeom prst="rect">
            <a:avLst/>
          </a:prstGeom>
          <a:solidFill>
            <a:schemeClr val="accent6">
              <a:lumMod val="75000"/>
            </a:schemeClr>
          </a:solidFill>
          <a:ln w="38100">
            <a:solidFill>
              <a:schemeClr val="accent1"/>
            </a:solidFill>
            <a:miter lim="800000"/>
            <a:headEnd/>
            <a:tailEnd/>
          </a:ln>
          <a:effectLst>
            <a:outerShdw dist="107763" dir="2700000" algn="ctr" rotWithShape="0">
              <a:schemeClr val="bg2">
                <a:alpha val="50000"/>
              </a:schemeClr>
            </a:outerShdw>
          </a:effectLst>
        </p:spPr>
        <p:txBody>
          <a:bodyPr>
            <a:spAutoFit/>
          </a:bodyPr>
          <a:lstStyle/>
          <a:p>
            <a:pPr>
              <a:defRPr/>
            </a:pPr>
            <a:r>
              <a:rPr lang="en-US" sz="2000" b="1" dirty="0">
                <a:solidFill>
                  <a:schemeClr val="bg1"/>
                </a:solidFill>
                <a:ea typeface="ＭＳ Ｐゴシック" pitchFamily="34" charset="-128"/>
                <a:cs typeface="Calibri" pitchFamily="34" charset="0"/>
              </a:rPr>
              <a:t>2. Reduced risk of tracheal trauma</a:t>
            </a:r>
          </a:p>
          <a:p>
            <a:pPr>
              <a:defRPr/>
            </a:pPr>
            <a:r>
              <a:rPr lang="en-US" sz="2000" dirty="0">
                <a:solidFill>
                  <a:schemeClr val="bg1"/>
                </a:solidFill>
                <a:ea typeface="ＭＳ Ｐゴシック" pitchFamily="34" charset="-128"/>
                <a:cs typeface="Calibri" pitchFamily="34" charset="0"/>
              </a:rPr>
              <a:t>MICROCUFF* can seal the airway at low cuff pressures, </a:t>
            </a:r>
            <a:br>
              <a:rPr lang="en-US" sz="2000" dirty="0">
                <a:solidFill>
                  <a:schemeClr val="bg1"/>
                </a:solidFill>
                <a:ea typeface="ＭＳ Ｐゴシック" pitchFamily="34" charset="-128"/>
                <a:cs typeface="Calibri" pitchFamily="34" charset="0"/>
              </a:rPr>
            </a:br>
            <a:r>
              <a:rPr lang="en-US" sz="2000" dirty="0">
                <a:solidFill>
                  <a:schemeClr val="bg1"/>
                </a:solidFill>
                <a:ea typeface="ＭＳ Ｐゴシック" pitchFamily="34" charset="-128"/>
                <a:cs typeface="Calibri" pitchFamily="34" charset="0"/>
              </a:rPr>
              <a:t>reducing the risk of tracheal trauma</a:t>
            </a:r>
          </a:p>
        </p:txBody>
      </p:sp>
      <p:sp>
        <p:nvSpPr>
          <p:cNvPr id="794629" name="Text Box 5"/>
          <p:cNvSpPr txBox="1">
            <a:spLocks noChangeArrowheads="1"/>
          </p:cNvSpPr>
          <p:nvPr/>
        </p:nvSpPr>
        <p:spPr bwMode="auto">
          <a:xfrm>
            <a:off x="677106" y="4660901"/>
            <a:ext cx="7581900" cy="1323439"/>
          </a:xfrm>
          <a:prstGeom prst="rect">
            <a:avLst/>
          </a:prstGeom>
          <a:solidFill>
            <a:schemeClr val="accent6">
              <a:lumMod val="75000"/>
            </a:schemeClr>
          </a:solidFill>
          <a:ln w="38100">
            <a:solidFill>
              <a:schemeClr val="accent1"/>
            </a:solidFill>
            <a:miter lim="800000"/>
            <a:headEnd/>
            <a:tailEnd/>
          </a:ln>
          <a:effectLst>
            <a:outerShdw dist="107763" dir="2700000" algn="ctr" rotWithShape="0">
              <a:schemeClr val="bg2">
                <a:alpha val="50000"/>
              </a:schemeClr>
            </a:outerShdw>
          </a:effectLst>
        </p:spPr>
        <p:txBody>
          <a:bodyPr wrap="square">
            <a:spAutoFit/>
          </a:bodyPr>
          <a:lstStyle/>
          <a:p>
            <a:pPr>
              <a:defRPr/>
            </a:pPr>
            <a:r>
              <a:rPr lang="en-US" sz="2000" b="1" dirty="0">
                <a:solidFill>
                  <a:schemeClr val="bg1"/>
                </a:solidFill>
                <a:ea typeface="ＭＳ Ｐゴシック" pitchFamily="34" charset="-128"/>
                <a:cs typeface="Calibri" pitchFamily="34" charset="0"/>
              </a:rPr>
              <a:t>3. Strong Clinical Solution</a:t>
            </a:r>
          </a:p>
          <a:p>
            <a:pPr>
              <a:defRPr/>
            </a:pPr>
            <a:r>
              <a:rPr lang="en-US" sz="2000" dirty="0" err="1">
                <a:solidFill>
                  <a:schemeClr val="bg1"/>
                </a:solidFill>
                <a:ea typeface="ＭＳ Ｐゴシック" pitchFamily="34" charset="-128"/>
                <a:cs typeface="Calibri" pitchFamily="34" charset="0"/>
              </a:rPr>
              <a:t>Airlife</a:t>
            </a:r>
            <a:r>
              <a:rPr lang="en-US" sz="2000" dirty="0">
                <a:solidFill>
                  <a:schemeClr val="bg1"/>
                </a:solidFill>
                <a:ea typeface="ＭＳ Ｐゴシック" pitchFamily="34" charset="-128"/>
                <a:cs typeface="Calibri" pitchFamily="34" charset="0"/>
              </a:rPr>
              <a:t> is committed to providing clinicians with a range of innovative, effective clinical solutions to prevent, </a:t>
            </a:r>
            <a:br>
              <a:rPr lang="en-US" sz="2000" dirty="0">
                <a:solidFill>
                  <a:schemeClr val="bg1"/>
                </a:solidFill>
                <a:ea typeface="ＭＳ Ｐゴシック" pitchFamily="34" charset="-128"/>
                <a:cs typeface="Calibri" pitchFamily="34" charset="0"/>
              </a:rPr>
            </a:br>
            <a:r>
              <a:rPr lang="en-US" sz="2000" dirty="0">
                <a:solidFill>
                  <a:schemeClr val="bg1"/>
                </a:solidFill>
                <a:ea typeface="ＭＳ Ｐゴシック" pitchFamily="34" charset="-128"/>
                <a:cs typeface="Calibri" pitchFamily="34" charset="0"/>
              </a:rPr>
              <a:t>diagnose and manage VAP </a:t>
            </a:r>
          </a:p>
        </p:txBody>
      </p:sp>
      <p:sp>
        <p:nvSpPr>
          <p:cNvPr id="794631" name="Text Box 7"/>
          <p:cNvSpPr txBox="1">
            <a:spLocks noChangeArrowheads="1"/>
          </p:cNvSpPr>
          <p:nvPr/>
        </p:nvSpPr>
        <p:spPr bwMode="auto">
          <a:xfrm>
            <a:off x="677106" y="1420813"/>
            <a:ext cx="7632700" cy="1044575"/>
          </a:xfrm>
          <a:prstGeom prst="rect">
            <a:avLst/>
          </a:prstGeom>
          <a:solidFill>
            <a:schemeClr val="accent6">
              <a:lumMod val="75000"/>
            </a:schemeClr>
          </a:solidFill>
          <a:ln w="38100">
            <a:solidFill>
              <a:schemeClr val="accent1"/>
            </a:solidFill>
            <a:miter lim="800000"/>
            <a:headEnd/>
            <a:tailEnd/>
          </a:ln>
          <a:effectLst>
            <a:outerShdw dist="107763" dir="2700000" algn="ctr" rotWithShape="0">
              <a:schemeClr val="bg2">
                <a:alpha val="50000"/>
              </a:schemeClr>
            </a:outerShdw>
          </a:effectLst>
        </p:spPr>
        <p:txBody>
          <a:bodyPr>
            <a:spAutoFit/>
          </a:bodyPr>
          <a:lstStyle/>
          <a:p>
            <a:pPr>
              <a:defRPr/>
            </a:pPr>
            <a:r>
              <a:rPr lang="en-US" sz="2000" b="1" dirty="0">
                <a:solidFill>
                  <a:schemeClr val="bg1"/>
                </a:solidFill>
                <a:ea typeface="ＭＳ Ｐゴシック" pitchFamily="34" charset="-128"/>
                <a:cs typeface="Calibri" pitchFamily="34" charset="0"/>
              </a:rPr>
              <a:t>1. Reduced Micro-aspiration</a:t>
            </a:r>
          </a:p>
          <a:p>
            <a:pPr>
              <a:defRPr/>
            </a:pPr>
            <a:r>
              <a:rPr lang="en-US" sz="2000" dirty="0">
                <a:solidFill>
                  <a:schemeClr val="bg1"/>
                </a:solidFill>
                <a:ea typeface="ＭＳ Ｐゴシック" pitchFamily="34" charset="-128"/>
                <a:cs typeface="Calibri" pitchFamily="34" charset="0"/>
              </a:rPr>
              <a:t>MICROCUFF* provides a superior tracheal seal designed to reduce the aspiration of potentially infectious secretions</a:t>
            </a:r>
          </a:p>
        </p:txBody>
      </p:sp>
    </p:spTree>
    <p:extLst>
      <p:ext uri="{BB962C8B-B14F-4D97-AF65-F5344CB8AC3E}">
        <p14:creationId xmlns:p14="http://schemas.microsoft.com/office/powerpoint/2010/main" val="2754137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31"/>
                                        </p:tgtEl>
                                        <p:attrNameLst>
                                          <p:attrName>style.visibility</p:attrName>
                                        </p:attrNameLst>
                                      </p:cBhvr>
                                      <p:to>
                                        <p:strVal val="visible"/>
                                      </p:to>
                                    </p:set>
                                    <p:anim calcmode="lin" valueType="num">
                                      <p:cBhvr additive="base">
                                        <p:cTn id="7" dur="500" fill="hold"/>
                                        <p:tgtEl>
                                          <p:spTgt spid="794631"/>
                                        </p:tgtEl>
                                        <p:attrNameLst>
                                          <p:attrName>ppt_x</p:attrName>
                                        </p:attrNameLst>
                                      </p:cBhvr>
                                      <p:tavLst>
                                        <p:tav tm="0">
                                          <p:val>
                                            <p:strVal val="#ppt_x"/>
                                          </p:val>
                                        </p:tav>
                                        <p:tav tm="100000">
                                          <p:val>
                                            <p:strVal val="#ppt_x"/>
                                          </p:val>
                                        </p:tav>
                                      </p:tavLst>
                                    </p:anim>
                                    <p:anim calcmode="lin" valueType="num">
                                      <p:cBhvr additive="base">
                                        <p:cTn id="8" dur="500" fill="hold"/>
                                        <p:tgtEl>
                                          <p:spTgt spid="7946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4628">
                                            <p:txEl>
                                              <p:pRg st="0" end="0"/>
                                            </p:txEl>
                                          </p:spTgt>
                                        </p:tgtEl>
                                        <p:attrNameLst>
                                          <p:attrName>style.visibility</p:attrName>
                                        </p:attrNameLst>
                                      </p:cBhvr>
                                      <p:to>
                                        <p:strVal val="visible"/>
                                      </p:to>
                                    </p:set>
                                    <p:anim calcmode="lin" valueType="num">
                                      <p:cBhvr additive="base">
                                        <p:cTn id="13" dur="500" fill="hold"/>
                                        <p:tgtEl>
                                          <p:spTgt spid="7946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8">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94628">
                                            <p:txEl>
                                              <p:pRg st="1" end="1"/>
                                            </p:txEl>
                                          </p:spTgt>
                                        </p:tgtEl>
                                        <p:attrNameLst>
                                          <p:attrName>style.visibility</p:attrName>
                                        </p:attrNameLst>
                                      </p:cBhvr>
                                      <p:to>
                                        <p:strVal val="visible"/>
                                      </p:to>
                                    </p:set>
                                    <p:anim calcmode="lin" valueType="num">
                                      <p:cBhvr additive="base">
                                        <p:cTn id="17" dur="500" fill="hold"/>
                                        <p:tgtEl>
                                          <p:spTgt spid="79462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94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94629"/>
                                        </p:tgtEl>
                                        <p:attrNameLst>
                                          <p:attrName>style.visibility</p:attrName>
                                        </p:attrNameLst>
                                      </p:cBhvr>
                                      <p:to>
                                        <p:strVal val="visible"/>
                                      </p:to>
                                    </p:set>
                                    <p:anim calcmode="lin" valueType="num">
                                      <p:cBhvr additive="base">
                                        <p:cTn id="23" dur="500" fill="hold"/>
                                        <p:tgtEl>
                                          <p:spTgt spid="794629"/>
                                        </p:tgtEl>
                                        <p:attrNameLst>
                                          <p:attrName>ppt_x</p:attrName>
                                        </p:attrNameLst>
                                      </p:cBhvr>
                                      <p:tavLst>
                                        <p:tav tm="0">
                                          <p:val>
                                            <p:strVal val="#ppt_x"/>
                                          </p:val>
                                        </p:tav>
                                        <p:tav tm="100000">
                                          <p:val>
                                            <p:strVal val="#ppt_x"/>
                                          </p:val>
                                        </p:tav>
                                      </p:tavLst>
                                    </p:anim>
                                    <p:anim calcmode="lin" valueType="num">
                                      <p:cBhvr additive="base">
                                        <p:cTn id="24" dur="500" fill="hold"/>
                                        <p:tgtEl>
                                          <p:spTgt spid="794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9" grpId="0" animBg="1"/>
      <p:bldP spid="7946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vanos.assets.showpad.com/catalog/share/Myt2TBKEuL8P1NON2FQhs/0f521e9bd7ca2890a4504952f48275ea/01b6d983d7bd8bec0d0fa17d70f0b751bf55c45e659c69100324755ebfdaa902/preview-progressive/5?size=1600x1600">
            <a:extLst>
              <a:ext uri="{FF2B5EF4-FFF2-40B4-BE49-F238E27FC236}">
                <a16:creationId xmlns:a16="http://schemas.microsoft.com/office/drawing/2014/main" id="{CE43693B-1791-415C-BB59-4F97672A4477}"/>
              </a:ext>
            </a:extLst>
          </p:cNvPr>
          <p:cNvPicPr/>
          <p:nvPr/>
        </p:nvPicPr>
        <p:blipFill rotWithShape="1">
          <a:blip r:embed="rId2">
            <a:extLst>
              <a:ext uri="{28A0092B-C50C-407E-A947-70E740481C1C}">
                <a14:useLocalDpi xmlns:a14="http://schemas.microsoft.com/office/drawing/2010/main" val="0"/>
              </a:ext>
            </a:extLst>
          </a:blip>
          <a:srcRect l="3719" t="2746" r="5471"/>
          <a:stretch/>
        </p:blipFill>
        <p:spPr bwMode="auto">
          <a:xfrm>
            <a:off x="4021280" y="145473"/>
            <a:ext cx="8125691" cy="6481729"/>
          </a:xfrm>
          <a:prstGeom prst="rect">
            <a:avLst/>
          </a:prstGeom>
          <a:noFill/>
          <a:ln>
            <a:noFill/>
          </a:ln>
        </p:spPr>
      </p:pic>
    </p:spTree>
    <p:extLst>
      <p:ext uri="{BB962C8B-B14F-4D97-AF65-F5344CB8AC3E}">
        <p14:creationId xmlns:p14="http://schemas.microsoft.com/office/powerpoint/2010/main" val="369305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6675" name="Picture 3" descr="Kimberly-Clark_FinalN"/>
          <p:cNvPicPr>
            <a:picLocks noGrp="1" noChangeAspect="1" noChangeArrowheads="1"/>
          </p:cNvPicPr>
          <p:nvPr>
            <p:ph idx="1"/>
          </p:nvPr>
        </p:nvPicPr>
        <p:blipFill>
          <a:blip r:embed="rId3" cstate="print"/>
          <a:stretch>
            <a:fillRect/>
          </a:stretch>
        </p:blipFill>
        <p:spPr>
          <a:xfrm>
            <a:off x="635794" y="1346200"/>
            <a:ext cx="3657600" cy="4165600"/>
          </a:xfrm>
          <a:ln w="38100">
            <a:solidFill>
              <a:schemeClr val="accent6">
                <a:lumMod val="75000"/>
              </a:schemeClr>
            </a:solidFill>
          </a:ln>
          <a:effectLst>
            <a:outerShdw dist="107763" dir="2700000" algn="ctr" rotWithShape="0">
              <a:srgbClr val="808080">
                <a:alpha val="50000"/>
              </a:srgbClr>
            </a:outerShdw>
          </a:effectLst>
        </p:spPr>
      </p:pic>
      <p:sp>
        <p:nvSpPr>
          <p:cNvPr id="17410" name="Rectangle 2"/>
          <p:cNvSpPr>
            <a:spLocks noGrp="1" noChangeArrowheads="1"/>
          </p:cNvSpPr>
          <p:nvPr>
            <p:ph type="title"/>
          </p:nvPr>
        </p:nvSpPr>
        <p:spPr>
          <a:xfrm>
            <a:off x="492415" y="0"/>
            <a:ext cx="10515600" cy="813766"/>
          </a:xfrm>
        </p:spPr>
        <p:txBody>
          <a:bodyPr>
            <a:noAutofit/>
          </a:bodyPr>
          <a:lstStyle/>
          <a:p>
            <a:r>
              <a:rPr lang="en-US" sz="3200" dirty="0">
                <a:solidFill>
                  <a:srgbClr val="1D51A4"/>
                </a:solidFill>
              </a:rPr>
              <a:t>Reduced Micro-aspiration – </a:t>
            </a:r>
            <a:br>
              <a:rPr lang="en-US" sz="3200" dirty="0">
                <a:solidFill>
                  <a:srgbClr val="1D51A4"/>
                </a:solidFill>
              </a:rPr>
            </a:br>
            <a:r>
              <a:rPr lang="en-US" sz="3200" dirty="0">
                <a:solidFill>
                  <a:srgbClr val="1D51A4"/>
                </a:solidFill>
              </a:rPr>
              <a:t>High Volume, Low Cuff Pressure Design</a:t>
            </a:r>
          </a:p>
        </p:txBody>
      </p:sp>
      <p:sp>
        <p:nvSpPr>
          <p:cNvPr id="17412" name="Rectangle 4"/>
          <p:cNvSpPr>
            <a:spLocks noGrp="1" noChangeArrowheads="1"/>
          </p:cNvSpPr>
          <p:nvPr>
            <p:ph type="body" sz="half" idx="4294967295"/>
          </p:nvPr>
        </p:nvSpPr>
        <p:spPr>
          <a:xfrm>
            <a:off x="6801488" y="1346200"/>
            <a:ext cx="5245271" cy="4397950"/>
          </a:xfrm>
        </p:spPr>
        <p:txBody>
          <a:bodyPr>
            <a:normAutofit/>
          </a:bodyPr>
          <a:lstStyle/>
          <a:p>
            <a:pPr marL="0" indent="0">
              <a:lnSpc>
                <a:spcPct val="80000"/>
              </a:lnSpc>
              <a:buNone/>
            </a:pPr>
            <a:r>
              <a:rPr lang="en-US" sz="1800" b="1" dirty="0">
                <a:latin typeface="+mn-lt"/>
                <a:cs typeface="Calibri" pitchFamily="34" charset="0"/>
              </a:rPr>
              <a:t>MICROCUFF* </a:t>
            </a:r>
            <a:br>
              <a:rPr lang="en-US" sz="1800" b="1" dirty="0">
                <a:latin typeface="+mn-lt"/>
                <a:cs typeface="Calibri" pitchFamily="34" charset="0"/>
              </a:rPr>
            </a:br>
            <a:r>
              <a:rPr lang="en-US" sz="1800" dirty="0">
                <a:latin typeface="+mn-lt"/>
                <a:cs typeface="Calibri" pitchFamily="34" charset="0"/>
              </a:rPr>
              <a:t>“seals” channels and reduces leakage</a:t>
            </a:r>
          </a:p>
          <a:p>
            <a:pPr marL="0" indent="0">
              <a:lnSpc>
                <a:spcPct val="80000"/>
              </a:lnSpc>
              <a:buNone/>
            </a:pPr>
            <a:endParaRPr lang="en-US" sz="1800" dirty="0">
              <a:latin typeface="+mn-lt"/>
              <a:cs typeface="Calibri" pitchFamily="34" charset="0"/>
            </a:endParaRPr>
          </a:p>
          <a:p>
            <a:pPr marL="0" indent="0">
              <a:lnSpc>
                <a:spcPct val="80000"/>
              </a:lnSpc>
              <a:buNone/>
            </a:pPr>
            <a:r>
              <a:rPr lang="en-US" sz="1800" b="1" dirty="0">
                <a:latin typeface="+mn-lt"/>
                <a:cs typeface="Calibri" pitchFamily="34" charset="0"/>
              </a:rPr>
              <a:t>MICROCUFF* </a:t>
            </a:r>
            <a:br>
              <a:rPr lang="en-US" sz="1800" b="1" dirty="0">
                <a:latin typeface="+mn-lt"/>
                <a:cs typeface="Calibri" pitchFamily="34" charset="0"/>
              </a:rPr>
            </a:br>
            <a:r>
              <a:rPr lang="en-US" sz="1800" dirty="0">
                <a:latin typeface="+mn-lt"/>
                <a:cs typeface="Calibri" pitchFamily="34" charset="0"/>
              </a:rPr>
              <a:t>Averages 10 microns thick.  </a:t>
            </a:r>
            <a:br>
              <a:rPr lang="en-US" sz="1800" dirty="0">
                <a:latin typeface="+mn-lt"/>
                <a:cs typeface="Calibri" pitchFamily="34" charset="0"/>
              </a:rPr>
            </a:br>
            <a:r>
              <a:rPr lang="en-US" sz="1800" dirty="0">
                <a:latin typeface="+mn-lt"/>
                <a:cs typeface="Calibri" pitchFamily="34" charset="0"/>
              </a:rPr>
              <a:t>PVC cuffs are 50 -80 microns thick</a:t>
            </a:r>
          </a:p>
          <a:p>
            <a:pPr marL="0" indent="0">
              <a:lnSpc>
                <a:spcPct val="80000"/>
              </a:lnSpc>
              <a:buNone/>
            </a:pPr>
            <a:endParaRPr lang="en-US" sz="1800" dirty="0">
              <a:latin typeface="+mn-lt"/>
              <a:cs typeface="Calibri" pitchFamily="34" charset="0"/>
            </a:endParaRPr>
          </a:p>
          <a:p>
            <a:pPr marL="0" indent="0">
              <a:lnSpc>
                <a:spcPct val="80000"/>
              </a:lnSpc>
              <a:buNone/>
            </a:pPr>
            <a:r>
              <a:rPr lang="en-US" sz="1800" dirty="0">
                <a:latin typeface="+mn-lt"/>
                <a:cs typeface="Calibri" pitchFamily="34" charset="0"/>
              </a:rPr>
              <a:t>Cuff length and shape are </a:t>
            </a:r>
            <a:r>
              <a:rPr lang="en-US" sz="1800" b="1" dirty="0">
                <a:latin typeface="+mn-lt"/>
                <a:cs typeface="Calibri" pitchFamily="34" charset="0"/>
              </a:rPr>
              <a:t>optimized</a:t>
            </a:r>
            <a:r>
              <a:rPr lang="en-US" sz="1800" dirty="0">
                <a:latin typeface="+mn-lt"/>
                <a:cs typeface="Calibri" pitchFamily="34" charset="0"/>
              </a:rPr>
              <a:t> </a:t>
            </a:r>
            <a:br>
              <a:rPr lang="en-US" sz="1800" dirty="0">
                <a:latin typeface="+mn-lt"/>
                <a:cs typeface="Calibri" pitchFamily="34" charset="0"/>
              </a:rPr>
            </a:br>
            <a:r>
              <a:rPr lang="en-US" sz="1800" dirty="0">
                <a:latin typeface="+mn-lt"/>
                <a:cs typeface="Calibri" pitchFamily="34" charset="0"/>
              </a:rPr>
              <a:t>for better contact with tracheal contours</a:t>
            </a:r>
          </a:p>
          <a:p>
            <a:pPr marL="0" indent="0">
              <a:lnSpc>
                <a:spcPct val="80000"/>
              </a:lnSpc>
              <a:buNone/>
            </a:pPr>
            <a:endParaRPr lang="en-US" sz="1800" dirty="0">
              <a:latin typeface="+mn-lt"/>
              <a:cs typeface="Calibri" pitchFamily="34" charset="0"/>
            </a:endParaRPr>
          </a:p>
          <a:p>
            <a:pPr marL="0" indent="0">
              <a:lnSpc>
                <a:spcPct val="80000"/>
              </a:lnSpc>
              <a:buNone/>
            </a:pPr>
            <a:r>
              <a:rPr lang="en-US" sz="1800" dirty="0">
                <a:latin typeface="+mn-lt"/>
                <a:cs typeface="Calibri" pitchFamily="34" charset="0"/>
              </a:rPr>
              <a:t>Very thin polyurethane cuff: </a:t>
            </a:r>
            <a:br>
              <a:rPr lang="en-US" sz="1800" dirty="0">
                <a:latin typeface="+mn-lt"/>
                <a:cs typeface="Calibri" pitchFamily="34" charset="0"/>
              </a:rPr>
            </a:br>
            <a:r>
              <a:rPr lang="en-US" sz="1800" dirty="0">
                <a:latin typeface="+mn-lt"/>
                <a:cs typeface="Calibri" pitchFamily="34" charset="0"/>
              </a:rPr>
              <a:t>minimizes fluid that can pass through</a:t>
            </a:r>
            <a:br>
              <a:rPr lang="en-US" sz="1800" dirty="0">
                <a:latin typeface="+mn-lt"/>
                <a:cs typeface="Calibri" pitchFamily="34" charset="0"/>
              </a:rPr>
            </a:br>
            <a:endParaRPr lang="en-US" sz="1800" dirty="0">
              <a:latin typeface="+mn-lt"/>
              <a:cs typeface="Calibri" pitchFamily="34" charset="0"/>
            </a:endParaRPr>
          </a:p>
          <a:p>
            <a:pPr marL="0" indent="0">
              <a:lnSpc>
                <a:spcPct val="80000"/>
              </a:lnSpc>
              <a:buNone/>
            </a:pPr>
            <a:r>
              <a:rPr lang="en-US" sz="1800" dirty="0">
                <a:latin typeface="+mn-lt"/>
                <a:cs typeface="Calibri" pitchFamily="34" charset="0"/>
              </a:rPr>
              <a:t>Shape of the cuff around the tube and clear cuff</a:t>
            </a:r>
            <a:br>
              <a:rPr lang="en-US" sz="1800" dirty="0">
                <a:latin typeface="+mn-lt"/>
                <a:cs typeface="Calibri" pitchFamily="34" charset="0"/>
              </a:rPr>
            </a:br>
            <a:r>
              <a:rPr lang="en-US" sz="1800" dirty="0">
                <a:latin typeface="+mn-lt"/>
                <a:cs typeface="Calibri" pitchFamily="34" charset="0"/>
              </a:rPr>
              <a:t>eases visualization during intubation</a:t>
            </a:r>
            <a:endParaRPr lang="en-US" sz="1600" b="1" dirty="0"/>
          </a:p>
        </p:txBody>
      </p:sp>
      <p:pic>
        <p:nvPicPr>
          <p:cNvPr id="796677" name="Picture 5"/>
          <p:cNvPicPr>
            <a:picLocks noChangeAspect="1" noChangeArrowheads="1"/>
          </p:cNvPicPr>
          <p:nvPr/>
        </p:nvPicPr>
        <p:blipFill>
          <a:blip r:embed="rId4" cstate="print"/>
          <a:srcRect l="39291" t="10938" r="35222" b="48438"/>
          <a:stretch>
            <a:fillRect/>
          </a:stretch>
        </p:blipFill>
        <p:spPr bwMode="auto">
          <a:xfrm>
            <a:off x="3822700" y="1346200"/>
            <a:ext cx="1828800" cy="1981200"/>
          </a:xfrm>
          <a:prstGeom prst="rect">
            <a:avLst/>
          </a:prstGeom>
          <a:noFill/>
          <a:ln w="38100">
            <a:solidFill>
              <a:srgbClr val="EB8764"/>
            </a:solidFill>
            <a:miter lim="800000"/>
            <a:headEnd/>
            <a:tailEnd/>
          </a:ln>
          <a:effectLst>
            <a:outerShdw dist="107763" dir="2700000" algn="ctr" rotWithShape="0">
              <a:schemeClr val="bg2">
                <a:alpha val="50000"/>
              </a:schemeClr>
            </a:outerShdw>
          </a:effectLst>
        </p:spPr>
      </p:pic>
    </p:spTree>
    <p:extLst>
      <p:ext uri="{BB962C8B-B14F-4D97-AF65-F5344CB8AC3E}">
        <p14:creationId xmlns:p14="http://schemas.microsoft.com/office/powerpoint/2010/main" val="57357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A8F952-0335-462B-920C-92EB5A4F70A7}"/>
              </a:ext>
            </a:extLst>
          </p:cNvPr>
          <p:cNvSpPr>
            <a:spLocks noGrp="1"/>
          </p:cNvSpPr>
          <p:nvPr>
            <p:ph idx="1"/>
          </p:nvPr>
        </p:nvSpPr>
        <p:spPr/>
        <p:txBody>
          <a:bodyPr>
            <a:normAutofit/>
          </a:bodyPr>
          <a:lstStyle/>
          <a:p>
            <a:r>
              <a:rPr lang="en-US" sz="1600" b="1" dirty="0"/>
              <a:t>Pitts, Renee</a:t>
            </a:r>
          </a:p>
          <a:p>
            <a:endParaRPr lang="en-US" sz="1600" dirty="0"/>
          </a:p>
          <a:p>
            <a:r>
              <a:rPr lang="en-US" sz="1600" dirty="0"/>
              <a:t>“Variables affecting leakage past endotracheal tube cuffs: a bench study”</a:t>
            </a:r>
          </a:p>
          <a:p>
            <a:pPr lvl="1"/>
            <a:r>
              <a:rPr lang="en-US" sz="1600" dirty="0"/>
              <a:t>2009 Resp Care Dept  Mass General Hospital   Boston, MA</a:t>
            </a:r>
          </a:p>
          <a:p>
            <a:pPr lvl="1"/>
            <a:r>
              <a:rPr lang="en-US" sz="1600" dirty="0"/>
              <a:t>Intensive Care Med</a:t>
            </a:r>
          </a:p>
          <a:p>
            <a:pPr lvl="1"/>
            <a:r>
              <a:rPr lang="en-US" sz="1600" dirty="0"/>
              <a:t>Cuff leakage varied among all tubes tested which depended upon cuff pressure</a:t>
            </a:r>
          </a:p>
          <a:p>
            <a:pPr lvl="1"/>
            <a:r>
              <a:rPr lang="en-US" sz="1600" dirty="0"/>
              <a:t>MC performed the best with little to no leakage; only other that performed well was polyurethane cuff</a:t>
            </a:r>
          </a:p>
          <a:p>
            <a:pPr marL="457200" lvl="1" indent="0">
              <a:buNone/>
            </a:pPr>
            <a:endParaRPr lang="en-US" sz="1600" dirty="0"/>
          </a:p>
          <a:p>
            <a:r>
              <a:rPr lang="en-US" sz="1600" b="1" dirty="0"/>
              <a:t>Miller, Melissa</a:t>
            </a:r>
          </a:p>
          <a:p>
            <a:r>
              <a:rPr lang="en-US" sz="1600" dirty="0"/>
              <a:t>  “A polyurethane cuffed endotracheal tube is associated with decreased rates of ventilator-associated pneumonia”</a:t>
            </a:r>
          </a:p>
          <a:p>
            <a:pPr lvl="1"/>
            <a:r>
              <a:rPr lang="en-US" sz="1600" dirty="0"/>
              <a:t>2011 Resp Care Dept Univ of Michigan     Ann Arbor, MI     </a:t>
            </a:r>
          </a:p>
          <a:p>
            <a:pPr lvl="1"/>
            <a:r>
              <a:rPr lang="en-US" sz="1600" dirty="0"/>
              <a:t>Journal of Critical Care</a:t>
            </a:r>
          </a:p>
          <a:p>
            <a:pPr lvl="1"/>
            <a:r>
              <a:rPr lang="en-US" sz="1600" dirty="0"/>
              <a:t>Comparison of a polyurethane cuffed tubes vs PVC cuffed tubes</a:t>
            </a:r>
          </a:p>
          <a:p>
            <a:pPr lvl="1"/>
            <a:r>
              <a:rPr lang="en-US" sz="1600" dirty="0"/>
              <a:t>VAP rates decreases from 5.3 to 2.8  per 1000 vent days</a:t>
            </a:r>
          </a:p>
          <a:p>
            <a:pPr lvl="1"/>
            <a:r>
              <a:rPr lang="en-US" sz="1600" dirty="0"/>
              <a:t>Sponsored by KCC</a:t>
            </a:r>
          </a:p>
          <a:p>
            <a:pPr lvl="1"/>
            <a:endParaRPr lang="en-US" dirty="0"/>
          </a:p>
        </p:txBody>
      </p:sp>
      <p:sp>
        <p:nvSpPr>
          <p:cNvPr id="2" name="Title 1">
            <a:extLst>
              <a:ext uri="{FF2B5EF4-FFF2-40B4-BE49-F238E27FC236}">
                <a16:creationId xmlns:a16="http://schemas.microsoft.com/office/drawing/2014/main" id="{2541515A-944C-4C77-968C-1B5A1BC0045E}"/>
              </a:ext>
            </a:extLst>
          </p:cNvPr>
          <p:cNvSpPr>
            <a:spLocks noGrp="1"/>
          </p:cNvSpPr>
          <p:nvPr>
            <p:ph type="title"/>
          </p:nvPr>
        </p:nvSpPr>
        <p:spPr>
          <a:xfrm>
            <a:off x="522219" y="30314"/>
            <a:ext cx="10515600" cy="813766"/>
          </a:xfrm>
        </p:spPr>
        <p:txBody>
          <a:bodyPr>
            <a:noAutofit/>
          </a:bodyPr>
          <a:lstStyle/>
          <a:p>
            <a:r>
              <a:rPr lang="en-US" sz="3200" dirty="0">
                <a:solidFill>
                  <a:srgbClr val="1D51A4"/>
                </a:solidFill>
              </a:rPr>
              <a:t>Clinical Studies: refer to MICROCUFF* Clinical Compendium</a:t>
            </a:r>
          </a:p>
        </p:txBody>
      </p:sp>
    </p:spTree>
    <p:extLst>
      <p:ext uri="{BB962C8B-B14F-4D97-AF65-F5344CB8AC3E}">
        <p14:creationId xmlns:p14="http://schemas.microsoft.com/office/powerpoint/2010/main" val="408061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03400" y="2591131"/>
            <a:ext cx="8864600" cy="3011170"/>
          </a:xfrm>
          <a:prstGeom prst="rect">
            <a:avLst/>
          </a:prstGeom>
          <a:solidFill>
            <a:schemeClr val="bg1"/>
          </a:solidFill>
          <a:ln w="9525">
            <a:noFill/>
            <a:miter lim="800000"/>
            <a:headEnd/>
            <a:tailEnd/>
          </a:ln>
        </p:spPr>
        <p:txBody>
          <a:bodyPr wrap="none" anchor="ctr"/>
          <a:lstStyle/>
          <a:p>
            <a:endParaRPr lang="en-US" dirty="0"/>
          </a:p>
        </p:txBody>
      </p:sp>
      <p:sp>
        <p:nvSpPr>
          <p:cNvPr id="21507" name="Rectangle 3"/>
          <p:cNvSpPr>
            <a:spLocks noGrp="1" noChangeArrowheads="1"/>
          </p:cNvSpPr>
          <p:nvPr>
            <p:ph type="title"/>
          </p:nvPr>
        </p:nvSpPr>
        <p:spPr>
          <a:xfrm>
            <a:off x="496819" y="162047"/>
            <a:ext cx="10515600" cy="813766"/>
          </a:xfrm>
        </p:spPr>
        <p:txBody>
          <a:bodyPr>
            <a:normAutofit/>
          </a:bodyPr>
          <a:lstStyle/>
          <a:p>
            <a:r>
              <a:rPr lang="en-US" sz="3200" dirty="0">
                <a:solidFill>
                  <a:srgbClr val="1D51A4"/>
                </a:solidFill>
              </a:rPr>
              <a:t>Reduced Risk of Tracheal Trauma</a:t>
            </a:r>
          </a:p>
        </p:txBody>
      </p:sp>
      <p:pic>
        <p:nvPicPr>
          <p:cNvPr id="21508" name="Picture 4"/>
          <p:cNvPicPr>
            <a:picLocks noChangeAspect="1" noChangeArrowheads="1"/>
          </p:cNvPicPr>
          <p:nvPr/>
        </p:nvPicPr>
        <p:blipFill>
          <a:blip r:embed="rId3" cstate="print"/>
          <a:srcRect t="15211"/>
          <a:stretch>
            <a:fillRect/>
          </a:stretch>
        </p:blipFill>
        <p:spPr bwMode="auto">
          <a:xfrm>
            <a:off x="580783" y="1320801"/>
            <a:ext cx="9201641" cy="3792538"/>
          </a:xfrm>
          <a:prstGeom prst="rect">
            <a:avLst/>
          </a:prstGeom>
          <a:noFill/>
          <a:ln w="9525">
            <a:noFill/>
            <a:miter lim="800000"/>
            <a:headEnd/>
            <a:tailEnd/>
          </a:ln>
        </p:spPr>
      </p:pic>
      <p:sp>
        <p:nvSpPr>
          <p:cNvPr id="21509" name="Text Box 6"/>
          <p:cNvSpPr txBox="1">
            <a:spLocks noChangeArrowheads="1"/>
          </p:cNvSpPr>
          <p:nvPr/>
        </p:nvSpPr>
        <p:spPr bwMode="auto">
          <a:xfrm>
            <a:off x="4135394" y="6342790"/>
            <a:ext cx="6532606" cy="246221"/>
          </a:xfrm>
          <a:prstGeom prst="rect">
            <a:avLst/>
          </a:prstGeom>
          <a:noFill/>
          <a:ln w="9525">
            <a:noFill/>
            <a:miter lim="800000"/>
            <a:headEnd/>
            <a:tailEnd/>
          </a:ln>
        </p:spPr>
        <p:txBody>
          <a:bodyPr wrap="square">
            <a:spAutoFit/>
          </a:bodyPr>
          <a:lstStyle/>
          <a:p>
            <a:pPr marL="168275" indent="-168275"/>
            <a:r>
              <a:rPr lang="en-US" sz="1000" dirty="0"/>
              <a:t>Dullenkopf, et al.  Air leakage around endotracheal tube cuffs. EU J of Anesth 2004; 21:448-453.</a:t>
            </a:r>
          </a:p>
        </p:txBody>
      </p:sp>
    </p:spTree>
    <p:extLst>
      <p:ext uri="{BB962C8B-B14F-4D97-AF65-F5344CB8AC3E}">
        <p14:creationId xmlns:p14="http://schemas.microsoft.com/office/powerpoint/2010/main" val="26203259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949005" y="1506828"/>
            <a:ext cx="7702996" cy="4474872"/>
          </a:xfrm>
          <a:prstGeom prst="rect">
            <a:avLst/>
          </a:prstGeom>
          <a:solidFill>
            <a:schemeClr val="bg1"/>
          </a:solidFill>
          <a:ln w="9525">
            <a:noFill/>
            <a:miter lim="800000"/>
            <a:headEnd/>
            <a:tailEnd/>
          </a:ln>
        </p:spPr>
        <p:txBody>
          <a:bodyPr wrap="none" anchor="ctr"/>
          <a:lstStyle/>
          <a:p>
            <a:endParaRPr lang="en-US" dirty="0">
              <a:solidFill>
                <a:srgbClr val="002856"/>
              </a:solidFill>
            </a:endParaRPr>
          </a:p>
        </p:txBody>
      </p:sp>
      <p:sp>
        <p:nvSpPr>
          <p:cNvPr id="803843" name="Rectangle 3"/>
          <p:cNvSpPr>
            <a:spLocks noGrp="1" noChangeArrowheads="1"/>
          </p:cNvSpPr>
          <p:nvPr>
            <p:ph idx="1"/>
          </p:nvPr>
        </p:nvSpPr>
        <p:spPr>
          <a:xfrm>
            <a:off x="526415" y="1400175"/>
            <a:ext cx="10891271" cy="4737153"/>
          </a:xfrm>
        </p:spPr>
        <p:txBody>
          <a:bodyPr>
            <a:normAutofit/>
          </a:bodyPr>
          <a:lstStyle/>
          <a:p>
            <a:pPr marL="342900" indent="-342900">
              <a:lnSpc>
                <a:spcPct val="80000"/>
              </a:lnSpc>
              <a:buNone/>
              <a:defRPr/>
            </a:pPr>
            <a:r>
              <a:rPr lang="en-US" sz="2000" b="1" dirty="0">
                <a:solidFill>
                  <a:srgbClr val="6600CC"/>
                </a:solidFill>
                <a:effectLst>
                  <a:outerShdw blurRad="38100" dist="38100" dir="2700000" algn="tl">
                    <a:srgbClr val="C0C0C0"/>
                  </a:outerShdw>
                </a:effectLst>
                <a:latin typeface="+mn-lt"/>
                <a:ea typeface="+mn-ea"/>
                <a:cs typeface="Calibri" pitchFamily="34" charset="0"/>
              </a:rPr>
              <a:t>Cuff Pressure Matters!</a:t>
            </a:r>
          </a:p>
          <a:p>
            <a:pPr marL="342900" indent="-342900">
              <a:lnSpc>
                <a:spcPct val="80000"/>
              </a:lnSpc>
              <a:buNone/>
              <a:defRPr/>
            </a:pPr>
            <a:r>
              <a:rPr lang="en-US" sz="1600" dirty="0">
                <a:solidFill>
                  <a:schemeClr val="tx1"/>
                </a:solidFill>
                <a:latin typeface="+mn-lt"/>
                <a:cs typeface="Calibri" pitchFamily="34" charset="0"/>
              </a:rPr>
              <a:t>Three inflation techniques:</a:t>
            </a:r>
          </a:p>
          <a:p>
            <a:pPr marL="914400" lvl="1" indent="-457200">
              <a:lnSpc>
                <a:spcPct val="80000"/>
              </a:lnSpc>
              <a:buFont typeface="+mj-lt"/>
              <a:buAutoNum type="arabicPeriod"/>
              <a:defRPr/>
            </a:pPr>
            <a:r>
              <a:rPr lang="en-US" sz="1600" dirty="0">
                <a:solidFill>
                  <a:schemeClr val="tx1"/>
                </a:solidFill>
                <a:latin typeface="+mn-lt"/>
                <a:cs typeface="Calibri" pitchFamily="34" charset="0"/>
              </a:rPr>
              <a:t>Manometer (cmH</a:t>
            </a:r>
            <a:r>
              <a:rPr lang="en-US" sz="1600" baseline="-25000" dirty="0">
                <a:solidFill>
                  <a:schemeClr val="tx1"/>
                </a:solidFill>
                <a:latin typeface="+mn-lt"/>
                <a:cs typeface="Calibri" pitchFamily="34" charset="0"/>
              </a:rPr>
              <a:t>2</a:t>
            </a:r>
            <a:r>
              <a:rPr lang="en-US" sz="1600" dirty="0">
                <a:solidFill>
                  <a:schemeClr val="tx1"/>
                </a:solidFill>
                <a:latin typeface="+mn-lt"/>
                <a:cs typeface="Calibri" pitchFamily="34" charset="0"/>
              </a:rPr>
              <a:t>0):</a:t>
            </a:r>
            <a:br>
              <a:rPr lang="en-US" sz="1600" dirty="0">
                <a:solidFill>
                  <a:schemeClr val="tx1"/>
                </a:solidFill>
                <a:latin typeface="+mn-lt"/>
                <a:cs typeface="Calibri" pitchFamily="34" charset="0"/>
              </a:rPr>
            </a:br>
            <a:r>
              <a:rPr lang="en-US" sz="1600" dirty="0">
                <a:solidFill>
                  <a:schemeClr val="tx1"/>
                </a:solidFill>
                <a:latin typeface="+mn-lt"/>
                <a:cs typeface="Calibri" pitchFamily="34" charset="0"/>
              </a:rPr>
              <a:t>20-30 CmH</a:t>
            </a:r>
            <a:r>
              <a:rPr lang="en-US" sz="1600" baseline="-25000" dirty="0">
                <a:solidFill>
                  <a:schemeClr val="tx1"/>
                </a:solidFill>
                <a:latin typeface="+mn-lt"/>
                <a:cs typeface="Calibri" pitchFamily="34" charset="0"/>
              </a:rPr>
              <a:t>2</a:t>
            </a:r>
            <a:r>
              <a:rPr lang="en-US" sz="1600" dirty="0">
                <a:solidFill>
                  <a:schemeClr val="tx1"/>
                </a:solidFill>
                <a:latin typeface="+mn-lt"/>
                <a:cs typeface="Calibri" pitchFamily="34" charset="0"/>
              </a:rPr>
              <a:t>0 based on protocol</a:t>
            </a:r>
            <a:br>
              <a:rPr lang="en-US" sz="1600" dirty="0">
                <a:solidFill>
                  <a:schemeClr val="tx1"/>
                </a:solidFill>
                <a:latin typeface="+mn-lt"/>
                <a:cs typeface="Calibri" pitchFamily="34" charset="0"/>
              </a:rPr>
            </a:br>
            <a:endParaRPr lang="en-US" sz="1600" dirty="0">
              <a:solidFill>
                <a:schemeClr val="tx1"/>
              </a:solidFill>
              <a:latin typeface="+mn-lt"/>
              <a:cs typeface="Calibri" pitchFamily="34" charset="0"/>
            </a:endParaRPr>
          </a:p>
          <a:p>
            <a:pPr marL="914400" lvl="1" indent="-457200">
              <a:lnSpc>
                <a:spcPct val="80000"/>
              </a:lnSpc>
              <a:buFont typeface="+mj-lt"/>
              <a:buAutoNum type="arabicPeriod"/>
              <a:defRPr/>
            </a:pPr>
            <a:r>
              <a:rPr lang="en-US" sz="1600" dirty="0">
                <a:solidFill>
                  <a:schemeClr val="tx1"/>
                </a:solidFill>
                <a:latin typeface="+mn-lt"/>
                <a:cs typeface="Calibri" pitchFamily="34" charset="0"/>
              </a:rPr>
              <a:t>Minimal occlusion:</a:t>
            </a:r>
            <a:br>
              <a:rPr lang="en-US" sz="1600" dirty="0">
                <a:solidFill>
                  <a:schemeClr val="tx1"/>
                </a:solidFill>
                <a:latin typeface="+mn-lt"/>
                <a:cs typeface="Calibri" pitchFamily="34" charset="0"/>
              </a:rPr>
            </a:br>
            <a:r>
              <a:rPr lang="en-US" sz="1600" dirty="0">
                <a:solidFill>
                  <a:schemeClr val="tx1"/>
                </a:solidFill>
                <a:latin typeface="+mn-lt"/>
                <a:cs typeface="Calibri" pitchFamily="34" charset="0"/>
              </a:rPr>
              <a:t>Inflate the cuff just barely until no leak is detected.</a:t>
            </a:r>
            <a:br>
              <a:rPr lang="en-US" sz="1600" dirty="0">
                <a:solidFill>
                  <a:schemeClr val="tx1"/>
                </a:solidFill>
                <a:latin typeface="+mn-lt"/>
                <a:cs typeface="Calibri" pitchFamily="34" charset="0"/>
              </a:rPr>
            </a:br>
            <a:endParaRPr lang="en-US" sz="1600" dirty="0">
              <a:solidFill>
                <a:schemeClr val="tx1"/>
              </a:solidFill>
              <a:latin typeface="+mn-lt"/>
              <a:cs typeface="Calibri" pitchFamily="34" charset="0"/>
            </a:endParaRPr>
          </a:p>
          <a:p>
            <a:pPr marL="914400" lvl="1" indent="-457200">
              <a:lnSpc>
                <a:spcPct val="80000"/>
              </a:lnSpc>
              <a:buFont typeface="+mj-lt"/>
              <a:buAutoNum type="arabicPeriod"/>
              <a:defRPr/>
            </a:pPr>
            <a:r>
              <a:rPr lang="en-US" sz="1600" dirty="0">
                <a:solidFill>
                  <a:schemeClr val="tx1"/>
                </a:solidFill>
                <a:latin typeface="+mn-lt"/>
                <a:cs typeface="Calibri" pitchFamily="34" charset="0"/>
              </a:rPr>
              <a:t>Minimal leak:</a:t>
            </a:r>
            <a:br>
              <a:rPr lang="en-US" sz="1600" dirty="0">
                <a:solidFill>
                  <a:schemeClr val="tx1"/>
                </a:solidFill>
                <a:latin typeface="+mn-lt"/>
                <a:cs typeface="Calibri" pitchFamily="34" charset="0"/>
              </a:rPr>
            </a:br>
            <a:r>
              <a:rPr lang="en-US" sz="1600" dirty="0">
                <a:solidFill>
                  <a:schemeClr val="tx1"/>
                </a:solidFill>
                <a:latin typeface="+mn-lt"/>
                <a:cs typeface="Calibri" pitchFamily="34" charset="0"/>
              </a:rPr>
              <a:t>Inflate until no leak is detected, then  deflate until just a slight leak is detected.</a:t>
            </a:r>
          </a:p>
          <a:p>
            <a:pPr marL="850900" lvl="1" indent="-393700">
              <a:lnSpc>
                <a:spcPct val="80000"/>
              </a:lnSpc>
              <a:buNone/>
              <a:defRPr/>
            </a:pPr>
            <a:endParaRPr lang="en-US" sz="1600" dirty="0">
              <a:solidFill>
                <a:schemeClr val="tx1"/>
              </a:solidFill>
              <a:latin typeface="+mn-lt"/>
              <a:cs typeface="Calibri" pitchFamily="34" charset="0"/>
            </a:endParaRPr>
          </a:p>
          <a:p>
            <a:pPr marL="850900" lvl="1" indent="-393700">
              <a:lnSpc>
                <a:spcPct val="80000"/>
              </a:lnSpc>
              <a:buNone/>
              <a:defRPr/>
            </a:pPr>
            <a:endParaRPr lang="en-US" sz="2000" dirty="0">
              <a:solidFill>
                <a:schemeClr val="tx1"/>
              </a:solidFill>
              <a:latin typeface="Calibri" pitchFamily="34" charset="0"/>
              <a:ea typeface="+mn-ea"/>
              <a:cs typeface="Calibri" pitchFamily="34" charset="0"/>
            </a:endParaRPr>
          </a:p>
        </p:txBody>
      </p:sp>
      <p:sp>
        <p:nvSpPr>
          <p:cNvPr id="19459" name="Rectangle 2"/>
          <p:cNvSpPr>
            <a:spLocks noGrp="1" noChangeArrowheads="1"/>
          </p:cNvSpPr>
          <p:nvPr>
            <p:ph type="title"/>
          </p:nvPr>
        </p:nvSpPr>
        <p:spPr>
          <a:xfrm>
            <a:off x="491739" y="192874"/>
            <a:ext cx="10515600" cy="813766"/>
          </a:xfrm>
        </p:spPr>
        <p:txBody>
          <a:bodyPr>
            <a:normAutofit/>
          </a:bodyPr>
          <a:lstStyle/>
          <a:p>
            <a:r>
              <a:rPr lang="en-US" sz="3200" dirty="0">
                <a:solidFill>
                  <a:srgbClr val="1D51A4"/>
                </a:solidFill>
              </a:rPr>
              <a:t>Reduced Micro-aspiration</a:t>
            </a:r>
          </a:p>
        </p:txBody>
      </p:sp>
      <p:pic>
        <p:nvPicPr>
          <p:cNvPr id="19461" name="Picture 4"/>
          <p:cNvPicPr>
            <a:picLocks noChangeAspect="1" noChangeArrowheads="1"/>
          </p:cNvPicPr>
          <p:nvPr/>
        </p:nvPicPr>
        <p:blipFill>
          <a:blip r:embed="rId3" cstate="print"/>
          <a:srcRect l="15277" r="38194" b="19991"/>
          <a:stretch>
            <a:fillRect/>
          </a:stretch>
        </p:blipFill>
        <p:spPr bwMode="auto">
          <a:xfrm>
            <a:off x="9415780" y="1266222"/>
            <a:ext cx="2108200" cy="3589337"/>
          </a:xfrm>
          <a:prstGeom prst="rect">
            <a:avLst/>
          </a:prstGeom>
          <a:noFill/>
          <a:ln w="38100">
            <a:solidFill>
              <a:schemeClr val="bg2"/>
            </a:solidFill>
            <a:miter lim="800000"/>
            <a:headEnd/>
            <a:tailEnd/>
          </a:ln>
        </p:spPr>
      </p:pic>
      <p:sp>
        <p:nvSpPr>
          <p:cNvPr id="803846" name="Text Box 6"/>
          <p:cNvSpPr txBox="1">
            <a:spLocks noChangeArrowheads="1"/>
          </p:cNvSpPr>
          <p:nvPr/>
        </p:nvSpPr>
        <p:spPr bwMode="auto">
          <a:xfrm>
            <a:off x="2286000" y="4701065"/>
            <a:ext cx="4607560" cy="1015663"/>
          </a:xfrm>
          <a:prstGeom prst="rect">
            <a:avLst/>
          </a:prstGeom>
          <a:noFill/>
          <a:ln w="9525">
            <a:noFill/>
            <a:miter lim="800000"/>
            <a:headEnd/>
            <a:tailEnd/>
          </a:ln>
          <a:effectLst/>
        </p:spPr>
        <p:txBody>
          <a:bodyPr wrap="square">
            <a:spAutoFit/>
          </a:bodyPr>
          <a:lstStyle/>
          <a:p>
            <a:pPr>
              <a:defRPr/>
            </a:pPr>
            <a:r>
              <a:rPr lang="en-US" sz="2000" b="1" dirty="0">
                <a:solidFill>
                  <a:srgbClr val="6600CC"/>
                </a:solidFill>
                <a:effectLst>
                  <a:outerShdw blurRad="38100" dist="38100" dir="2700000" algn="tl">
                    <a:srgbClr val="C0C0C0"/>
                  </a:outerShdw>
                </a:effectLst>
                <a:ea typeface="ＭＳ Ｐゴシック" pitchFamily="34" charset="-128"/>
                <a:cs typeface="Calibri" pitchFamily="34" charset="0"/>
              </a:rPr>
              <a:t>Best practice:</a:t>
            </a:r>
            <a:r>
              <a:rPr lang="en-US" sz="2000" dirty="0">
                <a:solidFill>
                  <a:srgbClr val="002856"/>
                </a:solidFill>
                <a:effectLst>
                  <a:outerShdw blurRad="38100" dist="38100" dir="2700000" algn="tl">
                    <a:srgbClr val="C0C0C0"/>
                  </a:outerShdw>
                </a:effectLst>
                <a:ea typeface="ＭＳ Ｐゴシック" pitchFamily="34" charset="-128"/>
                <a:cs typeface="Calibri" pitchFamily="34" charset="0"/>
              </a:rPr>
              <a:t> </a:t>
            </a:r>
          </a:p>
          <a:p>
            <a:pPr marL="342900" indent="-342900">
              <a:buFont typeface="Arial" panose="020B0604020202020204" pitchFamily="34" charset="0"/>
              <a:buChar char="•"/>
              <a:defRPr/>
            </a:pPr>
            <a:r>
              <a:rPr lang="en-US" sz="1600" dirty="0">
                <a:solidFill>
                  <a:srgbClr val="002856"/>
                </a:solidFill>
                <a:ea typeface="ＭＳ Ｐゴシック" pitchFamily="34" charset="-128"/>
                <a:cs typeface="Calibri" pitchFamily="34" charset="0"/>
              </a:rPr>
              <a:t>Monitor and </a:t>
            </a:r>
            <a:r>
              <a:rPr lang="en-US" sz="1600" b="1" u="sng" dirty="0">
                <a:solidFill>
                  <a:srgbClr val="00B050"/>
                </a:solidFill>
                <a:ea typeface="ＭＳ Ｐゴシック" pitchFamily="34" charset="-128"/>
                <a:cs typeface="Calibri" pitchFamily="34" charset="0"/>
              </a:rPr>
              <a:t>maintain the cuff pressure</a:t>
            </a:r>
          </a:p>
          <a:p>
            <a:pPr marL="342900" indent="-342900">
              <a:spcBef>
                <a:spcPct val="50000"/>
              </a:spcBef>
              <a:buFont typeface="Arial" panose="020B0604020202020204" pitchFamily="34" charset="0"/>
              <a:buChar char="•"/>
              <a:defRPr/>
            </a:pPr>
            <a:r>
              <a:rPr lang="en-US" sz="1600" dirty="0">
                <a:solidFill>
                  <a:srgbClr val="002856"/>
                </a:solidFill>
                <a:ea typeface="ＭＳ Ｐゴシック" pitchFamily="34" charset="-128"/>
              </a:rPr>
              <a:t>Check at least every Q12 or PRN</a:t>
            </a:r>
          </a:p>
        </p:txBody>
      </p:sp>
    </p:spTree>
    <p:extLst>
      <p:ext uri="{BB962C8B-B14F-4D97-AF65-F5344CB8AC3E}">
        <p14:creationId xmlns:p14="http://schemas.microsoft.com/office/powerpoint/2010/main" val="212399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3843">
                                            <p:txEl>
                                              <p:pRg st="3" end="3"/>
                                            </p:txEl>
                                          </p:spTgt>
                                        </p:tgtEl>
                                        <p:attrNameLst>
                                          <p:attrName>style.visibility</p:attrName>
                                        </p:attrNameLst>
                                      </p:cBhvr>
                                      <p:to>
                                        <p:strVal val="visible"/>
                                      </p:to>
                                    </p:set>
                                    <p:anim calcmode="lin" valueType="num">
                                      <p:cBhvr additive="base">
                                        <p:cTn id="7" dur="500" fill="hold"/>
                                        <p:tgtEl>
                                          <p:spTgt spid="8038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384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3843">
                                            <p:txEl>
                                              <p:pRg st="4" end="4"/>
                                            </p:txEl>
                                          </p:spTgt>
                                        </p:tgtEl>
                                        <p:attrNameLst>
                                          <p:attrName>style.visibility</p:attrName>
                                        </p:attrNameLst>
                                      </p:cBhvr>
                                      <p:to>
                                        <p:strVal val="visible"/>
                                      </p:to>
                                    </p:set>
                                    <p:anim calcmode="lin" valueType="num">
                                      <p:cBhvr additive="base">
                                        <p:cTn id="11" dur="500" fill="hold"/>
                                        <p:tgtEl>
                                          <p:spTgt spid="80384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3846">
                                            <p:txEl>
                                              <p:pRg st="1" end="1"/>
                                            </p:txEl>
                                          </p:spTgt>
                                        </p:tgtEl>
                                        <p:attrNameLst>
                                          <p:attrName>style.visibility</p:attrName>
                                        </p:attrNameLst>
                                      </p:cBhvr>
                                      <p:to>
                                        <p:strVal val="visible"/>
                                      </p:to>
                                    </p:set>
                                    <p:anim calcmode="lin" valueType="num">
                                      <p:cBhvr additive="base">
                                        <p:cTn id="17" dur="500" fill="hold"/>
                                        <p:tgtEl>
                                          <p:spTgt spid="80384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038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03846">
                                            <p:txEl>
                                              <p:pRg st="2" end="2"/>
                                            </p:txEl>
                                          </p:spTgt>
                                        </p:tgtEl>
                                        <p:attrNameLst>
                                          <p:attrName>style.visibility</p:attrName>
                                        </p:attrNameLst>
                                      </p:cBhvr>
                                      <p:to>
                                        <p:strVal val="visible"/>
                                      </p:to>
                                    </p:set>
                                    <p:anim calcmode="lin" valueType="num">
                                      <p:cBhvr additive="base">
                                        <p:cTn id="23" dur="500" fill="hold"/>
                                        <p:tgtEl>
                                          <p:spTgt spid="8038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038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65433-CF49-40D1-B645-B69E0799EA33}"/>
              </a:ext>
            </a:extLst>
          </p:cNvPr>
          <p:cNvSpPr>
            <a:spLocks noGrp="1"/>
          </p:cNvSpPr>
          <p:nvPr>
            <p:ph idx="1"/>
          </p:nvPr>
        </p:nvSpPr>
        <p:spPr/>
        <p:txBody>
          <a:bodyPr>
            <a:normAutofit fontScale="70000" lnSpcReduction="20000"/>
          </a:bodyPr>
          <a:lstStyle/>
          <a:p>
            <a:r>
              <a:rPr lang="en-US" sz="2300" dirty="0"/>
              <a:t>Daily Care of the ET tube includes monitoring cuff pressure, oral and endotracheal suctioning of secretions, and proper position is maintained.</a:t>
            </a:r>
          </a:p>
          <a:p>
            <a:r>
              <a:rPr lang="en-US" sz="2300" dirty="0"/>
              <a:t>The cuff provides the seal between the ETT and the tracheal wall to ensure accurate Tidal Volumes during mechanical ventilation. </a:t>
            </a:r>
          </a:p>
          <a:p>
            <a:r>
              <a:rPr lang="en-US" sz="2300" dirty="0"/>
              <a:t>Over Inflation can cause tissue ischemia (restrict blood supply) , ulceration, and necrosis of the tracheal wall.</a:t>
            </a:r>
          </a:p>
          <a:p>
            <a:r>
              <a:rPr lang="en-US" sz="2300" dirty="0"/>
              <a:t>Underinflation can result in leaks of air and secretions around cuff which can cause inadequate ventilation, de-recruitment, and aspiration.</a:t>
            </a:r>
          </a:p>
          <a:p>
            <a:r>
              <a:rPr lang="en-US" sz="2300" dirty="0"/>
              <a:t>Tracheal Trauma is a term for damage to the trachea (crushed trachea, injury via stab to neck, or Overinflated ETTube)  </a:t>
            </a:r>
          </a:p>
          <a:p>
            <a:r>
              <a:rPr lang="en-US" sz="2300" dirty="0"/>
              <a:t>Laryngeal Injury is the most common complication with ETT placement. This includes laryngeal inflammation, edema and vocal cord ulceration, granulomas, and stenosis. This causes the hoarseness following extubation. </a:t>
            </a:r>
          </a:p>
          <a:p>
            <a:r>
              <a:rPr lang="en-US" sz="2300" dirty="0"/>
              <a:t>Tracheal Stenosis is the narrowing of the trachea/airway due to formation of scar tissue in the trachea which is caused by long term placement of an ET tube and high cuff pressures.</a:t>
            </a:r>
          </a:p>
          <a:p>
            <a:r>
              <a:rPr lang="en-US" sz="2300" dirty="0"/>
              <a:t>Risk factors for injury to the trachea include: prolonged use of ET tube, difficult intubation, too large of ET tube, displacement of tubes, unplanned extubations, and infection</a:t>
            </a:r>
          </a:p>
          <a:p>
            <a:r>
              <a:rPr lang="en-US" sz="2300" dirty="0"/>
              <a:t>Exchanging of the ET tube is risky for patients but necessary when a cuff leak is found or size of tube is incorrect.</a:t>
            </a:r>
          </a:p>
          <a:p>
            <a:endParaRPr lang="en-US" dirty="0"/>
          </a:p>
        </p:txBody>
      </p:sp>
      <p:sp>
        <p:nvSpPr>
          <p:cNvPr id="2" name="Title 1">
            <a:extLst>
              <a:ext uri="{FF2B5EF4-FFF2-40B4-BE49-F238E27FC236}">
                <a16:creationId xmlns:a16="http://schemas.microsoft.com/office/drawing/2014/main" id="{DFE7F487-D711-463B-8F57-706F034ED356}"/>
              </a:ext>
            </a:extLst>
          </p:cNvPr>
          <p:cNvSpPr>
            <a:spLocks noGrp="1"/>
          </p:cNvSpPr>
          <p:nvPr>
            <p:ph type="title"/>
          </p:nvPr>
        </p:nvSpPr>
        <p:spPr>
          <a:xfrm>
            <a:off x="522219" y="192874"/>
            <a:ext cx="10515600" cy="813766"/>
          </a:xfrm>
        </p:spPr>
        <p:txBody>
          <a:bodyPr>
            <a:normAutofit/>
          </a:bodyPr>
          <a:lstStyle/>
          <a:p>
            <a:r>
              <a:rPr lang="en-US" sz="3200" dirty="0">
                <a:solidFill>
                  <a:srgbClr val="1D51A4"/>
                </a:solidFill>
              </a:rPr>
              <a:t>Complications of the ET tube following placement</a:t>
            </a:r>
          </a:p>
        </p:txBody>
      </p:sp>
    </p:spTree>
    <p:extLst>
      <p:ext uri="{BB962C8B-B14F-4D97-AF65-F5344CB8AC3E}">
        <p14:creationId xmlns:p14="http://schemas.microsoft.com/office/powerpoint/2010/main" val="24546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3471-4C29-454D-828A-5CAF8B090E82}"/>
              </a:ext>
            </a:extLst>
          </p:cNvPr>
          <p:cNvSpPr>
            <a:spLocks noGrp="1"/>
          </p:cNvSpPr>
          <p:nvPr>
            <p:ph type="title"/>
          </p:nvPr>
        </p:nvSpPr>
        <p:spPr/>
        <p:txBody>
          <a:bodyPr>
            <a:normAutofit/>
          </a:bodyPr>
          <a:lstStyle/>
          <a:p>
            <a:r>
              <a:rPr lang="en-US" sz="3600" b="0" dirty="0"/>
              <a:t>MICROCUFF*</a:t>
            </a:r>
            <a:br>
              <a:rPr lang="en-US" sz="3600" b="0" dirty="0"/>
            </a:br>
            <a:r>
              <a:rPr lang="en-US" sz="3600" b="0" dirty="0"/>
              <a:t>Endotracheal Tubes</a:t>
            </a:r>
          </a:p>
        </p:txBody>
      </p:sp>
      <p:sp>
        <p:nvSpPr>
          <p:cNvPr id="4" name="Text Placeholder 3">
            <a:extLst>
              <a:ext uri="{FF2B5EF4-FFF2-40B4-BE49-F238E27FC236}">
                <a16:creationId xmlns:a16="http://schemas.microsoft.com/office/drawing/2014/main" id="{3938CBC7-E7C5-4856-AA67-935C8B8E699F}"/>
              </a:ext>
            </a:extLst>
          </p:cNvPr>
          <p:cNvSpPr>
            <a:spLocks noGrp="1"/>
          </p:cNvSpPr>
          <p:nvPr>
            <p:ph type="body" sz="quarter" idx="4294967295"/>
          </p:nvPr>
        </p:nvSpPr>
        <p:spPr>
          <a:xfrm>
            <a:off x="551089" y="5352852"/>
            <a:ext cx="2964468" cy="1305400"/>
          </a:xfrm>
        </p:spPr>
        <p:txBody>
          <a:bodyPr>
            <a:noAutofit/>
          </a:bodyPr>
          <a:lstStyle/>
          <a:p>
            <a:pPr marL="0" indent="0">
              <a:buNone/>
            </a:pPr>
            <a:r>
              <a:rPr lang="en-US" sz="1200" b="1" dirty="0">
                <a:solidFill>
                  <a:schemeClr val="bg1"/>
                </a:solidFill>
              </a:rPr>
              <a:t>Luc Van Audenhove </a:t>
            </a:r>
            <a:br>
              <a:rPr lang="en-US" sz="1200" b="1" dirty="0">
                <a:solidFill>
                  <a:schemeClr val="bg1"/>
                </a:solidFill>
              </a:rPr>
            </a:br>
            <a:r>
              <a:rPr lang="en-US" sz="1200" b="1" dirty="0">
                <a:solidFill>
                  <a:schemeClr val="bg1"/>
                </a:solidFill>
              </a:rPr>
              <a:t>Head of Marketing</a:t>
            </a:r>
            <a:br>
              <a:rPr lang="en-US" sz="1200" b="1" dirty="0">
                <a:solidFill>
                  <a:schemeClr val="bg1"/>
                </a:solidFill>
              </a:rPr>
            </a:br>
            <a:endParaRPr lang="en-US" sz="1200" b="1" dirty="0">
              <a:solidFill>
                <a:schemeClr val="bg1"/>
              </a:solidFill>
            </a:endParaRPr>
          </a:p>
          <a:p>
            <a:pPr marL="0" indent="0">
              <a:buNone/>
            </a:pPr>
            <a:r>
              <a:rPr lang="en-US" sz="1000" dirty="0">
                <a:solidFill>
                  <a:schemeClr val="bg1"/>
                </a:solidFill>
              </a:rPr>
              <a:t>Reworked version from Tommy Lynch</a:t>
            </a:r>
          </a:p>
          <a:p>
            <a:pPr marL="0" indent="0">
              <a:buNone/>
            </a:pPr>
            <a:r>
              <a:rPr lang="en-US" sz="1200" dirty="0">
                <a:solidFill>
                  <a:schemeClr val="bg1"/>
                </a:solidFill>
              </a:rPr>
              <a:t>Zaventem, October 2023</a:t>
            </a:r>
          </a:p>
        </p:txBody>
      </p:sp>
    </p:spTree>
    <p:extLst>
      <p:ext uri="{BB962C8B-B14F-4D97-AF65-F5344CB8AC3E}">
        <p14:creationId xmlns:p14="http://schemas.microsoft.com/office/powerpoint/2010/main" val="183630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B39348-4487-8D74-F062-017A384D904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srgbClr val="00855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008557"/>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B00EAE3D-3E6B-8025-C840-A2A6B1552238}"/>
              </a:ext>
            </a:extLst>
          </p:cNvPr>
          <p:cNvSpPr>
            <a:spLocks noGrp="1"/>
          </p:cNvSpPr>
          <p:nvPr>
            <p:ph type="title"/>
          </p:nvPr>
        </p:nvSpPr>
        <p:spPr>
          <a:xfrm>
            <a:off x="6454066" y="3544151"/>
            <a:ext cx="5186845" cy="2542323"/>
          </a:xfrm>
        </p:spPr>
        <p:txBody>
          <a:bodyPr/>
          <a:lstStyle/>
          <a:p>
            <a:r>
              <a:rPr lang="fr-BE" dirty="0"/>
              <a:t>MICROCUFF* </a:t>
            </a:r>
            <a:br>
              <a:rPr lang="fr-BE" dirty="0"/>
            </a:br>
            <a:r>
              <a:rPr lang="fr-BE" dirty="0"/>
              <a:t>Sales &amp; Marketing Tools</a:t>
            </a:r>
            <a:endParaRPr lang="en-US" dirty="0"/>
          </a:p>
        </p:txBody>
      </p:sp>
    </p:spTree>
    <p:extLst>
      <p:ext uri="{BB962C8B-B14F-4D97-AF65-F5344CB8AC3E}">
        <p14:creationId xmlns:p14="http://schemas.microsoft.com/office/powerpoint/2010/main" val="86059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837C3B6-CD3C-7E6F-8379-C796FDB1CD1E}"/>
              </a:ext>
            </a:extLst>
          </p:cNvPr>
          <p:cNvSpPr>
            <a:spLocks noGrp="1"/>
          </p:cNvSpPr>
          <p:nvPr>
            <p:ph type="body" sz="quarter" idx="13"/>
          </p:nvPr>
        </p:nvSpPr>
        <p:spPr/>
        <p:txBody>
          <a:bodyPr/>
          <a:lstStyle/>
          <a:p>
            <a:pPr algn="ctr"/>
            <a:r>
              <a:rPr lang="fr-BE" dirty="0"/>
              <a:t>HC658-04</a:t>
            </a:r>
            <a:endParaRPr lang="en-US" dirty="0"/>
          </a:p>
        </p:txBody>
      </p:sp>
      <p:sp>
        <p:nvSpPr>
          <p:cNvPr id="9" name="Text Placeholder 8">
            <a:extLst>
              <a:ext uri="{FF2B5EF4-FFF2-40B4-BE49-F238E27FC236}">
                <a16:creationId xmlns:a16="http://schemas.microsoft.com/office/drawing/2014/main" id="{07EF0BB4-1B02-AA9C-9F5C-52F2528FD4C2}"/>
              </a:ext>
            </a:extLst>
          </p:cNvPr>
          <p:cNvSpPr>
            <a:spLocks noGrp="1"/>
          </p:cNvSpPr>
          <p:nvPr>
            <p:ph type="body" sz="quarter" idx="14"/>
          </p:nvPr>
        </p:nvSpPr>
        <p:spPr/>
        <p:txBody>
          <a:bodyPr/>
          <a:lstStyle/>
          <a:p>
            <a:pPr algn="ctr"/>
            <a:r>
              <a:rPr lang="fr-BE" dirty="0"/>
              <a:t>HC609-01</a:t>
            </a:r>
            <a:endParaRPr lang="en-US" dirty="0"/>
          </a:p>
        </p:txBody>
      </p:sp>
      <p:sp>
        <p:nvSpPr>
          <p:cNvPr id="7" name="Title 6">
            <a:extLst>
              <a:ext uri="{FF2B5EF4-FFF2-40B4-BE49-F238E27FC236}">
                <a16:creationId xmlns:a16="http://schemas.microsoft.com/office/drawing/2014/main" id="{D1DEE86F-9E0A-760B-9534-A05B41133770}"/>
              </a:ext>
            </a:extLst>
          </p:cNvPr>
          <p:cNvSpPr>
            <a:spLocks noGrp="1"/>
          </p:cNvSpPr>
          <p:nvPr>
            <p:ph type="title"/>
          </p:nvPr>
        </p:nvSpPr>
        <p:spPr/>
        <p:txBody>
          <a:bodyPr/>
          <a:lstStyle/>
          <a:p>
            <a:r>
              <a:rPr lang="fr-BE" dirty="0"/>
              <a:t>MICROCUFF*</a:t>
            </a:r>
            <a:endParaRPr lang="en-US" dirty="0"/>
          </a:p>
        </p:txBody>
      </p:sp>
      <p:sp>
        <p:nvSpPr>
          <p:cNvPr id="2" name="Slide Number Placeholder 1">
            <a:extLst>
              <a:ext uri="{FF2B5EF4-FFF2-40B4-BE49-F238E27FC236}">
                <a16:creationId xmlns:a16="http://schemas.microsoft.com/office/drawing/2014/main" id="{AB3CC44E-EA1D-7BFE-A2A4-C302A677433E}"/>
              </a:ext>
            </a:extLst>
          </p:cNvPr>
          <p:cNvSpPr>
            <a:spLocks noGrp="1"/>
          </p:cNvSpPr>
          <p:nvPr>
            <p:ph type="sldNum" sz="quarter" idx="4294967295"/>
          </p:nvPr>
        </p:nvSpPr>
        <p:spPr>
          <a:xfrm>
            <a:off x="11361738" y="6443663"/>
            <a:ext cx="830262" cy="2825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D75E3-62B6-C44A-8295-14DF27978E1A}" type="slidenum">
              <a:rPr kumimoji="0" lang="en-US"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CEDB046C-AEC1-85BF-9157-03816CAA81FE}"/>
              </a:ext>
            </a:extLst>
          </p:cNvPr>
          <p:cNvPicPr>
            <a:picLocks noChangeAspect="1"/>
          </p:cNvPicPr>
          <p:nvPr/>
        </p:nvPicPr>
        <p:blipFill>
          <a:blip r:embed="rId2"/>
          <a:stretch>
            <a:fillRect/>
          </a:stretch>
        </p:blipFill>
        <p:spPr>
          <a:xfrm>
            <a:off x="1340528" y="1087920"/>
            <a:ext cx="2095130" cy="3001677"/>
          </a:xfrm>
          <a:prstGeom prst="rect">
            <a:avLst/>
          </a:prstGeom>
        </p:spPr>
      </p:pic>
      <p:pic>
        <p:nvPicPr>
          <p:cNvPr id="15" name="Picture 14">
            <a:extLst>
              <a:ext uri="{FF2B5EF4-FFF2-40B4-BE49-F238E27FC236}">
                <a16:creationId xmlns:a16="http://schemas.microsoft.com/office/drawing/2014/main" id="{D9318122-7352-DDFB-3F34-0AFC8E199F66}"/>
              </a:ext>
            </a:extLst>
          </p:cNvPr>
          <p:cNvPicPr>
            <a:picLocks noChangeAspect="1"/>
          </p:cNvPicPr>
          <p:nvPr/>
        </p:nvPicPr>
        <p:blipFill>
          <a:blip r:embed="rId3"/>
          <a:stretch>
            <a:fillRect/>
          </a:stretch>
        </p:blipFill>
        <p:spPr>
          <a:xfrm>
            <a:off x="5141608" y="1064002"/>
            <a:ext cx="2095130" cy="3043065"/>
          </a:xfrm>
          <a:prstGeom prst="rect">
            <a:avLst/>
          </a:prstGeom>
        </p:spPr>
      </p:pic>
    </p:spTree>
    <p:extLst>
      <p:ext uri="{BB962C8B-B14F-4D97-AF65-F5344CB8AC3E}">
        <p14:creationId xmlns:p14="http://schemas.microsoft.com/office/powerpoint/2010/main" val="393711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6B01-43FA-4949-B07A-ED38ACD11F64}"/>
              </a:ext>
            </a:extLst>
          </p:cNvPr>
          <p:cNvSpPr>
            <a:spLocks noGrp="1"/>
          </p:cNvSpPr>
          <p:nvPr>
            <p:ph type="title"/>
          </p:nvPr>
        </p:nvSpPr>
        <p:spPr>
          <a:xfrm>
            <a:off x="645160" y="3622041"/>
            <a:ext cx="10995751" cy="2689662"/>
          </a:xfrm>
        </p:spPr>
        <p:txBody>
          <a:bodyPr/>
          <a:lstStyle/>
          <a:p>
            <a:pPr algn="ctr"/>
            <a:r>
              <a:rPr lang="en-US" dirty="0"/>
              <a:t>Thank You</a:t>
            </a:r>
          </a:p>
        </p:txBody>
      </p:sp>
    </p:spTree>
    <p:extLst>
      <p:ext uri="{BB962C8B-B14F-4D97-AF65-F5344CB8AC3E}">
        <p14:creationId xmlns:p14="http://schemas.microsoft.com/office/powerpoint/2010/main" val="237311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6335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0528" y="4346501"/>
            <a:ext cx="2701053" cy="1925738"/>
          </a:xfrm>
          <a:prstGeom prst="rect">
            <a:avLst/>
          </a:prstGeom>
        </p:spPr>
      </p:pic>
      <p:pic>
        <p:nvPicPr>
          <p:cNvPr id="8" name="Picture 7" descr="7861700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67837" y="4346501"/>
            <a:ext cx="2832586" cy="1925738"/>
          </a:xfrm>
          <a:prstGeom prst="rect">
            <a:avLst/>
          </a:prstGeom>
        </p:spPr>
      </p:pic>
      <p:pic>
        <p:nvPicPr>
          <p:cNvPr id="9" name="Picture 8" descr="494326035_edit.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88386" y="4346501"/>
            <a:ext cx="2733156" cy="1925738"/>
          </a:xfrm>
          <a:prstGeom prst="rect">
            <a:avLst/>
          </a:prstGeom>
        </p:spPr>
      </p:pic>
      <p:sp>
        <p:nvSpPr>
          <p:cNvPr id="5" name="Content Placeholder 4"/>
          <p:cNvSpPr>
            <a:spLocks noGrp="1"/>
          </p:cNvSpPr>
          <p:nvPr>
            <p:ph idx="4294967295"/>
          </p:nvPr>
        </p:nvSpPr>
        <p:spPr>
          <a:xfrm>
            <a:off x="1588386" y="1077157"/>
            <a:ext cx="9606356" cy="3063875"/>
          </a:xfrm>
        </p:spPr>
        <p:txBody>
          <a:bodyPr/>
          <a:lstStyle/>
          <a:p>
            <a:r>
              <a:rPr lang="en-US" sz="1600" i="1" dirty="0">
                <a:solidFill>
                  <a:schemeClr val="accent6">
                    <a:lumMod val="75000"/>
                  </a:schemeClr>
                </a:solidFill>
              </a:rPr>
              <a:t>The information provided in the </a:t>
            </a:r>
            <a:r>
              <a:rPr lang="en-US" sz="1600" i="1" dirty="0" err="1">
                <a:solidFill>
                  <a:schemeClr val="accent6">
                    <a:lumMod val="75000"/>
                  </a:schemeClr>
                </a:solidFill>
              </a:rPr>
              <a:t>AirLife</a:t>
            </a:r>
            <a:r>
              <a:rPr lang="en-US" sz="1600" i="1" dirty="0">
                <a:solidFill>
                  <a:schemeClr val="accent6">
                    <a:lumMod val="75000"/>
                  </a:schemeClr>
                </a:solidFill>
              </a:rPr>
              <a:t> Training Academy </a:t>
            </a:r>
            <a:br>
              <a:rPr lang="en-US" sz="1600" i="1" dirty="0">
                <a:solidFill>
                  <a:schemeClr val="accent6">
                    <a:lumMod val="75000"/>
                  </a:schemeClr>
                </a:solidFill>
              </a:rPr>
            </a:br>
            <a:r>
              <a:rPr lang="en-US" sz="1600" i="1" dirty="0">
                <a:solidFill>
                  <a:schemeClr val="accent6">
                    <a:lumMod val="75000"/>
                  </a:schemeClr>
                </a:solidFill>
              </a:rPr>
              <a:t>for the Sales and Marketing teams of </a:t>
            </a:r>
            <a:r>
              <a:rPr lang="en-US" sz="1600" i="1" dirty="0" err="1">
                <a:solidFill>
                  <a:schemeClr val="accent6">
                    <a:lumMod val="75000"/>
                  </a:schemeClr>
                </a:solidFill>
              </a:rPr>
              <a:t>AirLife</a:t>
            </a:r>
            <a:r>
              <a:rPr lang="en-US" sz="1600" i="1" dirty="0">
                <a:solidFill>
                  <a:schemeClr val="accent6">
                    <a:lumMod val="75000"/>
                  </a:schemeClr>
                </a:solidFill>
              </a:rPr>
              <a:t> and its distributors is not intended for further distribution.</a:t>
            </a:r>
            <a:br>
              <a:rPr lang="en-US" sz="1600" i="1" dirty="0">
                <a:solidFill>
                  <a:schemeClr val="accent6">
                    <a:lumMod val="75000"/>
                  </a:schemeClr>
                </a:solidFill>
              </a:rPr>
            </a:br>
            <a:endParaRPr lang="en-US" sz="1600" i="1" dirty="0">
              <a:solidFill>
                <a:schemeClr val="accent6">
                  <a:lumMod val="75000"/>
                </a:schemeClr>
              </a:solidFill>
            </a:endParaRPr>
          </a:p>
          <a:p>
            <a:r>
              <a:rPr lang="en-US" sz="1600" i="1" dirty="0">
                <a:solidFill>
                  <a:schemeClr val="accent6">
                    <a:lumMod val="75000"/>
                  </a:schemeClr>
                </a:solidFill>
              </a:rPr>
              <a:t>The enclosed information can only be used for educational purposes for our sales teams.</a:t>
            </a:r>
            <a:br>
              <a:rPr lang="en-US" sz="1600" i="1" dirty="0">
                <a:solidFill>
                  <a:schemeClr val="accent6">
                    <a:lumMod val="75000"/>
                  </a:schemeClr>
                </a:solidFill>
              </a:rPr>
            </a:br>
            <a:endParaRPr lang="en-US" sz="1600" i="1" dirty="0">
              <a:solidFill>
                <a:schemeClr val="accent6">
                  <a:lumMod val="75000"/>
                </a:schemeClr>
              </a:solidFill>
            </a:endParaRPr>
          </a:p>
          <a:p>
            <a:r>
              <a:rPr lang="en-US" sz="1600" i="1" dirty="0">
                <a:solidFill>
                  <a:schemeClr val="accent6">
                    <a:lumMod val="75000"/>
                  </a:schemeClr>
                </a:solidFill>
              </a:rPr>
              <a:t>This information can under no circumstances be used as advertising or </a:t>
            </a:r>
            <a:br>
              <a:rPr lang="en-US" sz="1600" i="1" dirty="0">
                <a:solidFill>
                  <a:schemeClr val="accent6">
                    <a:lumMod val="75000"/>
                  </a:schemeClr>
                </a:solidFill>
              </a:rPr>
            </a:br>
            <a:r>
              <a:rPr lang="en-US" sz="1600" i="1" dirty="0">
                <a:solidFill>
                  <a:schemeClr val="accent6">
                    <a:lumMod val="75000"/>
                  </a:schemeClr>
                </a:solidFill>
              </a:rPr>
              <a:t>for distribution to end users.</a:t>
            </a:r>
            <a:br>
              <a:rPr lang="en-US" sz="1600" i="1" dirty="0">
                <a:solidFill>
                  <a:schemeClr val="accent6">
                    <a:lumMod val="75000"/>
                  </a:schemeClr>
                </a:solidFill>
              </a:rPr>
            </a:br>
            <a:endParaRPr lang="en-US" sz="1600" i="1" dirty="0">
              <a:solidFill>
                <a:schemeClr val="accent6">
                  <a:lumMod val="75000"/>
                </a:schemeClr>
              </a:solidFill>
            </a:endParaRPr>
          </a:p>
          <a:p>
            <a:r>
              <a:rPr lang="fr-BE" sz="1600" dirty="0" err="1">
                <a:solidFill>
                  <a:schemeClr val="accent6">
                    <a:lumMod val="75000"/>
                  </a:schemeClr>
                </a:solidFill>
              </a:rPr>
              <a:t>Confidential</a:t>
            </a:r>
            <a:r>
              <a:rPr lang="fr-BE" sz="1600" dirty="0">
                <a:solidFill>
                  <a:schemeClr val="accent6">
                    <a:lumMod val="75000"/>
                  </a:schemeClr>
                </a:solidFill>
              </a:rPr>
              <a:t>: Not for </a:t>
            </a:r>
            <a:r>
              <a:rPr lang="fr-BE" sz="1600" dirty="0" err="1">
                <a:solidFill>
                  <a:schemeClr val="accent6">
                    <a:lumMod val="75000"/>
                  </a:schemeClr>
                </a:solidFill>
              </a:rPr>
              <a:t>further</a:t>
            </a:r>
            <a:r>
              <a:rPr lang="fr-BE" sz="1600" dirty="0">
                <a:solidFill>
                  <a:schemeClr val="accent6">
                    <a:lumMod val="75000"/>
                  </a:schemeClr>
                </a:solidFill>
              </a:rPr>
              <a:t> distribution</a:t>
            </a:r>
            <a:endParaRPr lang="en-US" dirty="0">
              <a:solidFill>
                <a:schemeClr val="accent6">
                  <a:lumMod val="75000"/>
                </a:schemeClr>
              </a:solidFill>
            </a:endParaRPr>
          </a:p>
        </p:txBody>
      </p:sp>
    </p:spTree>
    <p:extLst>
      <p:ext uri="{BB962C8B-B14F-4D97-AF65-F5344CB8AC3E}">
        <p14:creationId xmlns:p14="http://schemas.microsoft.com/office/powerpoint/2010/main" val="209860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41655" y="1400175"/>
            <a:ext cx="10891271" cy="4737153"/>
          </a:xfrm>
        </p:spPr>
        <p:txBody>
          <a:bodyPr>
            <a:normAutofit/>
          </a:bodyPr>
          <a:lstStyle/>
          <a:p>
            <a:pPr eaLnBrk="1" hangingPunct="1"/>
            <a:r>
              <a:rPr lang="en-US" dirty="0">
                <a:latin typeface="+mn-lt"/>
                <a:cs typeface="Calibri" pitchFamily="34" charset="0"/>
              </a:rPr>
              <a:t>Objectives: </a:t>
            </a:r>
            <a:br>
              <a:rPr lang="en-US" dirty="0">
                <a:latin typeface="+mn-lt"/>
                <a:cs typeface="Calibri" pitchFamily="34" charset="0"/>
              </a:rPr>
            </a:br>
            <a:endParaRPr lang="en-US" dirty="0">
              <a:latin typeface="+mn-lt"/>
              <a:cs typeface="Calibri" pitchFamily="34" charset="0"/>
            </a:endParaRPr>
          </a:p>
          <a:p>
            <a:pPr marL="285750" indent="-285750" eaLnBrk="1" hangingPunct="1">
              <a:buClr>
                <a:srgbClr val="0070C0"/>
              </a:buClr>
              <a:buFont typeface="Arial" panose="020B0604020202020204" pitchFamily="34" charset="0"/>
              <a:buChar char="•"/>
            </a:pPr>
            <a:r>
              <a:rPr lang="en-US" sz="1800" dirty="0">
                <a:latin typeface="+mn-lt"/>
                <a:cs typeface="Calibri" pitchFamily="34" charset="0"/>
              </a:rPr>
              <a:t>Identify current practices</a:t>
            </a:r>
          </a:p>
          <a:p>
            <a:pPr marL="285750" indent="-285750" eaLnBrk="1" hangingPunct="1">
              <a:buClr>
                <a:srgbClr val="0070C0"/>
              </a:buClr>
              <a:buFont typeface="Arial" panose="020B0604020202020204" pitchFamily="34" charset="0"/>
              <a:buChar char="•"/>
            </a:pPr>
            <a:r>
              <a:rPr lang="en-US" sz="1800" dirty="0">
                <a:latin typeface="+mn-lt"/>
                <a:cs typeface="Calibri" pitchFamily="34" charset="0"/>
              </a:rPr>
              <a:t>Discuss Adult MICROCUFF Value Proposition  </a:t>
            </a:r>
          </a:p>
          <a:p>
            <a:pPr marL="285750" indent="-285750" eaLnBrk="1" hangingPunct="1">
              <a:buClr>
                <a:srgbClr val="0070C0"/>
              </a:buClr>
              <a:buFont typeface="Arial" panose="020B0604020202020204" pitchFamily="34" charset="0"/>
              <a:buChar char="•"/>
            </a:pPr>
            <a:r>
              <a:rPr lang="en-US" sz="1800" dirty="0">
                <a:latin typeface="+mn-lt"/>
                <a:cs typeface="Calibri" pitchFamily="34" charset="0"/>
              </a:rPr>
              <a:t>Product Portfolio and Competition</a:t>
            </a:r>
          </a:p>
          <a:p>
            <a:pPr marL="285750" indent="-285750" eaLnBrk="1" hangingPunct="1">
              <a:buClr>
                <a:srgbClr val="0070C0"/>
              </a:buClr>
              <a:buFont typeface="Arial" panose="020B0604020202020204" pitchFamily="34" charset="0"/>
              <a:buChar char="•"/>
            </a:pPr>
            <a:r>
              <a:rPr lang="en-US" sz="1800" dirty="0">
                <a:latin typeface="+mn-lt"/>
                <a:cs typeface="Calibri" pitchFamily="34" charset="0"/>
              </a:rPr>
              <a:t>In-service and Role Play Scenarios – What Sales Resources Do I Use? </a:t>
            </a:r>
          </a:p>
        </p:txBody>
      </p:sp>
      <p:sp>
        <p:nvSpPr>
          <p:cNvPr id="5122" name="Rectangle 2"/>
          <p:cNvSpPr>
            <a:spLocks noGrp="1" noChangeArrowheads="1"/>
          </p:cNvSpPr>
          <p:nvPr>
            <p:ph type="title"/>
          </p:nvPr>
        </p:nvSpPr>
        <p:spPr>
          <a:xfrm>
            <a:off x="522219" y="322291"/>
            <a:ext cx="10515600" cy="813766"/>
          </a:xfrm>
        </p:spPr>
        <p:txBody>
          <a:bodyPr>
            <a:normAutofit fontScale="90000"/>
          </a:bodyPr>
          <a:lstStyle/>
          <a:p>
            <a:pPr eaLnBrk="1" hangingPunct="1"/>
            <a:r>
              <a:rPr lang="en-US" dirty="0">
                <a:solidFill>
                  <a:srgbClr val="1D51A4"/>
                </a:solidFill>
              </a:rPr>
              <a:t>Adult MICROCUFF*</a:t>
            </a:r>
            <a:br>
              <a:rPr lang="en-US" sz="2400" dirty="0">
                <a:latin typeface="+mn-lt"/>
                <a:cs typeface="Calibri" pitchFamily="34" charset="0"/>
              </a:rPr>
            </a:br>
            <a:endParaRPr lang="en-US" sz="2400" dirty="0">
              <a:latin typeface="+mn-lt"/>
              <a:cs typeface="Calibri" pitchFamily="34" charset="0"/>
            </a:endParaRPr>
          </a:p>
        </p:txBody>
      </p:sp>
    </p:spTree>
    <p:extLst>
      <p:ext uri="{BB962C8B-B14F-4D97-AF65-F5344CB8AC3E}">
        <p14:creationId xmlns:p14="http://schemas.microsoft.com/office/powerpoint/2010/main" val="28448197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600" dirty="0"/>
              <a:t>A type of catheter that is inserted into the trachea for the primary purpose of establishing and maintaining a patent airway and to ensure the adequate exchange of oxygen and carbon dioxide.</a:t>
            </a:r>
          </a:p>
          <a:p>
            <a:endParaRPr lang="en-US" sz="1600" dirty="0"/>
          </a:p>
          <a:p>
            <a:r>
              <a:rPr lang="en-US" sz="1600" dirty="0"/>
              <a:t>Anesthesia can be passed through the ETT to sedate and paralyze the patient.</a:t>
            </a:r>
          </a:p>
          <a:p>
            <a:endParaRPr lang="en-US" sz="1600" dirty="0"/>
          </a:p>
          <a:p>
            <a:r>
              <a:rPr lang="en-US" sz="1600" dirty="0"/>
              <a:t>Used in surgery/OR and the ICU environment.</a:t>
            </a:r>
          </a:p>
          <a:p>
            <a:endParaRPr lang="en-US" sz="1600" dirty="0"/>
          </a:p>
          <a:p>
            <a:r>
              <a:rPr lang="en-US" sz="1600" dirty="0"/>
              <a:t>Main call point is Anesthesiologist </a:t>
            </a:r>
          </a:p>
          <a:p>
            <a:endParaRPr lang="en-US" dirty="0"/>
          </a:p>
          <a:p>
            <a:endParaRPr lang="en-US" dirty="0"/>
          </a:p>
        </p:txBody>
      </p:sp>
      <p:sp>
        <p:nvSpPr>
          <p:cNvPr id="2" name="Title 1"/>
          <p:cNvSpPr>
            <a:spLocks noGrp="1"/>
          </p:cNvSpPr>
          <p:nvPr>
            <p:ph type="title"/>
          </p:nvPr>
        </p:nvSpPr>
        <p:spPr>
          <a:xfrm>
            <a:off x="531097" y="176501"/>
            <a:ext cx="10515600" cy="813766"/>
          </a:xfrm>
        </p:spPr>
        <p:txBody>
          <a:bodyPr>
            <a:normAutofit/>
          </a:bodyPr>
          <a:lstStyle/>
          <a:p>
            <a:r>
              <a:rPr lang="en-US" sz="3200" dirty="0">
                <a:solidFill>
                  <a:srgbClr val="1D51A4"/>
                </a:solidFill>
              </a:rPr>
              <a:t>What is an Endotracheal Tube(ETT)?</a:t>
            </a:r>
          </a:p>
        </p:txBody>
      </p:sp>
    </p:spTree>
    <p:extLst>
      <p:ext uri="{BB962C8B-B14F-4D97-AF65-F5344CB8AC3E}">
        <p14:creationId xmlns:p14="http://schemas.microsoft.com/office/powerpoint/2010/main" val="331337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73" y="1180719"/>
            <a:ext cx="7859441" cy="4737100"/>
          </a:xfrm>
        </p:spPr>
      </p:pic>
      <p:sp>
        <p:nvSpPr>
          <p:cNvPr id="6" name="TextBox 5"/>
          <p:cNvSpPr txBox="1"/>
          <p:nvPr/>
        </p:nvSpPr>
        <p:spPr>
          <a:xfrm>
            <a:off x="8011616" y="4652118"/>
            <a:ext cx="3931011" cy="1077218"/>
          </a:xfrm>
          <a:prstGeom prst="rect">
            <a:avLst/>
          </a:prstGeom>
          <a:noFill/>
        </p:spPr>
        <p:txBody>
          <a:bodyPr wrap="square" rtlCol="0">
            <a:spAutoFit/>
          </a:bodyPr>
          <a:lstStyle/>
          <a:p>
            <a:r>
              <a:rPr lang="en-US" sz="1600" dirty="0"/>
              <a:t>A- Endotracheal Tube</a:t>
            </a:r>
          </a:p>
          <a:p>
            <a:r>
              <a:rPr lang="en-US" sz="1600" dirty="0"/>
              <a:t>B- Pilot Line to inflate/deflate the cuff</a:t>
            </a:r>
          </a:p>
          <a:p>
            <a:r>
              <a:rPr lang="en-US" sz="1600" dirty="0"/>
              <a:t>C- Trachea</a:t>
            </a:r>
          </a:p>
          <a:p>
            <a:r>
              <a:rPr lang="en-US" sz="1600" dirty="0"/>
              <a:t>D- </a:t>
            </a:r>
            <a:r>
              <a:rPr lang="en-US" sz="1600" dirty="0" err="1"/>
              <a:t>Oesophagus</a:t>
            </a:r>
            <a:endParaRPr lang="en-US" sz="1600" dirty="0"/>
          </a:p>
        </p:txBody>
      </p:sp>
    </p:spTree>
    <p:extLst>
      <p:ext uri="{BB962C8B-B14F-4D97-AF65-F5344CB8AC3E}">
        <p14:creationId xmlns:p14="http://schemas.microsoft.com/office/powerpoint/2010/main" val="13420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Inadequate oxygenation and ventilation</a:t>
            </a:r>
          </a:p>
          <a:p>
            <a:r>
              <a:rPr lang="en-US" sz="2000" dirty="0"/>
              <a:t>Altered mental status</a:t>
            </a:r>
          </a:p>
          <a:p>
            <a:r>
              <a:rPr lang="en-US" sz="2000" dirty="0"/>
              <a:t>Anticipated airway obstruction</a:t>
            </a:r>
          </a:p>
          <a:p>
            <a:r>
              <a:rPr lang="en-US" sz="2000" dirty="0"/>
              <a:t>Upper airway obstruction</a:t>
            </a:r>
          </a:p>
          <a:p>
            <a:r>
              <a:rPr lang="en-US" sz="2000" dirty="0"/>
              <a:t>Apnea</a:t>
            </a:r>
          </a:p>
          <a:p>
            <a:r>
              <a:rPr lang="en-US" sz="2000" dirty="0"/>
              <a:t>Ineffective clearance of secretions</a:t>
            </a:r>
          </a:p>
          <a:p>
            <a:r>
              <a:rPr lang="en-US" sz="2000" dirty="0"/>
              <a:t>High risk of aspirations</a:t>
            </a:r>
          </a:p>
          <a:p>
            <a:r>
              <a:rPr lang="en-US" sz="2000" dirty="0"/>
              <a:t>Respiratory distress/ Respiratory failure</a:t>
            </a:r>
          </a:p>
        </p:txBody>
      </p:sp>
      <p:sp>
        <p:nvSpPr>
          <p:cNvPr id="2" name="Title 1"/>
          <p:cNvSpPr>
            <a:spLocks noGrp="1"/>
          </p:cNvSpPr>
          <p:nvPr>
            <p:ph type="title"/>
          </p:nvPr>
        </p:nvSpPr>
        <p:spPr>
          <a:xfrm>
            <a:off x="522219" y="177634"/>
            <a:ext cx="10515600" cy="813766"/>
          </a:xfrm>
        </p:spPr>
        <p:txBody>
          <a:bodyPr>
            <a:normAutofit/>
          </a:bodyPr>
          <a:lstStyle/>
          <a:p>
            <a:r>
              <a:rPr lang="en-US" sz="3200" dirty="0">
                <a:solidFill>
                  <a:srgbClr val="1D51A4"/>
                </a:solidFill>
              </a:rPr>
              <a:t>Why would a patient need to be intubated??</a:t>
            </a:r>
          </a:p>
        </p:txBody>
      </p:sp>
    </p:spTree>
    <p:extLst>
      <p:ext uri="{BB962C8B-B14F-4D97-AF65-F5344CB8AC3E}">
        <p14:creationId xmlns:p14="http://schemas.microsoft.com/office/powerpoint/2010/main" val="15027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3"/>
          <p:cNvSpPr>
            <a:spLocks noGrp="1" noChangeArrowheads="1"/>
          </p:cNvSpPr>
          <p:nvPr>
            <p:ph idx="1"/>
          </p:nvPr>
        </p:nvSpPr>
        <p:spPr>
          <a:xfrm>
            <a:off x="561975" y="1400175"/>
            <a:ext cx="5724525" cy="4737153"/>
          </a:xfrm>
        </p:spPr>
        <p:txBody>
          <a:bodyPr>
            <a:normAutofit/>
          </a:bodyPr>
          <a:lstStyle/>
          <a:p>
            <a:pPr marL="0" indent="0">
              <a:buNone/>
            </a:pPr>
            <a:r>
              <a:rPr lang="en-US" sz="1600" dirty="0">
                <a:solidFill>
                  <a:schemeClr val="tx1"/>
                </a:solidFill>
                <a:latin typeface="+mn-lt"/>
                <a:cs typeface="Calibri" pitchFamily="34" charset="0"/>
              </a:rPr>
              <a:t>Endotracheal Tube (ETT)</a:t>
            </a:r>
          </a:p>
          <a:p>
            <a:pPr eaLnBrk="1" hangingPunct="1">
              <a:lnSpc>
                <a:spcPct val="90000"/>
              </a:lnSpc>
            </a:pPr>
            <a:br>
              <a:rPr lang="en-US" sz="1600" dirty="0">
                <a:solidFill>
                  <a:schemeClr val="tx1"/>
                </a:solidFill>
                <a:latin typeface="+mn-lt"/>
              </a:rPr>
            </a:br>
            <a:r>
              <a:rPr lang="en-US" sz="1600" dirty="0">
                <a:solidFill>
                  <a:schemeClr val="tx1"/>
                </a:solidFill>
                <a:latin typeface="+mn-lt"/>
              </a:rPr>
              <a:t>In patients on a ventilator &gt; 48 hours, aspiration of infected secretions past the cuff are a known cause of VAP.</a:t>
            </a:r>
          </a:p>
          <a:p>
            <a:br>
              <a:rPr lang="en-US" sz="1600" dirty="0">
                <a:solidFill>
                  <a:schemeClr val="tx1"/>
                </a:solidFill>
                <a:latin typeface="+mn-lt"/>
              </a:rPr>
            </a:br>
            <a:r>
              <a:rPr lang="en-US" sz="1600" dirty="0">
                <a:solidFill>
                  <a:schemeClr val="tx1"/>
                </a:solidFill>
                <a:latin typeface="+mn-lt"/>
              </a:rPr>
              <a:t>The subglottic space is the space between the vocal cords and the ETT cuff.  Secretions from the oral cavity, pharynx, and gastric reflux all contribute to secretions collecting in the pharynx and pooling above the ETT cuff. </a:t>
            </a:r>
          </a:p>
          <a:p>
            <a:br>
              <a:rPr lang="en-US" sz="1600" dirty="0">
                <a:solidFill>
                  <a:schemeClr val="tx1"/>
                </a:solidFill>
                <a:latin typeface="+mn-lt"/>
              </a:rPr>
            </a:br>
            <a:r>
              <a:rPr lang="en-US" sz="1600" dirty="0">
                <a:solidFill>
                  <a:schemeClr val="tx1"/>
                </a:solidFill>
                <a:latin typeface="+mn-lt"/>
              </a:rPr>
              <a:t>These are called subglottic secretions. </a:t>
            </a:r>
            <a:br>
              <a:rPr lang="en-US" sz="1600" dirty="0">
                <a:solidFill>
                  <a:schemeClr val="tx1"/>
                </a:solidFill>
                <a:latin typeface="+mn-lt"/>
              </a:rPr>
            </a:br>
            <a:r>
              <a:rPr lang="en-US" sz="1600" dirty="0">
                <a:solidFill>
                  <a:schemeClr val="tx1"/>
                </a:solidFill>
                <a:latin typeface="+mn-lt"/>
              </a:rPr>
              <a:t>This is a great environment for bacteria to breed – stagnant water, dark, moist, etc. </a:t>
            </a:r>
          </a:p>
          <a:p>
            <a:pPr eaLnBrk="1" hangingPunct="1">
              <a:lnSpc>
                <a:spcPct val="90000"/>
              </a:lnSpc>
            </a:pPr>
            <a:endParaRPr lang="en-US" sz="2000" dirty="0">
              <a:solidFill>
                <a:schemeClr val="tx1"/>
              </a:solidFill>
              <a:latin typeface="Calibri" pitchFamily="34" charset="0"/>
              <a:cs typeface="Calibri" pitchFamily="34" charset="0"/>
            </a:endParaRPr>
          </a:p>
        </p:txBody>
      </p:sp>
      <p:sp>
        <p:nvSpPr>
          <p:cNvPr id="10243" name="Rectangle 2"/>
          <p:cNvSpPr>
            <a:spLocks noGrp="1" noChangeArrowheads="1"/>
          </p:cNvSpPr>
          <p:nvPr>
            <p:ph type="title"/>
          </p:nvPr>
        </p:nvSpPr>
        <p:spPr>
          <a:xfrm>
            <a:off x="522219" y="179467"/>
            <a:ext cx="10515600" cy="813766"/>
          </a:xfrm>
        </p:spPr>
        <p:txBody>
          <a:bodyPr>
            <a:normAutofit/>
          </a:bodyPr>
          <a:lstStyle/>
          <a:p>
            <a:r>
              <a:rPr lang="en-US" sz="3200" dirty="0">
                <a:solidFill>
                  <a:srgbClr val="1D51A4"/>
                </a:solidFill>
              </a:rPr>
              <a:t>What is Micro-aspiration?</a:t>
            </a:r>
          </a:p>
        </p:txBody>
      </p:sp>
      <p:pic>
        <p:nvPicPr>
          <p:cNvPr id="10245" name="Picture 4" descr="Head Illus Fig"/>
          <p:cNvPicPr>
            <a:picLocks noChangeAspect="1" noChangeArrowheads="1"/>
          </p:cNvPicPr>
          <p:nvPr/>
        </p:nvPicPr>
        <p:blipFill>
          <a:blip r:embed="rId3" cstate="print"/>
          <a:srcRect/>
          <a:stretch>
            <a:fillRect/>
          </a:stretch>
        </p:blipFill>
        <p:spPr bwMode="auto">
          <a:xfrm>
            <a:off x="7508240" y="1989000"/>
            <a:ext cx="4213225" cy="3646487"/>
          </a:xfrm>
          <a:prstGeom prst="rect">
            <a:avLst/>
          </a:prstGeom>
          <a:noFill/>
          <a:ln w="38100">
            <a:solidFill>
              <a:schemeClr val="bg2"/>
            </a:solidFill>
            <a:miter lim="800000"/>
            <a:headEnd/>
            <a:tailEnd/>
          </a:ln>
        </p:spPr>
      </p:pic>
      <p:sp>
        <p:nvSpPr>
          <p:cNvPr id="10246" name="Text Box 5"/>
          <p:cNvSpPr txBox="1">
            <a:spLocks noChangeArrowheads="1"/>
          </p:cNvSpPr>
          <p:nvPr/>
        </p:nvSpPr>
        <p:spPr bwMode="auto">
          <a:xfrm>
            <a:off x="9009380" y="1251585"/>
            <a:ext cx="2806700" cy="707886"/>
          </a:xfrm>
          <a:prstGeom prst="rect">
            <a:avLst/>
          </a:prstGeom>
          <a:noFill/>
          <a:ln w="9525">
            <a:noFill/>
            <a:miter lim="800000"/>
            <a:headEnd/>
            <a:tailEnd/>
          </a:ln>
        </p:spPr>
        <p:txBody>
          <a:bodyPr>
            <a:spAutoFit/>
          </a:bodyPr>
          <a:lstStyle/>
          <a:p>
            <a:pPr algn="ctr" eaLnBrk="1" hangingPunct="1"/>
            <a:r>
              <a:rPr lang="en-US" sz="2000" b="1" dirty="0">
                <a:cs typeface="Arial" pitchFamily="34" charset="0"/>
              </a:rPr>
              <a:t>Endotracheal Tube</a:t>
            </a:r>
          </a:p>
        </p:txBody>
      </p:sp>
      <p:sp>
        <p:nvSpPr>
          <p:cNvPr id="10247" name="Text Box 6"/>
          <p:cNvSpPr txBox="1">
            <a:spLocks noChangeArrowheads="1"/>
          </p:cNvSpPr>
          <p:nvPr/>
        </p:nvSpPr>
        <p:spPr bwMode="auto">
          <a:xfrm>
            <a:off x="9022080" y="2239011"/>
            <a:ext cx="2806700" cy="369332"/>
          </a:xfrm>
          <a:prstGeom prst="rect">
            <a:avLst/>
          </a:prstGeom>
          <a:noFill/>
          <a:ln w="9525">
            <a:noFill/>
            <a:miter lim="800000"/>
            <a:headEnd/>
            <a:tailEnd/>
          </a:ln>
        </p:spPr>
        <p:txBody>
          <a:bodyPr>
            <a:spAutoFit/>
          </a:bodyPr>
          <a:lstStyle/>
          <a:p>
            <a:pPr algn="ctr" eaLnBrk="1" hangingPunct="1"/>
            <a:r>
              <a:rPr lang="en-US" b="1" dirty="0">
                <a:solidFill>
                  <a:srgbClr val="6600CC"/>
                </a:solidFill>
                <a:cs typeface="Arial" pitchFamily="34" charset="0"/>
              </a:rPr>
              <a:t>Secretions</a:t>
            </a:r>
          </a:p>
        </p:txBody>
      </p:sp>
      <p:sp>
        <p:nvSpPr>
          <p:cNvPr id="10248" name="Text Box 7"/>
          <p:cNvSpPr txBox="1">
            <a:spLocks noChangeArrowheads="1"/>
          </p:cNvSpPr>
          <p:nvPr/>
        </p:nvSpPr>
        <p:spPr bwMode="auto">
          <a:xfrm>
            <a:off x="7345680" y="3642361"/>
            <a:ext cx="914400" cy="369332"/>
          </a:xfrm>
          <a:prstGeom prst="rect">
            <a:avLst/>
          </a:prstGeom>
          <a:noFill/>
          <a:ln w="9525">
            <a:noFill/>
            <a:miter lim="800000"/>
            <a:headEnd/>
            <a:tailEnd/>
          </a:ln>
        </p:spPr>
        <p:txBody>
          <a:bodyPr>
            <a:spAutoFit/>
          </a:bodyPr>
          <a:lstStyle/>
          <a:p>
            <a:pPr algn="ctr" eaLnBrk="1" hangingPunct="1"/>
            <a:r>
              <a:rPr lang="en-US" b="1" dirty="0">
                <a:solidFill>
                  <a:srgbClr val="6600CC"/>
                </a:solidFill>
                <a:cs typeface="Arial" pitchFamily="34" charset="0"/>
              </a:rPr>
              <a:t>Cuff</a:t>
            </a:r>
          </a:p>
        </p:txBody>
      </p:sp>
      <p:sp>
        <p:nvSpPr>
          <p:cNvPr id="10249" name="Line 8"/>
          <p:cNvSpPr>
            <a:spLocks noChangeShapeType="1"/>
          </p:cNvSpPr>
          <p:nvPr/>
        </p:nvSpPr>
        <p:spPr bwMode="auto">
          <a:xfrm>
            <a:off x="7955280" y="4007485"/>
            <a:ext cx="457200" cy="304800"/>
          </a:xfrm>
          <a:prstGeom prst="line">
            <a:avLst/>
          </a:prstGeom>
          <a:noFill/>
          <a:ln w="38100">
            <a:solidFill>
              <a:srgbClr val="6600CC"/>
            </a:solidFill>
            <a:round/>
            <a:headEnd/>
            <a:tailEnd type="triangle" w="med" len="med"/>
          </a:ln>
        </p:spPr>
        <p:txBody>
          <a:bodyPr/>
          <a:lstStyle/>
          <a:p>
            <a:endParaRPr lang="en-US" dirty="0"/>
          </a:p>
        </p:txBody>
      </p:sp>
      <p:sp>
        <p:nvSpPr>
          <p:cNvPr id="10250" name="Line 9"/>
          <p:cNvSpPr>
            <a:spLocks noChangeShapeType="1"/>
          </p:cNvSpPr>
          <p:nvPr/>
        </p:nvSpPr>
        <p:spPr bwMode="auto">
          <a:xfrm flipH="1">
            <a:off x="8869680" y="2559685"/>
            <a:ext cx="1143000" cy="1524000"/>
          </a:xfrm>
          <a:prstGeom prst="line">
            <a:avLst/>
          </a:prstGeom>
          <a:noFill/>
          <a:ln w="38100">
            <a:solidFill>
              <a:srgbClr val="6600CC"/>
            </a:solidFill>
            <a:round/>
            <a:headEnd/>
            <a:tailEnd type="triangle" w="med" len="med"/>
          </a:ln>
        </p:spPr>
        <p:txBody>
          <a:bodyPr/>
          <a:lstStyle/>
          <a:p>
            <a:endParaRPr lang="en-US" dirty="0"/>
          </a:p>
        </p:txBody>
      </p:sp>
      <p:sp>
        <p:nvSpPr>
          <p:cNvPr id="10251" name="Line 10"/>
          <p:cNvSpPr>
            <a:spLocks noChangeShapeType="1"/>
          </p:cNvSpPr>
          <p:nvPr/>
        </p:nvSpPr>
        <p:spPr bwMode="auto">
          <a:xfrm flipH="1">
            <a:off x="9174480" y="1600835"/>
            <a:ext cx="342900" cy="546100"/>
          </a:xfrm>
          <a:prstGeom prst="line">
            <a:avLst/>
          </a:prstGeom>
          <a:noFill/>
          <a:ln w="76200">
            <a:solidFill>
              <a:schemeClr val="accent6">
                <a:lumMod val="75000"/>
              </a:schemeClr>
            </a:solidFill>
            <a:round/>
            <a:headEnd/>
            <a:tailEnd type="triangle" w="med" len="med"/>
          </a:ln>
        </p:spPr>
        <p:txBody>
          <a:bodyPr/>
          <a:lstStyle/>
          <a:p>
            <a:endParaRPr lang="en-US" dirty="0"/>
          </a:p>
        </p:txBody>
      </p:sp>
      <p:sp>
        <p:nvSpPr>
          <p:cNvPr id="12" name="Line 8"/>
          <p:cNvSpPr>
            <a:spLocks noChangeShapeType="1"/>
          </p:cNvSpPr>
          <p:nvPr/>
        </p:nvSpPr>
        <p:spPr bwMode="auto">
          <a:xfrm flipH="1" flipV="1">
            <a:off x="8818880" y="4519816"/>
            <a:ext cx="203200" cy="574675"/>
          </a:xfrm>
          <a:prstGeom prst="line">
            <a:avLst/>
          </a:prstGeom>
          <a:noFill/>
          <a:ln w="38100">
            <a:solidFill>
              <a:srgbClr val="6600CC"/>
            </a:solidFill>
            <a:round/>
            <a:headEnd/>
            <a:tailEnd type="triangle" w="med" len="med"/>
          </a:ln>
        </p:spPr>
        <p:txBody>
          <a:bodyPr/>
          <a:lstStyle/>
          <a:p>
            <a:endParaRPr lang="en-US" dirty="0"/>
          </a:p>
        </p:txBody>
      </p:sp>
      <p:sp>
        <p:nvSpPr>
          <p:cNvPr id="13" name="Text Box 7"/>
          <p:cNvSpPr txBox="1">
            <a:spLocks noChangeArrowheads="1"/>
          </p:cNvSpPr>
          <p:nvPr/>
        </p:nvSpPr>
        <p:spPr bwMode="auto">
          <a:xfrm>
            <a:off x="8564880" y="5054802"/>
            <a:ext cx="1447800" cy="584775"/>
          </a:xfrm>
          <a:prstGeom prst="rect">
            <a:avLst/>
          </a:prstGeom>
          <a:noFill/>
          <a:ln w="9525">
            <a:noFill/>
            <a:miter lim="800000"/>
            <a:headEnd/>
            <a:tailEnd/>
          </a:ln>
        </p:spPr>
        <p:txBody>
          <a:bodyPr wrap="square">
            <a:spAutoFit/>
          </a:bodyPr>
          <a:lstStyle/>
          <a:p>
            <a:pPr algn="ctr" eaLnBrk="1" hangingPunct="1"/>
            <a:r>
              <a:rPr lang="en-US" sz="1600" b="1" dirty="0">
                <a:solidFill>
                  <a:srgbClr val="6600CC"/>
                </a:solidFill>
                <a:cs typeface="Arial" pitchFamily="34" charset="0"/>
              </a:rPr>
              <a:t>Subglottic space</a:t>
            </a:r>
          </a:p>
        </p:txBody>
      </p:sp>
      <p:sp>
        <p:nvSpPr>
          <p:cNvPr id="14" name="Text Box 7"/>
          <p:cNvSpPr txBox="1">
            <a:spLocks noChangeArrowheads="1"/>
          </p:cNvSpPr>
          <p:nvPr/>
        </p:nvSpPr>
        <p:spPr bwMode="auto">
          <a:xfrm>
            <a:off x="9745980" y="3752836"/>
            <a:ext cx="1447800" cy="369332"/>
          </a:xfrm>
          <a:prstGeom prst="rect">
            <a:avLst/>
          </a:prstGeom>
          <a:noFill/>
          <a:ln w="9525">
            <a:noFill/>
            <a:miter lim="800000"/>
            <a:headEnd/>
            <a:tailEnd/>
          </a:ln>
        </p:spPr>
        <p:txBody>
          <a:bodyPr wrap="square">
            <a:spAutoFit/>
          </a:bodyPr>
          <a:lstStyle/>
          <a:p>
            <a:pPr algn="ctr" eaLnBrk="1" hangingPunct="1"/>
            <a:r>
              <a:rPr lang="en-US" b="1" dirty="0">
                <a:solidFill>
                  <a:srgbClr val="6600CC"/>
                </a:solidFill>
                <a:cs typeface="Arial" pitchFamily="34" charset="0"/>
              </a:rPr>
              <a:t>Epiglottis</a:t>
            </a:r>
          </a:p>
        </p:txBody>
      </p:sp>
      <p:sp>
        <p:nvSpPr>
          <p:cNvPr id="15" name="Line 8"/>
          <p:cNvSpPr>
            <a:spLocks noChangeShapeType="1"/>
          </p:cNvSpPr>
          <p:nvPr/>
        </p:nvSpPr>
        <p:spPr bwMode="auto">
          <a:xfrm flipH="1">
            <a:off x="9517380" y="4039235"/>
            <a:ext cx="330200" cy="44449"/>
          </a:xfrm>
          <a:prstGeom prst="line">
            <a:avLst/>
          </a:prstGeom>
          <a:noFill/>
          <a:ln w="38100">
            <a:solidFill>
              <a:srgbClr val="6600CC"/>
            </a:solidFill>
            <a:round/>
            <a:headEnd/>
            <a:tailEnd type="triangle" w="med" len="med"/>
          </a:ln>
        </p:spPr>
        <p:txBody>
          <a:bodyPr/>
          <a:lstStyle/>
          <a:p>
            <a:endParaRPr lang="en-US" dirty="0"/>
          </a:p>
        </p:txBody>
      </p:sp>
    </p:spTree>
    <p:extLst>
      <p:ext uri="{BB962C8B-B14F-4D97-AF65-F5344CB8AC3E}">
        <p14:creationId xmlns:p14="http://schemas.microsoft.com/office/powerpoint/2010/main" val="663438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normAutofit/>
          </a:bodyPr>
          <a:lstStyle/>
          <a:p>
            <a:pPr>
              <a:lnSpc>
                <a:spcPct val="80000"/>
              </a:lnSpc>
              <a:buFont typeface="Wingdings" panose="05000000000000000000" pitchFamily="2" charset="2"/>
              <a:buNone/>
            </a:pPr>
            <a:r>
              <a:rPr lang="en-US" altLang="en-US" sz="1600" b="1" dirty="0"/>
              <a:t>Standard Features:</a:t>
            </a:r>
          </a:p>
          <a:p>
            <a:pPr>
              <a:lnSpc>
                <a:spcPct val="80000"/>
              </a:lnSpc>
            </a:pPr>
            <a:r>
              <a:rPr lang="en-US" altLang="en-US" sz="1600" dirty="0"/>
              <a:t>15mm adapter</a:t>
            </a:r>
          </a:p>
          <a:p>
            <a:pPr lvl="1">
              <a:lnSpc>
                <a:spcPct val="80000"/>
              </a:lnSpc>
            </a:pPr>
            <a:r>
              <a:rPr lang="en-US" altLang="en-US" sz="1600" dirty="0"/>
              <a:t>Standard connection to ventilator tubing or airway devices</a:t>
            </a:r>
          </a:p>
          <a:p>
            <a:pPr>
              <a:lnSpc>
                <a:spcPct val="80000"/>
              </a:lnSpc>
            </a:pPr>
            <a:r>
              <a:rPr lang="en-US" altLang="en-US" sz="1600" dirty="0"/>
              <a:t>“Magill Curve”</a:t>
            </a:r>
          </a:p>
          <a:p>
            <a:pPr lvl="1">
              <a:lnSpc>
                <a:spcPct val="80000"/>
              </a:lnSpc>
            </a:pPr>
            <a:r>
              <a:rPr lang="en-US" altLang="en-US" sz="1600" dirty="0"/>
              <a:t>Standard curvature of the whole ET tube</a:t>
            </a:r>
          </a:p>
          <a:p>
            <a:pPr>
              <a:lnSpc>
                <a:spcPct val="80000"/>
              </a:lnSpc>
            </a:pPr>
            <a:r>
              <a:rPr lang="en-US" altLang="en-US" sz="1600" dirty="0"/>
              <a:t>Full length radiopaque line</a:t>
            </a:r>
          </a:p>
          <a:p>
            <a:pPr lvl="1">
              <a:lnSpc>
                <a:spcPct val="80000"/>
              </a:lnSpc>
            </a:pPr>
            <a:r>
              <a:rPr lang="en-US" altLang="en-US" sz="1600" dirty="0"/>
              <a:t>Assure correct tube placement if necessary</a:t>
            </a:r>
          </a:p>
          <a:p>
            <a:pPr>
              <a:lnSpc>
                <a:spcPct val="80000"/>
              </a:lnSpc>
            </a:pPr>
            <a:r>
              <a:rPr lang="en-US" altLang="en-US" sz="1600" dirty="0"/>
              <a:t>Pilot balloon and line</a:t>
            </a:r>
          </a:p>
          <a:p>
            <a:pPr lvl="1">
              <a:lnSpc>
                <a:spcPct val="80000"/>
              </a:lnSpc>
            </a:pPr>
            <a:r>
              <a:rPr lang="en-US" altLang="en-US" sz="1600" dirty="0"/>
              <a:t>To fill the cuff with air</a:t>
            </a:r>
          </a:p>
          <a:p>
            <a:pPr>
              <a:lnSpc>
                <a:spcPct val="80000"/>
              </a:lnSpc>
            </a:pPr>
            <a:r>
              <a:rPr lang="en-US" altLang="en-US" sz="1600" dirty="0"/>
              <a:t>Mechanical self-sealing valve</a:t>
            </a:r>
          </a:p>
          <a:p>
            <a:pPr lvl="1">
              <a:lnSpc>
                <a:spcPct val="80000"/>
              </a:lnSpc>
            </a:pPr>
            <a:r>
              <a:rPr lang="en-US" altLang="en-US" sz="1600" dirty="0"/>
              <a:t>Standard syringe/luer fitting </a:t>
            </a:r>
          </a:p>
          <a:p>
            <a:pPr>
              <a:lnSpc>
                <a:spcPct val="80000"/>
              </a:lnSpc>
            </a:pPr>
            <a:r>
              <a:rPr lang="en-US" altLang="en-US" sz="1600" dirty="0"/>
              <a:t>Cuff (balloon)</a:t>
            </a:r>
          </a:p>
          <a:p>
            <a:pPr lvl="1">
              <a:lnSpc>
                <a:spcPct val="80000"/>
              </a:lnSpc>
            </a:pPr>
            <a:r>
              <a:rPr lang="en-US" altLang="en-US" sz="1600" dirty="0"/>
              <a:t>Conventionally made of PVC material</a:t>
            </a:r>
          </a:p>
          <a:p>
            <a:pPr lvl="1">
              <a:lnSpc>
                <a:spcPct val="80000"/>
              </a:lnSpc>
            </a:pPr>
            <a:r>
              <a:rPr lang="en-US" altLang="en-US" sz="1600" dirty="0"/>
              <a:t>Seals the airway for ventilation</a:t>
            </a:r>
          </a:p>
        </p:txBody>
      </p:sp>
      <p:sp>
        <p:nvSpPr>
          <p:cNvPr id="236546" name="Rectangle 2"/>
          <p:cNvSpPr>
            <a:spLocks noGrp="1" noChangeArrowheads="1"/>
          </p:cNvSpPr>
          <p:nvPr>
            <p:ph type="title"/>
          </p:nvPr>
        </p:nvSpPr>
        <p:spPr>
          <a:xfrm>
            <a:off x="531495" y="185376"/>
            <a:ext cx="10515600" cy="813766"/>
          </a:xfrm>
        </p:spPr>
        <p:txBody>
          <a:bodyPr>
            <a:normAutofit/>
          </a:bodyPr>
          <a:lstStyle/>
          <a:p>
            <a:r>
              <a:rPr lang="en-US" altLang="en-US" sz="3200" dirty="0">
                <a:solidFill>
                  <a:srgbClr val="1D51A4"/>
                </a:solidFill>
              </a:rPr>
              <a:t>Endotracheal Tube: Head-to-Toe Review</a:t>
            </a:r>
          </a:p>
        </p:txBody>
      </p:sp>
      <p:grpSp>
        <p:nvGrpSpPr>
          <p:cNvPr id="236548" name="Group 4"/>
          <p:cNvGrpSpPr>
            <a:grpSpLocks/>
          </p:cNvGrpSpPr>
          <p:nvPr/>
        </p:nvGrpSpPr>
        <p:grpSpPr bwMode="auto">
          <a:xfrm>
            <a:off x="3627000" y="1492650"/>
            <a:ext cx="8338812" cy="4144010"/>
            <a:chOff x="250" y="864"/>
            <a:chExt cx="5316" cy="2976"/>
          </a:xfrm>
        </p:grpSpPr>
        <p:pic>
          <p:nvPicPr>
            <p:cNvPr id="236549" name="Picture 5" descr="hi-lotracheal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864"/>
              <a:ext cx="2254" cy="2976"/>
            </a:xfrm>
            <a:prstGeom prst="rect">
              <a:avLst/>
            </a:prstGeom>
            <a:noFill/>
            <a:extLst>
              <a:ext uri="{909E8E84-426E-40DD-AFC4-6F175D3DCCD1}">
                <a14:hiddenFill xmlns:a14="http://schemas.microsoft.com/office/drawing/2010/main">
                  <a:solidFill>
                    <a:srgbClr val="FFFFFF"/>
                  </a:solidFill>
                </a14:hiddenFill>
              </a:ext>
            </a:extLst>
          </p:spPr>
        </p:pic>
        <p:sp>
          <p:nvSpPr>
            <p:cNvPr id="236550" name="Line 6"/>
            <p:cNvSpPr>
              <a:spLocks noChangeShapeType="1"/>
            </p:cNvSpPr>
            <p:nvPr/>
          </p:nvSpPr>
          <p:spPr bwMode="auto">
            <a:xfrm>
              <a:off x="250" y="2400"/>
              <a:ext cx="3686" cy="192"/>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6551" name="Line 7"/>
            <p:cNvSpPr>
              <a:spLocks noChangeShapeType="1"/>
            </p:cNvSpPr>
            <p:nvPr/>
          </p:nvSpPr>
          <p:spPr bwMode="auto">
            <a:xfrm>
              <a:off x="1776" y="1104"/>
              <a:ext cx="1824" cy="96"/>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6552" name="Line 8"/>
            <p:cNvSpPr>
              <a:spLocks noChangeShapeType="1"/>
            </p:cNvSpPr>
            <p:nvPr/>
          </p:nvSpPr>
          <p:spPr bwMode="auto">
            <a:xfrm>
              <a:off x="692" y="2784"/>
              <a:ext cx="3532"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6553" name="Line 9"/>
            <p:cNvSpPr>
              <a:spLocks noChangeShapeType="1"/>
            </p:cNvSpPr>
            <p:nvPr/>
          </p:nvSpPr>
          <p:spPr bwMode="auto">
            <a:xfrm flipV="1">
              <a:off x="1680" y="1488"/>
              <a:ext cx="2736"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6554" name="Line 10"/>
            <p:cNvSpPr>
              <a:spLocks noChangeShapeType="1"/>
            </p:cNvSpPr>
            <p:nvPr/>
          </p:nvSpPr>
          <p:spPr bwMode="auto">
            <a:xfrm>
              <a:off x="982" y="3216"/>
              <a:ext cx="3578" cy="14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199023364"/>
      </p:ext>
    </p:extLst>
  </p:cSld>
  <p:clrMapOvr>
    <a:masterClrMapping/>
  </p:clrMapOvr>
</p:sld>
</file>

<file path=ppt/theme/theme1.xml><?xml version="1.0" encoding="utf-8"?>
<a:theme xmlns:a="http://schemas.openxmlformats.org/drawingml/2006/main" name="AirLif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2844</TotalTime>
  <Words>2024</Words>
  <Application>Microsoft Office PowerPoint</Application>
  <PresentationFormat>Widescreen</PresentationFormat>
  <Paragraphs>194</Paragraphs>
  <Slides>22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AirLife Theme</vt:lpstr>
      <vt:lpstr>MICROCUFF* Endotracheal Tubes</vt:lpstr>
      <vt:lpstr>MICROCUFF* Endotracheal Tubes</vt:lpstr>
      <vt:lpstr>PowerPoint Presentation</vt:lpstr>
      <vt:lpstr>Adult MICROCUFF* </vt:lpstr>
      <vt:lpstr>What is an Endotracheal Tube(ETT)?</vt:lpstr>
      <vt:lpstr>PowerPoint Presentation</vt:lpstr>
      <vt:lpstr>Why would a patient need to be intubated??</vt:lpstr>
      <vt:lpstr>What is Micro-aspiration?</vt:lpstr>
      <vt:lpstr>Endotracheal Tube: Head-to-Toe Review</vt:lpstr>
      <vt:lpstr>What is the Cuff Design Trade-off?  </vt:lpstr>
      <vt:lpstr>Side by side ETT</vt:lpstr>
      <vt:lpstr>Review</vt:lpstr>
      <vt:lpstr>Adult MICROCUFF* - Value Proposition </vt:lpstr>
      <vt:lpstr>PowerPoint Presentation</vt:lpstr>
      <vt:lpstr>Reduced Micro-aspiration –  High Volume, Low Cuff Pressure Design</vt:lpstr>
      <vt:lpstr>Clinical Studies: refer to MICROCUFF* Clinical Compendium</vt:lpstr>
      <vt:lpstr>Reduced Risk of Tracheal Trauma</vt:lpstr>
      <vt:lpstr>Reduced Micro-aspiration</vt:lpstr>
      <vt:lpstr>Complications of the ET tube following placement</vt:lpstr>
      <vt:lpstr>MICROCUFF*  Sales &amp; Marketing Tools</vt:lpstr>
      <vt:lpstr>MICROCUFF*</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Gossett</dc:creator>
  <cp:lastModifiedBy>Van Audenhove, Luc</cp:lastModifiedBy>
  <cp:revision>149</cp:revision>
  <cp:lastPrinted>2018-06-05T06:49:42Z</cp:lastPrinted>
  <dcterms:created xsi:type="dcterms:W3CDTF">2018-05-31T13:58:24Z</dcterms:created>
  <dcterms:modified xsi:type="dcterms:W3CDTF">2023-10-25T09:13:19Z</dcterms:modified>
</cp:coreProperties>
</file>