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42"/>
  </p:notesMasterIdLst>
  <p:handoutMasterIdLst>
    <p:handoutMasterId r:id="rId43"/>
  </p:handoutMasterIdLst>
  <p:sldIdLst>
    <p:sldId id="354" r:id="rId2"/>
    <p:sldId id="867" r:id="rId3"/>
    <p:sldId id="868" r:id="rId4"/>
    <p:sldId id="299" r:id="rId5"/>
    <p:sldId id="340" r:id="rId6"/>
    <p:sldId id="342" r:id="rId7"/>
    <p:sldId id="341" r:id="rId8"/>
    <p:sldId id="343" r:id="rId9"/>
    <p:sldId id="344" r:id="rId10"/>
    <p:sldId id="345" r:id="rId11"/>
    <p:sldId id="346" r:id="rId12"/>
    <p:sldId id="311" r:id="rId13"/>
    <p:sldId id="285" r:id="rId14"/>
    <p:sldId id="347" r:id="rId15"/>
    <p:sldId id="348" r:id="rId16"/>
    <p:sldId id="300" r:id="rId17"/>
    <p:sldId id="303" r:id="rId18"/>
    <p:sldId id="304" r:id="rId19"/>
    <p:sldId id="338" r:id="rId20"/>
    <p:sldId id="307" r:id="rId21"/>
    <p:sldId id="308" r:id="rId22"/>
    <p:sldId id="309" r:id="rId23"/>
    <p:sldId id="290" r:id="rId24"/>
    <p:sldId id="310" r:id="rId25"/>
    <p:sldId id="352" r:id="rId26"/>
    <p:sldId id="353" r:id="rId27"/>
    <p:sldId id="312" r:id="rId28"/>
    <p:sldId id="313" r:id="rId29"/>
    <p:sldId id="314" r:id="rId30"/>
    <p:sldId id="316" r:id="rId31"/>
    <p:sldId id="319" r:id="rId32"/>
    <p:sldId id="317" r:id="rId33"/>
    <p:sldId id="349" r:id="rId34"/>
    <p:sldId id="322" r:id="rId35"/>
    <p:sldId id="323" r:id="rId36"/>
    <p:sldId id="326" r:id="rId37"/>
    <p:sldId id="327" r:id="rId38"/>
    <p:sldId id="869" r:id="rId39"/>
    <p:sldId id="870" r:id="rId40"/>
    <p:sldId id="35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643"/>
    <a:srgbClr val="2B4998"/>
    <a:srgbClr val="4E7883"/>
    <a:srgbClr val="298FC2"/>
    <a:srgbClr val="FC6F6A"/>
    <a:srgbClr val="FD7B56"/>
    <a:srgbClr val="FE922F"/>
    <a:srgbClr val="FB637E"/>
    <a:srgbClr val="FF9E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82"/>
    <p:restoredTop sz="94650"/>
  </p:normalViewPr>
  <p:slideViewPr>
    <p:cSldViewPr snapToGrid="0" snapToObjects="1">
      <p:cViewPr varScale="1">
        <p:scale>
          <a:sx n="98" d="100"/>
          <a:sy n="98" d="100"/>
        </p:scale>
        <p:origin x="57" y="87"/>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5" d="100"/>
          <a:sy n="145" d="100"/>
        </p:scale>
        <p:origin x="100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300751879699266"/>
          <c:y val="5.8823529411764712E-2"/>
          <c:w val="0.77192982456140435"/>
          <c:h val="0.56951871657754005"/>
        </c:manualLayout>
      </c:layout>
      <c:barChart>
        <c:barDir val="col"/>
        <c:grouping val="clustered"/>
        <c:varyColors val="0"/>
        <c:ser>
          <c:idx val="0"/>
          <c:order val="0"/>
          <c:spPr>
            <a:solidFill>
              <a:srgbClr val="0000FF"/>
            </a:solidFill>
            <a:ln w="12962">
              <a:solidFill>
                <a:srgbClr val="000000"/>
              </a:solidFill>
              <a:prstDash val="solid"/>
            </a:ln>
          </c:spPr>
          <c:invertIfNegative val="0"/>
          <c:dPt>
            <c:idx val="1"/>
            <c:invertIfNegative val="0"/>
            <c:bubble3D val="0"/>
            <c:spPr>
              <a:solidFill>
                <a:srgbClr val="3366FF"/>
              </a:solidFill>
              <a:ln w="12962">
                <a:solidFill>
                  <a:srgbClr val="000000"/>
                </a:solidFill>
                <a:prstDash val="solid"/>
              </a:ln>
            </c:spPr>
            <c:extLst>
              <c:ext xmlns:c16="http://schemas.microsoft.com/office/drawing/2014/chart" uri="{C3380CC4-5D6E-409C-BE32-E72D297353CC}">
                <c16:uniqueId val="{00000001-DEB2-4320-9366-640B719B9EB5}"/>
              </c:ext>
            </c:extLst>
          </c:dPt>
          <c:dPt>
            <c:idx val="2"/>
            <c:invertIfNegative val="0"/>
            <c:bubble3D val="0"/>
            <c:spPr>
              <a:solidFill>
                <a:srgbClr val="00CCFF"/>
              </a:solidFill>
              <a:ln w="12962">
                <a:solidFill>
                  <a:srgbClr val="000000"/>
                </a:solidFill>
                <a:prstDash val="solid"/>
              </a:ln>
            </c:spPr>
            <c:extLst>
              <c:ext xmlns:c16="http://schemas.microsoft.com/office/drawing/2014/chart" uri="{C3380CC4-5D6E-409C-BE32-E72D297353CC}">
                <c16:uniqueId val="{00000003-DEB2-4320-9366-640B719B9EB5}"/>
              </c:ext>
            </c:extLst>
          </c:dPt>
          <c:dPt>
            <c:idx val="3"/>
            <c:invertIfNegative val="0"/>
            <c:bubble3D val="0"/>
            <c:spPr>
              <a:solidFill>
                <a:srgbClr val="99CCFF"/>
              </a:solidFill>
              <a:ln w="12962">
                <a:solidFill>
                  <a:srgbClr val="000000"/>
                </a:solidFill>
                <a:prstDash val="solid"/>
              </a:ln>
            </c:spPr>
            <c:extLst>
              <c:ext xmlns:c16="http://schemas.microsoft.com/office/drawing/2014/chart" uri="{C3380CC4-5D6E-409C-BE32-E72D297353CC}">
                <c16:uniqueId val="{00000005-DEB2-4320-9366-640B719B9EB5}"/>
              </c:ext>
            </c:extLst>
          </c:dPt>
          <c:dPt>
            <c:idx val="4"/>
            <c:invertIfNegative val="0"/>
            <c:bubble3D val="0"/>
            <c:spPr>
              <a:solidFill>
                <a:srgbClr val="CCFFFF"/>
              </a:solidFill>
              <a:ln w="12962">
                <a:solidFill>
                  <a:srgbClr val="000000"/>
                </a:solidFill>
                <a:prstDash val="solid"/>
              </a:ln>
            </c:spPr>
            <c:extLst>
              <c:ext xmlns:c16="http://schemas.microsoft.com/office/drawing/2014/chart" uri="{C3380CC4-5D6E-409C-BE32-E72D297353CC}">
                <c16:uniqueId val="{00000007-DEB2-4320-9366-640B719B9EB5}"/>
              </c:ext>
            </c:extLst>
          </c:dPt>
          <c:dLbls>
            <c:numFmt formatCode="0.0" sourceLinked="0"/>
            <c:spPr>
              <a:noFill/>
              <a:ln w="25924">
                <a:noFill/>
              </a:ln>
            </c:spPr>
            <c:txPr>
              <a:bodyPr/>
              <a:lstStyle/>
              <a:p>
                <a:pPr>
                  <a:defRPr sz="1072"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Sheet2!$B$6:$B$10</c:f>
              <c:strCache>
                <c:ptCount val="5"/>
                <c:pt idx="0">
                  <c:v>Microcuff</c:v>
                </c:pt>
                <c:pt idx="1">
                  <c:v>Mallinckrodt HiLo Evac</c:v>
                </c:pt>
                <c:pt idx="2">
                  <c:v>Rusch Safety Clear</c:v>
                </c:pt>
                <c:pt idx="3">
                  <c:v>Sheridan HVT</c:v>
                </c:pt>
                <c:pt idx="4">
                  <c:v>Portex Profile Soft Seal</c:v>
                </c:pt>
              </c:strCache>
            </c:strRef>
          </c:cat>
          <c:val>
            <c:numRef>
              <c:f>Sheet2!$C$6:$C$10</c:f>
              <c:numCache>
                <c:formatCode>General</c:formatCode>
                <c:ptCount val="5"/>
                <c:pt idx="0">
                  <c:v>4.3872</c:v>
                </c:pt>
                <c:pt idx="1">
                  <c:v>2.2982999999999998</c:v>
                </c:pt>
                <c:pt idx="2">
                  <c:v>2.2783000000000002</c:v>
                </c:pt>
                <c:pt idx="3">
                  <c:v>2.2576000000000001</c:v>
                </c:pt>
                <c:pt idx="4">
                  <c:v>1.7518</c:v>
                </c:pt>
              </c:numCache>
            </c:numRef>
          </c:val>
          <c:extLst>
            <c:ext xmlns:c16="http://schemas.microsoft.com/office/drawing/2014/chart" uri="{C3380CC4-5D6E-409C-BE32-E72D297353CC}">
              <c16:uniqueId val="{00000008-DEB2-4320-9366-640B719B9EB5}"/>
            </c:ext>
          </c:extLst>
        </c:ser>
        <c:dLbls>
          <c:showLegendKey val="0"/>
          <c:showVal val="0"/>
          <c:showCatName val="0"/>
          <c:showSerName val="0"/>
          <c:showPercent val="0"/>
          <c:showBubbleSize val="0"/>
        </c:dLbls>
        <c:gapWidth val="150"/>
        <c:axId val="349643696"/>
        <c:axId val="349645264"/>
      </c:barChart>
      <c:catAx>
        <c:axId val="349643696"/>
        <c:scaling>
          <c:orientation val="minMax"/>
        </c:scaling>
        <c:delete val="0"/>
        <c:axPos val="b"/>
        <c:numFmt formatCode="General" sourceLinked="1"/>
        <c:majorTickMark val="out"/>
        <c:minorTickMark val="none"/>
        <c:tickLblPos val="nextTo"/>
        <c:spPr>
          <a:ln w="3240">
            <a:solidFill>
              <a:srgbClr val="000000"/>
            </a:solidFill>
            <a:prstDash val="solid"/>
          </a:ln>
        </c:spPr>
        <c:txPr>
          <a:bodyPr rot="-2700000" vert="horz"/>
          <a:lstStyle/>
          <a:p>
            <a:pPr>
              <a:defRPr sz="1072" b="0" i="0" u="none" strike="noStrike" baseline="0">
                <a:solidFill>
                  <a:srgbClr val="000000"/>
                </a:solidFill>
                <a:latin typeface="Arial"/>
                <a:ea typeface="Arial"/>
                <a:cs typeface="Arial"/>
              </a:defRPr>
            </a:pPr>
            <a:endParaRPr lang="en-US"/>
          </a:p>
        </c:txPr>
        <c:crossAx val="349645264"/>
        <c:crosses val="autoZero"/>
        <c:auto val="1"/>
        <c:lblAlgn val="ctr"/>
        <c:lblOffset val="100"/>
        <c:tickLblSkip val="1"/>
        <c:tickMarkSkip val="1"/>
        <c:noMultiLvlLbl val="0"/>
      </c:catAx>
      <c:valAx>
        <c:axId val="349645264"/>
        <c:scaling>
          <c:orientation val="minMax"/>
          <c:max val="5"/>
        </c:scaling>
        <c:delete val="0"/>
        <c:axPos val="l"/>
        <c:majorGridlines>
          <c:spPr>
            <a:ln w="3240">
              <a:solidFill>
                <a:srgbClr val="000000"/>
              </a:solidFill>
              <a:prstDash val="solid"/>
            </a:ln>
          </c:spPr>
        </c:majorGridlines>
        <c:title>
          <c:tx>
            <c:rich>
              <a:bodyPr/>
              <a:lstStyle/>
              <a:p>
                <a:pPr>
                  <a:defRPr sz="1072" b="1" i="0" u="none" strike="noStrike" baseline="0">
                    <a:solidFill>
                      <a:srgbClr val="000000"/>
                    </a:solidFill>
                    <a:latin typeface="Arial"/>
                    <a:ea typeface="Arial"/>
                    <a:cs typeface="Arial"/>
                  </a:defRPr>
                </a:pPr>
                <a:r>
                  <a:rPr lang="en-US"/>
                  <a:t>Blunt Puncture Strength (lb)</a:t>
                </a:r>
              </a:p>
            </c:rich>
          </c:tx>
          <c:layout>
            <c:manualLayout>
              <c:xMode val="edge"/>
              <c:yMode val="edge"/>
              <c:x val="2.7568922305764416E-2"/>
              <c:y val="7.486631016042794E-2"/>
            </c:manualLayout>
          </c:layout>
          <c:overlay val="0"/>
          <c:spPr>
            <a:noFill/>
            <a:ln w="25924">
              <a:noFill/>
            </a:ln>
          </c:spPr>
        </c:title>
        <c:numFmt formatCode="General" sourceLinked="1"/>
        <c:majorTickMark val="out"/>
        <c:minorTickMark val="none"/>
        <c:tickLblPos val="nextTo"/>
        <c:spPr>
          <a:ln w="3240">
            <a:solidFill>
              <a:srgbClr val="000000"/>
            </a:solidFill>
            <a:prstDash val="solid"/>
          </a:ln>
        </c:spPr>
        <c:txPr>
          <a:bodyPr rot="0" vert="horz"/>
          <a:lstStyle/>
          <a:p>
            <a:pPr>
              <a:defRPr sz="1072" b="0" i="0" u="none" strike="noStrike" baseline="0">
                <a:solidFill>
                  <a:srgbClr val="000000"/>
                </a:solidFill>
                <a:latin typeface="Arial"/>
                <a:ea typeface="Arial"/>
                <a:cs typeface="Arial"/>
              </a:defRPr>
            </a:pPr>
            <a:endParaRPr lang="en-US"/>
          </a:p>
        </c:txPr>
        <c:crossAx val="349643696"/>
        <c:crosses val="autoZero"/>
        <c:crossBetween val="between"/>
        <c:majorUnit val="1"/>
      </c:valAx>
      <c:spPr>
        <a:solidFill>
          <a:srgbClr val="FFFFFF"/>
        </a:solidFill>
        <a:ln w="3240">
          <a:solidFill>
            <a:srgbClr val="000000"/>
          </a:solidFill>
          <a:prstDash val="solid"/>
        </a:ln>
      </c:spPr>
    </c:plotArea>
    <c:plotVisOnly val="1"/>
    <c:dispBlanksAs val="gap"/>
    <c:showDLblsOverMax val="0"/>
  </c:chart>
  <c:spPr>
    <a:solidFill>
      <a:srgbClr val="FFFFFF"/>
    </a:solidFill>
    <a:ln w="3240">
      <a:solidFill>
        <a:srgbClr val="000000"/>
      </a:solidFill>
      <a:prstDash val="solid"/>
    </a:ln>
  </c:spPr>
  <c:txPr>
    <a:bodyPr/>
    <a:lstStyle/>
    <a:p>
      <a:pPr>
        <a:defRPr sz="1072" b="0" i="0" u="none" strike="noStrike" baseline="0">
          <a:solidFill>
            <a:srgbClr val="000000"/>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D9E5B3-22BE-EA49-9981-F001DC0528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C20E146-9BB7-6949-BCAE-C95264FDB6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1DB347-C9F4-2349-B22E-ECC743D02CB9}" type="datetimeFigureOut">
              <a:rPr lang="en-US" smtClean="0"/>
              <a:t>10/25/2023</a:t>
            </a:fld>
            <a:endParaRPr lang="en-US"/>
          </a:p>
        </p:txBody>
      </p:sp>
      <p:sp>
        <p:nvSpPr>
          <p:cNvPr id="4" name="Footer Placeholder 3">
            <a:extLst>
              <a:ext uri="{FF2B5EF4-FFF2-40B4-BE49-F238E27FC236}">
                <a16:creationId xmlns:a16="http://schemas.microsoft.com/office/drawing/2014/main" id="{28A8B35D-C99D-D245-97E8-030C1263CD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C2DD83-8CFA-1542-9C64-FA814EA4AD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95AC33-6A20-224B-86DF-A71E69FAAC3C}" type="slidenum">
              <a:rPr lang="en-US" smtClean="0"/>
              <a:t>‹#›</a:t>
            </a:fld>
            <a:endParaRPr lang="en-US"/>
          </a:p>
        </p:txBody>
      </p:sp>
    </p:spTree>
    <p:extLst>
      <p:ext uri="{BB962C8B-B14F-4D97-AF65-F5344CB8AC3E}">
        <p14:creationId xmlns:p14="http://schemas.microsoft.com/office/powerpoint/2010/main" val="1143112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78365-D86D-44B5-8A39-0F399C19635F}"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29036-8EB0-49D9-A542-15AF90BD84D1}" type="slidenum">
              <a:rPr lang="en-US" smtClean="0"/>
              <a:t>‹#›</a:t>
            </a:fld>
            <a:endParaRPr lang="en-US"/>
          </a:p>
        </p:txBody>
      </p:sp>
    </p:spTree>
    <p:extLst>
      <p:ext uri="{BB962C8B-B14F-4D97-AF65-F5344CB8AC3E}">
        <p14:creationId xmlns:p14="http://schemas.microsoft.com/office/powerpoint/2010/main" val="1922640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0E702B1B-244B-4096-9B60-FBB2AB562714}" type="slidenum">
              <a:rPr lang="en-US" smtClean="0">
                <a:latin typeface="Arial" pitchFamily="34" charset="0"/>
              </a:rPr>
              <a:pPr/>
              <a:t>4</a:t>
            </a:fld>
            <a:endParaRPr lang="en-US">
              <a:latin typeface="Arial" pitchFamily="34" charset="0"/>
            </a:endParaRPr>
          </a:p>
        </p:txBody>
      </p:sp>
      <p:sp>
        <p:nvSpPr>
          <p:cNvPr id="96259" name="Rectangle 2"/>
          <p:cNvSpPr>
            <a:spLocks noGrp="1" noRot="1" noChangeAspect="1" noChangeArrowheads="1" noTextEdit="1"/>
          </p:cNvSpPr>
          <p:nvPr>
            <p:ph type="sldImg"/>
          </p:nvPr>
        </p:nvSpPr>
        <p:spPr>
          <a:xfrm>
            <a:off x="409575" y="698500"/>
            <a:ext cx="6203950" cy="3490913"/>
          </a:xfrm>
          <a:ln/>
        </p:spPr>
      </p:sp>
      <p:sp>
        <p:nvSpPr>
          <p:cNvPr id="96260" name="Rectangle 3"/>
          <p:cNvSpPr>
            <a:spLocks noGrp="1" noChangeArrowheads="1"/>
          </p:cNvSpPr>
          <p:nvPr>
            <p:ph type="body" idx="1"/>
          </p:nvPr>
        </p:nvSpPr>
        <p:spPr>
          <a:noFill/>
          <a:ln/>
        </p:spPr>
        <p:txBody>
          <a:bodyPr/>
          <a:lstStyle/>
          <a:p>
            <a:pPr eaLnBrk="1" hangingPunct="1"/>
            <a:r>
              <a:rPr lang="en-US" dirty="0">
                <a:latin typeface="Arial" pitchFamily="34" charset="0"/>
              </a:rPr>
              <a:t>Here is the agenda for this section. We will cover:</a:t>
            </a:r>
          </a:p>
          <a:p>
            <a:pPr eaLnBrk="1" hangingPunct="1"/>
            <a:endParaRPr lang="en-US" dirty="0">
              <a:latin typeface="Arial" pitchFamily="34" charset="0"/>
            </a:endParaRPr>
          </a:p>
          <a:p>
            <a:pPr eaLnBrk="1" hangingPunct="1">
              <a:buFontTx/>
              <a:buChar char="•"/>
            </a:pPr>
            <a:r>
              <a:rPr lang="en-US" sz="1400" dirty="0">
                <a:latin typeface="Arial" pitchFamily="34" charset="0"/>
              </a:rPr>
              <a:t>History and Current Product Offering </a:t>
            </a:r>
          </a:p>
          <a:p>
            <a:pPr eaLnBrk="1" hangingPunct="1">
              <a:buFontTx/>
              <a:buChar char="•"/>
            </a:pPr>
            <a:r>
              <a:rPr lang="en-US" sz="1400" dirty="0">
                <a:latin typeface="Arial" pitchFamily="34" charset="0"/>
              </a:rPr>
              <a:t>Traditional Teachings: Comparing Cuffed versus Un-cuffed Tubes</a:t>
            </a:r>
          </a:p>
          <a:p>
            <a:pPr eaLnBrk="1" hangingPunct="1">
              <a:buFontTx/>
              <a:buChar char="•"/>
            </a:pPr>
            <a:r>
              <a:rPr lang="en-US" sz="1400" dirty="0">
                <a:latin typeface="Arial" pitchFamily="34" charset="0"/>
              </a:rPr>
              <a:t>Introducing </a:t>
            </a:r>
            <a:r>
              <a:rPr lang="en-US" sz="1400">
                <a:latin typeface="Arial" pitchFamily="34" charset="0"/>
              </a:rPr>
              <a:t>the HH </a:t>
            </a:r>
            <a:r>
              <a:rPr lang="en-US" sz="1400" dirty="0">
                <a:latin typeface="Arial" pitchFamily="34" charset="0"/>
              </a:rPr>
              <a:t>Solution Value Proposition (3 Key Messages)</a:t>
            </a:r>
          </a:p>
          <a:p>
            <a:pPr eaLnBrk="1" hangingPunct="1">
              <a:buFontTx/>
              <a:buChar char="•"/>
            </a:pPr>
            <a:r>
              <a:rPr lang="en-US" sz="1400" dirty="0">
                <a:latin typeface="Arial" pitchFamily="34" charset="0"/>
              </a:rPr>
              <a:t>Events and Sales Tools</a:t>
            </a:r>
          </a:p>
          <a:p>
            <a:pPr eaLnBrk="1" hangingPunct="1">
              <a:buFontTx/>
              <a:buChar char="•"/>
            </a:pPr>
            <a:r>
              <a:rPr lang="en-US" sz="1400" dirty="0">
                <a:latin typeface="Arial" pitchFamily="34" charset="0"/>
              </a:rPr>
              <a:t>Customer Oriented Selling, Objection Handling</a:t>
            </a:r>
          </a:p>
          <a:p>
            <a:pPr eaLnBrk="1" hangingPunct="1"/>
            <a:endParaRPr lang="en-US" dirty="0">
              <a:latin typeface="Arial" pitchFamily="34" charset="0"/>
            </a:endParaRPr>
          </a:p>
        </p:txBody>
      </p:sp>
    </p:spTree>
    <p:extLst>
      <p:ext uri="{BB962C8B-B14F-4D97-AF65-F5344CB8AC3E}">
        <p14:creationId xmlns:p14="http://schemas.microsoft.com/office/powerpoint/2010/main" val="1984585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E79019C-CD41-4834-A5AB-2A274E053866}" type="slidenum">
              <a:rPr lang="en-US" smtClean="0">
                <a:latin typeface="Arial" pitchFamily="34" charset="0"/>
              </a:rPr>
              <a:pPr/>
              <a:t>18</a:t>
            </a:fld>
            <a:endParaRPr lang="en-US">
              <a:latin typeface="Arial" pitchFamily="34" charset="0"/>
            </a:endParaRPr>
          </a:p>
        </p:txBody>
      </p:sp>
      <p:sp>
        <p:nvSpPr>
          <p:cNvPr id="118787" name="Rectangle 2"/>
          <p:cNvSpPr>
            <a:spLocks noGrp="1" noRot="1" noChangeAspect="1" noChangeArrowheads="1" noTextEdit="1"/>
          </p:cNvSpPr>
          <p:nvPr>
            <p:ph type="sldImg"/>
          </p:nvPr>
        </p:nvSpPr>
        <p:spPr>
          <a:xfrm>
            <a:off x="409575" y="698500"/>
            <a:ext cx="6203950" cy="3490913"/>
          </a:xfrm>
          <a:ln/>
        </p:spPr>
      </p:sp>
      <p:sp>
        <p:nvSpPr>
          <p:cNvPr id="118788" name="Rectangle 3"/>
          <p:cNvSpPr>
            <a:spLocks noGrp="1" noChangeArrowheads="1"/>
          </p:cNvSpPr>
          <p:nvPr>
            <p:ph type="body" idx="1"/>
          </p:nvPr>
        </p:nvSpPr>
        <p:spPr>
          <a:noFill/>
          <a:ln/>
        </p:spPr>
        <p:txBody>
          <a:bodyPr/>
          <a:lstStyle/>
          <a:p>
            <a:pPr eaLnBrk="1" hangingPunct="1"/>
            <a:r>
              <a:rPr lang="en-US">
                <a:latin typeface="Arial" pitchFamily="34" charset="0"/>
              </a:rPr>
              <a:t>Reduced gas leakage</a:t>
            </a:r>
          </a:p>
          <a:p>
            <a:pPr eaLnBrk="1" hangingPunct="1"/>
            <a:r>
              <a:rPr lang="en-US">
                <a:latin typeface="Arial" pitchFamily="34" charset="0"/>
              </a:rPr>
              <a:t>Improved efficiency of ventilation</a:t>
            </a:r>
          </a:p>
          <a:p>
            <a:pPr eaLnBrk="1" hangingPunct="1"/>
            <a:r>
              <a:rPr lang="en-US">
                <a:latin typeface="Arial" pitchFamily="34" charset="0"/>
              </a:rPr>
              <a:t>Reduced environmental pollution</a:t>
            </a:r>
          </a:p>
          <a:p>
            <a:pPr eaLnBrk="1" hangingPunct="1"/>
            <a:r>
              <a:rPr lang="en-US">
                <a:latin typeface="Arial" pitchFamily="34" charset="0"/>
              </a:rPr>
              <a:t>More reliable end-tidal gas monitoring</a:t>
            </a:r>
          </a:p>
          <a:p>
            <a:pPr eaLnBrk="1" hangingPunct="1"/>
            <a:r>
              <a:rPr lang="en-US">
                <a:latin typeface="Arial" pitchFamily="34" charset="0"/>
              </a:rPr>
              <a:t>Less aspiration</a:t>
            </a:r>
          </a:p>
          <a:p>
            <a:pPr eaLnBrk="1" hangingPunct="1"/>
            <a:r>
              <a:rPr lang="en-US">
                <a:latin typeface="Arial" pitchFamily="34" charset="0"/>
              </a:rPr>
              <a:t>Ability to use low-flow anesthesia</a:t>
            </a:r>
          </a:p>
          <a:p>
            <a:pPr eaLnBrk="1" hangingPunct="1"/>
            <a:r>
              <a:rPr lang="en-US">
                <a:latin typeface="Arial" pitchFamily="34" charset="0"/>
              </a:rPr>
              <a:t>Reduced need to replace ill-fitting tubes</a:t>
            </a:r>
          </a:p>
          <a:p>
            <a:pPr eaLnBrk="1" hangingPunct="1"/>
            <a:r>
              <a:rPr lang="en-US">
                <a:latin typeface="Arial" pitchFamily="34" charset="0"/>
              </a:rPr>
              <a:t>Reduced use of oversized tubes and associated complications</a:t>
            </a:r>
          </a:p>
          <a:p>
            <a:pPr eaLnBrk="1" hangingPunct="1"/>
            <a:endParaRPr lang="en-US">
              <a:latin typeface="Arial" pitchFamily="34" charset="0"/>
            </a:endParaRPr>
          </a:p>
        </p:txBody>
      </p:sp>
    </p:spTree>
    <p:extLst>
      <p:ext uri="{BB962C8B-B14F-4D97-AF65-F5344CB8AC3E}">
        <p14:creationId xmlns:p14="http://schemas.microsoft.com/office/powerpoint/2010/main" val="617549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D65F428-051D-42E1-BA1A-166959F361C9}" type="slidenum">
              <a:rPr lang="en-US" smtClean="0">
                <a:solidFill>
                  <a:prstClr val="black"/>
                </a:solidFill>
                <a:latin typeface="Arial" pitchFamily="34" charset="0"/>
              </a:rPr>
              <a:pPr/>
              <a:t>19</a:t>
            </a:fld>
            <a:endParaRPr lang="en-US">
              <a:solidFill>
                <a:prstClr val="black"/>
              </a:solidFill>
              <a:latin typeface="Arial" pitchFamily="34" charset="0"/>
            </a:endParaRPr>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xfrm>
            <a:off x="685800" y="4343401"/>
            <a:ext cx="5486400" cy="4114800"/>
          </a:xfrm>
          <a:noFill/>
          <a:ln/>
        </p:spPr>
        <p:txBody>
          <a:bodyPr/>
          <a:lstStyle/>
          <a:p>
            <a:pPr eaLnBrk="1" hangingPunct="1"/>
            <a:r>
              <a:rPr lang="en-US" dirty="0">
                <a:latin typeface="Arial" pitchFamily="34" charset="0"/>
              </a:rPr>
              <a:t>These pictures point out the main differences between the pediatric and adult airway. The Epiglottis in a pediatric patient is floppier and u-shaped, while an adult’s is shorter. Additionally, the airway of a pediatric is more anterior and higher. But probably the most importance difference between a pediatric and an adult patient is the placement of the Cricoid ring. The Cricoid ring is the narrowest place in the pediatric patient, while the vocal cords are the narrowest place in the adult patient.  </a:t>
            </a:r>
          </a:p>
          <a:p>
            <a:pPr eaLnBrk="1" hangingPunct="1"/>
            <a:endParaRPr lang="en-US" dirty="0">
              <a:latin typeface="Arial" pitchFamily="34" charset="0"/>
            </a:endParaRPr>
          </a:p>
          <a:p>
            <a:pPr eaLnBrk="1" hangingPunct="1"/>
            <a:r>
              <a:rPr lang="en-US" dirty="0">
                <a:latin typeface="Arial" pitchFamily="34" charset="0"/>
              </a:rPr>
              <a:t>Because the trachea is cylindrical in adults, it is much easier to place the cuff of the ET tube below the vocal cords and obtain a seal.  In the pediatric patient, because the Cricoid ring is the narrowest part of the airway, clinicians will often place an </a:t>
            </a:r>
            <a:r>
              <a:rPr lang="en-US" dirty="0" err="1">
                <a:latin typeface="Arial" pitchFamily="34" charset="0"/>
              </a:rPr>
              <a:t>uncuffed</a:t>
            </a:r>
            <a:r>
              <a:rPr lang="en-US" dirty="0">
                <a:latin typeface="Arial" pitchFamily="34" charset="0"/>
              </a:rPr>
              <a:t> tube and use the mucosal tissue inside the Cricoid to form a “seal” around the tube shaft.  </a:t>
            </a:r>
          </a:p>
          <a:p>
            <a:pPr eaLnBrk="1" hangingPunct="1"/>
            <a:endParaRPr lang="en-US" dirty="0">
              <a:latin typeface="Arial" pitchFamily="34" charset="0"/>
            </a:endParaRPr>
          </a:p>
          <a:p>
            <a:pPr eaLnBrk="1" hangingPunct="1"/>
            <a:r>
              <a:rPr lang="en-US" dirty="0">
                <a:latin typeface="Arial" pitchFamily="34" charset="0"/>
              </a:rPr>
              <a:t>If a cuffed tube is used, incorrect placement of the cuff can result in tracheal trauma.  It is important that the cuff not be placed on the vocal cords or the Cricoid ring but because of the short pediatric airway, this can be difficult to do.</a:t>
            </a:r>
          </a:p>
        </p:txBody>
      </p:sp>
    </p:spTree>
    <p:extLst>
      <p:ext uri="{BB962C8B-B14F-4D97-AF65-F5344CB8AC3E}">
        <p14:creationId xmlns:p14="http://schemas.microsoft.com/office/powerpoint/2010/main" val="301870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BE4C17B-62D1-4536-BEB7-CFB5E45670E2}" type="slidenum">
              <a:rPr lang="en-US" smtClean="0">
                <a:latin typeface="Arial" pitchFamily="34" charset="0"/>
              </a:rPr>
              <a:pPr/>
              <a:t>20</a:t>
            </a:fld>
            <a:endParaRPr lang="en-US">
              <a:latin typeface="Arial" pitchFamily="34" charset="0"/>
            </a:endParaRPr>
          </a:p>
        </p:txBody>
      </p:sp>
      <p:sp>
        <p:nvSpPr>
          <p:cNvPr id="121859" name="Rectangle 2"/>
          <p:cNvSpPr>
            <a:spLocks noGrp="1" noRot="1" noChangeAspect="1" noChangeArrowheads="1" noTextEdit="1"/>
          </p:cNvSpPr>
          <p:nvPr>
            <p:ph type="sldImg"/>
          </p:nvPr>
        </p:nvSpPr>
        <p:spPr>
          <a:xfrm>
            <a:off x="409575" y="698500"/>
            <a:ext cx="6203950" cy="3490913"/>
          </a:xfrm>
          <a:ln/>
        </p:spPr>
      </p:sp>
      <p:sp>
        <p:nvSpPr>
          <p:cNvPr id="121860" name="Rectangle 3"/>
          <p:cNvSpPr>
            <a:spLocks noGrp="1" noChangeArrowheads="1"/>
          </p:cNvSpPr>
          <p:nvPr>
            <p:ph type="body" idx="1"/>
          </p:nvPr>
        </p:nvSpPr>
        <p:spPr>
          <a:noFill/>
          <a:ln/>
        </p:spPr>
        <p:txBody>
          <a:bodyPr/>
          <a:lstStyle/>
          <a:p>
            <a:pPr eaLnBrk="1" hangingPunct="1"/>
            <a:r>
              <a:rPr lang="en-US" dirty="0">
                <a:latin typeface="Arial" pitchFamily="34" charset="0"/>
              </a:rPr>
              <a:t>These are the three key messages we want to you walk away from this meeting committed to memory.  1 – Provides the benefits of a cuffed ET tube; 2 – Designed for the pediatric anatomy; and 3 – reduced risk of tracheal trauma.  We will get into the details and support for these messages in the following slides.</a:t>
            </a:r>
          </a:p>
        </p:txBody>
      </p:sp>
    </p:spTree>
    <p:extLst>
      <p:ext uri="{BB962C8B-B14F-4D97-AF65-F5344CB8AC3E}">
        <p14:creationId xmlns:p14="http://schemas.microsoft.com/office/powerpoint/2010/main" val="1606032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29702100-C8DE-4E1F-9AF6-38756FF3DC38}" type="slidenum">
              <a:rPr lang="en-US" smtClean="0">
                <a:latin typeface="Arial" pitchFamily="34" charset="0"/>
              </a:rPr>
              <a:pPr/>
              <a:t>21</a:t>
            </a:fld>
            <a:endParaRPr lang="en-US">
              <a:latin typeface="Arial" pitchFamily="34" charset="0"/>
            </a:endParaRPr>
          </a:p>
        </p:txBody>
      </p:sp>
      <p:sp>
        <p:nvSpPr>
          <p:cNvPr id="122883" name="Rectangle 2"/>
          <p:cNvSpPr>
            <a:spLocks noGrp="1" noRot="1" noChangeAspect="1" noChangeArrowheads="1" noTextEdit="1"/>
          </p:cNvSpPr>
          <p:nvPr>
            <p:ph type="sldImg"/>
          </p:nvPr>
        </p:nvSpPr>
        <p:spPr>
          <a:xfrm>
            <a:off x="409575" y="698500"/>
            <a:ext cx="6203950" cy="3490913"/>
          </a:xfrm>
          <a:ln/>
        </p:spPr>
      </p:sp>
      <p:sp>
        <p:nvSpPr>
          <p:cNvPr id="122884" name="Rectangle 3"/>
          <p:cNvSpPr>
            <a:spLocks noGrp="1" noChangeArrowheads="1"/>
          </p:cNvSpPr>
          <p:nvPr>
            <p:ph type="body" idx="1"/>
          </p:nvPr>
        </p:nvSpPr>
        <p:spPr>
          <a:noFill/>
          <a:ln/>
        </p:spPr>
        <p:txBody>
          <a:bodyPr/>
          <a:lstStyle/>
          <a:p>
            <a:pPr eaLnBrk="1" hangingPunct="1"/>
            <a:r>
              <a:rPr lang="en-US">
                <a:latin typeface="Arial" pitchFamily="34" charset="0"/>
              </a:rPr>
              <a:t>What is confidence in a sealed airway?  As we discussed, cuffed ET tubes are the standard of care for adults.  This is because having a seal in the trachea has benefits for the patient and the clinician.  These benefits are:</a:t>
            </a:r>
          </a:p>
          <a:p>
            <a:pPr eaLnBrk="1" hangingPunct="1"/>
            <a:endParaRPr lang="en-US">
              <a:latin typeface="Arial" pitchFamily="34" charset="0"/>
            </a:endParaRPr>
          </a:p>
          <a:p>
            <a:pPr eaLnBrk="1" hangingPunct="1"/>
            <a:r>
              <a:rPr lang="en-US">
                <a:latin typeface="Arial" pitchFamily="34" charset="0"/>
              </a:rPr>
              <a:t>- </a:t>
            </a:r>
            <a:r>
              <a:rPr lang="en-US" b="1">
                <a:latin typeface="Arial" pitchFamily="34" charset="0"/>
              </a:rPr>
              <a:t>Improved efficacy of ventilation</a:t>
            </a:r>
            <a:r>
              <a:rPr lang="en-US">
                <a:latin typeface="Arial" pitchFamily="34" charset="0"/>
              </a:rPr>
              <a:t> due to reduced air leak.  When an uncuffed tube is used, there is a leak that the clinician has to compensate for when ventilating the patient.  When a seal is present, the clinician can use the optimal settings on the ventilator to provide air to the patient, without having to increase pressures to compensate for a leak.</a:t>
            </a:r>
          </a:p>
          <a:p>
            <a:pPr eaLnBrk="1" hangingPunct="1"/>
            <a:r>
              <a:rPr lang="en-US">
                <a:latin typeface="Arial" pitchFamily="34" charset="0"/>
              </a:rPr>
              <a:t>- </a:t>
            </a:r>
            <a:r>
              <a:rPr lang="en-US" b="1">
                <a:latin typeface="Arial" pitchFamily="34" charset="0"/>
              </a:rPr>
              <a:t>Reliable end-tidal CO</a:t>
            </a:r>
            <a:r>
              <a:rPr lang="en-US" b="1" baseline="-25000">
                <a:latin typeface="Arial" pitchFamily="34" charset="0"/>
              </a:rPr>
              <a:t>2 </a:t>
            </a:r>
            <a:r>
              <a:rPr lang="en-US" b="1">
                <a:latin typeface="Arial" pitchFamily="34" charset="0"/>
              </a:rPr>
              <a:t>and anesthesia gas monitoring</a:t>
            </a:r>
            <a:r>
              <a:rPr lang="en-US">
                <a:latin typeface="Arial" pitchFamily="34" charset="0"/>
              </a:rPr>
              <a:t>.  Again when there is a leak, the clinician has to compensate for that leak…when monitoring patients…</a:t>
            </a:r>
          </a:p>
          <a:p>
            <a:pPr eaLnBrk="1" hangingPunct="1"/>
            <a:r>
              <a:rPr lang="en-US">
                <a:latin typeface="Arial" pitchFamily="34" charset="0"/>
              </a:rPr>
              <a:t>- </a:t>
            </a:r>
            <a:r>
              <a:rPr lang="en-US" b="1">
                <a:latin typeface="Arial" pitchFamily="34" charset="0"/>
              </a:rPr>
              <a:t>Less gas leak around the tube</a:t>
            </a:r>
            <a:r>
              <a:rPr lang="en-US">
                <a:latin typeface="Arial" pitchFamily="34" charset="0"/>
              </a:rPr>
              <a:t> provides two benefits to clinicians.  First of all, the staff, particularly the anesthesiologist, will not breath in the gases and anethesthetics that are leaking from around the tube.  Second, these gases are not wasted resulting in a cost savings.</a:t>
            </a:r>
            <a:endParaRPr lang="en-US" baseline="-25000">
              <a:latin typeface="Arial" pitchFamily="34" charset="0"/>
            </a:endParaRPr>
          </a:p>
        </p:txBody>
      </p:sp>
    </p:spTree>
    <p:extLst>
      <p:ext uri="{BB962C8B-B14F-4D97-AF65-F5344CB8AC3E}">
        <p14:creationId xmlns:p14="http://schemas.microsoft.com/office/powerpoint/2010/main" val="257065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A32C901F-E9FA-4E08-A670-E2D4601DF819}" type="slidenum">
              <a:rPr lang="en-US" smtClean="0">
                <a:latin typeface="Arial" pitchFamily="34" charset="0"/>
              </a:rPr>
              <a:pPr/>
              <a:t>22</a:t>
            </a:fld>
            <a:endParaRPr lang="en-US">
              <a:latin typeface="Arial" pitchFamily="34" charset="0"/>
            </a:endParaRPr>
          </a:p>
        </p:txBody>
      </p:sp>
      <p:sp>
        <p:nvSpPr>
          <p:cNvPr id="123907" name="Rectangle 2"/>
          <p:cNvSpPr>
            <a:spLocks noGrp="1" noRot="1" noChangeAspect="1" noChangeArrowheads="1" noTextEdit="1"/>
          </p:cNvSpPr>
          <p:nvPr>
            <p:ph type="sldImg"/>
          </p:nvPr>
        </p:nvSpPr>
        <p:spPr>
          <a:xfrm>
            <a:off x="409575" y="698500"/>
            <a:ext cx="6203950" cy="3490913"/>
          </a:xfrm>
          <a:ln/>
        </p:spPr>
      </p:sp>
      <p:sp>
        <p:nvSpPr>
          <p:cNvPr id="123908" name="Rectangle 3"/>
          <p:cNvSpPr>
            <a:spLocks noGrp="1" noChangeArrowheads="1"/>
          </p:cNvSpPr>
          <p:nvPr>
            <p:ph type="body" idx="1"/>
          </p:nvPr>
        </p:nvSpPr>
        <p:spPr>
          <a:noFill/>
          <a:ln/>
        </p:spPr>
        <p:txBody>
          <a:bodyPr/>
          <a:lstStyle/>
          <a:p>
            <a:pPr eaLnBrk="1" hangingPunct="1"/>
            <a:r>
              <a:rPr lang="en-US" dirty="0">
                <a:latin typeface="Arial" pitchFamily="34" charset="0"/>
              </a:rPr>
              <a:t>Another benefit of a cuffed tube is sealing with the balloon – not the tube shaft.  </a:t>
            </a:r>
          </a:p>
          <a:p>
            <a:pPr eaLnBrk="1" hangingPunct="1"/>
            <a:endParaRPr lang="en-US" dirty="0">
              <a:latin typeface="Arial" pitchFamily="34" charset="0"/>
            </a:endParaRPr>
          </a:p>
          <a:p>
            <a:pPr eaLnBrk="1" hangingPunct="1"/>
            <a:r>
              <a:rPr lang="en-US" dirty="0">
                <a:latin typeface="Arial" pitchFamily="34" charset="0"/>
              </a:rPr>
              <a:t>Key benefits of this include:</a:t>
            </a:r>
          </a:p>
          <a:p>
            <a:pPr eaLnBrk="1" hangingPunct="1"/>
            <a:r>
              <a:rPr lang="en-US" dirty="0">
                <a:latin typeface="Arial" pitchFamily="34" charset="0"/>
              </a:rPr>
              <a:t>- Oversized </a:t>
            </a:r>
            <a:r>
              <a:rPr lang="en-US" dirty="0" err="1">
                <a:latin typeface="Arial" pitchFamily="34" charset="0"/>
              </a:rPr>
              <a:t>uncuffed</a:t>
            </a:r>
            <a:r>
              <a:rPr lang="en-US" dirty="0">
                <a:latin typeface="Arial" pitchFamily="34" charset="0"/>
              </a:rPr>
              <a:t> tubes are a primary cause of </a:t>
            </a:r>
            <a:r>
              <a:rPr lang="en-US" dirty="0" err="1">
                <a:latin typeface="Arial" pitchFamily="34" charset="0"/>
              </a:rPr>
              <a:t>subglottic</a:t>
            </a:r>
            <a:r>
              <a:rPr lang="en-US" dirty="0">
                <a:latin typeface="Arial" pitchFamily="34" charset="0"/>
              </a:rPr>
              <a:t> </a:t>
            </a:r>
            <a:r>
              <a:rPr lang="en-US" dirty="0" err="1">
                <a:latin typeface="Arial" pitchFamily="34" charset="0"/>
              </a:rPr>
              <a:t>stenosis</a:t>
            </a:r>
            <a:r>
              <a:rPr lang="en-US" dirty="0">
                <a:latin typeface="Arial" pitchFamily="34" charset="0"/>
              </a:rPr>
              <a:t>.  Using the MICROCUFF* tube ensures pressure is not placed on the sensitive areas of the trachea (including the </a:t>
            </a:r>
            <a:r>
              <a:rPr lang="en-US" dirty="0" err="1">
                <a:latin typeface="Arial" pitchFamily="34" charset="0"/>
              </a:rPr>
              <a:t>cricoid</a:t>
            </a:r>
            <a:r>
              <a:rPr lang="en-US" dirty="0">
                <a:latin typeface="Arial" pitchFamily="34" charset="0"/>
              </a:rPr>
              <a:t> where </a:t>
            </a:r>
            <a:r>
              <a:rPr lang="en-US" dirty="0" err="1">
                <a:latin typeface="Arial" pitchFamily="34" charset="0"/>
              </a:rPr>
              <a:t>uncuffed</a:t>
            </a:r>
            <a:r>
              <a:rPr lang="en-US" dirty="0">
                <a:latin typeface="Arial" pitchFamily="34" charset="0"/>
              </a:rPr>
              <a:t> tubes place pressure), reducing the chance of tracheal trauma.</a:t>
            </a:r>
          </a:p>
          <a:p>
            <a:pPr eaLnBrk="1" hangingPunct="1"/>
            <a:r>
              <a:rPr lang="en-US" dirty="0">
                <a:latin typeface="Arial" pitchFamily="34" charset="0"/>
              </a:rPr>
              <a:t>- Because it is easier to size cuffed ET tubes, </a:t>
            </a:r>
            <a:r>
              <a:rPr lang="en-US" dirty="0" err="1">
                <a:latin typeface="Arial" pitchFamily="34" charset="0"/>
              </a:rPr>
              <a:t>reintubation</a:t>
            </a:r>
            <a:r>
              <a:rPr lang="en-US" dirty="0">
                <a:latin typeface="Arial" pitchFamily="34" charset="0"/>
              </a:rPr>
              <a:t> is reduced.  This results in less costs (OR time and material costs, less waste, less trauma to patient) and less trauma to the patient.</a:t>
            </a:r>
          </a:p>
          <a:p>
            <a:pPr eaLnBrk="1" hangingPunct="1"/>
            <a:r>
              <a:rPr lang="en-US" dirty="0">
                <a:latin typeface="Arial" pitchFamily="34" charset="0"/>
              </a:rPr>
              <a:t>- The cuff also compensates for the differences in the anatomy of the trachea.</a:t>
            </a:r>
          </a:p>
        </p:txBody>
      </p:sp>
    </p:spTree>
    <p:extLst>
      <p:ext uri="{BB962C8B-B14F-4D97-AF65-F5344CB8AC3E}">
        <p14:creationId xmlns:p14="http://schemas.microsoft.com/office/powerpoint/2010/main" val="2335847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FBE659AE-DE04-48D1-BF34-F73F163E10A2}" type="slidenum">
              <a:rPr lang="en-US" smtClean="0">
                <a:latin typeface="Arial" pitchFamily="34" charset="0"/>
              </a:rPr>
              <a:pPr/>
              <a:t>23</a:t>
            </a:fld>
            <a:endParaRPr lang="en-US">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dirty="0">
                <a:latin typeface="Arial" pitchFamily="34" charset="0"/>
              </a:rPr>
              <a:t>Let’s start by making sure we understand what a cuff is.</a:t>
            </a:r>
          </a:p>
        </p:txBody>
      </p:sp>
    </p:spTree>
    <p:extLst>
      <p:ext uri="{BB962C8B-B14F-4D97-AF65-F5344CB8AC3E}">
        <p14:creationId xmlns:p14="http://schemas.microsoft.com/office/powerpoint/2010/main" val="3369827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1830AE7-3E43-4D24-9F46-D04E728C3844}" type="slidenum">
              <a:rPr lang="en-US" smtClean="0">
                <a:latin typeface="Arial" pitchFamily="34" charset="0"/>
              </a:rPr>
              <a:pPr/>
              <a:t>24</a:t>
            </a:fld>
            <a:endParaRPr lang="en-US">
              <a:latin typeface="Arial" pitchFamily="34" charset="0"/>
            </a:endParaRPr>
          </a:p>
        </p:txBody>
      </p:sp>
      <p:sp>
        <p:nvSpPr>
          <p:cNvPr id="124931" name="Rectangle 2"/>
          <p:cNvSpPr>
            <a:spLocks noGrp="1" noRot="1" noChangeAspect="1" noChangeArrowheads="1" noTextEdit="1"/>
          </p:cNvSpPr>
          <p:nvPr>
            <p:ph type="sldImg"/>
          </p:nvPr>
        </p:nvSpPr>
        <p:spPr>
          <a:xfrm>
            <a:off x="409575" y="698500"/>
            <a:ext cx="6203950" cy="3490913"/>
          </a:xfrm>
          <a:ln/>
        </p:spPr>
      </p:sp>
      <p:sp>
        <p:nvSpPr>
          <p:cNvPr id="124932" name="Rectangle 3"/>
          <p:cNvSpPr>
            <a:spLocks noGrp="1" noChangeArrowheads="1"/>
          </p:cNvSpPr>
          <p:nvPr>
            <p:ph type="body" idx="1"/>
          </p:nvPr>
        </p:nvSpPr>
        <p:spPr>
          <a:noFill/>
          <a:ln/>
        </p:spPr>
        <p:txBody>
          <a:bodyPr/>
          <a:lstStyle/>
          <a:p>
            <a:pPr eaLnBrk="1" hangingPunct="1"/>
            <a:r>
              <a:rPr lang="en-US" dirty="0">
                <a:latin typeface="Arial" pitchFamily="34" charset="0"/>
              </a:rPr>
              <a:t>Only MICROCUFF* is designed for the pediatric anatomy.  If you look at these tubes you will notice significant differences.</a:t>
            </a:r>
          </a:p>
          <a:p>
            <a:pPr eaLnBrk="1" hangingPunct="1"/>
            <a:endParaRPr lang="en-US" dirty="0">
              <a:latin typeface="Arial" pitchFamily="34" charset="0"/>
            </a:endParaRPr>
          </a:p>
          <a:p>
            <a:pPr eaLnBrk="1" hangingPunct="1"/>
            <a:r>
              <a:rPr lang="en-US" dirty="0">
                <a:latin typeface="Arial" pitchFamily="34" charset="0"/>
              </a:rPr>
              <a:t>- First, not all tubes have an intubation depth mark.  You can see the bottom of the tubes are aligned where they should be placed in the trachea – looking at this you will see there is significant differences in the placement of the intubation depth marks.  Imagine where the end of the tube would be if you placed the intubation depth mark of tubes #2 and #3 between the vocal cords.</a:t>
            </a:r>
          </a:p>
          <a:p>
            <a:pPr eaLnBrk="1" hangingPunct="1"/>
            <a:r>
              <a:rPr lang="en-US" dirty="0">
                <a:latin typeface="Arial" pitchFamily="34" charset="0"/>
              </a:rPr>
              <a:t>- You can also see major differences in the cuffs – where they are placed on the tube as well as the length.  The length of some of these tubes could easily result in them being inflated in the wrong area of the trachea.</a:t>
            </a:r>
          </a:p>
        </p:txBody>
      </p:sp>
    </p:spTree>
    <p:extLst>
      <p:ext uri="{BB962C8B-B14F-4D97-AF65-F5344CB8AC3E}">
        <p14:creationId xmlns:p14="http://schemas.microsoft.com/office/powerpoint/2010/main" val="2047827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EA0AB77-2B66-4D62-BBCD-290CD9CE1ED8}" type="slidenum">
              <a:rPr lang="en-US" smtClean="0">
                <a:latin typeface="Arial" pitchFamily="34" charset="0"/>
                <a:ea typeface="MS PGothic" pitchFamily="34" charset="-128"/>
              </a:rPr>
              <a:pPr/>
              <a:t>26</a:t>
            </a:fld>
            <a:endParaRPr lang="en-US" dirty="0">
              <a:latin typeface="Arial" pitchFamily="34" charset="0"/>
              <a:ea typeface="MS PGothic" pitchFamily="34" charset="-128"/>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dirty="0">
                <a:latin typeface="Arial" pitchFamily="34" charset="0"/>
              </a:rPr>
              <a:t>How does MICROCUFF* create a better seal?</a:t>
            </a:r>
          </a:p>
          <a:p>
            <a:pPr eaLnBrk="1" hangingPunct="1"/>
            <a:endParaRPr lang="en-US" dirty="0">
              <a:latin typeface="Arial" pitchFamily="34" charset="0"/>
            </a:endParaRPr>
          </a:p>
          <a:p>
            <a:pPr eaLnBrk="1" hangingPunct="1"/>
            <a:r>
              <a:rPr lang="en-US" dirty="0">
                <a:latin typeface="Arial" pitchFamily="34" charset="0"/>
              </a:rPr>
              <a:t>MICROCUFF* is also a high-volume low-cuff pressure design so channels form in it like conventional PVC cuffs.  The breakthrough technology for MICROCUFF* is an advanced micro-thin (avg 10 microns thick, PVC cuffs are 50-80 microns thick) polyurethane cuff.  Because the material is so thin these channels are very small and minimize the fluid that can pass through.</a:t>
            </a:r>
          </a:p>
          <a:p>
            <a:pPr eaLnBrk="1" hangingPunct="1"/>
            <a:endParaRPr lang="en-US" dirty="0">
              <a:latin typeface="Arial" pitchFamily="34" charset="0"/>
            </a:endParaRPr>
          </a:p>
          <a:p>
            <a:pPr eaLnBrk="1" hangingPunct="1"/>
            <a:r>
              <a:rPr lang="en-US" dirty="0">
                <a:latin typeface="Arial" pitchFamily="34" charset="0"/>
              </a:rPr>
              <a:t>Here is that same glass trachea with MICROCUFF*.  MICROCUFF* seals those channels better and minimizes leakage past the cuff and into the lung.</a:t>
            </a:r>
          </a:p>
          <a:p>
            <a:pPr eaLnBrk="1" hangingPunct="1"/>
            <a:endParaRPr lang="en-US" dirty="0">
              <a:latin typeface="Arial" pitchFamily="34" charset="0"/>
            </a:endParaRPr>
          </a:p>
          <a:p>
            <a:pPr eaLnBrk="1" hangingPunct="1"/>
            <a:r>
              <a:rPr lang="en-US" dirty="0">
                <a:latin typeface="Arial" pitchFamily="34" charset="0"/>
              </a:rPr>
              <a:t>Furthermore, the Long cuff length, lengthens the “channels” which improves seal. The Cylindrical or barrel shape maximizes surface contact with the trachea.</a:t>
            </a:r>
          </a:p>
          <a:p>
            <a:pPr eaLnBrk="1" hangingPunct="1"/>
            <a:endParaRPr lang="en-US" dirty="0">
              <a:latin typeface="Arial" pitchFamily="34" charset="0"/>
            </a:endParaRPr>
          </a:p>
        </p:txBody>
      </p:sp>
    </p:spTree>
    <p:extLst>
      <p:ext uri="{BB962C8B-B14F-4D97-AF65-F5344CB8AC3E}">
        <p14:creationId xmlns:p14="http://schemas.microsoft.com/office/powerpoint/2010/main" val="19455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5EE7B832-F2AD-4D17-8EF7-EFD33C67AB5B}" type="slidenum">
              <a:rPr lang="en-US" smtClean="0">
                <a:latin typeface="Arial" pitchFamily="34" charset="0"/>
              </a:rPr>
              <a:pPr/>
              <a:t>27</a:t>
            </a:fld>
            <a:endParaRPr lang="en-US">
              <a:latin typeface="Arial" pitchFamily="34" charset="0"/>
            </a:endParaRPr>
          </a:p>
        </p:txBody>
      </p:sp>
      <p:sp>
        <p:nvSpPr>
          <p:cNvPr id="126979" name="Rectangle 2"/>
          <p:cNvSpPr>
            <a:spLocks noGrp="1" noRot="1" noChangeAspect="1" noChangeArrowheads="1" noTextEdit="1"/>
          </p:cNvSpPr>
          <p:nvPr>
            <p:ph type="sldImg"/>
          </p:nvPr>
        </p:nvSpPr>
        <p:spPr>
          <a:xfrm>
            <a:off x="409575" y="698500"/>
            <a:ext cx="6203950" cy="3490913"/>
          </a:xfrm>
          <a:ln/>
        </p:spPr>
      </p:sp>
      <p:sp>
        <p:nvSpPr>
          <p:cNvPr id="126980" name="Rectangle 3"/>
          <p:cNvSpPr>
            <a:spLocks noGrp="1" noChangeArrowheads="1"/>
          </p:cNvSpPr>
          <p:nvPr>
            <p:ph type="body" idx="1"/>
          </p:nvPr>
        </p:nvSpPr>
        <p:spPr>
          <a:noFill/>
          <a:ln/>
        </p:spPr>
        <p:txBody>
          <a:bodyPr/>
          <a:lstStyle/>
          <a:p>
            <a:pPr eaLnBrk="1" hangingPunct="1"/>
            <a:r>
              <a:rPr lang="en-US" dirty="0">
                <a:latin typeface="Arial" pitchFamily="34" charset="0"/>
              </a:rPr>
              <a:t>Again the precision bars are unique to MICROCUFF* - allowing optimal tube placement.</a:t>
            </a:r>
          </a:p>
        </p:txBody>
      </p:sp>
    </p:spTree>
    <p:extLst>
      <p:ext uri="{BB962C8B-B14F-4D97-AF65-F5344CB8AC3E}">
        <p14:creationId xmlns:p14="http://schemas.microsoft.com/office/powerpoint/2010/main" val="349498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3CA0B25A-3F15-4F4A-B596-9F55110A2AE6}" type="slidenum">
              <a:rPr lang="en-US" smtClean="0">
                <a:latin typeface="Arial" pitchFamily="34" charset="0"/>
              </a:rPr>
              <a:pPr/>
              <a:t>28</a:t>
            </a:fld>
            <a:endParaRPr lang="en-US">
              <a:latin typeface="Arial" pitchFamily="34" charset="0"/>
            </a:endParaRPr>
          </a:p>
        </p:txBody>
      </p:sp>
      <p:sp>
        <p:nvSpPr>
          <p:cNvPr id="128003" name="Rectangle 2"/>
          <p:cNvSpPr>
            <a:spLocks noGrp="1" noRot="1" noChangeAspect="1" noChangeArrowheads="1" noTextEdit="1"/>
          </p:cNvSpPr>
          <p:nvPr>
            <p:ph type="sldImg"/>
          </p:nvPr>
        </p:nvSpPr>
        <p:spPr>
          <a:xfrm>
            <a:off x="409575" y="698500"/>
            <a:ext cx="6203950" cy="3490913"/>
          </a:xfrm>
          <a:ln/>
        </p:spPr>
      </p:sp>
      <p:sp>
        <p:nvSpPr>
          <p:cNvPr id="128004" name="Rectangle 3"/>
          <p:cNvSpPr>
            <a:spLocks noGrp="1" noChangeArrowheads="1"/>
          </p:cNvSpPr>
          <p:nvPr>
            <p:ph type="body" idx="1"/>
          </p:nvPr>
        </p:nvSpPr>
        <p:spPr>
          <a:noFill/>
          <a:ln/>
        </p:spPr>
        <p:txBody>
          <a:bodyPr/>
          <a:lstStyle/>
          <a:p>
            <a:pPr eaLnBrk="1" hangingPunct="1"/>
            <a:r>
              <a:rPr lang="en-US" dirty="0">
                <a:latin typeface="Arial" pitchFamily="34" charset="0"/>
              </a:rPr>
              <a:t>MICROCUFF* has a size selection chart that is based on a 500 patient study and has been proven to be 98.4% accurate.  Physicians should refer to this sizing chart before placing a tube – eliminating the need for complicating formulas.</a:t>
            </a:r>
          </a:p>
        </p:txBody>
      </p:sp>
    </p:spTree>
    <p:extLst>
      <p:ext uri="{BB962C8B-B14F-4D97-AF65-F5344CB8AC3E}">
        <p14:creationId xmlns:p14="http://schemas.microsoft.com/office/powerpoint/2010/main" val="47046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0950888-A2B0-4772-AE39-3AE89F9FB8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14EF0A-D16D-4567-9F66-408CB97884EC}" type="slidenum">
              <a:rPr lang="en-US" altLang="en-US" smtClean="0"/>
              <a:pPr>
                <a:spcBef>
                  <a:spcPct val="0"/>
                </a:spcBef>
              </a:pPr>
              <a:t>6</a:t>
            </a:fld>
            <a:endParaRPr lang="en-US" altLang="en-US"/>
          </a:p>
        </p:txBody>
      </p:sp>
      <p:sp>
        <p:nvSpPr>
          <p:cNvPr id="23555" name="Rectangle 2">
            <a:extLst>
              <a:ext uri="{FF2B5EF4-FFF2-40B4-BE49-F238E27FC236}">
                <a16:creationId xmlns:a16="http://schemas.microsoft.com/office/drawing/2014/main" id="{96238F69-399D-42CE-9424-3F342E1975DC}"/>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83D29016-2F55-4072-86D0-2CFE3F80E0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rPr>
              <a:t>Intercostal Muscles:</a:t>
            </a:r>
            <a:r>
              <a:rPr lang="en-US" altLang="en-US">
                <a:latin typeface="Arial" panose="020B0604020202020204" pitchFamily="34" charset="0"/>
              </a:rPr>
              <a:t> These muscles are found between the ribs, and there are two kinds: the </a:t>
            </a:r>
            <a:r>
              <a:rPr lang="en-US" altLang="en-US" i="1">
                <a:latin typeface="Arial" panose="020B0604020202020204" pitchFamily="34" charset="0"/>
              </a:rPr>
              <a:t>internal</a:t>
            </a:r>
            <a:r>
              <a:rPr lang="en-US" altLang="en-US">
                <a:latin typeface="Arial" panose="020B0604020202020204" pitchFamily="34" charset="0"/>
              </a:rPr>
              <a:t> and </a:t>
            </a:r>
            <a:r>
              <a:rPr lang="en-US" altLang="en-US" i="1">
                <a:latin typeface="Arial" panose="020B0604020202020204" pitchFamily="34" charset="0"/>
              </a:rPr>
              <a:t>external</a:t>
            </a:r>
            <a:r>
              <a:rPr lang="en-US" altLang="en-US">
                <a:latin typeface="Arial" panose="020B0604020202020204" pitchFamily="34" charset="0"/>
              </a:rPr>
              <a:t> intercostals. The internal intercostal muscles (in the inside of the ribcage) extend from the front of the ribs, and go around back, past the bend in the ribs. The external intercostal muscles (on the outside of the ribcage) wrap around from the back of the rib almost to the end of the bony part of the rib in front.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a:t>
            </a:r>
            <a:r>
              <a:rPr lang="en-US" altLang="en-US" b="1">
                <a:latin typeface="Arial" panose="020B0604020202020204" pitchFamily="34" charset="0"/>
              </a:rPr>
              <a:t>diaphragm</a:t>
            </a:r>
            <a:r>
              <a:rPr lang="en-US" altLang="en-US">
                <a:latin typeface="Arial" panose="020B0604020202020204" pitchFamily="34" charset="0"/>
              </a:rPr>
              <a:t>, viewed from above at left with the front of the body on top, is a sheet of muscle and tendon the divides that torso in two. Above is the thorax with the lungs and heart, below is the abdomen, featuring the intestines, stomach, liver, kidneys... It is dome shaped, slightly higher on the right side and it curves up toward the center.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24169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474D0779-F984-4783-B788-1424FA91963D}" type="slidenum">
              <a:rPr lang="en-US" smtClean="0">
                <a:latin typeface="Arial" pitchFamily="34" charset="0"/>
              </a:rPr>
              <a:pPr/>
              <a:t>29</a:t>
            </a:fld>
            <a:endParaRPr lang="en-US">
              <a:latin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spcBef>
                <a:spcPct val="0"/>
              </a:spcBef>
              <a:buFont typeface="Wingdings" pitchFamily="2" charset="2"/>
              <a:buNone/>
            </a:pPr>
            <a:r>
              <a:rPr lang="en-US" dirty="0">
                <a:latin typeface="Arial" pitchFamily="34" charset="0"/>
              </a:rPr>
              <a:t>By sealing well below capillary perfusion pressure, blood flow is maintained, preventing tissue damage</a:t>
            </a:r>
          </a:p>
          <a:p>
            <a:pPr eaLnBrk="1" hangingPunct="1"/>
            <a:endParaRPr lang="en-US" dirty="0">
              <a:latin typeface="Arial" pitchFamily="34" charset="0"/>
            </a:endParaRPr>
          </a:p>
        </p:txBody>
      </p:sp>
    </p:spTree>
    <p:extLst>
      <p:ext uri="{BB962C8B-B14F-4D97-AF65-F5344CB8AC3E}">
        <p14:creationId xmlns:p14="http://schemas.microsoft.com/office/powerpoint/2010/main" val="213700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CA9AB81B-7440-4741-9EDE-B60FB85AC57E}" type="slidenum">
              <a:rPr lang="en-US" smtClean="0">
                <a:latin typeface="Arial" pitchFamily="34" charset="0"/>
              </a:rPr>
              <a:pPr/>
              <a:t>30</a:t>
            </a:fld>
            <a:endParaRPr lang="en-US">
              <a:latin typeface="Arial" pitchFamily="34" charset="0"/>
            </a:endParaRPr>
          </a:p>
        </p:txBody>
      </p:sp>
      <p:sp>
        <p:nvSpPr>
          <p:cNvPr id="131075" name="Rectangle 2"/>
          <p:cNvSpPr>
            <a:spLocks noGrp="1" noRot="1" noChangeAspect="1" noChangeArrowheads="1" noTextEdit="1"/>
          </p:cNvSpPr>
          <p:nvPr>
            <p:ph type="sldImg"/>
          </p:nvPr>
        </p:nvSpPr>
        <p:spPr>
          <a:xfrm>
            <a:off x="409575" y="698500"/>
            <a:ext cx="6203950" cy="3490913"/>
          </a:xfrm>
          <a:ln/>
        </p:spPr>
      </p:sp>
      <p:sp>
        <p:nvSpPr>
          <p:cNvPr id="131076" name="Rectangle 3"/>
          <p:cNvSpPr>
            <a:spLocks noGrp="1" noChangeArrowheads="1"/>
          </p:cNvSpPr>
          <p:nvPr>
            <p:ph type="body" idx="1"/>
          </p:nvPr>
        </p:nvSpPr>
        <p:spPr>
          <a:noFill/>
          <a:ln/>
        </p:spPr>
        <p:txBody>
          <a:bodyPr/>
          <a:lstStyle/>
          <a:p>
            <a:pPr eaLnBrk="1" hangingPunct="1"/>
            <a:r>
              <a:rPr lang="en-US" dirty="0">
                <a:latin typeface="Arial" pitchFamily="34" charset="0"/>
              </a:rPr>
              <a:t>MICROCUFF* consistently seals around 10 cm H20 cuff pressure, in almost 900 patients.</a:t>
            </a:r>
          </a:p>
        </p:txBody>
      </p:sp>
    </p:spTree>
    <p:extLst>
      <p:ext uri="{BB962C8B-B14F-4D97-AF65-F5344CB8AC3E}">
        <p14:creationId xmlns:p14="http://schemas.microsoft.com/office/powerpoint/2010/main" val="2638213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FAEA905-0B7C-498C-A61E-DE4E821C395D}" type="slidenum">
              <a:rPr lang="en-US" smtClean="0">
                <a:latin typeface="Arial" pitchFamily="34" charset="0"/>
              </a:rPr>
              <a:pPr/>
              <a:t>31</a:t>
            </a:fld>
            <a:endParaRPr lang="en-US">
              <a:latin typeface="Arial" pitchFamily="34" charset="0"/>
            </a:endParaRPr>
          </a:p>
        </p:txBody>
      </p:sp>
      <p:sp>
        <p:nvSpPr>
          <p:cNvPr id="134147" name="Rectangle 2"/>
          <p:cNvSpPr>
            <a:spLocks noGrp="1" noRot="1" noChangeAspect="1" noChangeArrowheads="1" noTextEdit="1"/>
          </p:cNvSpPr>
          <p:nvPr>
            <p:ph type="sldImg"/>
          </p:nvPr>
        </p:nvSpPr>
        <p:spPr>
          <a:xfrm>
            <a:off x="409575" y="698500"/>
            <a:ext cx="6203950" cy="3490913"/>
          </a:xfrm>
          <a:ln/>
        </p:spPr>
      </p:sp>
      <p:sp>
        <p:nvSpPr>
          <p:cNvPr id="134148" name="Rectangle 3"/>
          <p:cNvSpPr>
            <a:spLocks noGrp="1" noChangeArrowheads="1"/>
          </p:cNvSpPr>
          <p:nvPr>
            <p:ph type="body" idx="1"/>
          </p:nvPr>
        </p:nvSpPr>
        <p:spPr>
          <a:noFill/>
          <a:ln/>
        </p:spPr>
        <p:txBody>
          <a:bodyPr/>
          <a:lstStyle/>
          <a:p>
            <a:pPr eaLnBrk="1" hangingPunct="1"/>
            <a:r>
              <a:rPr lang="en-US" dirty="0">
                <a:latin typeface="Arial" pitchFamily="34" charset="0"/>
              </a:rPr>
              <a:t>MICROCUFF* is 10 micron, while conventional cuff thickness is 50-80 microns.  </a:t>
            </a:r>
          </a:p>
          <a:p>
            <a:pPr eaLnBrk="1" hangingPunct="1"/>
            <a:endParaRPr lang="en-US" dirty="0">
              <a:latin typeface="Arial" pitchFamily="34" charset="0"/>
            </a:endParaRPr>
          </a:p>
          <a:p>
            <a:pPr eaLnBrk="1" hangingPunct="1"/>
            <a:r>
              <a:rPr lang="en-US" dirty="0">
                <a:latin typeface="Arial" pitchFamily="34" charset="0"/>
              </a:rPr>
              <a:t>Polyurethane is a stronger material than PVC and even though it is thin, the puncture strength is better than PVC, and the burst pressure is equal to or better (the pilot line burst before the cuff did in several samples).</a:t>
            </a:r>
          </a:p>
          <a:p>
            <a:pPr eaLnBrk="1" hangingPunct="1"/>
            <a:endParaRPr lang="en-US" dirty="0">
              <a:latin typeface="Arial" pitchFamily="34" charset="0"/>
            </a:endParaRPr>
          </a:p>
          <a:p>
            <a:pPr>
              <a:spcBef>
                <a:spcPct val="0"/>
              </a:spcBef>
            </a:pPr>
            <a:r>
              <a:rPr lang="en-US" dirty="0">
                <a:latin typeface="Arial" pitchFamily="34" charset="0"/>
              </a:rPr>
              <a:t>In addition, MICROCUFF* can withstand over 800 cm H2O burst pressure.</a:t>
            </a:r>
          </a:p>
          <a:p>
            <a:pPr eaLnBrk="1" hangingPunct="1"/>
            <a:endParaRPr lang="en-US" dirty="0">
              <a:latin typeface="Arial" pitchFamily="34" charset="0"/>
            </a:endParaRPr>
          </a:p>
        </p:txBody>
      </p:sp>
    </p:spTree>
    <p:extLst>
      <p:ext uri="{BB962C8B-B14F-4D97-AF65-F5344CB8AC3E}">
        <p14:creationId xmlns:p14="http://schemas.microsoft.com/office/powerpoint/2010/main" val="3492544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99F02D25-7ECA-4628-A67F-6590DD536A70}" type="slidenum">
              <a:rPr lang="en-US" smtClean="0">
                <a:latin typeface="Arial" pitchFamily="34" charset="0"/>
              </a:rPr>
              <a:pPr/>
              <a:t>32</a:t>
            </a:fld>
            <a:endParaRPr lang="en-US">
              <a:latin typeface="Arial" pitchFamily="34" charset="0"/>
            </a:endParaRPr>
          </a:p>
        </p:txBody>
      </p:sp>
      <p:sp>
        <p:nvSpPr>
          <p:cNvPr id="132099" name="Rectangle 2"/>
          <p:cNvSpPr>
            <a:spLocks noGrp="1" noRot="1" noChangeAspect="1" noChangeArrowheads="1" noTextEdit="1"/>
          </p:cNvSpPr>
          <p:nvPr>
            <p:ph type="sldImg"/>
          </p:nvPr>
        </p:nvSpPr>
        <p:spPr>
          <a:xfrm>
            <a:off x="409575" y="698500"/>
            <a:ext cx="6203950" cy="3490913"/>
          </a:xfrm>
          <a:ln/>
        </p:spPr>
      </p:sp>
      <p:sp>
        <p:nvSpPr>
          <p:cNvPr id="132100" name="Rectangle 3"/>
          <p:cNvSpPr>
            <a:spLocks noGrp="1" noChangeArrowheads="1"/>
          </p:cNvSpPr>
          <p:nvPr>
            <p:ph type="body" idx="1"/>
          </p:nvPr>
        </p:nvSpPr>
        <p:spPr>
          <a:noFill/>
          <a:ln/>
        </p:spPr>
        <p:txBody>
          <a:bodyPr/>
          <a:lstStyle/>
          <a:p>
            <a:pPr eaLnBrk="1" hangingPunct="1"/>
            <a:r>
              <a:rPr lang="en-US" dirty="0">
                <a:latin typeface="Arial" pitchFamily="34" charset="0"/>
              </a:rPr>
              <a:t>Cuff pressure must be monitored during procedures. </a:t>
            </a:r>
          </a:p>
          <a:p>
            <a:pPr eaLnBrk="1" hangingPunct="1"/>
            <a:r>
              <a:rPr lang="en-US" dirty="0">
                <a:latin typeface="Arial" pitchFamily="34" charset="0"/>
              </a:rPr>
              <a:t>Usually checked Q12h (once per</a:t>
            </a:r>
            <a:r>
              <a:rPr lang="en-US" baseline="0" dirty="0">
                <a:latin typeface="Arial" pitchFamily="34" charset="0"/>
              </a:rPr>
              <a:t> shift) or </a:t>
            </a:r>
            <a:r>
              <a:rPr lang="en-US" baseline="0" dirty="0" err="1">
                <a:latin typeface="Arial" pitchFamily="34" charset="0"/>
              </a:rPr>
              <a:t>prn</a:t>
            </a:r>
            <a:r>
              <a:rPr lang="en-US" baseline="0" dirty="0">
                <a:latin typeface="Arial" pitchFamily="34" charset="0"/>
              </a:rPr>
              <a:t> as per protocol </a:t>
            </a:r>
            <a:endParaRPr lang="en-US" dirty="0">
              <a:latin typeface="Arial" pitchFamily="34" charset="0"/>
            </a:endParaRPr>
          </a:p>
        </p:txBody>
      </p:sp>
    </p:spTree>
    <p:extLst>
      <p:ext uri="{BB962C8B-B14F-4D97-AF65-F5344CB8AC3E}">
        <p14:creationId xmlns:p14="http://schemas.microsoft.com/office/powerpoint/2010/main" val="1789305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4FD56F83-BCB2-4839-88DC-E48A10B5C7A1}" type="slidenum">
              <a:rPr lang="en-US" smtClean="0">
                <a:latin typeface="Arial" pitchFamily="34" charset="0"/>
              </a:rPr>
              <a:pPr/>
              <a:t>35</a:t>
            </a:fld>
            <a:endParaRPr lang="en-US">
              <a:latin typeface="Arial"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r>
              <a:rPr lang="en-US" dirty="0">
                <a:latin typeface="Arial" pitchFamily="34" charset="0"/>
              </a:rPr>
              <a:t>Clinical Article:</a:t>
            </a:r>
          </a:p>
          <a:p>
            <a:pPr eaLnBrk="1" hangingPunct="1"/>
            <a:r>
              <a:rPr lang="en-US" dirty="0">
                <a:latin typeface="Arial" pitchFamily="34" charset="0"/>
              </a:rPr>
              <a:t>Published</a:t>
            </a:r>
            <a:r>
              <a:rPr lang="en-US" baseline="0" dirty="0">
                <a:latin typeface="Arial" pitchFamily="34" charset="0"/>
              </a:rPr>
              <a:t> 2005</a:t>
            </a:r>
          </a:p>
          <a:p>
            <a:pPr eaLnBrk="1" hangingPunct="1"/>
            <a:r>
              <a:rPr lang="en-US" baseline="0" dirty="0">
                <a:latin typeface="Arial" pitchFamily="34" charset="0"/>
              </a:rPr>
              <a:t>American Heart Association Guidelines for Cardiopulmonary Resuscitation and Emergency Cardiovascular Care </a:t>
            </a:r>
            <a:endParaRPr lang="en-US" dirty="0">
              <a:latin typeface="Arial" pitchFamily="34" charset="0"/>
            </a:endParaRPr>
          </a:p>
        </p:txBody>
      </p:sp>
    </p:spTree>
    <p:extLst>
      <p:ext uri="{BB962C8B-B14F-4D97-AF65-F5344CB8AC3E}">
        <p14:creationId xmlns:p14="http://schemas.microsoft.com/office/powerpoint/2010/main" val="1394398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14BBA89F-186B-4402-BCDB-81340CE7F2F9}" type="slidenum">
              <a:rPr lang="en-US" smtClean="0">
                <a:latin typeface="Arial" pitchFamily="34" charset="0"/>
              </a:rPr>
              <a:pPr/>
              <a:t>36</a:t>
            </a:fld>
            <a:endParaRPr lang="en-US">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r>
              <a:rPr lang="en-US" sz="1400" dirty="0">
                <a:latin typeface="Arial" pitchFamily="34" charset="0"/>
              </a:rPr>
              <a:t>Clinical Article:</a:t>
            </a:r>
          </a:p>
          <a:p>
            <a:pPr eaLnBrk="1" hangingPunct="1"/>
            <a:r>
              <a:rPr lang="en-US" sz="1400" dirty="0">
                <a:latin typeface="Arial" pitchFamily="34" charset="0"/>
              </a:rPr>
              <a:t>Scandinavian Anesthesia </a:t>
            </a:r>
          </a:p>
          <a:p>
            <a:pPr eaLnBrk="1" hangingPunct="1"/>
            <a:r>
              <a:rPr lang="en-US" sz="1400" dirty="0">
                <a:latin typeface="Arial" pitchFamily="34" charset="0"/>
              </a:rPr>
              <a:t>Dr. </a:t>
            </a:r>
            <a:r>
              <a:rPr lang="en-US" sz="1400" dirty="0" err="1">
                <a:latin typeface="Arial" pitchFamily="34" charset="0"/>
              </a:rPr>
              <a:t>Dullinkof</a:t>
            </a:r>
            <a:r>
              <a:rPr lang="en-US" sz="1400" dirty="0">
                <a:latin typeface="Arial" pitchFamily="34" charset="0"/>
              </a:rPr>
              <a:t> </a:t>
            </a:r>
          </a:p>
          <a:p>
            <a:pPr eaLnBrk="1" hangingPunct="1"/>
            <a:r>
              <a:rPr lang="en-US" sz="1400" dirty="0">
                <a:latin typeface="Arial" pitchFamily="34" charset="0"/>
              </a:rPr>
              <a:t>Fit and Seal Characteristics of a new Pediatric Tracheal Tube with HVLP PU Cuff</a:t>
            </a:r>
          </a:p>
          <a:p>
            <a:pPr eaLnBrk="1" hangingPunct="1"/>
            <a:r>
              <a:rPr lang="en-US" sz="1400" dirty="0">
                <a:latin typeface="Arial" pitchFamily="34" charset="0"/>
              </a:rPr>
              <a:t>500 patients</a:t>
            </a:r>
          </a:p>
          <a:p>
            <a:pPr eaLnBrk="1" hangingPunct="1"/>
            <a:endParaRPr lang="en-US" dirty="0">
              <a:latin typeface="Arial" pitchFamily="34" charset="0"/>
            </a:endParaRPr>
          </a:p>
        </p:txBody>
      </p:sp>
    </p:spTree>
    <p:extLst>
      <p:ext uri="{BB962C8B-B14F-4D97-AF65-F5344CB8AC3E}">
        <p14:creationId xmlns:p14="http://schemas.microsoft.com/office/powerpoint/2010/main" val="3740398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4D3B7C2E-EF4E-45DE-A824-9B6AF039807B}" type="slidenum">
              <a:rPr lang="en-US" smtClean="0">
                <a:latin typeface="Arial" pitchFamily="34" charset="0"/>
              </a:rPr>
              <a:pPr/>
              <a:t>37</a:t>
            </a:fld>
            <a:endParaRPr lang="en-US">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r>
              <a:rPr lang="en-US" sz="1400" dirty="0">
                <a:latin typeface="Arial" pitchFamily="34" charset="0"/>
              </a:rPr>
              <a:t>Clinical Article:</a:t>
            </a:r>
          </a:p>
          <a:p>
            <a:pPr eaLnBrk="1" hangingPunct="1"/>
            <a:r>
              <a:rPr lang="en-US" sz="1400" dirty="0">
                <a:latin typeface="Arial" pitchFamily="34" charset="0"/>
              </a:rPr>
              <a:t>Dr. Weiss </a:t>
            </a:r>
          </a:p>
          <a:p>
            <a:pPr eaLnBrk="1" hangingPunct="1"/>
            <a:r>
              <a:rPr lang="en-US" sz="1400" dirty="0">
                <a:latin typeface="Arial" pitchFamily="34" charset="0"/>
              </a:rPr>
              <a:t>Appropriate placement of intubation depth marks in a new cuffed pediatric tracheal tube </a:t>
            </a:r>
          </a:p>
          <a:p>
            <a:pPr eaLnBrk="1" hangingPunct="1"/>
            <a:r>
              <a:rPr lang="en-US" sz="1400" dirty="0">
                <a:latin typeface="Arial" pitchFamily="34" charset="0"/>
              </a:rPr>
              <a:t>250 patients</a:t>
            </a:r>
          </a:p>
          <a:p>
            <a:pPr eaLnBrk="1" hangingPunct="1"/>
            <a:endParaRPr lang="en-US" dirty="0">
              <a:latin typeface="Arial" pitchFamily="34" charset="0"/>
            </a:endParaRPr>
          </a:p>
        </p:txBody>
      </p:sp>
    </p:spTree>
    <p:extLst>
      <p:ext uri="{BB962C8B-B14F-4D97-AF65-F5344CB8AC3E}">
        <p14:creationId xmlns:p14="http://schemas.microsoft.com/office/powerpoint/2010/main" val="60921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https://www.pediatrics.wisc.edu/education/sedation-program/sedation-education/pediatric-airway</a:t>
            </a:r>
          </a:p>
        </p:txBody>
      </p:sp>
      <p:sp>
        <p:nvSpPr>
          <p:cNvPr id="4" name="Slide Number Placeholder 3"/>
          <p:cNvSpPr>
            <a:spLocks noGrp="1"/>
          </p:cNvSpPr>
          <p:nvPr>
            <p:ph type="sldNum" sz="quarter" idx="10"/>
          </p:nvPr>
        </p:nvSpPr>
        <p:spPr/>
        <p:txBody>
          <a:bodyPr/>
          <a:lstStyle/>
          <a:p>
            <a:fld id="{4710807F-0148-42BB-8DE4-FEAC7B0B057C}" type="slidenum">
              <a:rPr lang="en-GB" smtClean="0"/>
              <a:pPr/>
              <a:t>10</a:t>
            </a:fld>
            <a:endParaRPr lang="en-GB" dirty="0"/>
          </a:p>
        </p:txBody>
      </p:sp>
    </p:spTree>
    <p:extLst>
      <p:ext uri="{BB962C8B-B14F-4D97-AF65-F5344CB8AC3E}">
        <p14:creationId xmlns:p14="http://schemas.microsoft.com/office/powerpoint/2010/main" val="162976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9BDC03FF-AA0B-459D-9F38-8FC2CA0FDCA4}" type="slidenum">
              <a:rPr lang="en-US" smtClean="0">
                <a:latin typeface="Arial" pitchFamily="34" charset="0"/>
              </a:rPr>
              <a:pPr/>
              <a:t>12</a:t>
            </a:fld>
            <a:endParaRPr lang="en-US">
              <a:latin typeface="Arial" pitchFamily="34" charset="0"/>
            </a:endParaRPr>
          </a:p>
        </p:txBody>
      </p:sp>
      <p:sp>
        <p:nvSpPr>
          <p:cNvPr id="125955" name="Rectangle 2"/>
          <p:cNvSpPr>
            <a:spLocks noGrp="1" noRot="1" noChangeAspect="1" noChangeArrowheads="1" noTextEdit="1"/>
          </p:cNvSpPr>
          <p:nvPr>
            <p:ph type="sldImg"/>
          </p:nvPr>
        </p:nvSpPr>
        <p:spPr>
          <a:xfrm>
            <a:off x="409575" y="698500"/>
            <a:ext cx="6203950" cy="3490913"/>
          </a:xfrm>
          <a:ln/>
        </p:spPr>
      </p:sp>
      <p:sp>
        <p:nvSpPr>
          <p:cNvPr id="125956" name="Rectangle 3"/>
          <p:cNvSpPr>
            <a:spLocks noGrp="1" noChangeArrowheads="1"/>
          </p:cNvSpPr>
          <p:nvPr>
            <p:ph type="body" idx="1"/>
          </p:nvPr>
        </p:nvSpPr>
        <p:spPr>
          <a:noFill/>
          <a:ln/>
        </p:spPr>
        <p:txBody>
          <a:bodyPr/>
          <a:lstStyle/>
          <a:p>
            <a:pPr eaLnBrk="1" hangingPunct="1"/>
            <a:r>
              <a:rPr lang="en-US" dirty="0">
                <a:latin typeface="Arial" pitchFamily="34" charset="0"/>
              </a:rPr>
              <a:t>The unique attributes of the MICROCUFF* ET tube make accurate tube placement much easier than other tubes.  Again, the intubation depth mark is placed based on anatomical data.  The cuff is short and cylindrical and placed near the tip.</a:t>
            </a:r>
          </a:p>
          <a:p>
            <a:pPr eaLnBrk="1" hangingPunct="1"/>
            <a:endParaRPr lang="en-US" dirty="0">
              <a:latin typeface="Arial" pitchFamily="34" charset="0"/>
            </a:endParaRPr>
          </a:p>
          <a:p>
            <a:pPr eaLnBrk="1" hangingPunct="1"/>
            <a:r>
              <a:rPr lang="en-US" dirty="0">
                <a:latin typeface="Arial" pitchFamily="34" charset="0"/>
              </a:rPr>
              <a:t>MICROCUFF* maximizes the cuff-free </a:t>
            </a:r>
            <a:r>
              <a:rPr lang="en-US" dirty="0" err="1">
                <a:latin typeface="Arial" pitchFamily="34" charset="0"/>
              </a:rPr>
              <a:t>subglottic</a:t>
            </a:r>
            <a:r>
              <a:rPr lang="en-US" dirty="0">
                <a:latin typeface="Arial" pitchFamily="34" charset="0"/>
              </a:rPr>
              <a:t> zone to reduce risk to tissues. The cuff is designed to be lower in the airway:</a:t>
            </a:r>
          </a:p>
          <a:p>
            <a:pPr eaLnBrk="1" hangingPunct="1">
              <a:buFontTx/>
              <a:buChar char="•"/>
            </a:pPr>
            <a:r>
              <a:rPr lang="en-US" dirty="0">
                <a:latin typeface="Arial" pitchFamily="34" charset="0"/>
              </a:rPr>
              <a:t>Short, cylindrical cuff shape</a:t>
            </a:r>
          </a:p>
          <a:p>
            <a:pPr eaLnBrk="1" hangingPunct="1">
              <a:buFontTx/>
              <a:buChar char="•"/>
            </a:pPr>
            <a:r>
              <a:rPr lang="en-US" dirty="0">
                <a:latin typeface="Arial" pitchFamily="34" charset="0"/>
              </a:rPr>
              <a:t>Cuff placed near tip</a:t>
            </a:r>
          </a:p>
          <a:p>
            <a:pPr eaLnBrk="1" hangingPunct="1">
              <a:buFontTx/>
              <a:buChar char="•"/>
            </a:pPr>
            <a:r>
              <a:rPr lang="en-US" dirty="0">
                <a:latin typeface="Arial" pitchFamily="34" charset="0"/>
              </a:rPr>
              <a:t>Cuff centers the tube in the trachea, no need for Murphy eye</a:t>
            </a:r>
          </a:p>
          <a:p>
            <a:pPr>
              <a:spcBef>
                <a:spcPct val="50000"/>
              </a:spcBef>
            </a:pPr>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153461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9CD40C5-9151-4B09-AEC0-C53EA9F3C125}" type="slidenum">
              <a:rPr lang="en-US" smtClean="0">
                <a:latin typeface="Arial" pitchFamily="34" charset="0"/>
              </a:rPr>
              <a:pPr/>
              <a:t>13</a:t>
            </a:fld>
            <a:endParaRPr lang="en-US">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dirty="0">
                <a:latin typeface="Arial" pitchFamily="34" charset="0"/>
              </a:rPr>
              <a:t>Pediatric MICROCUFF* is truly a device DESIGNED BY DOCTORS FOR DOCTORS.  </a:t>
            </a:r>
          </a:p>
          <a:p>
            <a:pPr eaLnBrk="1" hangingPunct="1"/>
            <a:endParaRPr lang="en-US" dirty="0">
              <a:latin typeface="Arial" pitchFamily="34" charset="0"/>
            </a:endParaRPr>
          </a:p>
          <a:p>
            <a:pPr eaLnBrk="1" hangingPunct="1"/>
            <a:r>
              <a:rPr lang="en-US" dirty="0">
                <a:latin typeface="Arial" pitchFamily="34" charset="0"/>
              </a:rPr>
              <a:t>There are two doctors who brought this product to life.  The first is Dr. Andreas Gerber, a board certified pediatric anesthesiologist, </a:t>
            </a:r>
            <a:r>
              <a:rPr lang="en-US" dirty="0" err="1">
                <a:latin typeface="Arial" pitchFamily="34" charset="0"/>
              </a:rPr>
              <a:t>intensivist</a:t>
            </a:r>
            <a:r>
              <a:rPr lang="en-US" dirty="0">
                <a:latin typeface="Arial" pitchFamily="34" charset="0"/>
              </a:rPr>
              <a:t>, and pediatrician.</a:t>
            </a:r>
            <a:r>
              <a:rPr lang="en-US" baseline="0" dirty="0">
                <a:latin typeface="Arial" pitchFamily="34" charset="0"/>
              </a:rPr>
              <a:t>  He has since </a:t>
            </a:r>
            <a:r>
              <a:rPr lang="en-US" dirty="0">
                <a:latin typeface="Arial" pitchFamily="34" charset="0"/>
              </a:rPr>
              <a:t>stepped down as Director of Anesthesiology at the Children’s Hospital of Zurich Switzerland.  Dr. Markus Weiss assumed Dr. Gerber’s responsibilities.  </a:t>
            </a:r>
          </a:p>
          <a:p>
            <a:pPr eaLnBrk="1" hangingPunct="1"/>
            <a:endParaRPr lang="en-US" dirty="0">
              <a:latin typeface="Arial" pitchFamily="34" charset="0"/>
            </a:endParaRPr>
          </a:p>
          <a:p>
            <a:pPr eaLnBrk="1" hangingPunct="1"/>
            <a:r>
              <a:rPr lang="en-US" dirty="0">
                <a:latin typeface="Arial" pitchFamily="34" charset="0"/>
              </a:rPr>
              <a:t>Both doctors believed in the benefits of cuffed ET tubes for pediatrics and did not feel that current commercial ET tube designs were well suited for pediatrics.</a:t>
            </a:r>
          </a:p>
        </p:txBody>
      </p:sp>
    </p:spTree>
    <p:extLst>
      <p:ext uri="{BB962C8B-B14F-4D97-AF65-F5344CB8AC3E}">
        <p14:creationId xmlns:p14="http://schemas.microsoft.com/office/powerpoint/2010/main" val="3279865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FC37A737-E760-4BEE-B240-C219F2C1E1B0}" type="slidenum">
              <a:rPr lang="en-US" smtClean="0">
                <a:latin typeface="Arial" pitchFamily="34" charset="0"/>
              </a:rPr>
              <a:pPr/>
              <a:t>14</a:t>
            </a:fld>
            <a:endParaRPr lang="en-US">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a:latin typeface="Arial" pitchFamily="34" charset="0"/>
              </a:rPr>
              <a:t>Now I’d like to talk about how cuffed and uncuffed tubes compare and the traditional teaching in Pediatrics that emphasizes uncuffed tubes. </a:t>
            </a:r>
          </a:p>
        </p:txBody>
      </p:sp>
    </p:spTree>
    <p:extLst>
      <p:ext uri="{BB962C8B-B14F-4D97-AF65-F5344CB8AC3E}">
        <p14:creationId xmlns:p14="http://schemas.microsoft.com/office/powerpoint/2010/main" val="1800037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0840EF6-0931-4C63-A85E-12AE5E51A06A}" type="slidenum">
              <a:rPr lang="en-US" smtClean="0">
                <a:latin typeface="Arial" pitchFamily="34" charset="0"/>
              </a:rPr>
              <a:pPr/>
              <a:t>15</a:t>
            </a:fld>
            <a:endParaRPr lang="en-US">
              <a:latin typeface="Arial" pitchFamily="34" charset="0"/>
            </a:endParaRPr>
          </a:p>
        </p:txBody>
      </p:sp>
      <p:sp>
        <p:nvSpPr>
          <p:cNvPr id="104451" name="Rectangle 2"/>
          <p:cNvSpPr>
            <a:spLocks noGrp="1" noRot="1" noChangeAspect="1" noChangeArrowheads="1" noTextEdit="1"/>
          </p:cNvSpPr>
          <p:nvPr>
            <p:ph type="sldImg"/>
          </p:nvPr>
        </p:nvSpPr>
        <p:spPr>
          <a:xfrm>
            <a:off x="409575" y="698500"/>
            <a:ext cx="6203950" cy="3490913"/>
          </a:xfrm>
          <a:ln/>
        </p:spPr>
      </p:sp>
      <p:sp>
        <p:nvSpPr>
          <p:cNvPr id="104452" name="Rectangle 3"/>
          <p:cNvSpPr>
            <a:spLocks noGrp="1" noChangeArrowheads="1"/>
          </p:cNvSpPr>
          <p:nvPr>
            <p:ph type="body" idx="1"/>
          </p:nvPr>
        </p:nvSpPr>
        <p:spPr>
          <a:noFill/>
          <a:ln/>
        </p:spPr>
        <p:txBody>
          <a:bodyPr/>
          <a:lstStyle/>
          <a:p>
            <a:pPr eaLnBrk="1" hangingPunct="1"/>
            <a:r>
              <a:rPr lang="en-US">
                <a:latin typeface="Arial" pitchFamily="34" charset="0"/>
              </a:rPr>
              <a:t>Cuffed ET tubes are the standard of care in adult patients. Uncuffed tubes are not used. But with Pediatric patients, this scenario changes.</a:t>
            </a:r>
          </a:p>
          <a:p>
            <a:pPr eaLnBrk="1" hangingPunct="1"/>
            <a:endParaRPr lang="en-US">
              <a:latin typeface="Arial" pitchFamily="34" charset="0"/>
            </a:endParaRPr>
          </a:p>
          <a:p>
            <a:pPr eaLnBrk="1" hangingPunct="1"/>
            <a:r>
              <a:rPr lang="en-US">
                <a:latin typeface="Arial" pitchFamily="34" charset="0"/>
              </a:rPr>
              <a:t>Clinicians perceive cuffed tubes to be dangerous for patients under 8, so they typically use uncuffed tubes.  But this means that these patients and clinicians are </a:t>
            </a:r>
            <a:r>
              <a:rPr lang="en-US" b="1">
                <a:latin typeface="Arial" pitchFamily="34" charset="0"/>
              </a:rPr>
              <a:t>not</a:t>
            </a:r>
            <a:r>
              <a:rPr lang="en-US">
                <a:latin typeface="Arial" pitchFamily="34" charset="0"/>
              </a:rPr>
              <a:t> receiving the benefits of a cuffed tube. We’ll get into the details of this later in the presentation.</a:t>
            </a:r>
          </a:p>
        </p:txBody>
      </p:sp>
    </p:spTree>
    <p:extLst>
      <p:ext uri="{BB962C8B-B14F-4D97-AF65-F5344CB8AC3E}">
        <p14:creationId xmlns:p14="http://schemas.microsoft.com/office/powerpoint/2010/main" val="16105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717945B-8918-4922-B53B-8513D6A91617}" type="slidenum">
              <a:rPr lang="en-US" smtClean="0">
                <a:latin typeface="Arial" pitchFamily="34" charset="0"/>
              </a:rPr>
              <a:pPr/>
              <a:t>16</a:t>
            </a:fld>
            <a:endParaRPr lang="en-US">
              <a:latin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a:latin typeface="Arial" pitchFamily="34" charset="0"/>
              </a:rPr>
              <a:t>Uncuffed tubes may not always fit the cricoid which means clinicians are left to compensate!</a:t>
            </a:r>
          </a:p>
          <a:p>
            <a:pPr eaLnBrk="1" hangingPunct="1"/>
            <a:endParaRPr lang="en-US">
              <a:latin typeface="Arial" pitchFamily="34" charset="0"/>
            </a:endParaRPr>
          </a:p>
          <a:p>
            <a:pPr>
              <a:spcBef>
                <a:spcPct val="0"/>
              </a:spcBef>
            </a:pPr>
            <a:r>
              <a:rPr lang="en-US">
                <a:latin typeface="Arial" pitchFamily="34" charset="0"/>
              </a:rPr>
              <a:t>First of all, if they are Undersized, you get Excessive Leakage </a:t>
            </a:r>
            <a:r>
              <a:rPr lang="en-US" i="1">
                <a:latin typeface="Arial" pitchFamily="34" charset="0"/>
              </a:rPr>
              <a:t>(click mouse for animation)</a:t>
            </a:r>
          </a:p>
          <a:p>
            <a:pPr eaLnBrk="1" hangingPunct="1">
              <a:buFontTx/>
              <a:buChar char="•"/>
            </a:pPr>
            <a:r>
              <a:rPr lang="en-US">
                <a:latin typeface="Arial" pitchFamily="34" charset="0"/>
              </a:rPr>
              <a:t>Difficult to control ventilation</a:t>
            </a:r>
          </a:p>
          <a:p>
            <a:pPr eaLnBrk="1" hangingPunct="1">
              <a:buFontTx/>
              <a:buChar char="•"/>
            </a:pPr>
            <a:r>
              <a:rPr lang="en-US">
                <a:latin typeface="Arial" pitchFamily="34" charset="0"/>
              </a:rPr>
              <a:t>Less accurate monitoring and pulmonary function testing</a:t>
            </a:r>
          </a:p>
          <a:p>
            <a:pPr eaLnBrk="1" hangingPunct="1">
              <a:buFontTx/>
              <a:buChar char="•"/>
            </a:pPr>
            <a:r>
              <a:rPr lang="en-US">
                <a:latin typeface="Arial" pitchFamily="34" charset="0"/>
              </a:rPr>
              <a:t>Higher risk of aspiration</a:t>
            </a:r>
          </a:p>
          <a:p>
            <a:pPr eaLnBrk="1" hangingPunct="1">
              <a:buFontTx/>
              <a:buChar char="•"/>
            </a:pPr>
            <a:r>
              <a:rPr lang="en-US">
                <a:latin typeface="Arial" pitchFamily="34" charset="0"/>
              </a:rPr>
              <a:t>Higher anesthesia gas flow rate</a:t>
            </a:r>
          </a:p>
          <a:p>
            <a:pPr eaLnBrk="1" hangingPunct="1">
              <a:buFontTx/>
              <a:buChar char="•"/>
            </a:pPr>
            <a:r>
              <a:rPr lang="en-US">
                <a:latin typeface="Arial" pitchFamily="34" charset="0"/>
              </a:rPr>
              <a:t>May necessitate re-intubation</a:t>
            </a:r>
          </a:p>
          <a:p>
            <a:pPr eaLnBrk="1" hangingPunct="1"/>
            <a:endParaRPr lang="en-US">
              <a:latin typeface="Arial" pitchFamily="34" charset="0"/>
            </a:endParaRPr>
          </a:p>
          <a:p>
            <a:pPr>
              <a:spcBef>
                <a:spcPct val="0"/>
              </a:spcBef>
            </a:pPr>
            <a:r>
              <a:rPr lang="en-US" i="1">
                <a:latin typeface="Arial" pitchFamily="34" charset="0"/>
              </a:rPr>
              <a:t>(click mouse for animation)</a:t>
            </a:r>
          </a:p>
          <a:p>
            <a:pPr eaLnBrk="1" hangingPunct="1"/>
            <a:r>
              <a:rPr lang="en-US">
                <a:latin typeface="Arial" pitchFamily="34" charset="0"/>
              </a:rPr>
              <a:t>Clinicians must deal with the leakage!</a:t>
            </a:r>
          </a:p>
          <a:p>
            <a:pPr eaLnBrk="1" hangingPunct="1"/>
            <a:endParaRPr lang="en-US">
              <a:latin typeface="Arial" pitchFamily="34" charset="0"/>
            </a:endParaRPr>
          </a:p>
          <a:p>
            <a:pPr eaLnBrk="1" hangingPunct="1"/>
            <a:r>
              <a:rPr lang="en-US">
                <a:latin typeface="Arial" pitchFamily="34" charset="0"/>
              </a:rPr>
              <a:t>Second of all, if the tube is overized you can get tube exchange. </a:t>
            </a:r>
            <a:r>
              <a:rPr lang="en-US" i="1">
                <a:latin typeface="Arial" pitchFamily="34" charset="0"/>
              </a:rPr>
              <a:t>(click mouse for animation)</a:t>
            </a:r>
            <a:endParaRPr lang="en-US">
              <a:latin typeface="Arial" pitchFamily="34" charset="0"/>
            </a:endParaRPr>
          </a:p>
          <a:p>
            <a:pPr eaLnBrk="1" hangingPunct="1">
              <a:buFontTx/>
              <a:buChar char="•"/>
            </a:pPr>
            <a:r>
              <a:rPr lang="en-US">
                <a:latin typeface="Arial" pitchFamily="34" charset="0"/>
              </a:rPr>
              <a:t>Results in repeated tube exchange, up to 23%*</a:t>
            </a:r>
          </a:p>
          <a:p>
            <a:pPr eaLnBrk="1" hangingPunct="1">
              <a:buFontTx/>
              <a:buChar char="•"/>
            </a:pPr>
            <a:r>
              <a:rPr lang="en-US">
                <a:latin typeface="Arial" pitchFamily="34" charset="0"/>
              </a:rPr>
              <a:t>Increases risk to patient with each exchange</a:t>
            </a:r>
          </a:p>
          <a:p>
            <a:pPr eaLnBrk="1" hangingPunct="1">
              <a:buFontTx/>
              <a:buChar char="•"/>
            </a:pPr>
            <a:r>
              <a:rPr lang="en-US">
                <a:latin typeface="Arial" pitchFamily="34" charset="0"/>
              </a:rPr>
              <a:t>High pressure inside the cricoid </a:t>
            </a:r>
          </a:p>
          <a:p>
            <a:pPr eaLnBrk="1" hangingPunct="1">
              <a:buFontTx/>
              <a:buChar char="•"/>
            </a:pPr>
            <a:r>
              <a:rPr lang="en-US">
                <a:latin typeface="Arial" pitchFamily="34" charset="0"/>
              </a:rPr>
              <a:t>May lead to airway trauma</a:t>
            </a:r>
          </a:p>
          <a:p>
            <a:pPr eaLnBrk="1" hangingPunct="1">
              <a:buFontTx/>
              <a:buChar char="•"/>
            </a:pPr>
            <a:r>
              <a:rPr lang="en-US">
                <a:latin typeface="Arial" pitchFamily="34" charset="0"/>
              </a:rPr>
              <a:t>Tube OD varies widely among brands</a:t>
            </a:r>
          </a:p>
          <a:p>
            <a:pPr eaLnBrk="1" hangingPunct="1"/>
            <a:endParaRPr lang="en-US">
              <a:latin typeface="Arial" pitchFamily="34" charset="0"/>
            </a:endParaRPr>
          </a:p>
          <a:p>
            <a:pPr>
              <a:spcBef>
                <a:spcPct val="0"/>
              </a:spcBef>
            </a:pPr>
            <a:r>
              <a:rPr lang="en-US" i="1">
                <a:latin typeface="Arial" pitchFamily="34" charset="0"/>
              </a:rPr>
              <a:t>(click mouse for animation)</a:t>
            </a:r>
          </a:p>
          <a:p>
            <a:pPr eaLnBrk="1" hangingPunct="1"/>
            <a:r>
              <a:rPr lang="en-US">
                <a:latin typeface="Arial" pitchFamily="34" charset="0"/>
              </a:rPr>
              <a:t>Clinicians may need to reintubate!</a:t>
            </a:r>
          </a:p>
        </p:txBody>
      </p:sp>
    </p:spTree>
    <p:extLst>
      <p:ext uri="{BB962C8B-B14F-4D97-AF65-F5344CB8AC3E}">
        <p14:creationId xmlns:p14="http://schemas.microsoft.com/office/powerpoint/2010/main" val="1050675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DA6C0EC-EF3F-4F4C-9020-B5AE04C880BB}" type="slidenum">
              <a:rPr lang="en-US" smtClean="0">
                <a:latin typeface="Arial" pitchFamily="34" charset="0"/>
              </a:rPr>
              <a:pPr/>
              <a:t>17</a:t>
            </a:fld>
            <a:endParaRPr lang="en-US">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a:latin typeface="Arial" pitchFamily="34" charset="0"/>
              </a:rPr>
              <a:t>Here is a summary of the current status of pediatric tubes. </a:t>
            </a:r>
          </a:p>
          <a:p>
            <a:pPr eaLnBrk="1" hangingPunct="1"/>
            <a:endParaRPr lang="en-US">
              <a:latin typeface="Arial" pitchFamily="34" charset="0"/>
            </a:endParaRPr>
          </a:p>
          <a:p>
            <a:pPr eaLnBrk="1" hangingPunct="1"/>
            <a:r>
              <a:rPr lang="en-US" i="1">
                <a:latin typeface="Arial" pitchFamily="34" charset="0"/>
              </a:rPr>
              <a:t>(click mouse for animation)</a:t>
            </a:r>
            <a:r>
              <a:rPr lang="en-US">
                <a:latin typeface="Arial" pitchFamily="34" charset="0"/>
              </a:rPr>
              <a:t> Why are uncuffed tubes used?</a:t>
            </a:r>
          </a:p>
          <a:p>
            <a:pPr eaLnBrk="1" hangingPunct="1"/>
            <a:endParaRPr lang="en-US">
              <a:latin typeface="Arial" pitchFamily="34" charset="0"/>
            </a:endParaRPr>
          </a:p>
          <a:p>
            <a:pPr eaLnBrk="1" hangingPunct="1"/>
            <a:r>
              <a:rPr lang="en-US" i="1">
                <a:latin typeface="Arial" pitchFamily="34" charset="0"/>
              </a:rPr>
              <a:t>(click mouse for animation) Uncuffed tubes are not ideal!</a:t>
            </a:r>
          </a:p>
        </p:txBody>
      </p:sp>
    </p:spTree>
    <p:extLst>
      <p:ext uri="{BB962C8B-B14F-4D97-AF65-F5344CB8AC3E}">
        <p14:creationId xmlns:p14="http://schemas.microsoft.com/office/powerpoint/2010/main" val="74504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3D4DAB-CED6-EE47-ACAF-3D80C05D5D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623515" y="4359563"/>
            <a:ext cx="8461108" cy="660112"/>
          </a:xfrm>
          <a:prstGeom prst="rect">
            <a:avLst/>
          </a:prstGeom>
        </p:spPr>
        <p:txBody>
          <a:bodyPr anchor="t"/>
          <a:lstStyle>
            <a:lvl1pPr algn="l">
              <a:defRPr sz="480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623516" y="5105401"/>
            <a:ext cx="8461108" cy="555624"/>
          </a:xfrm>
        </p:spPr>
        <p:txBody>
          <a:bodyPr>
            <a:no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Tree>
    <p:extLst>
      <p:ext uri="{BB962C8B-B14F-4D97-AF65-F5344CB8AC3E}">
        <p14:creationId xmlns:p14="http://schemas.microsoft.com/office/powerpoint/2010/main" val="2859794200"/>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bar wo wa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1"/>
            <a:ext cx="3556000" cy="6858001"/>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D0EA378A-A067-1249-A2D8-72E92DB5F51A}"/>
              </a:ext>
            </a:extLst>
          </p:cNvPr>
          <p:cNvPicPr>
            <a:picLocks noChangeAspect="1"/>
          </p:cNvPicPr>
          <p:nvPr userDrawn="1"/>
        </p:nvPicPr>
        <p:blipFill>
          <a:blip r:embed="rId2"/>
          <a:stretch>
            <a:fillRect/>
          </a:stretch>
        </p:blipFill>
        <p:spPr>
          <a:xfrm>
            <a:off x="0" y="6403266"/>
            <a:ext cx="12188952" cy="490944"/>
          </a:xfrm>
          <a:prstGeom prst="rect">
            <a:avLst/>
          </a:prstGeom>
        </p:spPr>
      </p:pic>
      <p:sp>
        <p:nvSpPr>
          <p:cNvPr id="2" name="Title 1">
            <a:extLst>
              <a:ext uri="{FF2B5EF4-FFF2-40B4-BE49-F238E27FC236}">
                <a16:creationId xmlns:a16="http://schemas.microsoft.com/office/drawing/2014/main" id="{CDCA5728-5B79-1947-AD33-C1EB4C4CB20D}"/>
              </a:ext>
            </a:extLst>
          </p:cNvPr>
          <p:cNvSpPr>
            <a:spLocks noGrp="1"/>
          </p:cNvSpPr>
          <p:nvPr>
            <p:ph type="title" hasCustomPrompt="1"/>
          </p:nvPr>
        </p:nvSpPr>
        <p:spPr>
          <a:xfrm>
            <a:off x="266436" y="525268"/>
            <a:ext cx="3069431" cy="2065531"/>
          </a:xfrm>
          <a:prstGeom prst="rect">
            <a:avLst/>
          </a:prstGeom>
        </p:spPr>
        <p:txBody>
          <a:bodyPr anchor="t"/>
          <a:lstStyle>
            <a:lvl1pPr>
              <a:defRPr sz="3200"/>
            </a:lvl1pPr>
          </a:lstStyle>
          <a:p>
            <a:r>
              <a:rPr lang="en-US" dirty="0"/>
              <a:t>Headline here Additional lines</a:t>
            </a:r>
            <a:br>
              <a:rPr lang="en-US" dirty="0"/>
            </a:br>
            <a:r>
              <a:rPr lang="en-US" dirty="0"/>
              <a:t>if needed</a:t>
            </a:r>
          </a:p>
        </p:txBody>
      </p:sp>
      <p:sp>
        <p:nvSpPr>
          <p:cNvPr id="3" name="Content Placeholder 2">
            <a:extLst>
              <a:ext uri="{FF2B5EF4-FFF2-40B4-BE49-F238E27FC236}">
                <a16:creationId xmlns:a16="http://schemas.microsoft.com/office/drawing/2014/main" id="{38DE5851-8234-AB49-85D1-618C9F48F3E6}"/>
              </a:ext>
            </a:extLst>
          </p:cNvPr>
          <p:cNvSpPr>
            <a:spLocks noGrp="1"/>
          </p:cNvSpPr>
          <p:nvPr>
            <p:ph idx="1"/>
          </p:nvPr>
        </p:nvSpPr>
        <p:spPr>
          <a:xfrm>
            <a:off x="3896255" y="733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E959E50D-0543-D84D-BBA0-64156DDBC6A4}"/>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774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069006-A9A2-DC45-B0EF-01D3A3708676}"/>
              </a:ext>
            </a:extLst>
          </p:cNvPr>
          <p:cNvSpPr>
            <a:spLocks noGrp="1"/>
          </p:cNvSpPr>
          <p:nvPr>
            <p:ph type="pic" idx="1"/>
          </p:nvPr>
        </p:nvSpPr>
        <p:spPr>
          <a:xfrm>
            <a:off x="4483510" y="1366685"/>
            <a:ext cx="7098889" cy="484730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7BD053B-CF8D-2C47-AB70-C10AADC65328}"/>
              </a:ext>
            </a:extLst>
          </p:cNvPr>
          <p:cNvSpPr>
            <a:spLocks noGrp="1"/>
          </p:cNvSpPr>
          <p:nvPr>
            <p:ph type="body" sz="half" idx="2" hasCustomPrompt="1"/>
          </p:nvPr>
        </p:nvSpPr>
        <p:spPr>
          <a:xfrm>
            <a:off x="523875" y="1366684"/>
            <a:ext cx="3684331" cy="484730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smtClean="0">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effectLst/>
                <a:latin typeface="Calibri" panose="020F0502020204030204" pitchFamily="34" charset="0"/>
              </a:rPr>
              <a:t>Text here</a:t>
            </a:r>
          </a:p>
          <a:p>
            <a:pPr lvl="0"/>
            <a:endParaRPr lang="en-US" dirty="0"/>
          </a:p>
        </p:txBody>
      </p:sp>
      <p:sp>
        <p:nvSpPr>
          <p:cNvPr id="6" name="Slide Number Placeholder 5">
            <a:extLst>
              <a:ext uri="{FF2B5EF4-FFF2-40B4-BE49-F238E27FC236}">
                <a16:creationId xmlns:a16="http://schemas.microsoft.com/office/drawing/2014/main" id="{20AA3BAF-F9B4-E54F-9CFF-04AA85C9FD7A}"/>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4E537A7-1F67-845A-BE76-E6F60D0ED4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1413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8D1D6-03ED-2245-85C0-42187D7056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395E7F69-1F92-3749-8949-B06F60F7A38E}"/>
              </a:ext>
            </a:extLst>
          </p:cNvPr>
          <p:cNvSpPr>
            <a:spLocks noGrp="1"/>
          </p:cNvSpPr>
          <p:nvPr>
            <p:ph type="pic" sz="quarter" idx="11"/>
          </p:nvPr>
        </p:nvSpPr>
        <p:spPr>
          <a:xfrm>
            <a:off x="475590" y="440267"/>
            <a:ext cx="11225343" cy="5892800"/>
          </a:xfrm>
        </p:spPr>
        <p:txBody>
          <a:bodyPr>
            <a:normAutofit/>
          </a:bodyPr>
          <a:lstStyle>
            <a:lvl1pPr>
              <a:defRPr sz="2400"/>
            </a:lvl1pPr>
          </a:lstStyle>
          <a:p>
            <a:endParaRPr lang="en-US" dirty="0"/>
          </a:p>
        </p:txBody>
      </p:sp>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3471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C47082-A699-A54D-BF69-11134924DE87}"/>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72A44E97-282D-3141-91C4-B5F7BB5BF6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6">
            <a:extLst>
              <a:ext uri="{FF2B5EF4-FFF2-40B4-BE49-F238E27FC236}">
                <a16:creationId xmlns:a16="http://schemas.microsoft.com/office/drawing/2014/main" id="{203A1652-B49A-8949-9163-0119976D520E}"/>
              </a:ext>
            </a:extLst>
          </p:cNvPr>
          <p:cNvSpPr>
            <a:spLocks noGrp="1"/>
          </p:cNvSpPr>
          <p:nvPr>
            <p:ph type="pic" sz="quarter" idx="11"/>
          </p:nvPr>
        </p:nvSpPr>
        <p:spPr>
          <a:xfrm>
            <a:off x="475590" y="440267"/>
            <a:ext cx="11225343" cy="5892800"/>
          </a:xfrm>
        </p:spPr>
        <p:txBody>
          <a:bodyPr>
            <a:normAutofit/>
          </a:bodyPr>
          <a:lstStyle>
            <a:lvl1pPr>
              <a:defRPr sz="2400"/>
            </a:lvl1pPr>
          </a:lstStyle>
          <a:p>
            <a:endParaRPr lang="en-US" dirty="0"/>
          </a:p>
        </p:txBody>
      </p:sp>
      <p:sp>
        <p:nvSpPr>
          <p:cNvPr id="9" name="Slide Number Placeholder 5">
            <a:extLst>
              <a:ext uri="{FF2B5EF4-FFF2-40B4-BE49-F238E27FC236}">
                <a16:creationId xmlns:a16="http://schemas.microsoft.com/office/drawing/2014/main" id="{D090877C-D559-8344-B3F8-2CE0B12FFD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563905"/>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93A76-A335-C145-B772-88BCC3D46B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18BA-BCB5-FE46-B04E-59BB7E387AE9}"/>
              </a:ext>
            </a:extLst>
          </p:cNvPr>
          <p:cNvSpPr>
            <a:spLocks noGrp="1"/>
          </p:cNvSpPr>
          <p:nvPr>
            <p:ph type="title" hasCustomPrompt="1"/>
          </p:nvPr>
        </p:nvSpPr>
        <p:spPr>
          <a:xfrm>
            <a:off x="475590" y="3599153"/>
            <a:ext cx="5689236" cy="589390"/>
          </a:xfrm>
          <a:prstGeom prst="rect">
            <a:avLst/>
          </a:prstGeom>
        </p:spPr>
        <p:txBody>
          <a:bodyPr>
            <a:noAutofit/>
          </a:bodyPr>
          <a:lstStyle>
            <a:lvl1pPr>
              <a:defRPr sz="4800" b="1" i="0">
                <a:solidFill>
                  <a:srgbClr val="008557"/>
                </a:solidFill>
                <a:latin typeface="Arial" panose="020B0604020202020204" pitchFamily="34" charset="0"/>
                <a:cs typeface="Arial" panose="020B0604020202020204" pitchFamily="34" charset="0"/>
              </a:defRPr>
            </a:lvl1pPr>
          </a:lstStyle>
          <a:p>
            <a:r>
              <a:rPr lang="en-US" dirty="0"/>
              <a:t>Thank you</a:t>
            </a:r>
          </a:p>
        </p:txBody>
      </p:sp>
    </p:spTree>
    <p:extLst>
      <p:ext uri="{BB962C8B-B14F-4D97-AF65-F5344CB8AC3E}">
        <p14:creationId xmlns:p14="http://schemas.microsoft.com/office/powerpoint/2010/main" val="1475096831"/>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11932024"/>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9" name="Picture Placeholder 6">
            <a:extLst>
              <a:ext uri="{FF2B5EF4-FFF2-40B4-BE49-F238E27FC236}">
                <a16:creationId xmlns:a16="http://schemas.microsoft.com/office/drawing/2014/main" id="{81BAFE33-0AA3-AB48-997C-0D956C98E614}"/>
              </a:ext>
            </a:extLst>
          </p:cNvPr>
          <p:cNvSpPr>
            <a:spLocks noGrp="1"/>
          </p:cNvSpPr>
          <p:nvPr>
            <p:ph type="pic" sz="quarter" idx="11"/>
          </p:nvPr>
        </p:nvSpPr>
        <p:spPr>
          <a:xfrm>
            <a:off x="698091" y="1749425"/>
            <a:ext cx="6518686" cy="4337050"/>
          </a:xfrm>
        </p:spPr>
        <p:txBody>
          <a:bodyPr>
            <a:normAutofit/>
          </a:bodyPr>
          <a:lstStyle>
            <a:lvl1pPr>
              <a:defRPr sz="2400"/>
            </a:lvl1pPr>
          </a:lstStyle>
          <a:p>
            <a:endParaRPr lang="en-US" dirty="0"/>
          </a:p>
        </p:txBody>
      </p:sp>
      <p:sp>
        <p:nvSpPr>
          <p:cNvPr id="3" name="Title 2">
            <a:extLst>
              <a:ext uri="{FF2B5EF4-FFF2-40B4-BE49-F238E27FC236}">
                <a16:creationId xmlns:a16="http://schemas.microsoft.com/office/drawing/2014/main" id="{492DE735-D9C9-F3C6-DE28-888B154EDC0E}"/>
              </a:ext>
            </a:extLst>
          </p:cNvPr>
          <p:cNvSpPr>
            <a:spLocks noGrp="1"/>
          </p:cNvSpPr>
          <p:nvPr>
            <p:ph type="title"/>
          </p:nvPr>
        </p:nvSpPr>
        <p:spPr>
          <a:xfrm>
            <a:off x="7533861" y="3544151"/>
            <a:ext cx="4107050" cy="2542323"/>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2454107"/>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CE1AC-5183-9540-95C2-3C1430569F10}"/>
              </a:ext>
            </a:extLst>
          </p:cNvPr>
          <p:cNvSpPr>
            <a:spLocks noGrp="1"/>
          </p:cNvSpPr>
          <p:nvPr>
            <p:ph idx="1" hasCustomPrompt="1"/>
          </p:nvPr>
        </p:nvSpPr>
        <p:spPr>
          <a:xfrm>
            <a:off x="561975" y="1400175"/>
            <a:ext cx="10891271" cy="4737153"/>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94C2E67F-2A96-5842-B641-3DAF875A9FB8}"/>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02D4E386-7248-781C-1B9C-6F30E68946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951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28138"/>
            <a:ext cx="6520091" cy="413974"/>
          </a:xfrm>
          <a:prstGeom prst="rect">
            <a:avLst/>
          </a:prstGeom>
        </p:spPr>
      </p:pic>
      <p:sp>
        <p:nvSpPr>
          <p:cNvPr id="8" name="Rectangle 7">
            <a:extLst>
              <a:ext uri="{FF2B5EF4-FFF2-40B4-BE49-F238E27FC236}">
                <a16:creationId xmlns:a16="http://schemas.microsoft.com/office/drawing/2014/main" id="{8A1D214C-4298-5747-B6EF-B03A08DC9B1B}"/>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695EDF83-D586-464B-AB01-97C3FE024604}"/>
              </a:ext>
            </a:extLst>
          </p:cNvPr>
          <p:cNvPicPr>
            <a:picLocks noChangeAspect="1"/>
          </p:cNvPicPr>
          <p:nvPr userDrawn="1"/>
        </p:nvPicPr>
        <p:blipFill rotWithShape="1">
          <a:blip r:embed="rId3"/>
          <a:srcRect l="7620" b="23758"/>
          <a:stretch/>
        </p:blipFill>
        <p:spPr>
          <a:xfrm>
            <a:off x="561976" y="6240483"/>
            <a:ext cx="1046868" cy="508226"/>
          </a:xfrm>
          <a:prstGeom prst="rect">
            <a:avLst/>
          </a:prstGeom>
        </p:spPr>
      </p:pic>
    </p:spTree>
    <p:extLst>
      <p:ext uri="{BB962C8B-B14F-4D97-AF65-F5344CB8AC3E}">
        <p14:creationId xmlns:p14="http://schemas.microsoft.com/office/powerpoint/2010/main" val="1544201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DD6A1-AC88-2646-9FA0-E5FE6669FB2F}"/>
              </a:ext>
            </a:extLst>
          </p:cNvPr>
          <p:cNvSpPr>
            <a:spLocks noGrp="1"/>
          </p:cNvSpPr>
          <p:nvPr>
            <p:ph sz="half" idx="1"/>
          </p:nvPr>
        </p:nvSpPr>
        <p:spPr>
          <a:xfrm>
            <a:off x="584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70E6EF3-9276-4346-A5DA-6A2D75A1C4FD}"/>
              </a:ext>
            </a:extLst>
          </p:cNvPr>
          <p:cNvSpPr>
            <a:spLocks noGrp="1"/>
          </p:cNvSpPr>
          <p:nvPr>
            <p:ph sz="half" idx="2"/>
          </p:nvPr>
        </p:nvSpPr>
        <p:spPr>
          <a:xfrm>
            <a:off x="5918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BDE8601-5391-834A-AD4E-A4A636A1B0F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591E566-67A2-8AA6-7F41-2E236429B2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7630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4501A-284F-E44B-8EF0-DE7C5AC8CDBD}"/>
              </a:ext>
            </a:extLst>
          </p:cNvPr>
          <p:cNvSpPr>
            <a:spLocks noGrp="1"/>
          </p:cNvSpPr>
          <p:nvPr>
            <p:ph type="body" idx="1"/>
          </p:nvPr>
        </p:nvSpPr>
        <p:spPr>
          <a:xfrm>
            <a:off x="603504" y="12287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CA557EF-4FA4-0F46-8D23-95E72AE224C3}"/>
              </a:ext>
            </a:extLst>
          </p:cNvPr>
          <p:cNvSpPr>
            <a:spLocks noGrp="1"/>
          </p:cNvSpPr>
          <p:nvPr>
            <p:ph sz="half" idx="2"/>
          </p:nvPr>
        </p:nvSpPr>
        <p:spPr>
          <a:xfrm>
            <a:off x="602721" y="2052637"/>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55248A8-5CF0-7649-BBB5-1103CDD0C1AD}"/>
              </a:ext>
            </a:extLst>
          </p:cNvPr>
          <p:cNvSpPr>
            <a:spLocks noGrp="1"/>
          </p:cNvSpPr>
          <p:nvPr>
            <p:ph type="body" sz="quarter" idx="3"/>
          </p:nvPr>
        </p:nvSpPr>
        <p:spPr>
          <a:xfrm>
            <a:off x="5935133" y="12287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F7A972-E294-5440-AB53-6885D3D37A1A}"/>
              </a:ext>
            </a:extLst>
          </p:cNvPr>
          <p:cNvSpPr>
            <a:spLocks noGrp="1"/>
          </p:cNvSpPr>
          <p:nvPr>
            <p:ph sz="quarter" idx="4"/>
          </p:nvPr>
        </p:nvSpPr>
        <p:spPr>
          <a:xfrm>
            <a:off x="5935133" y="2052637"/>
            <a:ext cx="5183188" cy="3684588"/>
          </a:xfrm>
        </p:spPr>
        <p:txBody>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21A0D1AD-32C6-2B4C-B2ED-725F747B183C}"/>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5A56346-D337-B37B-8E74-62A4C0BF87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26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s Cap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Picture Placeholder 6">
            <a:extLst>
              <a:ext uri="{FF2B5EF4-FFF2-40B4-BE49-F238E27FC236}">
                <a16:creationId xmlns:a16="http://schemas.microsoft.com/office/drawing/2014/main" id="{5CA03796-B25C-A34F-8703-F87151B79A1A}"/>
              </a:ext>
            </a:extLst>
          </p:cNvPr>
          <p:cNvSpPr>
            <a:spLocks noGrp="1"/>
          </p:cNvSpPr>
          <p:nvPr>
            <p:ph type="pic" sz="quarter" idx="10"/>
          </p:nvPr>
        </p:nvSpPr>
        <p:spPr>
          <a:xfrm>
            <a:off x="722313" y="1325563"/>
            <a:ext cx="3309937" cy="2487485"/>
          </a:xfrm>
        </p:spPr>
        <p:txBody>
          <a:bodyPr/>
          <a:lstStyle/>
          <a:p>
            <a:endParaRPr lang="en-US"/>
          </a:p>
        </p:txBody>
      </p:sp>
      <p:sp>
        <p:nvSpPr>
          <p:cNvPr id="17" name="Picture Placeholder 6">
            <a:extLst>
              <a:ext uri="{FF2B5EF4-FFF2-40B4-BE49-F238E27FC236}">
                <a16:creationId xmlns:a16="http://schemas.microsoft.com/office/drawing/2014/main" id="{94C37717-997F-1347-AEA7-92870F13135B}"/>
              </a:ext>
            </a:extLst>
          </p:cNvPr>
          <p:cNvSpPr>
            <a:spLocks noGrp="1"/>
          </p:cNvSpPr>
          <p:nvPr>
            <p:ph type="pic" sz="quarter" idx="11"/>
          </p:nvPr>
        </p:nvSpPr>
        <p:spPr>
          <a:xfrm>
            <a:off x="4526643" y="1325563"/>
            <a:ext cx="3309937" cy="2487485"/>
          </a:xfrm>
        </p:spPr>
        <p:txBody>
          <a:bodyPr/>
          <a:lstStyle/>
          <a:p>
            <a:endParaRPr lang="en-US"/>
          </a:p>
        </p:txBody>
      </p:sp>
      <p:sp>
        <p:nvSpPr>
          <p:cNvPr id="18" name="Picture Placeholder 6">
            <a:extLst>
              <a:ext uri="{FF2B5EF4-FFF2-40B4-BE49-F238E27FC236}">
                <a16:creationId xmlns:a16="http://schemas.microsoft.com/office/drawing/2014/main" id="{C7AB06D3-03B6-9646-A9E7-9270C551EEF5}"/>
              </a:ext>
            </a:extLst>
          </p:cNvPr>
          <p:cNvSpPr>
            <a:spLocks noGrp="1"/>
          </p:cNvSpPr>
          <p:nvPr>
            <p:ph type="pic" sz="quarter" idx="12"/>
          </p:nvPr>
        </p:nvSpPr>
        <p:spPr>
          <a:xfrm>
            <a:off x="8330974" y="1325563"/>
            <a:ext cx="3309937" cy="2487485"/>
          </a:xfrm>
        </p:spPr>
        <p:txBody>
          <a:bodyPr/>
          <a:lstStyle/>
          <a:p>
            <a:endParaRPr lang="en-US"/>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8CF1358-8703-98B0-31D8-111919ABFD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2452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s Char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22C4A4C4-8DED-434D-B4F3-0F1DD3DC07BA}"/>
              </a:ext>
            </a:extLst>
          </p:cNvPr>
          <p:cNvSpPr>
            <a:spLocks noGrp="1"/>
          </p:cNvSpPr>
          <p:nvPr>
            <p:ph type="chart" sz="quarter" idx="16"/>
          </p:nvPr>
        </p:nvSpPr>
        <p:spPr>
          <a:xfrm>
            <a:off x="722313" y="1325563"/>
            <a:ext cx="3309937" cy="2487612"/>
          </a:xfrm>
        </p:spPr>
        <p:txBody>
          <a:bodyPr/>
          <a:lstStyle/>
          <a:p>
            <a:endParaRPr lang="en-US"/>
          </a:p>
        </p:txBody>
      </p:sp>
      <p:sp>
        <p:nvSpPr>
          <p:cNvPr id="15" name="Chart Placeholder 2">
            <a:extLst>
              <a:ext uri="{FF2B5EF4-FFF2-40B4-BE49-F238E27FC236}">
                <a16:creationId xmlns:a16="http://schemas.microsoft.com/office/drawing/2014/main" id="{EBF1B544-8034-F24E-8DFE-C61A3E70E1D7}"/>
              </a:ext>
            </a:extLst>
          </p:cNvPr>
          <p:cNvSpPr>
            <a:spLocks noGrp="1"/>
          </p:cNvSpPr>
          <p:nvPr>
            <p:ph type="chart" sz="quarter" idx="17"/>
          </p:nvPr>
        </p:nvSpPr>
        <p:spPr>
          <a:xfrm>
            <a:off x="4526643" y="1319623"/>
            <a:ext cx="3309937" cy="2487612"/>
          </a:xfrm>
        </p:spPr>
        <p:txBody>
          <a:bodyPr/>
          <a:lstStyle/>
          <a:p>
            <a:endParaRPr lang="en-US"/>
          </a:p>
        </p:txBody>
      </p:sp>
      <p:sp>
        <p:nvSpPr>
          <p:cNvPr id="19" name="Chart Placeholder 2">
            <a:extLst>
              <a:ext uri="{FF2B5EF4-FFF2-40B4-BE49-F238E27FC236}">
                <a16:creationId xmlns:a16="http://schemas.microsoft.com/office/drawing/2014/main" id="{B92C8E7F-E155-B341-AA8E-86D5730AC3FD}"/>
              </a:ext>
            </a:extLst>
          </p:cNvPr>
          <p:cNvSpPr>
            <a:spLocks noGrp="1"/>
          </p:cNvSpPr>
          <p:nvPr>
            <p:ph type="chart" sz="quarter" idx="18"/>
          </p:nvPr>
        </p:nvSpPr>
        <p:spPr>
          <a:xfrm>
            <a:off x="8343900" y="1319623"/>
            <a:ext cx="3309937" cy="2487612"/>
          </a:xfrm>
        </p:spPr>
        <p:txBody>
          <a:bodyPr/>
          <a:lstStyle/>
          <a:p>
            <a:endParaRPr lang="en-US"/>
          </a:p>
        </p:txBody>
      </p:sp>
      <p:sp>
        <p:nvSpPr>
          <p:cNvPr id="2" name="Title 1">
            <a:extLst>
              <a:ext uri="{FF2B5EF4-FFF2-40B4-BE49-F238E27FC236}">
                <a16:creationId xmlns:a16="http://schemas.microsoft.com/office/drawing/2014/main" id="{E270F89F-9680-03CA-9587-1788DA4EAD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8614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186C2-85C5-B841-B803-BF24B25A9B61}"/>
              </a:ext>
            </a:extLst>
          </p:cNvPr>
          <p:cNvSpPr>
            <a:spLocks noGrp="1"/>
          </p:cNvSpPr>
          <p:nvPr>
            <p:ph type="body" idx="1"/>
          </p:nvPr>
        </p:nvSpPr>
        <p:spPr>
          <a:xfrm>
            <a:off x="561975" y="1400175"/>
            <a:ext cx="10791825" cy="47767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8333F40E-04CE-0B47-9A0C-9920E7706FCA}"/>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36CF5A6A-7AFB-4B4F-82ED-5FA99B374B31}"/>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04359D93-CF87-5941-AE8E-7B014B1300E5}"/>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43CAD076-776A-C24F-8B9F-48FD54AAA186}"/>
              </a:ext>
            </a:extLst>
          </p:cNvPr>
          <p:cNvPicPr>
            <a:picLocks noChangeAspect="1"/>
          </p:cNvPicPr>
          <p:nvPr userDrawn="1"/>
        </p:nvPicPr>
        <p:blipFill rotWithShape="1">
          <a:blip r:embed="rId16"/>
          <a:srcRect l="7620" b="23758"/>
          <a:stretch/>
        </p:blipFill>
        <p:spPr>
          <a:xfrm>
            <a:off x="561976" y="6240483"/>
            <a:ext cx="1046868" cy="508226"/>
          </a:xfrm>
          <a:prstGeom prst="rect">
            <a:avLst/>
          </a:prstGeom>
        </p:spPr>
      </p:pic>
      <p:sp>
        <p:nvSpPr>
          <p:cNvPr id="2" name="Title Placeholder 1">
            <a:extLst>
              <a:ext uri="{FF2B5EF4-FFF2-40B4-BE49-F238E27FC236}">
                <a16:creationId xmlns:a16="http://schemas.microsoft.com/office/drawing/2014/main" id="{9CFDEBB2-5AB0-8D77-C9D0-9B6579363C60}"/>
              </a:ext>
            </a:extLst>
          </p:cNvPr>
          <p:cNvSpPr>
            <a:spLocks noGrp="1"/>
          </p:cNvSpPr>
          <p:nvPr>
            <p:ph type="title"/>
          </p:nvPr>
        </p:nvSpPr>
        <p:spPr>
          <a:xfrm>
            <a:off x="522219" y="274154"/>
            <a:ext cx="10515600" cy="81376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999116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hf hdr="0" ftr="0" dt="0"/>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4.wmf"/></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2.wmf"/></Relationships>
</file>

<file path=ppt/slides/_rels/slide3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3471-4C29-454D-828A-5CAF8B090E82}"/>
              </a:ext>
            </a:extLst>
          </p:cNvPr>
          <p:cNvSpPr>
            <a:spLocks noGrp="1"/>
          </p:cNvSpPr>
          <p:nvPr>
            <p:ph type="ctrTitle"/>
          </p:nvPr>
        </p:nvSpPr>
        <p:spPr>
          <a:xfrm>
            <a:off x="623515" y="4359563"/>
            <a:ext cx="8461108" cy="1139111"/>
          </a:xfrm>
        </p:spPr>
        <p:txBody>
          <a:bodyPr>
            <a:normAutofit/>
          </a:bodyPr>
          <a:lstStyle/>
          <a:p>
            <a:r>
              <a:rPr lang="en-US" sz="3600" b="0" dirty="0"/>
              <a:t>MICROCUFF* </a:t>
            </a:r>
            <a:r>
              <a:rPr lang="en-US" sz="3600" b="0" dirty="0" err="1"/>
              <a:t>Paediatrics</a:t>
            </a:r>
            <a:br>
              <a:rPr lang="en-US" sz="3200" b="0" dirty="0">
                <a:solidFill>
                  <a:srgbClr val="1D51A4"/>
                </a:solidFill>
                <a:latin typeface="Arial" panose="020B0604020202020204" pitchFamily="34" charset="0"/>
              </a:rPr>
            </a:br>
            <a:r>
              <a:rPr lang="en-US" sz="3200" b="0" dirty="0">
                <a:latin typeface="Arial" panose="020B0604020202020204" pitchFamily="34" charset="0"/>
              </a:rPr>
              <a:t>Endotracheal tubes</a:t>
            </a:r>
            <a:endParaRPr lang="en-US" sz="3600" b="0" dirty="0"/>
          </a:p>
        </p:txBody>
      </p:sp>
    </p:spTree>
    <p:extLst>
      <p:ext uri="{BB962C8B-B14F-4D97-AF65-F5344CB8AC3E}">
        <p14:creationId xmlns:p14="http://schemas.microsoft.com/office/powerpoint/2010/main" val="1836304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AEC8D1-091C-4076-98E5-01C60853A1BF}"/>
              </a:ext>
            </a:extLst>
          </p:cNvPr>
          <p:cNvSpPr>
            <a:spLocks noGrp="1"/>
          </p:cNvSpPr>
          <p:nvPr>
            <p:ph idx="1"/>
          </p:nvPr>
        </p:nvSpPr>
        <p:spPr>
          <a:xfrm>
            <a:off x="513335" y="1400175"/>
            <a:ext cx="10891271" cy="1289523"/>
          </a:xfrm>
        </p:spPr>
        <p:txBody>
          <a:bodyPr/>
          <a:lstStyle/>
          <a:p>
            <a:r>
              <a:rPr lang="en-US" sz="1600" dirty="0"/>
              <a:t>Tongue in larger</a:t>
            </a:r>
          </a:p>
          <a:p>
            <a:r>
              <a:rPr lang="en-US" sz="1600" dirty="0"/>
              <a:t>Epiglottis is shaped differently; floppier and U shaped. Adults is shorter</a:t>
            </a:r>
          </a:p>
          <a:p>
            <a:r>
              <a:rPr lang="en-US" sz="1600" dirty="0"/>
              <a:t>Pediatric airway is smaller in diameter and shorter in length than the adults.</a:t>
            </a:r>
          </a:p>
          <a:p>
            <a:endParaRPr lang="en-US" sz="1600" dirty="0"/>
          </a:p>
          <a:p>
            <a:endParaRPr lang="en-US" dirty="0"/>
          </a:p>
          <a:p>
            <a:endParaRPr lang="en-US" dirty="0"/>
          </a:p>
        </p:txBody>
      </p:sp>
      <p:sp>
        <p:nvSpPr>
          <p:cNvPr id="2" name="Title 1">
            <a:extLst>
              <a:ext uri="{FF2B5EF4-FFF2-40B4-BE49-F238E27FC236}">
                <a16:creationId xmlns:a16="http://schemas.microsoft.com/office/drawing/2014/main" id="{6D4405E7-9FCF-4599-A971-C3F9986C7510}"/>
              </a:ext>
            </a:extLst>
          </p:cNvPr>
          <p:cNvSpPr>
            <a:spLocks noGrp="1"/>
          </p:cNvSpPr>
          <p:nvPr>
            <p:ph type="title"/>
          </p:nvPr>
        </p:nvSpPr>
        <p:spPr>
          <a:xfrm>
            <a:off x="513335" y="176877"/>
            <a:ext cx="10515600" cy="813766"/>
          </a:xfrm>
        </p:spPr>
        <p:txBody>
          <a:bodyPr>
            <a:normAutofit/>
          </a:bodyPr>
          <a:lstStyle/>
          <a:p>
            <a:r>
              <a:rPr lang="en-US" dirty="0">
                <a:solidFill>
                  <a:srgbClr val="1D51A4"/>
                </a:solidFill>
              </a:rPr>
              <a:t>Pediatrics vs. Adults </a:t>
            </a:r>
          </a:p>
        </p:txBody>
      </p:sp>
      <p:pic>
        <p:nvPicPr>
          <p:cNvPr id="5" name="Picture 4">
            <a:extLst>
              <a:ext uri="{FF2B5EF4-FFF2-40B4-BE49-F238E27FC236}">
                <a16:creationId xmlns:a16="http://schemas.microsoft.com/office/drawing/2014/main" id="{AFF41FCF-C31C-4B24-A6E3-1A0C2E71B7DB}"/>
              </a:ext>
            </a:extLst>
          </p:cNvPr>
          <p:cNvPicPr>
            <a:picLocks noChangeAspect="1"/>
          </p:cNvPicPr>
          <p:nvPr/>
        </p:nvPicPr>
        <p:blipFill rotWithShape="1">
          <a:blip r:embed="rId3"/>
          <a:srcRect b="8512"/>
          <a:stretch/>
        </p:blipFill>
        <p:spPr>
          <a:xfrm>
            <a:off x="4015403" y="2395187"/>
            <a:ext cx="7278264" cy="4295664"/>
          </a:xfrm>
          <a:prstGeom prst="rect">
            <a:avLst/>
          </a:prstGeom>
        </p:spPr>
      </p:pic>
    </p:spTree>
    <p:extLst>
      <p:ext uri="{BB962C8B-B14F-4D97-AF65-F5344CB8AC3E}">
        <p14:creationId xmlns:p14="http://schemas.microsoft.com/office/powerpoint/2010/main" val="1721679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FB78C8-C844-44A4-9540-CED1B31F7A86}"/>
              </a:ext>
            </a:extLst>
          </p:cNvPr>
          <p:cNvSpPr>
            <a:spLocks noGrp="1"/>
          </p:cNvSpPr>
          <p:nvPr>
            <p:ph idx="1"/>
          </p:nvPr>
        </p:nvSpPr>
        <p:spPr/>
        <p:txBody>
          <a:bodyPr>
            <a:normAutofit/>
          </a:bodyPr>
          <a:lstStyle/>
          <a:p>
            <a:pPr marL="0" indent="0">
              <a:buNone/>
            </a:pPr>
            <a:r>
              <a:rPr lang="en-US" sz="1600" dirty="0">
                <a:latin typeface="Arial" charset="0"/>
                <a:cs typeface="Arial" charset="0"/>
              </a:rPr>
              <a:t>While intubations is used in medical emergencies, </a:t>
            </a:r>
            <a:br>
              <a:rPr lang="en-US" sz="1600" dirty="0">
                <a:latin typeface="Arial" charset="0"/>
                <a:cs typeface="Arial" charset="0"/>
              </a:rPr>
            </a:br>
            <a:r>
              <a:rPr lang="en-US" sz="1600" dirty="0">
                <a:latin typeface="Arial" charset="0"/>
                <a:cs typeface="Arial" charset="0"/>
              </a:rPr>
              <a:t>the majority are performed to establish an airway prior to surgery.</a:t>
            </a:r>
            <a:endParaRPr lang="en-US" sz="1600" dirty="0"/>
          </a:p>
        </p:txBody>
      </p:sp>
      <p:sp>
        <p:nvSpPr>
          <p:cNvPr id="2" name="Title 1">
            <a:extLst>
              <a:ext uri="{FF2B5EF4-FFF2-40B4-BE49-F238E27FC236}">
                <a16:creationId xmlns:a16="http://schemas.microsoft.com/office/drawing/2014/main" id="{12ECC204-34ED-45F4-BA81-AC9897EDD452}"/>
              </a:ext>
            </a:extLst>
          </p:cNvPr>
          <p:cNvSpPr>
            <a:spLocks noGrp="1"/>
          </p:cNvSpPr>
          <p:nvPr>
            <p:ph type="title"/>
          </p:nvPr>
        </p:nvSpPr>
        <p:spPr>
          <a:xfrm>
            <a:off x="522219" y="172014"/>
            <a:ext cx="10515600" cy="813766"/>
          </a:xfrm>
        </p:spPr>
        <p:txBody>
          <a:bodyPr>
            <a:normAutofit/>
          </a:bodyPr>
          <a:lstStyle/>
          <a:p>
            <a:r>
              <a:rPr lang="en-US" dirty="0">
                <a:solidFill>
                  <a:srgbClr val="1D51A4"/>
                </a:solidFill>
              </a:rPr>
              <a:t>Pediatric Intubation</a:t>
            </a:r>
          </a:p>
        </p:txBody>
      </p:sp>
      <p:pic>
        <p:nvPicPr>
          <p:cNvPr id="5" name="Picture 5">
            <a:extLst>
              <a:ext uri="{FF2B5EF4-FFF2-40B4-BE49-F238E27FC236}">
                <a16:creationId xmlns:a16="http://schemas.microsoft.com/office/drawing/2014/main" id="{C0181C2C-CD75-4CD4-92BC-6398D8EF1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121" y="2971900"/>
            <a:ext cx="4878001" cy="357982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408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15"/>
          <p:cNvSpPr>
            <a:spLocks noChangeArrowheads="1"/>
          </p:cNvSpPr>
          <p:nvPr/>
        </p:nvSpPr>
        <p:spPr bwMode="auto">
          <a:xfrm>
            <a:off x="1912019" y="2065895"/>
            <a:ext cx="8585200" cy="4127500"/>
          </a:xfrm>
          <a:prstGeom prst="rect">
            <a:avLst/>
          </a:prstGeom>
          <a:solidFill>
            <a:schemeClr val="bg1"/>
          </a:solidFill>
          <a:ln w="9525">
            <a:noFill/>
            <a:miter lim="800000"/>
            <a:headEnd/>
            <a:tailEnd/>
          </a:ln>
        </p:spPr>
        <p:txBody>
          <a:bodyPr wrap="none" anchor="ctr"/>
          <a:lstStyle/>
          <a:p>
            <a:pPr algn="ctr"/>
            <a:endParaRPr lang="en-US"/>
          </a:p>
        </p:txBody>
      </p:sp>
      <p:grpSp>
        <p:nvGrpSpPr>
          <p:cNvPr id="5124" name="Group 27"/>
          <p:cNvGrpSpPr>
            <a:grpSpLocks/>
          </p:cNvGrpSpPr>
          <p:nvPr/>
        </p:nvGrpSpPr>
        <p:grpSpPr bwMode="auto">
          <a:xfrm>
            <a:off x="4269373" y="1473408"/>
            <a:ext cx="5884153" cy="4858479"/>
            <a:chOff x="1416" y="1675"/>
            <a:chExt cx="2705" cy="2359"/>
          </a:xfrm>
        </p:grpSpPr>
        <p:graphicFrame>
          <p:nvGraphicFramePr>
            <p:cNvPr id="5122" name="Object 5"/>
            <p:cNvGraphicFramePr>
              <a:graphicFrameLocks noChangeAspect="1"/>
            </p:cNvGraphicFramePr>
            <p:nvPr/>
          </p:nvGraphicFramePr>
          <p:xfrm>
            <a:off x="1416" y="1675"/>
            <a:ext cx="2688" cy="2359"/>
          </p:xfrm>
          <a:graphic>
            <a:graphicData uri="http://schemas.openxmlformats.org/presentationml/2006/ole">
              <mc:AlternateContent xmlns:mc="http://schemas.openxmlformats.org/markup-compatibility/2006">
                <mc:Choice xmlns:v="urn:schemas-microsoft-com:vml" Requires="v">
                  <p:oleObj name="Photo Editor Photo" r:id="rId3" imgW="8097380" imgH="11952381" progId="">
                    <p:embed/>
                  </p:oleObj>
                </mc:Choice>
                <mc:Fallback>
                  <p:oleObj name="Photo Editor Photo" r:id="rId3" imgW="8097380" imgH="11952381" progId="">
                    <p:embed/>
                    <p:pic>
                      <p:nvPicPr>
                        <p:cNvPr id="5122" name="Object 5"/>
                        <p:cNvPicPr>
                          <a:picLocks noChangeAspect="1" noChangeArrowheads="1"/>
                        </p:cNvPicPr>
                        <p:nvPr/>
                      </p:nvPicPr>
                      <p:blipFill>
                        <a:blip r:embed="rId4">
                          <a:extLst>
                            <a:ext uri="{28A0092B-C50C-407E-A947-70E740481C1C}">
                              <a14:useLocalDpi xmlns:a14="http://schemas.microsoft.com/office/drawing/2010/main" val="0"/>
                            </a:ext>
                          </a:extLst>
                        </a:blip>
                        <a:srcRect l="23659" t="22771" r="7062" b="38889"/>
                        <a:stretch>
                          <a:fillRect/>
                        </a:stretch>
                      </p:blipFill>
                      <p:spPr bwMode="auto">
                        <a:xfrm>
                          <a:off x="1416" y="1675"/>
                          <a:ext cx="2688" cy="2359"/>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Text Box 6"/>
            <p:cNvSpPr txBox="1">
              <a:spLocks noChangeArrowheads="1"/>
            </p:cNvSpPr>
            <p:nvPr/>
          </p:nvSpPr>
          <p:spPr bwMode="auto">
            <a:xfrm>
              <a:off x="1444" y="2747"/>
              <a:ext cx="619" cy="213"/>
            </a:xfrm>
            <a:prstGeom prst="rect">
              <a:avLst/>
            </a:prstGeom>
            <a:solidFill>
              <a:schemeClr val="accent6">
                <a:lumMod val="75000"/>
              </a:schemeClr>
            </a:solidFill>
            <a:ln w="38100">
              <a:solidFill>
                <a:schemeClr val="bg2"/>
              </a:solidFill>
              <a:miter lim="800000"/>
              <a:headEnd/>
              <a:tailEnd/>
            </a:ln>
          </p:spPr>
          <p:txBody>
            <a:bodyPr wrap="none">
              <a:spAutoFit/>
            </a:bodyPr>
            <a:lstStyle/>
            <a:p>
              <a:r>
                <a:rPr lang="en-US" sz="1600" b="1" dirty="0">
                  <a:solidFill>
                    <a:schemeClr val="bg1"/>
                  </a:solidFill>
                </a:rPr>
                <a:t>Cricoid</a:t>
              </a:r>
            </a:p>
          </p:txBody>
        </p:sp>
        <p:sp>
          <p:nvSpPr>
            <p:cNvPr id="5128" name="Text Box 7"/>
            <p:cNvSpPr txBox="1">
              <a:spLocks noChangeArrowheads="1"/>
            </p:cNvSpPr>
            <p:nvPr/>
          </p:nvSpPr>
          <p:spPr bwMode="auto">
            <a:xfrm>
              <a:off x="1474" y="3293"/>
              <a:ext cx="585" cy="213"/>
            </a:xfrm>
            <a:prstGeom prst="rect">
              <a:avLst/>
            </a:prstGeom>
            <a:solidFill>
              <a:schemeClr val="accent6">
                <a:lumMod val="75000"/>
              </a:schemeClr>
            </a:solidFill>
            <a:ln w="38100">
              <a:solidFill>
                <a:schemeClr val="bg2"/>
              </a:solidFill>
              <a:miter lim="800000"/>
              <a:headEnd/>
              <a:tailEnd/>
            </a:ln>
          </p:spPr>
          <p:txBody>
            <a:bodyPr wrap="none">
              <a:spAutoFit/>
            </a:bodyPr>
            <a:lstStyle/>
            <a:p>
              <a:r>
                <a:rPr lang="en-US" sz="1600" b="1">
                  <a:solidFill>
                    <a:schemeClr val="bg1"/>
                  </a:solidFill>
                </a:rPr>
                <a:t>Carina</a:t>
              </a:r>
            </a:p>
          </p:txBody>
        </p:sp>
        <p:sp>
          <p:nvSpPr>
            <p:cNvPr id="5129" name="Line 8"/>
            <p:cNvSpPr>
              <a:spLocks noChangeShapeType="1"/>
            </p:cNvSpPr>
            <p:nvPr/>
          </p:nvSpPr>
          <p:spPr bwMode="auto">
            <a:xfrm>
              <a:off x="2032" y="3383"/>
              <a:ext cx="432" cy="384"/>
            </a:xfrm>
            <a:prstGeom prst="line">
              <a:avLst/>
            </a:prstGeom>
            <a:noFill/>
            <a:ln w="38100">
              <a:solidFill>
                <a:srgbClr val="FF3300"/>
              </a:solidFill>
              <a:round/>
              <a:headEnd/>
              <a:tailEnd type="triangle" w="med" len="med"/>
            </a:ln>
          </p:spPr>
          <p:txBody>
            <a:bodyPr/>
            <a:lstStyle/>
            <a:p>
              <a:endParaRPr lang="en-US"/>
            </a:p>
          </p:txBody>
        </p:sp>
        <p:sp>
          <p:nvSpPr>
            <p:cNvPr id="5130" name="Line 9"/>
            <p:cNvSpPr>
              <a:spLocks noChangeShapeType="1"/>
            </p:cNvSpPr>
            <p:nvPr/>
          </p:nvSpPr>
          <p:spPr bwMode="auto">
            <a:xfrm>
              <a:off x="2020" y="2873"/>
              <a:ext cx="432" cy="192"/>
            </a:xfrm>
            <a:prstGeom prst="line">
              <a:avLst/>
            </a:prstGeom>
            <a:noFill/>
            <a:ln w="38100">
              <a:solidFill>
                <a:srgbClr val="FF3300"/>
              </a:solidFill>
              <a:round/>
              <a:headEnd/>
              <a:tailEnd type="triangle" w="med" len="med"/>
            </a:ln>
          </p:spPr>
          <p:txBody>
            <a:bodyPr/>
            <a:lstStyle/>
            <a:p>
              <a:endParaRPr lang="en-US"/>
            </a:p>
          </p:txBody>
        </p:sp>
        <p:sp>
          <p:nvSpPr>
            <p:cNvPr id="5131" name="AutoShape 10"/>
            <p:cNvSpPr>
              <a:spLocks/>
            </p:cNvSpPr>
            <p:nvPr/>
          </p:nvSpPr>
          <p:spPr bwMode="auto">
            <a:xfrm>
              <a:off x="2776" y="3053"/>
              <a:ext cx="48" cy="240"/>
            </a:xfrm>
            <a:prstGeom prst="rightBrace">
              <a:avLst>
                <a:gd name="adj1" fmla="val 41667"/>
                <a:gd name="adj2" fmla="val 50000"/>
              </a:avLst>
            </a:prstGeom>
            <a:noFill/>
            <a:ln w="38100">
              <a:solidFill>
                <a:srgbClr val="FF3300"/>
              </a:solidFill>
              <a:round/>
              <a:headEnd/>
              <a:tailEnd/>
            </a:ln>
          </p:spPr>
          <p:txBody>
            <a:bodyPr wrap="none" anchor="ctr"/>
            <a:lstStyle/>
            <a:p>
              <a:endParaRPr lang="en-US"/>
            </a:p>
          </p:txBody>
        </p:sp>
        <p:sp>
          <p:nvSpPr>
            <p:cNvPr id="5132" name="Text Box 11"/>
            <p:cNvSpPr txBox="1">
              <a:spLocks noChangeArrowheads="1"/>
            </p:cNvSpPr>
            <p:nvPr/>
          </p:nvSpPr>
          <p:spPr bwMode="auto">
            <a:xfrm>
              <a:off x="2896" y="2991"/>
              <a:ext cx="1225" cy="368"/>
            </a:xfrm>
            <a:prstGeom prst="rect">
              <a:avLst/>
            </a:prstGeom>
            <a:solidFill>
              <a:schemeClr val="accent6">
                <a:lumMod val="75000"/>
              </a:schemeClr>
            </a:solidFill>
            <a:ln w="38100">
              <a:solidFill>
                <a:schemeClr val="bg2"/>
              </a:solidFill>
              <a:miter lim="800000"/>
              <a:headEnd/>
              <a:tailEnd/>
            </a:ln>
          </p:spPr>
          <p:txBody>
            <a:bodyPr wrap="none">
              <a:spAutoFit/>
            </a:bodyPr>
            <a:lstStyle/>
            <a:p>
              <a:r>
                <a:rPr lang="en-US" sz="1600" b="1" dirty="0">
                  <a:solidFill>
                    <a:schemeClr val="bg1"/>
                  </a:solidFill>
                </a:rPr>
                <a:t>Cuff-free</a:t>
              </a:r>
              <a:br>
                <a:rPr lang="en-US" sz="1600" b="1" dirty="0">
                  <a:solidFill>
                    <a:schemeClr val="bg1"/>
                  </a:solidFill>
                </a:rPr>
              </a:br>
              <a:r>
                <a:rPr lang="en-US" sz="1600" b="1" dirty="0">
                  <a:solidFill>
                    <a:schemeClr val="bg1"/>
                  </a:solidFill>
                </a:rPr>
                <a:t>subglottic zone</a:t>
              </a:r>
            </a:p>
          </p:txBody>
        </p:sp>
      </p:grpSp>
      <p:sp>
        <p:nvSpPr>
          <p:cNvPr id="5126" name="Rectangle 26"/>
          <p:cNvSpPr>
            <a:spLocks noChangeArrowheads="1"/>
          </p:cNvSpPr>
          <p:nvPr/>
        </p:nvSpPr>
        <p:spPr bwMode="auto">
          <a:xfrm>
            <a:off x="527774" y="334114"/>
            <a:ext cx="11101675" cy="590931"/>
          </a:xfrm>
          <a:prstGeom prst="rect">
            <a:avLst/>
          </a:prstGeom>
          <a:noFill/>
          <a:ln w="12700" algn="ctr">
            <a:noFill/>
            <a:miter lim="800000"/>
            <a:headEnd/>
            <a:tailEnd/>
          </a:ln>
        </p:spPr>
        <p:txBody>
          <a:bodyPr wrap="square">
            <a:spAutoFit/>
          </a:bodyPr>
          <a:lstStyle/>
          <a:p>
            <a:pPr>
              <a:lnSpc>
                <a:spcPct val="90000"/>
              </a:lnSpc>
              <a:spcBef>
                <a:spcPct val="0"/>
              </a:spcBef>
            </a:pPr>
            <a:r>
              <a:rPr lang="en-US" sz="3600" dirty="0">
                <a:solidFill>
                  <a:srgbClr val="1D51A4"/>
                </a:solidFill>
                <a:latin typeface="Arial" panose="020B0604020202020204" pitchFamily="34" charset="0"/>
                <a:ea typeface="+mj-ea"/>
                <a:cs typeface="Arial" panose="020B0604020202020204" pitchFamily="34" charset="0"/>
              </a:rPr>
              <a:t>Value Proposition - Designed for Pediatric Anatomy</a:t>
            </a:r>
          </a:p>
        </p:txBody>
      </p:sp>
    </p:spTree>
    <p:extLst>
      <p:ext uri="{BB962C8B-B14F-4D97-AF65-F5344CB8AC3E}">
        <p14:creationId xmlns:p14="http://schemas.microsoft.com/office/powerpoint/2010/main" val="14804422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12"/>
          <p:cNvSpPr>
            <a:spLocks noChangeArrowheads="1"/>
          </p:cNvSpPr>
          <p:nvPr/>
        </p:nvSpPr>
        <p:spPr bwMode="auto">
          <a:xfrm>
            <a:off x="2260601" y="3361809"/>
            <a:ext cx="8016875" cy="369332"/>
          </a:xfrm>
          <a:prstGeom prst="rect">
            <a:avLst/>
          </a:prstGeom>
          <a:solidFill>
            <a:schemeClr val="bg1"/>
          </a:solidFill>
          <a:ln w="12700" algn="ctr">
            <a:noFill/>
            <a:miter lim="800000"/>
            <a:headEnd/>
            <a:tailEnd/>
          </a:ln>
        </p:spPr>
        <p:txBody>
          <a:bodyPr wrap="square" anchor="ctr">
            <a:spAutoFit/>
          </a:bodyPr>
          <a:lstStyle/>
          <a:p>
            <a:endParaRPr lang="en-US"/>
          </a:p>
        </p:txBody>
      </p:sp>
      <p:sp>
        <p:nvSpPr>
          <p:cNvPr id="13316" name="Rectangle 4"/>
          <p:cNvSpPr>
            <a:spLocks noGrp="1" noChangeArrowheads="1"/>
          </p:cNvSpPr>
          <p:nvPr>
            <p:ph idx="1"/>
          </p:nvPr>
        </p:nvSpPr>
        <p:spPr/>
        <p:txBody>
          <a:bodyPr>
            <a:normAutofit/>
          </a:bodyPr>
          <a:lstStyle/>
          <a:p>
            <a:pPr marL="304800" indent="-304800"/>
            <a:r>
              <a:rPr lang="en-US" sz="1600" b="1" dirty="0">
                <a:solidFill>
                  <a:srgbClr val="00B050"/>
                </a:solidFill>
                <a:latin typeface="+mn-lt"/>
                <a:cs typeface="Calibri" pitchFamily="34" charset="0"/>
              </a:rPr>
              <a:t>Dr. Andreas Gerber</a:t>
            </a:r>
          </a:p>
          <a:p>
            <a:pPr marL="762000" lvl="1" indent="-304800"/>
            <a:r>
              <a:rPr lang="en-US" sz="1600" dirty="0">
                <a:solidFill>
                  <a:schemeClr val="tx1"/>
                </a:solidFill>
                <a:latin typeface="+mn-lt"/>
                <a:cs typeface="Calibri" pitchFamily="34" charset="0"/>
              </a:rPr>
              <a:t>Pediatric Anesthesiologist, </a:t>
            </a:r>
            <a:r>
              <a:rPr lang="en-US" sz="1600" dirty="0" err="1">
                <a:solidFill>
                  <a:schemeClr val="tx1"/>
                </a:solidFill>
                <a:latin typeface="+mn-lt"/>
                <a:cs typeface="Calibri" pitchFamily="34" charset="0"/>
              </a:rPr>
              <a:t>Intensivist</a:t>
            </a:r>
            <a:r>
              <a:rPr lang="en-US" sz="1600" dirty="0">
                <a:solidFill>
                  <a:schemeClr val="tx1"/>
                </a:solidFill>
                <a:latin typeface="+mn-lt"/>
                <a:cs typeface="Calibri" pitchFamily="34" charset="0"/>
              </a:rPr>
              <a:t> &amp; Pediatrician</a:t>
            </a:r>
          </a:p>
          <a:p>
            <a:pPr marL="762000" lvl="1" indent="-304800"/>
            <a:r>
              <a:rPr lang="en-US" sz="1600" dirty="0">
                <a:solidFill>
                  <a:schemeClr val="tx1"/>
                </a:solidFill>
                <a:latin typeface="+mn-lt"/>
                <a:cs typeface="Calibri" pitchFamily="34" charset="0"/>
              </a:rPr>
              <a:t>Former Director of Anesthesiology, Children’s Hospital of Zurich</a:t>
            </a:r>
            <a:br>
              <a:rPr lang="en-US" sz="1600" dirty="0">
                <a:solidFill>
                  <a:schemeClr val="tx1"/>
                </a:solidFill>
                <a:latin typeface="+mn-lt"/>
                <a:cs typeface="Calibri" pitchFamily="34" charset="0"/>
              </a:rPr>
            </a:br>
            <a:br>
              <a:rPr lang="en-US" sz="1600" dirty="0">
                <a:solidFill>
                  <a:schemeClr val="tx1"/>
                </a:solidFill>
                <a:latin typeface="+mn-lt"/>
                <a:cs typeface="Calibri" pitchFamily="34" charset="0"/>
              </a:rPr>
            </a:br>
            <a:br>
              <a:rPr lang="en-US" sz="1600" dirty="0">
                <a:solidFill>
                  <a:schemeClr val="tx1"/>
                </a:solidFill>
                <a:latin typeface="+mn-lt"/>
                <a:cs typeface="Calibri" pitchFamily="34" charset="0"/>
              </a:rPr>
            </a:br>
            <a:br>
              <a:rPr lang="en-US" sz="1600" dirty="0">
                <a:solidFill>
                  <a:schemeClr val="tx1"/>
                </a:solidFill>
                <a:latin typeface="+mn-lt"/>
                <a:cs typeface="Calibri" pitchFamily="34" charset="0"/>
              </a:rPr>
            </a:br>
            <a:br>
              <a:rPr lang="en-US" sz="1600" dirty="0">
                <a:solidFill>
                  <a:schemeClr val="tx1"/>
                </a:solidFill>
                <a:latin typeface="+mn-lt"/>
                <a:cs typeface="Calibri" pitchFamily="34" charset="0"/>
              </a:rPr>
            </a:br>
            <a:br>
              <a:rPr lang="en-US" sz="1600" dirty="0">
                <a:solidFill>
                  <a:schemeClr val="tx1"/>
                </a:solidFill>
                <a:latin typeface="+mn-lt"/>
                <a:cs typeface="Calibri" pitchFamily="34" charset="0"/>
              </a:rPr>
            </a:br>
            <a:endParaRPr lang="en-US" sz="1600" dirty="0">
              <a:solidFill>
                <a:schemeClr val="tx1"/>
              </a:solidFill>
              <a:latin typeface="+mn-lt"/>
              <a:cs typeface="Calibri" pitchFamily="34" charset="0"/>
            </a:endParaRPr>
          </a:p>
          <a:p>
            <a:pPr marL="304800" indent="-304800"/>
            <a:r>
              <a:rPr lang="en-US" sz="1600" b="1" dirty="0">
                <a:solidFill>
                  <a:srgbClr val="00B050"/>
                </a:solidFill>
                <a:latin typeface="+mn-lt"/>
                <a:cs typeface="Calibri" pitchFamily="34" charset="0"/>
              </a:rPr>
              <a:t>Dr. Markus Weiss</a:t>
            </a:r>
          </a:p>
          <a:p>
            <a:pPr marL="762000" lvl="1" indent="-304800"/>
            <a:r>
              <a:rPr lang="en-US" sz="1600" dirty="0">
                <a:solidFill>
                  <a:schemeClr val="tx1"/>
                </a:solidFill>
                <a:latin typeface="+mn-lt"/>
                <a:cs typeface="Calibri" pitchFamily="34" charset="0"/>
              </a:rPr>
              <a:t>Pediatric Anesthesiologist</a:t>
            </a:r>
          </a:p>
          <a:p>
            <a:pPr marL="762000" lvl="1" indent="-304800"/>
            <a:r>
              <a:rPr lang="en-US" sz="1600" dirty="0">
                <a:solidFill>
                  <a:schemeClr val="tx1"/>
                </a:solidFill>
                <a:latin typeface="+mn-lt"/>
                <a:cs typeface="Calibri" pitchFamily="34" charset="0"/>
              </a:rPr>
              <a:t>Director of Anesthesiology</a:t>
            </a:r>
          </a:p>
        </p:txBody>
      </p:sp>
      <p:sp>
        <p:nvSpPr>
          <p:cNvPr id="13315" name="Rectangle 2"/>
          <p:cNvSpPr>
            <a:spLocks noGrp="1" noChangeArrowheads="1"/>
          </p:cNvSpPr>
          <p:nvPr>
            <p:ph type="title"/>
          </p:nvPr>
        </p:nvSpPr>
        <p:spPr>
          <a:xfrm>
            <a:off x="516082" y="188236"/>
            <a:ext cx="10515600" cy="813766"/>
          </a:xfrm>
        </p:spPr>
        <p:txBody>
          <a:bodyPr/>
          <a:lstStyle/>
          <a:p>
            <a:r>
              <a:rPr lang="en-US" dirty="0">
                <a:solidFill>
                  <a:srgbClr val="1D51A4"/>
                </a:solidFill>
              </a:rPr>
              <a:t>Pediatric MICROCUFF* - History</a:t>
            </a:r>
          </a:p>
        </p:txBody>
      </p:sp>
      <p:pic>
        <p:nvPicPr>
          <p:cNvPr id="13317" name="Picture 5" descr="childrens hos zurich logo"/>
          <p:cNvPicPr>
            <a:picLocks noChangeAspect="1" noChangeArrowheads="1"/>
          </p:cNvPicPr>
          <p:nvPr/>
        </p:nvPicPr>
        <p:blipFill>
          <a:blip r:embed="rId3" cstate="print"/>
          <a:srcRect l="48134" t="-32433"/>
          <a:stretch>
            <a:fillRect/>
          </a:stretch>
        </p:blipFill>
        <p:spPr bwMode="auto">
          <a:xfrm>
            <a:off x="2226448" y="5135947"/>
            <a:ext cx="4265635" cy="556828"/>
          </a:xfrm>
          <a:prstGeom prst="rect">
            <a:avLst/>
          </a:prstGeom>
          <a:noFill/>
          <a:ln w="9525">
            <a:noFill/>
            <a:miter lim="800000"/>
            <a:headEnd/>
            <a:tailEnd/>
          </a:ln>
        </p:spPr>
      </p:pic>
      <p:pic>
        <p:nvPicPr>
          <p:cNvPr id="13318" name="Picture 10" descr="DSCF2061"/>
          <p:cNvPicPr>
            <a:picLocks noChangeAspect="1" noChangeArrowheads="1"/>
          </p:cNvPicPr>
          <p:nvPr/>
        </p:nvPicPr>
        <p:blipFill>
          <a:blip r:embed="rId4" cstate="print"/>
          <a:srcRect l="11848" t="12424" r="20906"/>
          <a:stretch>
            <a:fillRect/>
          </a:stretch>
        </p:blipFill>
        <p:spPr bwMode="auto">
          <a:xfrm>
            <a:off x="7656514" y="3709989"/>
            <a:ext cx="2230437" cy="2179637"/>
          </a:xfrm>
          <a:prstGeom prst="rect">
            <a:avLst/>
          </a:prstGeom>
          <a:noFill/>
          <a:ln w="12700">
            <a:solidFill>
              <a:schemeClr val="bg2"/>
            </a:solidFill>
            <a:miter lim="800000"/>
            <a:headEnd/>
            <a:tailEnd/>
          </a:ln>
        </p:spPr>
      </p:pic>
      <p:pic>
        <p:nvPicPr>
          <p:cNvPr id="13319" name="Picture 11" descr="DSCF2062"/>
          <p:cNvPicPr>
            <a:picLocks noChangeAspect="1" noChangeArrowheads="1"/>
          </p:cNvPicPr>
          <p:nvPr/>
        </p:nvPicPr>
        <p:blipFill>
          <a:blip r:embed="rId5" cstate="print"/>
          <a:srcRect l="13554" t="7968" r="17183"/>
          <a:stretch>
            <a:fillRect/>
          </a:stretch>
        </p:blipFill>
        <p:spPr bwMode="auto">
          <a:xfrm>
            <a:off x="7643814" y="1443039"/>
            <a:ext cx="2224087" cy="2217737"/>
          </a:xfrm>
          <a:prstGeom prst="rect">
            <a:avLst/>
          </a:prstGeom>
          <a:noFill/>
          <a:ln w="12700">
            <a:solidFill>
              <a:schemeClr val="bg2"/>
            </a:solidFill>
            <a:miter lim="800000"/>
            <a:headEnd/>
            <a:tailEnd/>
          </a:ln>
        </p:spPr>
      </p:pic>
    </p:spTree>
    <p:extLst>
      <p:ext uri="{BB962C8B-B14F-4D97-AF65-F5344CB8AC3E}">
        <p14:creationId xmlns:p14="http://schemas.microsoft.com/office/powerpoint/2010/main" val="15158334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7"/>
          <p:cNvSpPr>
            <a:spLocks noGrp="1" noChangeArrowheads="1"/>
          </p:cNvSpPr>
          <p:nvPr>
            <p:ph type="title"/>
          </p:nvPr>
        </p:nvSpPr>
        <p:spPr/>
        <p:txBody>
          <a:bodyPr>
            <a:noAutofit/>
          </a:bodyPr>
          <a:lstStyle/>
          <a:p>
            <a:r>
              <a:rPr lang="en-US" dirty="0"/>
              <a:t>Traditional Teaching: </a:t>
            </a:r>
            <a:br>
              <a:rPr lang="en-US" dirty="0"/>
            </a:br>
            <a:r>
              <a:rPr lang="en-US" dirty="0"/>
              <a:t>Cuffed versus Un-cuffed ET Tubes </a:t>
            </a:r>
          </a:p>
        </p:txBody>
      </p:sp>
    </p:spTree>
    <p:extLst>
      <p:ext uri="{BB962C8B-B14F-4D97-AF65-F5344CB8AC3E}">
        <p14:creationId xmlns:p14="http://schemas.microsoft.com/office/powerpoint/2010/main" val="35372432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6"/>
          <p:cNvSpPr>
            <a:spLocks noChangeArrowheads="1"/>
          </p:cNvSpPr>
          <p:nvPr/>
        </p:nvSpPr>
        <p:spPr bwMode="auto">
          <a:xfrm>
            <a:off x="2576330" y="4000722"/>
            <a:ext cx="184731" cy="369332"/>
          </a:xfrm>
          <a:prstGeom prst="rect">
            <a:avLst/>
          </a:prstGeom>
          <a:solidFill>
            <a:schemeClr val="bg1"/>
          </a:solidFill>
          <a:ln w="12700" algn="ctr">
            <a:noFill/>
            <a:miter lim="800000"/>
            <a:headEnd/>
            <a:tailEnd/>
          </a:ln>
        </p:spPr>
        <p:txBody>
          <a:bodyPr wrap="none" anchor="ctr">
            <a:spAutoFit/>
          </a:bodyPr>
          <a:lstStyle/>
          <a:p>
            <a:endParaRPr lang="en-US"/>
          </a:p>
        </p:txBody>
      </p:sp>
      <p:sp>
        <p:nvSpPr>
          <p:cNvPr id="17412" name="Rectangle 3"/>
          <p:cNvSpPr>
            <a:spLocks noGrp="1" noChangeArrowheads="1"/>
          </p:cNvSpPr>
          <p:nvPr>
            <p:ph idx="1"/>
          </p:nvPr>
        </p:nvSpPr>
        <p:spPr/>
        <p:txBody>
          <a:bodyPr>
            <a:normAutofit/>
          </a:bodyPr>
          <a:lstStyle/>
          <a:p>
            <a:pPr eaLnBrk="1" hangingPunct="1"/>
            <a:r>
              <a:rPr lang="en-US" sz="1600" dirty="0">
                <a:solidFill>
                  <a:schemeClr val="tx1"/>
                </a:solidFill>
                <a:latin typeface="+mn-lt"/>
                <a:cs typeface="Calibri" pitchFamily="34" charset="0"/>
              </a:rPr>
              <a:t>Cuffed tubes are standard of care for adults and adolescents, </a:t>
            </a:r>
            <a:br>
              <a:rPr lang="en-US" sz="1600" dirty="0">
                <a:solidFill>
                  <a:schemeClr val="tx1"/>
                </a:solidFill>
                <a:latin typeface="+mn-lt"/>
                <a:cs typeface="Calibri" pitchFamily="34" charset="0"/>
              </a:rPr>
            </a:br>
            <a:r>
              <a:rPr lang="en-US" sz="1600" dirty="0">
                <a:solidFill>
                  <a:schemeClr val="tx1"/>
                </a:solidFill>
                <a:latin typeface="+mn-lt"/>
                <a:cs typeface="Calibri" pitchFamily="34" charset="0"/>
              </a:rPr>
              <a:t>but </a:t>
            </a:r>
            <a:r>
              <a:rPr lang="en-US" sz="1600" b="1" i="1" u="sng" dirty="0">
                <a:solidFill>
                  <a:schemeClr val="tx1"/>
                </a:solidFill>
                <a:latin typeface="+mn-lt"/>
                <a:cs typeface="Calibri" pitchFamily="34" charset="0"/>
              </a:rPr>
              <a:t>most</a:t>
            </a:r>
            <a:r>
              <a:rPr lang="en-US" sz="1600" dirty="0">
                <a:solidFill>
                  <a:schemeClr val="tx1"/>
                </a:solidFill>
                <a:latin typeface="+mn-lt"/>
                <a:cs typeface="Calibri" pitchFamily="34" charset="0"/>
              </a:rPr>
              <a:t> pediatric patients </a:t>
            </a:r>
            <a:r>
              <a:rPr lang="en-US" sz="1600" b="1" dirty="0">
                <a:solidFill>
                  <a:schemeClr val="tx1"/>
                </a:solidFill>
                <a:latin typeface="+mn-lt"/>
                <a:cs typeface="Calibri" pitchFamily="34" charset="0"/>
              </a:rPr>
              <a:t>under 8 years old are intubated with un-cuffed tubes.</a:t>
            </a:r>
          </a:p>
          <a:p>
            <a:pPr eaLnBrk="1" hangingPunct="1"/>
            <a:endParaRPr lang="en-US" sz="1600" b="1" dirty="0">
              <a:solidFill>
                <a:schemeClr val="tx1"/>
              </a:solidFill>
              <a:latin typeface="+mn-lt"/>
              <a:cs typeface="Calibri" pitchFamily="34" charset="0"/>
            </a:endParaRPr>
          </a:p>
          <a:p>
            <a:pPr eaLnBrk="1" hangingPunct="1"/>
            <a:r>
              <a:rPr lang="en-US" sz="1600" dirty="0">
                <a:solidFill>
                  <a:schemeClr val="tx1"/>
                </a:solidFill>
                <a:latin typeface="+mn-lt"/>
                <a:cs typeface="Calibri" pitchFamily="34" charset="0"/>
              </a:rPr>
              <a:t>Un-cuffed tubes are </a:t>
            </a:r>
            <a:r>
              <a:rPr lang="en-US" sz="1600" b="1" dirty="0">
                <a:solidFill>
                  <a:schemeClr val="tx1"/>
                </a:solidFill>
                <a:latin typeface="+mn-lt"/>
                <a:cs typeface="Calibri" pitchFamily="34" charset="0"/>
              </a:rPr>
              <a:t>not</a:t>
            </a:r>
            <a:r>
              <a:rPr lang="en-US" sz="1600" dirty="0">
                <a:solidFill>
                  <a:schemeClr val="tx1"/>
                </a:solidFill>
                <a:latin typeface="+mn-lt"/>
                <a:cs typeface="Calibri" pitchFamily="34" charset="0"/>
              </a:rPr>
              <a:t> an ideal solution. </a:t>
            </a:r>
            <a:br>
              <a:rPr lang="en-US" sz="1600" dirty="0">
                <a:solidFill>
                  <a:schemeClr val="tx1"/>
                </a:solidFill>
                <a:latin typeface="+mn-lt"/>
                <a:cs typeface="Calibri" pitchFamily="34" charset="0"/>
              </a:rPr>
            </a:br>
            <a:r>
              <a:rPr lang="en-US" sz="1600" dirty="0">
                <a:solidFill>
                  <a:schemeClr val="tx1"/>
                </a:solidFill>
                <a:latin typeface="+mn-lt"/>
                <a:cs typeface="Calibri" pitchFamily="34" charset="0"/>
              </a:rPr>
              <a:t>Clinicians are left to compensate for deficiencies with current ET tube options</a:t>
            </a:r>
            <a:r>
              <a:rPr lang="en-US" sz="1600" dirty="0">
                <a:solidFill>
                  <a:schemeClr val="tx1"/>
                </a:solidFill>
                <a:latin typeface="+mn-lt"/>
              </a:rPr>
              <a:t>.</a:t>
            </a:r>
          </a:p>
        </p:txBody>
      </p:sp>
      <p:sp>
        <p:nvSpPr>
          <p:cNvPr id="17411" name="Rectangle 2"/>
          <p:cNvSpPr>
            <a:spLocks noGrp="1" noChangeArrowheads="1"/>
          </p:cNvSpPr>
          <p:nvPr>
            <p:ph type="title"/>
          </p:nvPr>
        </p:nvSpPr>
        <p:spPr>
          <a:xfrm>
            <a:off x="516082" y="194373"/>
            <a:ext cx="10515600" cy="813766"/>
          </a:xfrm>
        </p:spPr>
        <p:txBody>
          <a:bodyPr>
            <a:normAutofit/>
          </a:bodyPr>
          <a:lstStyle/>
          <a:p>
            <a:pPr eaLnBrk="1" hangingPunct="1"/>
            <a:r>
              <a:rPr lang="en-US" dirty="0">
                <a:solidFill>
                  <a:srgbClr val="1D51A4"/>
                </a:solidFill>
              </a:rPr>
              <a:t>Cuffed vs. Un-cuffed – The Issue </a:t>
            </a:r>
          </a:p>
        </p:txBody>
      </p:sp>
      <p:pic>
        <p:nvPicPr>
          <p:cNvPr id="17413" name="Picture 4"/>
          <p:cNvPicPr>
            <a:picLocks noChangeAspect="1" noChangeArrowheads="1"/>
          </p:cNvPicPr>
          <p:nvPr/>
        </p:nvPicPr>
        <p:blipFill>
          <a:blip r:embed="rId3" cstate="print"/>
          <a:srcRect/>
          <a:stretch>
            <a:fillRect/>
          </a:stretch>
        </p:blipFill>
        <p:spPr bwMode="auto">
          <a:xfrm>
            <a:off x="8700383" y="1928513"/>
            <a:ext cx="2752863" cy="3529312"/>
          </a:xfrm>
          <a:prstGeom prst="rect">
            <a:avLst/>
          </a:prstGeom>
          <a:noFill/>
          <a:ln w="38100">
            <a:solidFill>
              <a:schemeClr val="bg2"/>
            </a:solidFill>
            <a:miter lim="800000"/>
            <a:headEnd/>
            <a:tailEnd/>
          </a:ln>
        </p:spPr>
      </p:pic>
    </p:spTree>
    <p:extLst>
      <p:ext uri="{BB962C8B-B14F-4D97-AF65-F5344CB8AC3E}">
        <p14:creationId xmlns:p14="http://schemas.microsoft.com/office/powerpoint/2010/main" val="1879211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10"/>
          <p:cNvSpPr>
            <a:spLocks noChangeArrowheads="1"/>
          </p:cNvSpPr>
          <p:nvPr/>
        </p:nvSpPr>
        <p:spPr bwMode="auto">
          <a:xfrm>
            <a:off x="2336799" y="1422399"/>
            <a:ext cx="8470303" cy="4811307"/>
          </a:xfrm>
          <a:prstGeom prst="rect">
            <a:avLst/>
          </a:prstGeom>
          <a:solidFill>
            <a:schemeClr val="bg1"/>
          </a:solidFill>
          <a:ln w="9525">
            <a:noFill/>
            <a:miter lim="800000"/>
            <a:headEnd/>
            <a:tailEnd/>
          </a:ln>
        </p:spPr>
        <p:txBody>
          <a:bodyPr wrap="none" anchor="ctr"/>
          <a:lstStyle/>
          <a:p>
            <a:pPr algn="ctr">
              <a:lnSpc>
                <a:spcPct val="120000"/>
              </a:lnSpc>
            </a:pPr>
            <a:endParaRPr lang="en-US"/>
          </a:p>
        </p:txBody>
      </p:sp>
      <p:sp>
        <p:nvSpPr>
          <p:cNvPr id="25603" name="Rectangle 20"/>
          <p:cNvSpPr>
            <a:spLocks noChangeArrowheads="1"/>
          </p:cNvSpPr>
          <p:nvPr/>
        </p:nvSpPr>
        <p:spPr bwMode="auto">
          <a:xfrm>
            <a:off x="7656513" y="1422398"/>
            <a:ext cx="3568700" cy="3621088"/>
          </a:xfrm>
          <a:prstGeom prst="rect">
            <a:avLst/>
          </a:prstGeom>
          <a:gradFill rotWithShape="1">
            <a:gsLst>
              <a:gs pos="0">
                <a:srgbClr val="FFDEBE"/>
              </a:gs>
              <a:gs pos="100000">
                <a:srgbClr val="FFCC99"/>
              </a:gs>
            </a:gsLst>
            <a:lin ang="5400000" scaled="1"/>
          </a:gradFill>
          <a:ln w="19050">
            <a:solidFill>
              <a:srgbClr val="FFA143"/>
            </a:solidFill>
            <a:miter lim="800000"/>
            <a:headEnd/>
            <a:tailEnd/>
          </a:ln>
        </p:spPr>
        <p:txBody>
          <a:bodyPr wrap="none" anchor="ctr"/>
          <a:lstStyle/>
          <a:p>
            <a:pPr algn="ctr"/>
            <a:endParaRPr lang="en-US">
              <a:solidFill>
                <a:schemeClr val="bg1"/>
              </a:solidFill>
            </a:endParaRPr>
          </a:p>
        </p:txBody>
      </p:sp>
      <p:sp>
        <p:nvSpPr>
          <p:cNvPr id="25604" name="Rectangle 19"/>
          <p:cNvSpPr>
            <a:spLocks noChangeArrowheads="1"/>
          </p:cNvSpPr>
          <p:nvPr/>
        </p:nvSpPr>
        <p:spPr bwMode="auto">
          <a:xfrm>
            <a:off x="637383" y="1422400"/>
            <a:ext cx="3568700" cy="3621086"/>
          </a:xfrm>
          <a:prstGeom prst="rect">
            <a:avLst/>
          </a:prstGeom>
          <a:gradFill rotWithShape="1">
            <a:gsLst>
              <a:gs pos="0">
                <a:srgbClr val="FFDEBE"/>
              </a:gs>
              <a:gs pos="100000">
                <a:srgbClr val="FFCC99"/>
              </a:gs>
            </a:gsLst>
            <a:lin ang="5400000" scaled="1"/>
          </a:gradFill>
          <a:ln w="19050">
            <a:solidFill>
              <a:srgbClr val="FFA143"/>
            </a:solidFill>
            <a:miter lim="800000"/>
            <a:headEnd/>
            <a:tailEnd/>
          </a:ln>
        </p:spPr>
        <p:txBody>
          <a:bodyPr wrap="none" anchor="ctr"/>
          <a:lstStyle/>
          <a:p>
            <a:pPr algn="ctr"/>
            <a:endParaRPr lang="en-US">
              <a:solidFill>
                <a:schemeClr val="bg1"/>
              </a:solidFill>
            </a:endParaRPr>
          </a:p>
        </p:txBody>
      </p:sp>
      <p:sp>
        <p:nvSpPr>
          <p:cNvPr id="25605" name="Text Box 3"/>
          <p:cNvSpPr txBox="1">
            <a:spLocks noChangeArrowheads="1"/>
          </p:cNvSpPr>
          <p:nvPr/>
        </p:nvSpPr>
        <p:spPr bwMode="auto">
          <a:xfrm>
            <a:off x="4462463" y="700485"/>
            <a:ext cx="2882900" cy="369332"/>
          </a:xfrm>
          <a:prstGeom prst="rect">
            <a:avLst/>
          </a:prstGeom>
          <a:solidFill>
            <a:srgbClr val="FFC489"/>
          </a:solidFill>
          <a:ln w="28575">
            <a:noFill/>
            <a:miter lim="800000"/>
            <a:headEnd/>
            <a:tailEnd/>
          </a:ln>
        </p:spPr>
        <p:txBody>
          <a:bodyPr wrap="square">
            <a:spAutoFit/>
          </a:bodyPr>
          <a:lstStyle/>
          <a:p>
            <a:pPr algn="ctr"/>
            <a:r>
              <a:rPr lang="en-US" b="1" dirty="0">
                <a:cs typeface="Calibri" pitchFamily="34" charset="0"/>
              </a:rPr>
              <a:t>Un-cuffed ET Tubes</a:t>
            </a:r>
          </a:p>
        </p:txBody>
      </p:sp>
      <p:sp>
        <p:nvSpPr>
          <p:cNvPr id="25606" name="Text Box 7"/>
          <p:cNvSpPr txBox="1">
            <a:spLocks noChangeArrowheads="1"/>
          </p:cNvSpPr>
          <p:nvPr/>
        </p:nvSpPr>
        <p:spPr bwMode="auto">
          <a:xfrm>
            <a:off x="897733" y="1480234"/>
            <a:ext cx="3048000" cy="646331"/>
          </a:xfrm>
          <a:prstGeom prst="rect">
            <a:avLst/>
          </a:prstGeom>
          <a:noFill/>
          <a:ln w="28575">
            <a:noFill/>
            <a:miter lim="800000"/>
            <a:headEnd/>
            <a:tailEnd/>
          </a:ln>
        </p:spPr>
        <p:txBody>
          <a:bodyPr>
            <a:spAutoFit/>
          </a:bodyPr>
          <a:lstStyle/>
          <a:p>
            <a:pPr algn="ctr"/>
            <a:r>
              <a:rPr lang="en-US" b="1" dirty="0">
                <a:cs typeface="Calibri" pitchFamily="34" charset="0"/>
              </a:rPr>
              <a:t>Undersized = </a:t>
            </a:r>
            <a:br>
              <a:rPr lang="en-US" b="1" dirty="0">
                <a:cs typeface="Calibri" pitchFamily="34" charset="0"/>
              </a:rPr>
            </a:br>
            <a:r>
              <a:rPr lang="en-US" b="1" dirty="0">
                <a:cs typeface="Calibri" pitchFamily="34" charset="0"/>
              </a:rPr>
              <a:t>Excessive Leakage</a:t>
            </a:r>
          </a:p>
        </p:txBody>
      </p:sp>
      <p:sp>
        <p:nvSpPr>
          <p:cNvPr id="25607" name="Text Box 4"/>
          <p:cNvSpPr txBox="1">
            <a:spLocks noChangeArrowheads="1"/>
          </p:cNvSpPr>
          <p:nvPr/>
        </p:nvSpPr>
        <p:spPr bwMode="auto">
          <a:xfrm>
            <a:off x="8200427" y="1440913"/>
            <a:ext cx="2606675" cy="646331"/>
          </a:xfrm>
          <a:prstGeom prst="rect">
            <a:avLst/>
          </a:prstGeom>
          <a:noFill/>
          <a:ln w="28575">
            <a:noFill/>
            <a:miter lim="800000"/>
            <a:headEnd/>
            <a:tailEnd/>
          </a:ln>
        </p:spPr>
        <p:txBody>
          <a:bodyPr>
            <a:spAutoFit/>
          </a:bodyPr>
          <a:lstStyle/>
          <a:p>
            <a:pPr algn="ctr"/>
            <a:r>
              <a:rPr lang="en-US" b="1" dirty="0">
                <a:cs typeface="Calibri" pitchFamily="34" charset="0"/>
              </a:rPr>
              <a:t>Oversized =</a:t>
            </a:r>
          </a:p>
          <a:p>
            <a:pPr algn="ctr"/>
            <a:r>
              <a:rPr lang="en-US" b="1" dirty="0">
                <a:cs typeface="Calibri" pitchFamily="34" charset="0"/>
              </a:rPr>
              <a:t>Tube Exchange</a:t>
            </a:r>
          </a:p>
        </p:txBody>
      </p:sp>
      <p:sp>
        <p:nvSpPr>
          <p:cNvPr id="798728" name="Text Box 8"/>
          <p:cNvSpPr txBox="1">
            <a:spLocks noChangeArrowheads="1"/>
          </p:cNvSpPr>
          <p:nvPr/>
        </p:nvSpPr>
        <p:spPr bwMode="auto">
          <a:xfrm>
            <a:off x="7624763" y="2103404"/>
            <a:ext cx="3524250" cy="2811026"/>
          </a:xfrm>
          <a:prstGeom prst="rect">
            <a:avLst/>
          </a:prstGeom>
          <a:noFill/>
          <a:ln w="9525">
            <a:noFill/>
            <a:miter lim="800000"/>
            <a:headEnd/>
            <a:tailEnd/>
          </a:ln>
        </p:spPr>
        <p:txBody>
          <a:bodyPr>
            <a:spAutoFit/>
          </a:bodyPr>
          <a:lstStyle/>
          <a:p>
            <a:pPr marL="342900" indent="-342900">
              <a:lnSpc>
                <a:spcPct val="110000"/>
              </a:lnSpc>
              <a:buSzPct val="120000"/>
              <a:buFont typeface="Wingdings" pitchFamily="2" charset="2"/>
              <a:buChar char="§"/>
            </a:pPr>
            <a:r>
              <a:rPr lang="en-US" dirty="0">
                <a:cs typeface="Calibri" pitchFamily="34" charset="0"/>
              </a:rPr>
              <a:t>Results in repeated tube exchange, up to 23%*</a:t>
            </a:r>
          </a:p>
          <a:p>
            <a:pPr marL="342900" indent="-342900">
              <a:lnSpc>
                <a:spcPct val="110000"/>
              </a:lnSpc>
              <a:buSzPct val="120000"/>
              <a:buFont typeface="Wingdings" pitchFamily="2" charset="2"/>
              <a:buChar char="§"/>
            </a:pPr>
            <a:r>
              <a:rPr lang="en-US" dirty="0">
                <a:cs typeface="Calibri" pitchFamily="34" charset="0"/>
              </a:rPr>
              <a:t>Increases risk to patient with each exchange</a:t>
            </a:r>
          </a:p>
          <a:p>
            <a:pPr marL="342900" indent="-342900">
              <a:lnSpc>
                <a:spcPct val="110000"/>
              </a:lnSpc>
              <a:buSzPct val="120000"/>
              <a:buFont typeface="Wingdings" pitchFamily="2" charset="2"/>
              <a:buChar char="§"/>
            </a:pPr>
            <a:r>
              <a:rPr lang="en-US" dirty="0">
                <a:cs typeface="Calibri" pitchFamily="34" charset="0"/>
              </a:rPr>
              <a:t>High pressure inside the cricoid </a:t>
            </a:r>
          </a:p>
          <a:p>
            <a:pPr marL="342900" indent="-342900">
              <a:lnSpc>
                <a:spcPct val="110000"/>
              </a:lnSpc>
              <a:buSzPct val="120000"/>
              <a:buFont typeface="Wingdings" pitchFamily="2" charset="2"/>
              <a:buChar char="§"/>
            </a:pPr>
            <a:r>
              <a:rPr lang="en-US" dirty="0">
                <a:cs typeface="Calibri" pitchFamily="34" charset="0"/>
              </a:rPr>
              <a:t>May lead to airway trauma</a:t>
            </a:r>
          </a:p>
          <a:p>
            <a:pPr marL="342900" indent="-342900">
              <a:lnSpc>
                <a:spcPct val="110000"/>
              </a:lnSpc>
              <a:buSzPct val="120000"/>
              <a:buFont typeface="Wingdings" pitchFamily="2" charset="2"/>
              <a:buChar char="§"/>
            </a:pPr>
            <a:r>
              <a:rPr lang="en-US" dirty="0">
                <a:cs typeface="Calibri" pitchFamily="34" charset="0"/>
              </a:rPr>
              <a:t>Tube OD varies widely among brands</a:t>
            </a:r>
          </a:p>
        </p:txBody>
      </p:sp>
      <p:sp>
        <p:nvSpPr>
          <p:cNvPr id="798729" name="Text Box 9"/>
          <p:cNvSpPr txBox="1">
            <a:spLocks noChangeArrowheads="1"/>
          </p:cNvSpPr>
          <p:nvPr/>
        </p:nvSpPr>
        <p:spPr bwMode="auto">
          <a:xfrm>
            <a:off x="669133" y="2087244"/>
            <a:ext cx="3505200" cy="2721001"/>
          </a:xfrm>
          <a:prstGeom prst="rect">
            <a:avLst/>
          </a:prstGeom>
          <a:noFill/>
          <a:ln w="9525">
            <a:noFill/>
            <a:miter lim="800000"/>
            <a:headEnd/>
            <a:tailEnd/>
          </a:ln>
        </p:spPr>
        <p:txBody>
          <a:bodyPr>
            <a:spAutoFit/>
          </a:bodyPr>
          <a:lstStyle/>
          <a:p>
            <a:pPr marL="342900" indent="-342900">
              <a:lnSpc>
                <a:spcPct val="120000"/>
              </a:lnSpc>
              <a:buSzPct val="120000"/>
              <a:buFont typeface="Wingdings" pitchFamily="2" charset="2"/>
              <a:buChar char="§"/>
            </a:pPr>
            <a:r>
              <a:rPr lang="en-US" dirty="0">
                <a:cs typeface="Calibri" pitchFamily="34" charset="0"/>
              </a:rPr>
              <a:t>Difficult to control ventilation</a:t>
            </a:r>
          </a:p>
          <a:p>
            <a:pPr marL="342900" indent="-342900">
              <a:lnSpc>
                <a:spcPct val="120000"/>
              </a:lnSpc>
              <a:buSzPct val="120000"/>
              <a:buFont typeface="Wingdings" pitchFamily="2" charset="2"/>
              <a:buChar char="§"/>
            </a:pPr>
            <a:r>
              <a:rPr lang="en-US" dirty="0">
                <a:cs typeface="Calibri" pitchFamily="34" charset="0"/>
              </a:rPr>
              <a:t>Less accurate monitoring and pulmonary function testing</a:t>
            </a:r>
          </a:p>
          <a:p>
            <a:pPr marL="342900" indent="-342900">
              <a:lnSpc>
                <a:spcPct val="120000"/>
              </a:lnSpc>
              <a:buSzPct val="120000"/>
              <a:buFont typeface="Wingdings" pitchFamily="2" charset="2"/>
              <a:buChar char="§"/>
            </a:pPr>
            <a:r>
              <a:rPr lang="en-US" dirty="0">
                <a:cs typeface="Calibri" pitchFamily="34" charset="0"/>
              </a:rPr>
              <a:t>Higher risk of aspiration</a:t>
            </a:r>
          </a:p>
          <a:p>
            <a:pPr marL="342900" indent="-342900">
              <a:lnSpc>
                <a:spcPct val="120000"/>
              </a:lnSpc>
              <a:buSzPct val="120000"/>
              <a:buFont typeface="Wingdings" pitchFamily="2" charset="2"/>
              <a:buChar char="§"/>
            </a:pPr>
            <a:r>
              <a:rPr lang="en-US" dirty="0">
                <a:cs typeface="Calibri" pitchFamily="34" charset="0"/>
              </a:rPr>
              <a:t>Higher anesthesia gas flow rate</a:t>
            </a:r>
          </a:p>
          <a:p>
            <a:pPr marL="342900" indent="-342900">
              <a:lnSpc>
                <a:spcPct val="120000"/>
              </a:lnSpc>
              <a:buSzPct val="120000"/>
              <a:buFont typeface="Wingdings" pitchFamily="2" charset="2"/>
              <a:buChar char="§"/>
            </a:pPr>
            <a:r>
              <a:rPr lang="en-US" dirty="0">
                <a:cs typeface="Calibri" pitchFamily="34" charset="0"/>
              </a:rPr>
              <a:t>May necessitate reintubation</a:t>
            </a:r>
          </a:p>
        </p:txBody>
      </p:sp>
      <p:sp>
        <p:nvSpPr>
          <p:cNvPr id="798734" name="Text Box 14"/>
          <p:cNvSpPr txBox="1">
            <a:spLocks noChangeArrowheads="1"/>
          </p:cNvSpPr>
          <p:nvPr/>
        </p:nvSpPr>
        <p:spPr bwMode="auto">
          <a:xfrm>
            <a:off x="383547" y="5328829"/>
            <a:ext cx="4186836" cy="369332"/>
          </a:xfrm>
          <a:prstGeom prst="rect">
            <a:avLst/>
          </a:prstGeom>
          <a:noFill/>
          <a:ln w="9525">
            <a:noFill/>
            <a:miter lim="800000"/>
            <a:headEnd/>
            <a:tailEnd/>
          </a:ln>
        </p:spPr>
        <p:txBody>
          <a:bodyPr wrap="square">
            <a:spAutoFit/>
          </a:bodyPr>
          <a:lstStyle/>
          <a:p>
            <a:pPr algn="ctr"/>
            <a:r>
              <a:rPr lang="en-US" b="1" dirty="0">
                <a:solidFill>
                  <a:srgbClr val="00B050"/>
                </a:solidFill>
                <a:latin typeface="Calibri" pitchFamily="34" charset="0"/>
                <a:cs typeface="Calibri" pitchFamily="34" charset="0"/>
              </a:rPr>
              <a:t>Clinicians must deal with the leakage!</a:t>
            </a:r>
          </a:p>
        </p:txBody>
      </p:sp>
      <p:sp>
        <p:nvSpPr>
          <p:cNvPr id="25611" name="Text Box 15"/>
          <p:cNvSpPr txBox="1">
            <a:spLocks noChangeArrowheads="1"/>
          </p:cNvSpPr>
          <p:nvPr/>
        </p:nvSpPr>
        <p:spPr bwMode="auto">
          <a:xfrm>
            <a:off x="4208370" y="6233707"/>
            <a:ext cx="2985113" cy="246221"/>
          </a:xfrm>
          <a:prstGeom prst="rect">
            <a:avLst/>
          </a:prstGeom>
          <a:noFill/>
          <a:ln w="9525">
            <a:noFill/>
            <a:miter lim="800000"/>
            <a:headEnd/>
            <a:tailEnd/>
          </a:ln>
        </p:spPr>
        <p:txBody>
          <a:bodyPr wrap="none">
            <a:spAutoFit/>
          </a:bodyPr>
          <a:lstStyle/>
          <a:p>
            <a:r>
              <a:rPr lang="en-US" sz="1000" dirty="0"/>
              <a:t>* </a:t>
            </a:r>
            <a:r>
              <a:rPr lang="en-US" sz="1000" dirty="0" err="1"/>
              <a:t>Khine</a:t>
            </a:r>
            <a:r>
              <a:rPr lang="en-US" sz="1000" dirty="0"/>
              <a:t>. </a:t>
            </a:r>
            <a:r>
              <a:rPr lang="en-US" sz="1000" i="1" dirty="0"/>
              <a:t>Anesthesiology</a:t>
            </a:r>
            <a:r>
              <a:rPr lang="en-US" sz="1000" dirty="0"/>
              <a:t> 1997; 86:627-631</a:t>
            </a:r>
          </a:p>
        </p:txBody>
      </p:sp>
      <p:grpSp>
        <p:nvGrpSpPr>
          <p:cNvPr id="25612" name="Group 22"/>
          <p:cNvGrpSpPr>
            <a:grpSpLocks/>
          </p:cNvGrpSpPr>
          <p:nvPr/>
        </p:nvGrpSpPr>
        <p:grpSpPr bwMode="auto">
          <a:xfrm>
            <a:off x="3832705" y="1036062"/>
            <a:ext cx="622300" cy="304800"/>
            <a:chOff x="1664" y="800"/>
            <a:chExt cx="392" cy="192"/>
          </a:xfrm>
        </p:grpSpPr>
        <p:sp>
          <p:nvSpPr>
            <p:cNvPr id="25617" name="Line 16"/>
            <p:cNvSpPr>
              <a:spLocks noChangeShapeType="1"/>
            </p:cNvSpPr>
            <p:nvPr/>
          </p:nvSpPr>
          <p:spPr bwMode="auto">
            <a:xfrm flipH="1">
              <a:off x="1664" y="800"/>
              <a:ext cx="392" cy="0"/>
            </a:xfrm>
            <a:prstGeom prst="line">
              <a:avLst/>
            </a:prstGeom>
            <a:noFill/>
            <a:ln w="28575">
              <a:solidFill>
                <a:schemeClr val="tx1"/>
              </a:solidFill>
              <a:round/>
              <a:headEnd/>
              <a:tailEnd/>
            </a:ln>
          </p:spPr>
          <p:txBody>
            <a:bodyPr/>
            <a:lstStyle/>
            <a:p>
              <a:endParaRPr lang="en-US"/>
            </a:p>
          </p:txBody>
        </p:sp>
        <p:sp>
          <p:nvSpPr>
            <p:cNvPr id="25618" name="Line 17"/>
            <p:cNvSpPr>
              <a:spLocks noChangeShapeType="1"/>
            </p:cNvSpPr>
            <p:nvPr/>
          </p:nvSpPr>
          <p:spPr bwMode="auto">
            <a:xfrm>
              <a:off x="1664" y="800"/>
              <a:ext cx="0" cy="192"/>
            </a:xfrm>
            <a:prstGeom prst="line">
              <a:avLst/>
            </a:prstGeom>
            <a:noFill/>
            <a:ln w="28575">
              <a:solidFill>
                <a:schemeClr val="tx1"/>
              </a:solidFill>
              <a:round/>
              <a:headEnd/>
              <a:tailEnd type="triangle" w="med" len="med"/>
            </a:ln>
          </p:spPr>
          <p:txBody>
            <a:bodyPr/>
            <a:lstStyle/>
            <a:p>
              <a:endParaRPr lang="en-US"/>
            </a:p>
          </p:txBody>
        </p:sp>
      </p:grpSp>
      <p:sp>
        <p:nvSpPr>
          <p:cNvPr id="798738" name="Text Box 18"/>
          <p:cNvSpPr txBox="1">
            <a:spLocks noChangeArrowheads="1"/>
          </p:cNvSpPr>
          <p:nvPr/>
        </p:nvSpPr>
        <p:spPr bwMode="auto">
          <a:xfrm>
            <a:off x="7577138" y="5343817"/>
            <a:ext cx="3571875" cy="369332"/>
          </a:xfrm>
          <a:prstGeom prst="rect">
            <a:avLst/>
          </a:prstGeom>
          <a:noFill/>
          <a:ln w="9525">
            <a:noFill/>
            <a:miter lim="800000"/>
            <a:headEnd/>
            <a:tailEnd/>
          </a:ln>
        </p:spPr>
        <p:txBody>
          <a:bodyPr>
            <a:spAutoFit/>
          </a:bodyPr>
          <a:lstStyle/>
          <a:p>
            <a:pPr algn="ctr"/>
            <a:r>
              <a:rPr lang="en-US" b="1" dirty="0">
                <a:solidFill>
                  <a:srgbClr val="00B050"/>
                </a:solidFill>
                <a:latin typeface="Calibri" pitchFamily="34" charset="0"/>
                <a:cs typeface="Calibri" pitchFamily="34" charset="0"/>
              </a:rPr>
              <a:t>Clinicians may need to re-intubate!</a:t>
            </a:r>
          </a:p>
        </p:txBody>
      </p:sp>
      <p:grpSp>
        <p:nvGrpSpPr>
          <p:cNvPr id="25614" name="Group 23"/>
          <p:cNvGrpSpPr>
            <a:grpSpLocks/>
          </p:cNvGrpSpPr>
          <p:nvPr/>
        </p:nvGrpSpPr>
        <p:grpSpPr bwMode="auto">
          <a:xfrm flipH="1">
            <a:off x="7345363" y="1036062"/>
            <a:ext cx="622300" cy="304800"/>
            <a:chOff x="1664" y="800"/>
            <a:chExt cx="392" cy="192"/>
          </a:xfrm>
        </p:grpSpPr>
        <p:sp>
          <p:nvSpPr>
            <p:cNvPr id="25615" name="Line 24"/>
            <p:cNvSpPr>
              <a:spLocks noChangeShapeType="1"/>
            </p:cNvSpPr>
            <p:nvPr/>
          </p:nvSpPr>
          <p:spPr bwMode="auto">
            <a:xfrm flipH="1">
              <a:off x="1664" y="800"/>
              <a:ext cx="392" cy="0"/>
            </a:xfrm>
            <a:prstGeom prst="line">
              <a:avLst/>
            </a:prstGeom>
            <a:noFill/>
            <a:ln w="28575">
              <a:solidFill>
                <a:schemeClr val="tx1"/>
              </a:solidFill>
              <a:round/>
              <a:headEnd/>
              <a:tailEnd/>
            </a:ln>
          </p:spPr>
          <p:txBody>
            <a:bodyPr/>
            <a:lstStyle/>
            <a:p>
              <a:endParaRPr lang="en-US"/>
            </a:p>
          </p:txBody>
        </p:sp>
        <p:sp>
          <p:nvSpPr>
            <p:cNvPr id="25616" name="Line 25"/>
            <p:cNvSpPr>
              <a:spLocks noChangeShapeType="1"/>
            </p:cNvSpPr>
            <p:nvPr/>
          </p:nvSpPr>
          <p:spPr bwMode="auto">
            <a:xfrm>
              <a:off x="1664" y="800"/>
              <a:ext cx="0" cy="192"/>
            </a:xfrm>
            <a:prstGeom prst="line">
              <a:avLst/>
            </a:prstGeom>
            <a:noFill/>
            <a:ln w="28575">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1174630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8729"/>
                                        </p:tgtEl>
                                        <p:attrNameLst>
                                          <p:attrName>style.visibility</p:attrName>
                                        </p:attrNameLst>
                                      </p:cBhvr>
                                      <p:to>
                                        <p:strVal val="visible"/>
                                      </p:to>
                                    </p:set>
                                    <p:animEffect transition="in" filter="checkerboard(across)">
                                      <p:cBhvr>
                                        <p:cTn id="7" dur="500"/>
                                        <p:tgtEl>
                                          <p:spTgt spid="7987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98734"/>
                                        </p:tgtEl>
                                        <p:attrNameLst>
                                          <p:attrName>style.visibility</p:attrName>
                                        </p:attrNameLst>
                                      </p:cBhvr>
                                      <p:to>
                                        <p:strVal val="visible"/>
                                      </p:to>
                                    </p:set>
                                    <p:animEffect transition="in" filter="checkerboard(across)">
                                      <p:cBhvr>
                                        <p:cTn id="12" dur="500"/>
                                        <p:tgtEl>
                                          <p:spTgt spid="7987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98728"/>
                                        </p:tgtEl>
                                        <p:attrNameLst>
                                          <p:attrName>style.visibility</p:attrName>
                                        </p:attrNameLst>
                                      </p:cBhvr>
                                      <p:to>
                                        <p:strVal val="visible"/>
                                      </p:to>
                                    </p:set>
                                    <p:animEffect transition="in" filter="checkerboard(across)">
                                      <p:cBhvr>
                                        <p:cTn id="17" dur="500"/>
                                        <p:tgtEl>
                                          <p:spTgt spid="79872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98738"/>
                                        </p:tgtEl>
                                        <p:attrNameLst>
                                          <p:attrName>style.visibility</p:attrName>
                                        </p:attrNameLst>
                                      </p:cBhvr>
                                      <p:to>
                                        <p:strVal val="visible"/>
                                      </p:to>
                                    </p:set>
                                    <p:animEffect transition="in" filter="checkerboard(across)">
                                      <p:cBhvr>
                                        <p:cTn id="22" dur="500"/>
                                        <p:tgtEl>
                                          <p:spTgt spid="79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8" grpId="0"/>
      <p:bldP spid="798729" grpId="0"/>
      <p:bldP spid="798734" grpId="0"/>
      <p:bldP spid="79873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10"/>
          <p:cNvSpPr>
            <a:spLocks noChangeArrowheads="1"/>
          </p:cNvSpPr>
          <p:nvPr/>
        </p:nvSpPr>
        <p:spPr bwMode="auto">
          <a:xfrm>
            <a:off x="2159001" y="3740428"/>
            <a:ext cx="184731" cy="369332"/>
          </a:xfrm>
          <a:prstGeom prst="rect">
            <a:avLst/>
          </a:prstGeom>
          <a:solidFill>
            <a:schemeClr val="bg1"/>
          </a:solidFill>
          <a:ln w="12700" algn="ctr">
            <a:noFill/>
            <a:miter lim="800000"/>
            <a:headEnd/>
            <a:tailEnd/>
          </a:ln>
        </p:spPr>
        <p:txBody>
          <a:bodyPr wrap="none" anchor="ctr">
            <a:spAutoFit/>
          </a:bodyPr>
          <a:lstStyle/>
          <a:p>
            <a:endParaRPr lang="en-US"/>
          </a:p>
        </p:txBody>
      </p:sp>
      <p:sp>
        <p:nvSpPr>
          <p:cNvPr id="28681" name="Text Box 7"/>
          <p:cNvSpPr txBox="1">
            <a:spLocks noChangeArrowheads="1"/>
          </p:cNvSpPr>
          <p:nvPr/>
        </p:nvSpPr>
        <p:spPr bwMode="auto">
          <a:xfrm>
            <a:off x="1262653" y="539118"/>
            <a:ext cx="3641725" cy="5198859"/>
          </a:xfrm>
          <a:prstGeom prst="rect">
            <a:avLst/>
          </a:prstGeom>
          <a:solidFill>
            <a:schemeClr val="bg1"/>
          </a:solidFill>
          <a:ln w="28575">
            <a:noFill/>
            <a:miter lim="800000"/>
            <a:headEnd/>
            <a:tailEnd/>
          </a:ln>
        </p:spPr>
        <p:txBody>
          <a:bodyPr wrap="square">
            <a:spAutoFit/>
          </a:bodyPr>
          <a:lstStyle/>
          <a:p>
            <a:pPr marL="457200" indent="-457200" algn="ctr">
              <a:lnSpc>
                <a:spcPct val="120000"/>
              </a:lnSpc>
            </a:pPr>
            <a:r>
              <a:rPr lang="en-US" b="1" dirty="0">
                <a:cs typeface="Calibri" pitchFamily="34" charset="0"/>
              </a:rPr>
              <a:t>Why are un-cuffed tubes used?</a:t>
            </a:r>
          </a:p>
          <a:p>
            <a:pPr marL="457200" indent="-457200">
              <a:lnSpc>
                <a:spcPct val="120000"/>
              </a:lnSpc>
            </a:pPr>
            <a:endParaRPr lang="en-US" b="1" dirty="0"/>
          </a:p>
          <a:p>
            <a:pPr marL="457200" indent="-457200">
              <a:lnSpc>
                <a:spcPct val="120000"/>
              </a:lnSpc>
            </a:pPr>
            <a:endParaRPr lang="en-US" b="1" dirty="0"/>
          </a:p>
          <a:p>
            <a:pPr marL="457200" indent="-457200">
              <a:lnSpc>
                <a:spcPct val="120000"/>
              </a:lnSpc>
              <a:buFontTx/>
              <a:buAutoNum type="arabicPeriod"/>
            </a:pPr>
            <a:r>
              <a:rPr lang="en-US" sz="1600" dirty="0">
                <a:cs typeface="Calibri" pitchFamily="34" charset="0"/>
              </a:rPr>
              <a:t>Use cricoid ring to ‘seal’ the airway without a cuff.</a:t>
            </a:r>
          </a:p>
          <a:p>
            <a:pPr marL="457200" indent="-457200">
              <a:lnSpc>
                <a:spcPct val="120000"/>
              </a:lnSpc>
              <a:buFontTx/>
              <a:buAutoNum type="arabicPeriod"/>
            </a:pPr>
            <a:endParaRPr lang="en-US" sz="1600" dirty="0">
              <a:cs typeface="Calibri" pitchFamily="34" charset="0"/>
            </a:endParaRPr>
          </a:p>
          <a:p>
            <a:pPr marL="457200" indent="-457200">
              <a:lnSpc>
                <a:spcPct val="120000"/>
              </a:lnSpc>
              <a:buFontTx/>
              <a:buAutoNum type="arabicPeriod"/>
            </a:pPr>
            <a:endParaRPr lang="en-US" sz="1600" dirty="0">
              <a:cs typeface="Calibri" pitchFamily="34" charset="0"/>
            </a:endParaRPr>
          </a:p>
          <a:p>
            <a:pPr marL="457200" indent="-457200">
              <a:lnSpc>
                <a:spcPct val="120000"/>
              </a:lnSpc>
              <a:buFontTx/>
              <a:buAutoNum type="arabicPeriod"/>
            </a:pPr>
            <a:r>
              <a:rPr lang="en-US" sz="1600" dirty="0">
                <a:cs typeface="Calibri" pitchFamily="34" charset="0"/>
              </a:rPr>
              <a:t>This practice dates back several decades from safety concerns using these older cuffed tubes.</a:t>
            </a:r>
          </a:p>
          <a:p>
            <a:pPr marL="457200" indent="-457200">
              <a:lnSpc>
                <a:spcPct val="120000"/>
              </a:lnSpc>
              <a:buFontTx/>
              <a:buAutoNum type="arabicPeriod"/>
            </a:pPr>
            <a:endParaRPr lang="en-US" sz="1600" dirty="0">
              <a:cs typeface="Calibri" pitchFamily="34" charset="0"/>
            </a:endParaRPr>
          </a:p>
          <a:p>
            <a:pPr marL="457200" indent="-457200">
              <a:lnSpc>
                <a:spcPct val="120000"/>
              </a:lnSpc>
              <a:buFontTx/>
              <a:buAutoNum type="arabicPeriod"/>
            </a:pPr>
            <a:endParaRPr lang="en-US" sz="1600" dirty="0">
              <a:cs typeface="Calibri" pitchFamily="34" charset="0"/>
            </a:endParaRPr>
          </a:p>
          <a:p>
            <a:pPr marL="457200" indent="-457200">
              <a:lnSpc>
                <a:spcPct val="120000"/>
              </a:lnSpc>
              <a:buFontTx/>
              <a:buAutoNum type="arabicPeriod"/>
            </a:pPr>
            <a:endParaRPr lang="en-US" sz="1600" dirty="0">
              <a:cs typeface="Calibri" pitchFamily="34" charset="0"/>
            </a:endParaRPr>
          </a:p>
          <a:p>
            <a:pPr marL="457200" indent="-457200">
              <a:lnSpc>
                <a:spcPct val="120000"/>
              </a:lnSpc>
              <a:buFontTx/>
              <a:buAutoNum type="arabicPeriod"/>
            </a:pPr>
            <a:r>
              <a:rPr lang="en-US" sz="1600" dirty="0">
                <a:cs typeface="Calibri" pitchFamily="34" charset="0"/>
              </a:rPr>
              <a:t>Even current cuffed tubes may be inadequately designed for pediatrics.</a:t>
            </a:r>
          </a:p>
          <a:p>
            <a:pPr marL="457200" indent="-457200">
              <a:lnSpc>
                <a:spcPct val="120000"/>
              </a:lnSpc>
            </a:pPr>
            <a:endParaRPr lang="en-US" sz="1600" dirty="0"/>
          </a:p>
        </p:txBody>
      </p:sp>
      <p:sp>
        <p:nvSpPr>
          <p:cNvPr id="28679" name="Text Box 9"/>
          <p:cNvSpPr txBox="1">
            <a:spLocks noChangeArrowheads="1"/>
          </p:cNvSpPr>
          <p:nvPr/>
        </p:nvSpPr>
        <p:spPr bwMode="auto">
          <a:xfrm>
            <a:off x="6527801" y="539118"/>
            <a:ext cx="3721099" cy="4903394"/>
          </a:xfrm>
          <a:prstGeom prst="rect">
            <a:avLst/>
          </a:prstGeom>
          <a:solidFill>
            <a:schemeClr val="bg1"/>
          </a:solidFill>
          <a:ln w="28575">
            <a:noFill/>
            <a:miter lim="800000"/>
            <a:headEnd/>
            <a:tailEnd/>
          </a:ln>
        </p:spPr>
        <p:txBody>
          <a:bodyPr wrap="square">
            <a:spAutoFit/>
          </a:bodyPr>
          <a:lstStyle/>
          <a:p>
            <a:pPr marL="457200" indent="-457200" algn="ctr">
              <a:lnSpc>
                <a:spcPct val="120000"/>
              </a:lnSpc>
            </a:pPr>
            <a:r>
              <a:rPr lang="en-US" b="1" dirty="0">
                <a:cs typeface="Calibri" pitchFamily="34" charset="0"/>
              </a:rPr>
              <a:t>Un-cuffed tube are not ideal!</a:t>
            </a:r>
          </a:p>
          <a:p>
            <a:pPr marL="457200" indent="-457200" algn="ctr">
              <a:lnSpc>
                <a:spcPct val="120000"/>
              </a:lnSpc>
            </a:pPr>
            <a:endParaRPr lang="en-US" b="1" dirty="0"/>
          </a:p>
          <a:p>
            <a:pPr marL="457200" indent="-457200" algn="ctr">
              <a:lnSpc>
                <a:spcPct val="120000"/>
              </a:lnSpc>
            </a:pPr>
            <a:endParaRPr lang="en-US" b="1" dirty="0"/>
          </a:p>
          <a:p>
            <a:pPr marL="457200" indent="-457200">
              <a:lnSpc>
                <a:spcPct val="120000"/>
              </a:lnSpc>
              <a:buFontTx/>
              <a:buAutoNum type="arabicPeriod"/>
            </a:pPr>
            <a:r>
              <a:rPr lang="en-US" sz="1600" dirty="0">
                <a:cs typeface="Calibri" pitchFamily="34" charset="0"/>
              </a:rPr>
              <a:t>The cricoid diameter varies widely among pediatric patients.</a:t>
            </a:r>
          </a:p>
          <a:p>
            <a:pPr marL="457200" indent="-457200">
              <a:lnSpc>
                <a:spcPct val="120000"/>
              </a:lnSpc>
              <a:buFontTx/>
              <a:buAutoNum type="arabicPeriod"/>
            </a:pPr>
            <a:endParaRPr lang="en-US" sz="1600" dirty="0">
              <a:cs typeface="Calibri" pitchFamily="34" charset="0"/>
            </a:endParaRPr>
          </a:p>
          <a:p>
            <a:pPr marL="457200" indent="-457200">
              <a:lnSpc>
                <a:spcPct val="120000"/>
              </a:lnSpc>
              <a:buFontTx/>
              <a:buAutoNum type="arabicPeriod"/>
            </a:pPr>
            <a:endParaRPr lang="en-US" sz="1600" dirty="0">
              <a:cs typeface="Calibri" pitchFamily="34" charset="0"/>
            </a:endParaRPr>
          </a:p>
          <a:p>
            <a:pPr marL="457200" indent="-457200">
              <a:lnSpc>
                <a:spcPct val="120000"/>
              </a:lnSpc>
              <a:buFontTx/>
              <a:buAutoNum type="arabicPeriod"/>
            </a:pPr>
            <a:r>
              <a:rPr lang="en-US" sz="1600" dirty="0">
                <a:cs typeface="Calibri" pitchFamily="34" charset="0"/>
              </a:rPr>
              <a:t>Un-cuffed tubes may not always fit the cricoid, leading to excessive leakage, re-intubation, or even complications;</a:t>
            </a:r>
          </a:p>
          <a:p>
            <a:pPr marL="457200" indent="-457200">
              <a:lnSpc>
                <a:spcPct val="120000"/>
              </a:lnSpc>
              <a:buFontTx/>
              <a:buAutoNum type="arabicPeriod"/>
            </a:pPr>
            <a:endParaRPr lang="en-US" sz="1600" dirty="0">
              <a:cs typeface="Calibri" pitchFamily="34" charset="0"/>
            </a:endParaRPr>
          </a:p>
          <a:p>
            <a:pPr marL="457200" indent="-457200">
              <a:lnSpc>
                <a:spcPct val="120000"/>
              </a:lnSpc>
              <a:buFontTx/>
              <a:buAutoNum type="arabicPeriod"/>
            </a:pPr>
            <a:endParaRPr lang="en-US" sz="1600" dirty="0">
              <a:cs typeface="Calibri" pitchFamily="34" charset="0"/>
            </a:endParaRPr>
          </a:p>
          <a:p>
            <a:pPr marL="457200" indent="-457200">
              <a:lnSpc>
                <a:spcPct val="120000"/>
              </a:lnSpc>
              <a:buFontTx/>
              <a:buAutoNum type="arabicPeriod"/>
            </a:pPr>
            <a:r>
              <a:rPr lang="en-US" sz="1600" dirty="0">
                <a:cs typeface="Calibri" pitchFamily="34" charset="0"/>
              </a:rPr>
              <a:t>Clinicians are left to compensate for ill-fitting tubes without many options.</a:t>
            </a:r>
          </a:p>
        </p:txBody>
      </p:sp>
    </p:spTree>
    <p:extLst>
      <p:ext uri="{BB962C8B-B14F-4D97-AF65-F5344CB8AC3E}">
        <p14:creationId xmlns:p14="http://schemas.microsoft.com/office/powerpoint/2010/main" val="3803677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8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8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81">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9">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p:txBody>
          <a:bodyPr>
            <a:normAutofit/>
          </a:bodyPr>
          <a:lstStyle/>
          <a:p>
            <a:pPr marL="342900" indent="-342900">
              <a:lnSpc>
                <a:spcPct val="90000"/>
              </a:lnSpc>
              <a:buClr>
                <a:srgbClr val="6600CC"/>
              </a:buClr>
              <a:buFont typeface="Wingdings" pitchFamily="2" charset="2"/>
              <a:buChar char="ü"/>
            </a:pPr>
            <a:r>
              <a:rPr lang="en-US" sz="1600" dirty="0"/>
              <a:t>Accurate pulmonary function tests &amp; ventilation management,</a:t>
            </a:r>
            <a:br>
              <a:rPr lang="en-US" sz="1600" dirty="0"/>
            </a:br>
            <a:endParaRPr lang="en-US" sz="1600" dirty="0"/>
          </a:p>
          <a:p>
            <a:pPr marL="342900" indent="-342900">
              <a:lnSpc>
                <a:spcPct val="90000"/>
              </a:lnSpc>
              <a:buClr>
                <a:srgbClr val="6600CC"/>
              </a:buClr>
              <a:buFont typeface="Wingdings" pitchFamily="2" charset="2"/>
              <a:buChar char="ü"/>
            </a:pPr>
            <a:r>
              <a:rPr lang="en-US" sz="1600" dirty="0"/>
              <a:t>Reduced tube replacement,</a:t>
            </a:r>
            <a:br>
              <a:rPr lang="en-US" sz="1600" dirty="0"/>
            </a:br>
            <a:endParaRPr lang="en-US" sz="1600" dirty="0"/>
          </a:p>
          <a:p>
            <a:pPr marL="342900" indent="-342900">
              <a:lnSpc>
                <a:spcPct val="90000"/>
              </a:lnSpc>
              <a:buClr>
                <a:srgbClr val="6600CC"/>
              </a:buClr>
              <a:buFont typeface="Wingdings" pitchFamily="2" charset="2"/>
              <a:buChar char="ü"/>
            </a:pPr>
            <a:r>
              <a:rPr lang="en-US" sz="1600" dirty="0"/>
              <a:t>Reduced use of oversized tubes and associated complications,</a:t>
            </a:r>
            <a:br>
              <a:rPr lang="en-US" sz="1600" dirty="0"/>
            </a:br>
            <a:endParaRPr lang="en-US" sz="1600" dirty="0"/>
          </a:p>
          <a:p>
            <a:pPr marL="342900" indent="-342900">
              <a:lnSpc>
                <a:spcPct val="90000"/>
              </a:lnSpc>
              <a:buClr>
                <a:srgbClr val="6600CC"/>
              </a:buClr>
              <a:buFont typeface="Wingdings" pitchFamily="2" charset="2"/>
              <a:buChar char="ü"/>
            </a:pPr>
            <a:r>
              <a:rPr lang="en-US" sz="1600" dirty="0"/>
              <a:t>Reduced gas leakage,</a:t>
            </a:r>
            <a:br>
              <a:rPr lang="en-US" sz="1600" dirty="0"/>
            </a:br>
            <a:endParaRPr lang="en-US" sz="1600" dirty="0"/>
          </a:p>
          <a:p>
            <a:pPr marL="342900" indent="-342900">
              <a:lnSpc>
                <a:spcPct val="90000"/>
              </a:lnSpc>
              <a:buClr>
                <a:srgbClr val="6600CC"/>
              </a:buClr>
              <a:buFont typeface="Wingdings" pitchFamily="2" charset="2"/>
              <a:buChar char="ü"/>
            </a:pPr>
            <a:r>
              <a:rPr lang="en-US" sz="1600" dirty="0"/>
              <a:t>Improved efficiency of ventilation,</a:t>
            </a:r>
          </a:p>
        </p:txBody>
      </p:sp>
      <p:sp>
        <p:nvSpPr>
          <p:cNvPr id="30725" name="Rectangle 6"/>
          <p:cNvSpPr>
            <a:spLocks noGrp="1" noChangeArrowheads="1"/>
          </p:cNvSpPr>
          <p:nvPr>
            <p:ph type="title"/>
          </p:nvPr>
        </p:nvSpPr>
        <p:spPr>
          <a:xfrm>
            <a:off x="522219" y="198482"/>
            <a:ext cx="10515600" cy="813766"/>
          </a:xfrm>
        </p:spPr>
        <p:txBody>
          <a:bodyPr>
            <a:normAutofit/>
          </a:bodyPr>
          <a:lstStyle/>
          <a:p>
            <a:r>
              <a:rPr lang="en-US" dirty="0">
                <a:solidFill>
                  <a:srgbClr val="1D51A4"/>
                </a:solidFill>
              </a:rPr>
              <a:t>With a Safe, Cuffed ET Tube…</a:t>
            </a:r>
          </a:p>
        </p:txBody>
      </p:sp>
      <p:sp>
        <p:nvSpPr>
          <p:cNvPr id="30723" name="Text Box 4"/>
          <p:cNvSpPr txBox="1">
            <a:spLocks noChangeArrowheads="1"/>
          </p:cNvSpPr>
          <p:nvPr/>
        </p:nvSpPr>
        <p:spPr bwMode="auto">
          <a:xfrm>
            <a:off x="2955926" y="4230688"/>
            <a:ext cx="184731" cy="369332"/>
          </a:xfrm>
          <a:prstGeom prst="rect">
            <a:avLst/>
          </a:prstGeom>
          <a:noFill/>
          <a:ln w="9525">
            <a:noFill/>
            <a:miter lim="800000"/>
            <a:headEnd/>
            <a:tailEnd/>
          </a:ln>
        </p:spPr>
        <p:txBody>
          <a:bodyPr wrap="none">
            <a:spAutoFit/>
          </a:bodyPr>
          <a:lstStyle/>
          <a:p>
            <a:endParaRPr lang="en-US"/>
          </a:p>
        </p:txBody>
      </p:sp>
      <p:sp>
        <p:nvSpPr>
          <p:cNvPr id="30724" name="Rectangle 5"/>
          <p:cNvSpPr>
            <a:spLocks noChangeArrowheads="1"/>
          </p:cNvSpPr>
          <p:nvPr/>
        </p:nvSpPr>
        <p:spPr bwMode="auto">
          <a:xfrm>
            <a:off x="6540500" y="2324100"/>
            <a:ext cx="4127500" cy="4241800"/>
          </a:xfrm>
          <a:prstGeom prst="rect">
            <a:avLst/>
          </a:prstGeom>
          <a:noFill/>
          <a:ln w="9525">
            <a:noFill/>
            <a:miter lim="800000"/>
            <a:headEnd/>
            <a:tailEnd/>
          </a:ln>
        </p:spPr>
        <p:txBody>
          <a:bodyPr/>
          <a:lstStyle/>
          <a:p>
            <a:pPr>
              <a:lnSpc>
                <a:spcPct val="90000"/>
              </a:lnSpc>
              <a:spcBef>
                <a:spcPct val="100000"/>
              </a:spcBef>
              <a:buClr>
                <a:srgbClr val="6600CC"/>
              </a:buClr>
              <a:buSzPct val="150000"/>
            </a:pPr>
            <a:r>
              <a:rPr lang="en-US" dirty="0">
                <a:solidFill>
                  <a:schemeClr val="bg1"/>
                </a:solidFill>
              </a:rPr>
              <a:t>Reduced environmental pollution</a:t>
            </a:r>
          </a:p>
        </p:txBody>
      </p:sp>
    </p:spTree>
    <p:extLst>
      <p:ext uri="{BB962C8B-B14F-4D97-AF65-F5344CB8AC3E}">
        <p14:creationId xmlns:p14="http://schemas.microsoft.com/office/powerpoint/2010/main" val="926915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2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2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1" name="Rectangle 4"/>
          <p:cNvSpPr>
            <a:spLocks noGrp="1" noChangeArrowheads="1"/>
          </p:cNvSpPr>
          <p:nvPr>
            <p:ph type="title"/>
          </p:nvPr>
        </p:nvSpPr>
        <p:spPr>
          <a:xfrm>
            <a:off x="522219" y="185870"/>
            <a:ext cx="10515600" cy="813766"/>
          </a:xfrm>
        </p:spPr>
        <p:txBody>
          <a:bodyPr>
            <a:normAutofit/>
          </a:bodyPr>
          <a:lstStyle/>
          <a:p>
            <a:r>
              <a:rPr lang="en-US" dirty="0">
                <a:solidFill>
                  <a:srgbClr val="1D51A4"/>
                </a:solidFill>
              </a:rPr>
              <a:t>Pediatric vs. Adult Anatomy</a:t>
            </a:r>
          </a:p>
        </p:txBody>
      </p:sp>
      <p:pic>
        <p:nvPicPr>
          <p:cNvPr id="3" name="Picture 2"/>
          <p:cNvPicPr>
            <a:picLocks noChangeAspect="1"/>
          </p:cNvPicPr>
          <p:nvPr/>
        </p:nvPicPr>
        <p:blipFill>
          <a:blip r:embed="rId3"/>
          <a:stretch>
            <a:fillRect/>
          </a:stretch>
        </p:blipFill>
        <p:spPr>
          <a:xfrm>
            <a:off x="4244078" y="1437820"/>
            <a:ext cx="7770438" cy="4328099"/>
          </a:xfrm>
          <a:prstGeom prst="rect">
            <a:avLst/>
          </a:prstGeom>
        </p:spPr>
      </p:pic>
    </p:spTree>
    <p:extLst>
      <p:ext uri="{BB962C8B-B14F-4D97-AF65-F5344CB8AC3E}">
        <p14:creationId xmlns:p14="http://schemas.microsoft.com/office/powerpoint/2010/main" val="8130897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3471-4C29-454D-828A-5CAF8B090E82}"/>
              </a:ext>
            </a:extLst>
          </p:cNvPr>
          <p:cNvSpPr>
            <a:spLocks noGrp="1"/>
          </p:cNvSpPr>
          <p:nvPr>
            <p:ph type="title"/>
          </p:nvPr>
        </p:nvSpPr>
        <p:spPr/>
        <p:txBody>
          <a:bodyPr>
            <a:normAutofit/>
          </a:bodyPr>
          <a:lstStyle/>
          <a:p>
            <a:r>
              <a:rPr lang="en-US" sz="3600" b="0" dirty="0"/>
              <a:t>MICROCUFF* </a:t>
            </a:r>
            <a:r>
              <a:rPr lang="en-US" sz="3600" b="0" dirty="0" err="1"/>
              <a:t>Paediatrics</a:t>
            </a:r>
            <a:br>
              <a:rPr lang="en-US" sz="3600" b="0" dirty="0"/>
            </a:br>
            <a:r>
              <a:rPr lang="en-US" sz="3600" b="0" dirty="0"/>
              <a:t>Endotracheal Tubes</a:t>
            </a:r>
          </a:p>
        </p:txBody>
      </p:sp>
      <p:sp>
        <p:nvSpPr>
          <p:cNvPr id="4" name="Text Placeholder 3">
            <a:extLst>
              <a:ext uri="{FF2B5EF4-FFF2-40B4-BE49-F238E27FC236}">
                <a16:creationId xmlns:a16="http://schemas.microsoft.com/office/drawing/2014/main" id="{3938CBC7-E7C5-4856-AA67-935C8B8E699F}"/>
              </a:ext>
            </a:extLst>
          </p:cNvPr>
          <p:cNvSpPr>
            <a:spLocks noGrp="1"/>
          </p:cNvSpPr>
          <p:nvPr>
            <p:ph type="body" sz="quarter" idx="4294967295"/>
          </p:nvPr>
        </p:nvSpPr>
        <p:spPr>
          <a:xfrm>
            <a:off x="551089" y="5352852"/>
            <a:ext cx="2964468" cy="1305400"/>
          </a:xfrm>
        </p:spPr>
        <p:txBody>
          <a:bodyPr>
            <a:noAutofit/>
          </a:bodyPr>
          <a:lstStyle/>
          <a:p>
            <a:pPr marL="0" indent="0">
              <a:buNone/>
            </a:pPr>
            <a:r>
              <a:rPr lang="en-US" sz="1200" b="1" dirty="0">
                <a:solidFill>
                  <a:schemeClr val="bg1"/>
                </a:solidFill>
              </a:rPr>
              <a:t>Luc Van Audenhove </a:t>
            </a:r>
            <a:br>
              <a:rPr lang="en-US" sz="1200" b="1" dirty="0">
                <a:solidFill>
                  <a:schemeClr val="bg1"/>
                </a:solidFill>
              </a:rPr>
            </a:br>
            <a:r>
              <a:rPr lang="en-US" sz="1200" b="1" dirty="0">
                <a:solidFill>
                  <a:schemeClr val="bg1"/>
                </a:solidFill>
              </a:rPr>
              <a:t>Head of Marketing</a:t>
            </a:r>
            <a:br>
              <a:rPr lang="en-US" sz="1200" b="1" dirty="0">
                <a:solidFill>
                  <a:schemeClr val="bg1"/>
                </a:solidFill>
              </a:rPr>
            </a:br>
            <a:endParaRPr lang="en-US" sz="1200" b="1" dirty="0">
              <a:solidFill>
                <a:schemeClr val="bg1"/>
              </a:solidFill>
            </a:endParaRPr>
          </a:p>
          <a:p>
            <a:pPr marL="0" indent="0">
              <a:buNone/>
            </a:pPr>
            <a:r>
              <a:rPr lang="en-US" sz="1000" dirty="0">
                <a:solidFill>
                  <a:schemeClr val="bg1"/>
                </a:solidFill>
              </a:rPr>
              <a:t>Reworked version from Tommy Lynch</a:t>
            </a:r>
          </a:p>
          <a:p>
            <a:pPr marL="0" indent="0">
              <a:buNone/>
            </a:pPr>
            <a:r>
              <a:rPr lang="en-US" sz="1200" dirty="0">
                <a:solidFill>
                  <a:schemeClr val="bg1"/>
                </a:solidFill>
              </a:rPr>
              <a:t>Zaventem, October 2023.</a:t>
            </a:r>
          </a:p>
        </p:txBody>
      </p:sp>
    </p:spTree>
    <p:extLst>
      <p:ext uri="{BB962C8B-B14F-4D97-AF65-F5344CB8AC3E}">
        <p14:creationId xmlns:p14="http://schemas.microsoft.com/office/powerpoint/2010/main" val="1019175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
          <p:cNvSpPr>
            <a:spLocks noChangeArrowheads="1"/>
          </p:cNvSpPr>
          <p:nvPr/>
        </p:nvSpPr>
        <p:spPr bwMode="auto">
          <a:xfrm>
            <a:off x="2227264" y="3668197"/>
            <a:ext cx="184731" cy="369332"/>
          </a:xfrm>
          <a:prstGeom prst="rect">
            <a:avLst/>
          </a:prstGeom>
          <a:solidFill>
            <a:schemeClr val="bg1"/>
          </a:solidFill>
          <a:ln w="12700" algn="ctr">
            <a:noFill/>
            <a:miter lim="800000"/>
            <a:headEnd/>
            <a:tailEnd/>
          </a:ln>
        </p:spPr>
        <p:txBody>
          <a:bodyPr wrap="none" anchor="ctr">
            <a:spAutoFit/>
          </a:bodyPr>
          <a:lstStyle/>
          <a:p>
            <a:endParaRPr lang="en-US"/>
          </a:p>
        </p:txBody>
      </p:sp>
      <p:sp>
        <p:nvSpPr>
          <p:cNvPr id="33795" name="Rectangle 2"/>
          <p:cNvSpPr>
            <a:spLocks noGrp="1" noChangeArrowheads="1"/>
          </p:cNvSpPr>
          <p:nvPr>
            <p:ph type="title"/>
          </p:nvPr>
        </p:nvSpPr>
        <p:spPr>
          <a:xfrm>
            <a:off x="522219" y="173255"/>
            <a:ext cx="10515600" cy="813766"/>
          </a:xfrm>
        </p:spPr>
        <p:txBody>
          <a:bodyPr>
            <a:normAutofit/>
          </a:bodyPr>
          <a:lstStyle/>
          <a:p>
            <a:r>
              <a:rPr lang="en-US" dirty="0">
                <a:solidFill>
                  <a:srgbClr val="1D51A4"/>
                </a:solidFill>
              </a:rPr>
              <a:t>Value Proposition - Three Key Messages</a:t>
            </a:r>
          </a:p>
        </p:txBody>
      </p:sp>
      <p:sp>
        <p:nvSpPr>
          <p:cNvPr id="815110" name="Rectangle 6"/>
          <p:cNvSpPr>
            <a:spLocks noChangeArrowheads="1"/>
          </p:cNvSpPr>
          <p:nvPr/>
        </p:nvSpPr>
        <p:spPr bwMode="auto">
          <a:xfrm>
            <a:off x="2552701" y="3516313"/>
            <a:ext cx="6708775" cy="369332"/>
          </a:xfrm>
          <a:prstGeom prst="rect">
            <a:avLst/>
          </a:prstGeom>
          <a:solidFill>
            <a:schemeClr val="accent6">
              <a:lumMod val="75000"/>
            </a:schemeClr>
          </a:solidFill>
          <a:ln w="38100">
            <a:solidFill>
              <a:schemeClr val="accent1"/>
            </a:solidFill>
            <a:miter lim="800000"/>
            <a:headEnd/>
            <a:tailEnd/>
          </a:ln>
          <a:effectLst>
            <a:outerShdw dist="107763" dir="2700000" algn="ctr" rotWithShape="0">
              <a:schemeClr val="bg2">
                <a:alpha val="50000"/>
              </a:schemeClr>
            </a:outerShdw>
          </a:effectLst>
        </p:spPr>
        <p:txBody>
          <a:bodyPr>
            <a:spAutoFit/>
          </a:bodyPr>
          <a:lstStyle/>
          <a:p>
            <a:pPr>
              <a:defRPr/>
            </a:pPr>
            <a:r>
              <a:rPr lang="en-US" b="1" dirty="0">
                <a:solidFill>
                  <a:schemeClr val="bg1"/>
                </a:solidFill>
              </a:rPr>
              <a:t>2. </a:t>
            </a:r>
            <a:r>
              <a:rPr lang="en-US" b="1" dirty="0">
                <a:solidFill>
                  <a:schemeClr val="bg1"/>
                </a:solidFill>
                <a:cs typeface="Calibri" pitchFamily="34" charset="0"/>
              </a:rPr>
              <a:t>Designed for the pediatric anatomy</a:t>
            </a:r>
          </a:p>
        </p:txBody>
      </p:sp>
      <p:sp>
        <p:nvSpPr>
          <p:cNvPr id="815111" name="Rectangle 7"/>
          <p:cNvSpPr>
            <a:spLocks noChangeArrowheads="1"/>
          </p:cNvSpPr>
          <p:nvPr/>
        </p:nvSpPr>
        <p:spPr bwMode="auto">
          <a:xfrm>
            <a:off x="2527301" y="4643438"/>
            <a:ext cx="6708775" cy="369332"/>
          </a:xfrm>
          <a:prstGeom prst="rect">
            <a:avLst/>
          </a:prstGeom>
          <a:solidFill>
            <a:schemeClr val="accent6">
              <a:lumMod val="75000"/>
            </a:schemeClr>
          </a:solidFill>
          <a:ln w="38100">
            <a:solidFill>
              <a:schemeClr val="accent1"/>
            </a:solidFill>
            <a:miter lim="800000"/>
            <a:headEnd/>
            <a:tailEnd/>
          </a:ln>
          <a:effectLst>
            <a:outerShdw dist="107763" dir="2700000" algn="ctr" rotWithShape="0">
              <a:schemeClr val="bg2">
                <a:alpha val="50000"/>
              </a:schemeClr>
            </a:outerShdw>
          </a:effectLst>
        </p:spPr>
        <p:txBody>
          <a:bodyPr>
            <a:spAutoFit/>
          </a:bodyPr>
          <a:lstStyle/>
          <a:p>
            <a:pPr>
              <a:defRPr/>
            </a:pPr>
            <a:r>
              <a:rPr lang="en-US" b="1" dirty="0">
                <a:solidFill>
                  <a:schemeClr val="bg1"/>
                </a:solidFill>
              </a:rPr>
              <a:t>3. </a:t>
            </a:r>
            <a:r>
              <a:rPr lang="en-US" b="1" dirty="0">
                <a:solidFill>
                  <a:schemeClr val="bg1"/>
                </a:solidFill>
                <a:cs typeface="Calibri" pitchFamily="34" charset="0"/>
              </a:rPr>
              <a:t>Reduced risk of tracheal trauma</a:t>
            </a:r>
            <a:endParaRPr lang="en-US" sz="2000" dirty="0">
              <a:solidFill>
                <a:schemeClr val="bg1"/>
              </a:solidFill>
              <a:cs typeface="Calibri" pitchFamily="34" charset="0"/>
            </a:endParaRPr>
          </a:p>
        </p:txBody>
      </p:sp>
      <p:sp>
        <p:nvSpPr>
          <p:cNvPr id="815113" name="Text Box 9"/>
          <p:cNvSpPr txBox="1">
            <a:spLocks noChangeArrowheads="1"/>
          </p:cNvSpPr>
          <p:nvPr/>
        </p:nvSpPr>
        <p:spPr bwMode="auto">
          <a:xfrm>
            <a:off x="2530475" y="2359025"/>
            <a:ext cx="6675438" cy="369332"/>
          </a:xfrm>
          <a:prstGeom prst="rect">
            <a:avLst/>
          </a:prstGeom>
          <a:solidFill>
            <a:schemeClr val="accent6">
              <a:lumMod val="75000"/>
            </a:schemeClr>
          </a:solidFill>
          <a:ln w="38100">
            <a:solidFill>
              <a:schemeClr val="accent1"/>
            </a:solidFill>
            <a:miter lim="800000"/>
            <a:headEnd/>
            <a:tailEnd/>
          </a:ln>
          <a:effectLst>
            <a:outerShdw dist="107763" dir="2700000" algn="ctr" rotWithShape="0">
              <a:schemeClr val="bg2">
                <a:alpha val="50000"/>
              </a:schemeClr>
            </a:outerShdw>
          </a:effectLst>
        </p:spPr>
        <p:txBody>
          <a:bodyPr>
            <a:spAutoFit/>
          </a:bodyPr>
          <a:lstStyle/>
          <a:p>
            <a:pPr marL="63500" indent="-63500">
              <a:buFontTx/>
              <a:buAutoNum type="arabicPeriod"/>
              <a:defRPr/>
            </a:pPr>
            <a:r>
              <a:rPr lang="en-US" b="1" dirty="0">
                <a:solidFill>
                  <a:schemeClr val="bg1"/>
                </a:solidFill>
              </a:rPr>
              <a:t> </a:t>
            </a:r>
            <a:r>
              <a:rPr lang="en-US" b="1" dirty="0">
                <a:solidFill>
                  <a:schemeClr val="bg1"/>
                </a:solidFill>
                <a:cs typeface="Calibri" pitchFamily="34" charset="0"/>
              </a:rPr>
              <a:t>Provides the benefits of a cuffed ET Tube</a:t>
            </a:r>
          </a:p>
        </p:txBody>
      </p:sp>
    </p:spTree>
    <p:extLst>
      <p:ext uri="{BB962C8B-B14F-4D97-AF65-F5344CB8AC3E}">
        <p14:creationId xmlns:p14="http://schemas.microsoft.com/office/powerpoint/2010/main" val="344704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5113"/>
                                        </p:tgtEl>
                                        <p:attrNameLst>
                                          <p:attrName>style.visibility</p:attrName>
                                        </p:attrNameLst>
                                      </p:cBhvr>
                                      <p:to>
                                        <p:strVal val="visible"/>
                                      </p:to>
                                    </p:set>
                                    <p:animEffect transition="in" filter="blinds(horizontal)">
                                      <p:cBhvr>
                                        <p:cTn id="7" dur="500"/>
                                        <p:tgtEl>
                                          <p:spTgt spid="8151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5110"/>
                                        </p:tgtEl>
                                        <p:attrNameLst>
                                          <p:attrName>style.visibility</p:attrName>
                                        </p:attrNameLst>
                                      </p:cBhvr>
                                      <p:to>
                                        <p:strVal val="visible"/>
                                      </p:to>
                                    </p:set>
                                    <p:animEffect transition="in" filter="blinds(horizontal)">
                                      <p:cBhvr>
                                        <p:cTn id="12" dur="500"/>
                                        <p:tgtEl>
                                          <p:spTgt spid="8151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15111"/>
                                        </p:tgtEl>
                                        <p:attrNameLst>
                                          <p:attrName>style.visibility</p:attrName>
                                        </p:attrNameLst>
                                      </p:cBhvr>
                                      <p:to>
                                        <p:strVal val="visible"/>
                                      </p:to>
                                    </p:set>
                                    <p:animEffect transition="in" filter="blinds(horizontal)">
                                      <p:cBhvr>
                                        <p:cTn id="17" dur="500"/>
                                        <p:tgtEl>
                                          <p:spTgt spid="815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10" grpId="0" animBg="1"/>
      <p:bldP spid="815111" grpId="0" animBg="1"/>
      <p:bldP spid="81511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525153" y="1400175"/>
            <a:ext cx="10891271" cy="4737153"/>
          </a:xfrm>
          <a:noFill/>
        </p:spPr>
        <p:txBody>
          <a:bodyPr>
            <a:normAutofit/>
          </a:bodyPr>
          <a:lstStyle/>
          <a:p>
            <a:pPr indent="-228600"/>
            <a:r>
              <a:rPr lang="en-US" dirty="0">
                <a:latin typeface="+mn-lt"/>
                <a:cs typeface="Calibri" pitchFamily="34" charset="0"/>
              </a:rPr>
              <a:t>Benefits of a completely sealed airway include:</a:t>
            </a:r>
            <a:br>
              <a:rPr lang="en-US" sz="1600" b="1" dirty="0">
                <a:latin typeface="+mn-lt"/>
                <a:cs typeface="Calibri" pitchFamily="34" charset="0"/>
              </a:rPr>
            </a:br>
            <a:endParaRPr lang="en-US" sz="1600" b="1" dirty="0">
              <a:latin typeface="+mn-lt"/>
              <a:cs typeface="Calibri" pitchFamily="34" charset="0"/>
            </a:endParaRPr>
          </a:p>
          <a:p>
            <a:pPr lvl="2" eaLnBrk="1" hangingPunct="1">
              <a:buClr>
                <a:srgbClr val="0070C0"/>
              </a:buClr>
            </a:pPr>
            <a:r>
              <a:rPr lang="en-US" sz="1600" dirty="0">
                <a:latin typeface="+mn-lt"/>
                <a:cs typeface="Calibri" pitchFamily="34" charset="0"/>
              </a:rPr>
              <a:t>Less gas leak around tube</a:t>
            </a:r>
            <a:br>
              <a:rPr lang="en-US" sz="1600" dirty="0">
                <a:latin typeface="+mn-lt"/>
                <a:cs typeface="Calibri" pitchFamily="34" charset="0"/>
              </a:rPr>
            </a:br>
            <a:endParaRPr lang="en-US" sz="1600" dirty="0">
              <a:latin typeface="+mn-lt"/>
              <a:cs typeface="Calibri" pitchFamily="34" charset="0"/>
            </a:endParaRPr>
          </a:p>
          <a:p>
            <a:pPr lvl="2" eaLnBrk="1" hangingPunct="1">
              <a:buClr>
                <a:srgbClr val="0070C0"/>
              </a:buClr>
            </a:pPr>
            <a:r>
              <a:rPr lang="en-US" sz="1600" dirty="0">
                <a:latin typeface="+mn-lt"/>
                <a:cs typeface="Calibri" pitchFamily="34" charset="0"/>
              </a:rPr>
              <a:t>Improved efficacy of ventilation due to reduced air leak</a:t>
            </a:r>
            <a:br>
              <a:rPr lang="en-US" sz="1600" dirty="0">
                <a:latin typeface="+mn-lt"/>
                <a:cs typeface="Calibri" pitchFamily="34" charset="0"/>
              </a:rPr>
            </a:br>
            <a:endParaRPr lang="en-US" sz="1600" dirty="0">
              <a:latin typeface="+mn-lt"/>
              <a:cs typeface="Calibri" pitchFamily="34" charset="0"/>
            </a:endParaRPr>
          </a:p>
          <a:p>
            <a:pPr lvl="2" eaLnBrk="1" hangingPunct="1">
              <a:buClr>
                <a:srgbClr val="0070C0"/>
              </a:buClr>
            </a:pPr>
            <a:r>
              <a:rPr lang="en-US" sz="1600" dirty="0">
                <a:latin typeface="+mn-lt"/>
                <a:cs typeface="Calibri" pitchFamily="34" charset="0"/>
              </a:rPr>
              <a:t>Reliable end-tidal CO</a:t>
            </a:r>
            <a:r>
              <a:rPr lang="en-US" sz="1600" baseline="-25000" dirty="0">
                <a:latin typeface="+mn-lt"/>
                <a:cs typeface="Calibri" pitchFamily="34" charset="0"/>
              </a:rPr>
              <a:t>2</a:t>
            </a:r>
            <a:r>
              <a:rPr lang="en-US" sz="1600" dirty="0">
                <a:latin typeface="+mn-lt"/>
                <a:cs typeface="Calibri" pitchFamily="34" charset="0"/>
              </a:rPr>
              <a:t> and anesthesia gas monitoring</a:t>
            </a:r>
            <a:br>
              <a:rPr lang="en-US" sz="1600" dirty="0">
                <a:latin typeface="+mn-lt"/>
                <a:cs typeface="Calibri" pitchFamily="34" charset="0"/>
              </a:rPr>
            </a:br>
            <a:endParaRPr lang="en-US" sz="1600" dirty="0">
              <a:latin typeface="+mn-lt"/>
              <a:cs typeface="Calibri" pitchFamily="34" charset="0"/>
            </a:endParaRPr>
          </a:p>
          <a:p>
            <a:pPr lvl="2" eaLnBrk="1" hangingPunct="1">
              <a:buClr>
                <a:srgbClr val="0070C0"/>
              </a:buClr>
            </a:pPr>
            <a:r>
              <a:rPr lang="en-US" sz="1600" dirty="0">
                <a:latin typeface="+mn-lt"/>
                <a:cs typeface="Calibri" pitchFamily="34" charset="0"/>
              </a:rPr>
              <a:t>Reduced risk of aspiration</a:t>
            </a:r>
            <a:br>
              <a:rPr lang="en-US" sz="1600" dirty="0">
                <a:latin typeface="+mn-lt"/>
                <a:cs typeface="Calibri" pitchFamily="34" charset="0"/>
              </a:rPr>
            </a:br>
            <a:endParaRPr lang="en-US" sz="1600" dirty="0">
              <a:latin typeface="+mn-lt"/>
              <a:cs typeface="Calibri" pitchFamily="34" charset="0"/>
            </a:endParaRPr>
          </a:p>
          <a:p>
            <a:pPr lvl="2" eaLnBrk="1" hangingPunct="1">
              <a:buClr>
                <a:srgbClr val="0070C0"/>
              </a:buClr>
            </a:pPr>
            <a:r>
              <a:rPr lang="en-US" sz="1600" dirty="0">
                <a:latin typeface="+mn-lt"/>
                <a:cs typeface="Calibri" pitchFamily="34" charset="0"/>
              </a:rPr>
              <a:t>Lower flow rates of anesthesia</a:t>
            </a:r>
          </a:p>
        </p:txBody>
      </p:sp>
      <p:sp>
        <p:nvSpPr>
          <p:cNvPr id="34821" name="Rectangle 16"/>
          <p:cNvSpPr>
            <a:spLocks noGrp="1" noChangeArrowheads="1"/>
          </p:cNvSpPr>
          <p:nvPr>
            <p:ph type="title"/>
          </p:nvPr>
        </p:nvSpPr>
        <p:spPr>
          <a:xfrm>
            <a:off x="537427" y="122460"/>
            <a:ext cx="10515600" cy="813766"/>
          </a:xfrm>
          <a:noFill/>
        </p:spPr>
        <p:txBody>
          <a:bodyPr>
            <a:noAutofit/>
          </a:bodyPr>
          <a:lstStyle/>
          <a:p>
            <a:r>
              <a:rPr lang="en-US" dirty="0">
                <a:solidFill>
                  <a:srgbClr val="1D51A4"/>
                </a:solidFill>
              </a:rPr>
              <a:t>Value Proposition – </a:t>
            </a:r>
            <a:br>
              <a:rPr lang="en-US" dirty="0">
                <a:solidFill>
                  <a:srgbClr val="1D51A4"/>
                </a:solidFill>
              </a:rPr>
            </a:br>
            <a:r>
              <a:rPr lang="en-US" dirty="0">
                <a:solidFill>
                  <a:srgbClr val="1D51A4"/>
                </a:solidFill>
              </a:rPr>
              <a:t>Provides the Benefits of a Cuffed ET Tube</a:t>
            </a:r>
          </a:p>
        </p:txBody>
      </p:sp>
    </p:spTree>
    <p:extLst>
      <p:ext uri="{BB962C8B-B14F-4D97-AF65-F5344CB8AC3E}">
        <p14:creationId xmlns:p14="http://schemas.microsoft.com/office/powerpoint/2010/main" val="3703626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 calcmode="lin" valueType="num">
                                      <p:cBhvr additive="base">
                                        <p:cTn id="7"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 calcmode="lin" valueType="num">
                                      <p:cBhvr additive="base">
                                        <p:cTn id="13"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819">
                                            <p:txEl>
                                              <p:pRg st="3" end="3"/>
                                            </p:txEl>
                                          </p:spTgt>
                                        </p:tgtEl>
                                        <p:attrNameLst>
                                          <p:attrName>style.visibility</p:attrName>
                                        </p:attrNameLst>
                                      </p:cBhvr>
                                      <p:to>
                                        <p:strVal val="visible"/>
                                      </p:to>
                                    </p:set>
                                    <p:anim calcmode="lin" valueType="num">
                                      <p:cBhvr additive="base">
                                        <p:cTn id="19"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819">
                                            <p:txEl>
                                              <p:pRg st="4" end="4"/>
                                            </p:txEl>
                                          </p:spTgt>
                                        </p:tgtEl>
                                        <p:attrNameLst>
                                          <p:attrName>style.visibility</p:attrName>
                                        </p:attrNameLst>
                                      </p:cBhvr>
                                      <p:to>
                                        <p:strVal val="visible"/>
                                      </p:to>
                                    </p:set>
                                    <p:anim calcmode="lin" valueType="num">
                                      <p:cBhvr additive="base">
                                        <p:cTn id="25"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819">
                                            <p:txEl>
                                              <p:pRg st="5" end="5"/>
                                            </p:txEl>
                                          </p:spTgt>
                                        </p:tgtEl>
                                        <p:attrNameLst>
                                          <p:attrName>style.visibility</p:attrName>
                                        </p:attrNameLst>
                                      </p:cBhvr>
                                      <p:to>
                                        <p:strVal val="visible"/>
                                      </p:to>
                                    </p:set>
                                    <p:anim calcmode="lin" valueType="num">
                                      <p:cBhvr additive="base">
                                        <p:cTn id="31" dur="500" fill="hold"/>
                                        <p:tgtEl>
                                          <p:spTgt spid="3481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8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11"/>
          <p:cNvSpPr>
            <a:spLocks noChangeArrowheads="1"/>
          </p:cNvSpPr>
          <p:nvPr/>
        </p:nvSpPr>
        <p:spPr bwMode="auto">
          <a:xfrm>
            <a:off x="2120900" y="3860284"/>
            <a:ext cx="8369300" cy="369332"/>
          </a:xfrm>
          <a:prstGeom prst="rect">
            <a:avLst/>
          </a:prstGeom>
          <a:solidFill>
            <a:schemeClr val="bg1"/>
          </a:solidFill>
          <a:ln w="12700" algn="ctr">
            <a:noFill/>
            <a:miter lim="800000"/>
            <a:headEnd/>
            <a:tailEnd/>
          </a:ln>
        </p:spPr>
        <p:txBody>
          <a:bodyPr anchor="ctr">
            <a:spAutoFit/>
          </a:bodyPr>
          <a:lstStyle/>
          <a:p>
            <a:endParaRPr lang="en-US"/>
          </a:p>
        </p:txBody>
      </p:sp>
      <p:sp>
        <p:nvSpPr>
          <p:cNvPr id="35843" name="Rectangle 3"/>
          <p:cNvSpPr>
            <a:spLocks noGrp="1" noChangeArrowheads="1"/>
          </p:cNvSpPr>
          <p:nvPr>
            <p:ph idx="1"/>
          </p:nvPr>
        </p:nvSpPr>
        <p:spPr>
          <a:noFill/>
        </p:spPr>
        <p:txBody>
          <a:bodyPr>
            <a:normAutofit/>
          </a:bodyPr>
          <a:lstStyle/>
          <a:p>
            <a:pPr eaLnBrk="1" hangingPunct="1">
              <a:lnSpc>
                <a:spcPct val="90000"/>
              </a:lnSpc>
            </a:pPr>
            <a:r>
              <a:rPr lang="en-US" sz="1600" dirty="0">
                <a:solidFill>
                  <a:schemeClr val="tx1"/>
                </a:solidFill>
                <a:latin typeface="+mn-lt"/>
                <a:cs typeface="Calibri" pitchFamily="34" charset="0"/>
              </a:rPr>
              <a:t>Reduces the risk of using oversized un-cuffed tubes</a:t>
            </a:r>
          </a:p>
          <a:p>
            <a:pPr eaLnBrk="1" hangingPunct="1">
              <a:lnSpc>
                <a:spcPct val="90000"/>
              </a:lnSpc>
            </a:pPr>
            <a:r>
              <a:rPr lang="en-US" sz="1600" dirty="0">
                <a:solidFill>
                  <a:schemeClr val="tx1"/>
                </a:solidFill>
                <a:latin typeface="+mn-lt"/>
                <a:cs typeface="Calibri" pitchFamily="34" charset="0"/>
              </a:rPr>
              <a:t>Reduces re-intubation due to ill-fitting or undersized tubes </a:t>
            </a:r>
          </a:p>
          <a:p>
            <a:pPr eaLnBrk="1" hangingPunct="1">
              <a:lnSpc>
                <a:spcPct val="90000"/>
              </a:lnSpc>
            </a:pPr>
            <a:r>
              <a:rPr lang="en-US" sz="1600" dirty="0">
                <a:solidFill>
                  <a:schemeClr val="tx1"/>
                </a:solidFill>
                <a:latin typeface="+mn-lt"/>
                <a:cs typeface="Calibri" pitchFamily="34" charset="0"/>
              </a:rPr>
              <a:t>Compensates for different sizes and shapes of airways</a:t>
            </a:r>
          </a:p>
        </p:txBody>
      </p:sp>
      <p:sp>
        <p:nvSpPr>
          <p:cNvPr id="35848" name="Rectangle 14"/>
          <p:cNvSpPr>
            <a:spLocks noGrp="1" noChangeArrowheads="1"/>
          </p:cNvSpPr>
          <p:nvPr>
            <p:ph type="title"/>
          </p:nvPr>
        </p:nvSpPr>
        <p:spPr>
          <a:xfrm>
            <a:off x="522219" y="120729"/>
            <a:ext cx="10515600" cy="813766"/>
          </a:xfrm>
          <a:noFill/>
        </p:spPr>
        <p:txBody>
          <a:bodyPr>
            <a:noAutofit/>
          </a:bodyPr>
          <a:lstStyle/>
          <a:p>
            <a:r>
              <a:rPr lang="en-US" dirty="0">
                <a:solidFill>
                  <a:srgbClr val="1D51A4"/>
                </a:solidFill>
              </a:rPr>
              <a:t>Value Proposition – </a:t>
            </a:r>
            <a:br>
              <a:rPr lang="en-US" dirty="0">
                <a:solidFill>
                  <a:srgbClr val="1D51A4"/>
                </a:solidFill>
              </a:rPr>
            </a:br>
            <a:r>
              <a:rPr lang="en-US" dirty="0">
                <a:solidFill>
                  <a:srgbClr val="1D51A4"/>
                </a:solidFill>
              </a:rPr>
              <a:t>Provides the Benefits of a Cuffed ET Tube</a:t>
            </a:r>
          </a:p>
        </p:txBody>
      </p:sp>
      <p:sp>
        <p:nvSpPr>
          <p:cNvPr id="35844" name="Text Box 4"/>
          <p:cNvSpPr txBox="1">
            <a:spLocks noChangeArrowheads="1"/>
          </p:cNvSpPr>
          <p:nvPr/>
        </p:nvSpPr>
        <p:spPr bwMode="auto">
          <a:xfrm>
            <a:off x="738754" y="3523043"/>
            <a:ext cx="4948823" cy="396875"/>
          </a:xfrm>
          <a:prstGeom prst="rect">
            <a:avLst/>
          </a:prstGeom>
          <a:noFill/>
          <a:ln w="9525">
            <a:noFill/>
            <a:miter lim="800000"/>
            <a:headEnd/>
            <a:tailEnd/>
          </a:ln>
        </p:spPr>
        <p:txBody>
          <a:bodyPr wrap="square">
            <a:spAutoFit/>
          </a:bodyPr>
          <a:lstStyle/>
          <a:p>
            <a:pPr algn="ctr" eaLnBrk="1" hangingPunct="1">
              <a:spcBef>
                <a:spcPct val="20000"/>
              </a:spcBef>
              <a:buFont typeface="Wingdings" pitchFamily="2" charset="2"/>
              <a:buNone/>
            </a:pPr>
            <a:r>
              <a:rPr lang="en-US" sz="2000" b="1" dirty="0">
                <a:solidFill>
                  <a:schemeClr val="accent6">
                    <a:lumMod val="75000"/>
                  </a:schemeClr>
                </a:solidFill>
              </a:rPr>
              <a:t>Seals with a cuff, not a rigid tube shaft!</a:t>
            </a:r>
          </a:p>
        </p:txBody>
      </p:sp>
      <p:pic>
        <p:nvPicPr>
          <p:cNvPr id="35845" name="Picture 5"/>
          <p:cNvPicPr>
            <a:picLocks noChangeAspect="1" noChangeArrowheads="1"/>
          </p:cNvPicPr>
          <p:nvPr/>
        </p:nvPicPr>
        <p:blipFill>
          <a:blip r:embed="rId3" cstate="print"/>
          <a:srcRect/>
          <a:stretch>
            <a:fillRect/>
          </a:stretch>
        </p:blipFill>
        <p:spPr bwMode="auto">
          <a:xfrm>
            <a:off x="8599264" y="4356384"/>
            <a:ext cx="2514600" cy="1654175"/>
          </a:xfrm>
          <a:prstGeom prst="rect">
            <a:avLst/>
          </a:prstGeom>
          <a:noFill/>
          <a:ln w="38100">
            <a:solidFill>
              <a:schemeClr val="bg2"/>
            </a:solidFill>
            <a:miter lim="800000"/>
            <a:headEnd/>
            <a:tailEnd/>
          </a:ln>
        </p:spPr>
      </p:pic>
      <p:pic>
        <p:nvPicPr>
          <p:cNvPr id="35846" name="Picture 6"/>
          <p:cNvPicPr>
            <a:picLocks noChangeAspect="1" noChangeArrowheads="1"/>
          </p:cNvPicPr>
          <p:nvPr/>
        </p:nvPicPr>
        <p:blipFill>
          <a:blip r:embed="rId4" cstate="print"/>
          <a:srcRect/>
          <a:stretch>
            <a:fillRect/>
          </a:stretch>
        </p:blipFill>
        <p:spPr bwMode="auto">
          <a:xfrm>
            <a:off x="4271962" y="4343171"/>
            <a:ext cx="3648075" cy="1584325"/>
          </a:xfrm>
          <a:prstGeom prst="rect">
            <a:avLst/>
          </a:prstGeom>
          <a:noFill/>
          <a:ln w="19050">
            <a:solidFill>
              <a:schemeClr val="bg2"/>
            </a:solidFill>
            <a:miter lim="800000"/>
            <a:headEnd/>
            <a:tailEnd/>
          </a:ln>
        </p:spPr>
      </p:pic>
      <p:sp>
        <p:nvSpPr>
          <p:cNvPr id="35847" name="Text Box 7"/>
          <p:cNvSpPr txBox="1">
            <a:spLocks noChangeArrowheads="1"/>
          </p:cNvSpPr>
          <p:nvPr/>
        </p:nvSpPr>
        <p:spPr bwMode="auto">
          <a:xfrm>
            <a:off x="4191597" y="6121602"/>
            <a:ext cx="3267433" cy="369332"/>
          </a:xfrm>
          <a:prstGeom prst="rect">
            <a:avLst/>
          </a:prstGeom>
          <a:noFill/>
          <a:ln w="9525">
            <a:noFill/>
            <a:miter lim="800000"/>
            <a:headEnd/>
            <a:tailEnd/>
          </a:ln>
        </p:spPr>
        <p:txBody>
          <a:bodyPr wrap="none">
            <a:spAutoFit/>
          </a:bodyPr>
          <a:lstStyle/>
          <a:p>
            <a:r>
              <a:rPr lang="en-US" b="1" dirty="0">
                <a:latin typeface="Calibri" pitchFamily="34" charset="0"/>
                <a:cs typeface="Calibri" pitchFamily="34" charset="0"/>
              </a:rPr>
              <a:t>Variety of trachea cross-sections</a:t>
            </a:r>
          </a:p>
        </p:txBody>
      </p:sp>
    </p:spTree>
    <p:extLst>
      <p:ext uri="{BB962C8B-B14F-4D97-AF65-F5344CB8AC3E}">
        <p14:creationId xmlns:p14="http://schemas.microsoft.com/office/powerpoint/2010/main" val="2749463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1958976" y="3796784"/>
            <a:ext cx="184731" cy="369332"/>
          </a:xfrm>
          <a:prstGeom prst="rect">
            <a:avLst/>
          </a:prstGeom>
          <a:solidFill>
            <a:schemeClr val="bg1"/>
          </a:solidFill>
          <a:ln w="12700" algn="ctr">
            <a:noFill/>
            <a:miter lim="800000"/>
            <a:headEnd/>
            <a:tailEnd/>
          </a:ln>
        </p:spPr>
        <p:txBody>
          <a:bodyPr wrap="none" anchor="ctr">
            <a:spAutoFit/>
          </a:bodyPr>
          <a:lstStyle/>
          <a:p>
            <a:endParaRPr lang="en-US"/>
          </a:p>
        </p:txBody>
      </p:sp>
      <p:sp>
        <p:nvSpPr>
          <p:cNvPr id="16387" name="Rectangle 3"/>
          <p:cNvSpPr>
            <a:spLocks noChangeArrowheads="1"/>
          </p:cNvSpPr>
          <p:nvPr/>
        </p:nvSpPr>
        <p:spPr bwMode="auto">
          <a:xfrm>
            <a:off x="5891214" y="2286000"/>
            <a:ext cx="5447346" cy="1943100"/>
          </a:xfrm>
          <a:prstGeom prst="rect">
            <a:avLst/>
          </a:prstGeom>
          <a:noFill/>
          <a:ln w="38100">
            <a:noFill/>
            <a:miter lim="800000"/>
            <a:headEnd/>
            <a:tailEnd/>
          </a:ln>
        </p:spPr>
        <p:txBody>
          <a:bodyPr/>
          <a:lstStyle/>
          <a:p>
            <a:pPr marL="174625" indent="-174625">
              <a:lnSpc>
                <a:spcPct val="90000"/>
              </a:lnSpc>
              <a:spcBef>
                <a:spcPct val="100000"/>
              </a:spcBef>
              <a:buClr>
                <a:schemeClr val="tx1"/>
              </a:buClr>
              <a:buSzPct val="120000"/>
            </a:pPr>
            <a:r>
              <a:rPr lang="en-US" b="1" dirty="0">
                <a:cs typeface="Calibri" pitchFamily="34" charset="0"/>
              </a:rPr>
              <a:t>High Volume, Low Pressure (HVLP) Cuffs</a:t>
            </a:r>
          </a:p>
          <a:p>
            <a:pPr marL="174625" indent="-174625">
              <a:lnSpc>
                <a:spcPct val="90000"/>
              </a:lnSpc>
              <a:spcBef>
                <a:spcPct val="100000"/>
              </a:spcBef>
              <a:buClr>
                <a:schemeClr val="tx1"/>
              </a:buClr>
              <a:buSzPct val="120000"/>
              <a:buFont typeface="Wingdings" pitchFamily="2" charset="2"/>
              <a:buChar char="§"/>
            </a:pPr>
            <a:r>
              <a:rPr lang="en-US" b="1" dirty="0">
                <a:solidFill>
                  <a:schemeClr val="accent1">
                    <a:lumMod val="75000"/>
                  </a:schemeClr>
                </a:solidFill>
              </a:rPr>
              <a:t>Cuff is oversized 150% of tracheal diameter</a:t>
            </a:r>
          </a:p>
          <a:p>
            <a:pPr marL="174625" indent="-174625">
              <a:lnSpc>
                <a:spcPct val="90000"/>
              </a:lnSpc>
              <a:spcBef>
                <a:spcPct val="100000"/>
              </a:spcBef>
              <a:buClr>
                <a:schemeClr val="tx1"/>
              </a:buClr>
              <a:buSzPct val="120000"/>
              <a:buFont typeface="Wingdings" pitchFamily="2" charset="2"/>
              <a:buChar char="§"/>
            </a:pPr>
            <a:r>
              <a:rPr lang="en-US" dirty="0">
                <a:cs typeface="Calibri" pitchFamily="34" charset="0"/>
              </a:rPr>
              <a:t>Volume rather than pressure creates seal</a:t>
            </a:r>
          </a:p>
        </p:txBody>
      </p:sp>
      <p:pic>
        <p:nvPicPr>
          <p:cNvPr id="16388" name="Picture 4"/>
          <p:cNvPicPr>
            <a:picLocks noChangeAspect="1" noChangeArrowheads="1"/>
          </p:cNvPicPr>
          <p:nvPr/>
        </p:nvPicPr>
        <p:blipFill>
          <a:blip r:embed="rId3" cstate="print"/>
          <a:srcRect l="18735" r="6859"/>
          <a:stretch>
            <a:fillRect/>
          </a:stretch>
        </p:blipFill>
        <p:spPr bwMode="auto">
          <a:xfrm>
            <a:off x="898568" y="444500"/>
            <a:ext cx="4147301" cy="4686300"/>
          </a:xfrm>
          <a:prstGeom prst="rect">
            <a:avLst/>
          </a:prstGeom>
          <a:noFill/>
          <a:ln w="28575">
            <a:solidFill>
              <a:schemeClr val="bg1"/>
            </a:solidFill>
            <a:miter lim="800000"/>
            <a:headEnd/>
            <a:tailEnd/>
          </a:ln>
        </p:spPr>
      </p:pic>
      <p:pic>
        <p:nvPicPr>
          <p:cNvPr id="16389" name="Picture 5"/>
          <p:cNvPicPr>
            <a:picLocks noChangeAspect="1" noChangeArrowheads="1"/>
          </p:cNvPicPr>
          <p:nvPr/>
        </p:nvPicPr>
        <p:blipFill>
          <a:blip r:embed="rId4" cstate="print"/>
          <a:srcRect/>
          <a:stretch>
            <a:fillRect/>
          </a:stretch>
        </p:blipFill>
        <p:spPr bwMode="auto">
          <a:xfrm>
            <a:off x="6553200" y="4086225"/>
            <a:ext cx="4234674" cy="2044701"/>
          </a:xfrm>
          <a:prstGeom prst="rect">
            <a:avLst/>
          </a:prstGeom>
          <a:noFill/>
          <a:ln w="38100">
            <a:solidFill>
              <a:schemeClr val="bg2"/>
            </a:solidFill>
            <a:miter lim="800000"/>
            <a:headEnd/>
            <a:tailEnd/>
          </a:ln>
        </p:spPr>
      </p:pic>
      <p:pic>
        <p:nvPicPr>
          <p:cNvPr id="16390" name="Picture 6" descr="PediatricTube_F"/>
          <p:cNvPicPr>
            <a:picLocks noChangeAspect="1" noChangeArrowheads="1"/>
          </p:cNvPicPr>
          <p:nvPr/>
        </p:nvPicPr>
        <p:blipFill>
          <a:blip r:embed="rId5" cstate="print"/>
          <a:srcRect l="48167" t="74266" r="38000" b="7201"/>
          <a:stretch>
            <a:fillRect/>
          </a:stretch>
        </p:blipFill>
        <p:spPr bwMode="auto">
          <a:xfrm>
            <a:off x="9421814" y="407989"/>
            <a:ext cx="1000125" cy="1673225"/>
          </a:xfrm>
          <a:prstGeom prst="rect">
            <a:avLst/>
          </a:prstGeom>
          <a:noFill/>
          <a:ln w="38100">
            <a:solidFill>
              <a:schemeClr val="bg2"/>
            </a:solidFill>
            <a:miter lim="800000"/>
            <a:headEnd/>
            <a:tailEnd/>
          </a:ln>
        </p:spPr>
      </p:pic>
      <p:pic>
        <p:nvPicPr>
          <p:cNvPr id="16391" name="Picture 7"/>
          <p:cNvPicPr>
            <a:picLocks noChangeAspect="1" noChangeArrowheads="1"/>
          </p:cNvPicPr>
          <p:nvPr/>
        </p:nvPicPr>
        <p:blipFill>
          <a:blip r:embed="rId6" cstate="print"/>
          <a:srcRect/>
          <a:stretch>
            <a:fillRect/>
          </a:stretch>
        </p:blipFill>
        <p:spPr bwMode="auto">
          <a:xfrm>
            <a:off x="3091163" y="3429000"/>
            <a:ext cx="2547638" cy="2790773"/>
          </a:xfrm>
          <a:prstGeom prst="rect">
            <a:avLst/>
          </a:prstGeom>
          <a:noFill/>
          <a:ln w="9525">
            <a:solidFill>
              <a:schemeClr val="bg2"/>
            </a:solidFill>
            <a:miter lim="800000"/>
            <a:headEnd/>
            <a:tailEnd/>
          </a:ln>
        </p:spPr>
      </p:pic>
    </p:spTree>
    <p:extLst>
      <p:ext uri="{BB962C8B-B14F-4D97-AF65-F5344CB8AC3E}">
        <p14:creationId xmlns:p14="http://schemas.microsoft.com/office/powerpoint/2010/main" val="1514985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19"/>
          <p:cNvSpPr>
            <a:spLocks noChangeArrowheads="1"/>
          </p:cNvSpPr>
          <p:nvPr/>
        </p:nvSpPr>
        <p:spPr bwMode="auto">
          <a:xfrm>
            <a:off x="2106612" y="1981200"/>
            <a:ext cx="8534400" cy="3505200"/>
          </a:xfrm>
          <a:prstGeom prst="rect">
            <a:avLst/>
          </a:prstGeom>
          <a:solidFill>
            <a:schemeClr val="bg1"/>
          </a:solidFill>
          <a:ln w="9525">
            <a:noFill/>
            <a:miter lim="800000"/>
            <a:headEnd/>
            <a:tailEnd/>
          </a:ln>
        </p:spPr>
        <p:txBody>
          <a:bodyPr wrap="none" anchor="ctr"/>
          <a:lstStyle/>
          <a:p>
            <a:endParaRPr lang="en-US">
              <a:solidFill>
                <a:schemeClr val="bg1"/>
              </a:solidFill>
            </a:endParaRPr>
          </a:p>
        </p:txBody>
      </p:sp>
      <p:grpSp>
        <p:nvGrpSpPr>
          <p:cNvPr id="4100" name="Group 3"/>
          <p:cNvGrpSpPr>
            <a:grpSpLocks/>
          </p:cNvGrpSpPr>
          <p:nvPr/>
        </p:nvGrpSpPr>
        <p:grpSpPr bwMode="auto">
          <a:xfrm>
            <a:off x="2124075" y="1926912"/>
            <a:ext cx="8229600" cy="3744913"/>
            <a:chOff x="408" y="1093"/>
            <a:chExt cx="5184" cy="2359"/>
          </a:xfrm>
        </p:grpSpPr>
        <p:graphicFrame>
          <p:nvGraphicFramePr>
            <p:cNvPr id="4098" name="Object 4"/>
            <p:cNvGraphicFramePr>
              <a:graphicFrameLocks noChangeAspect="1"/>
            </p:cNvGraphicFramePr>
            <p:nvPr/>
          </p:nvGraphicFramePr>
          <p:xfrm>
            <a:off x="408" y="1093"/>
            <a:ext cx="2688" cy="2359"/>
          </p:xfrm>
          <a:graphic>
            <a:graphicData uri="http://schemas.openxmlformats.org/presentationml/2006/ole">
              <mc:AlternateContent xmlns:mc="http://schemas.openxmlformats.org/markup-compatibility/2006">
                <mc:Choice xmlns:v="urn:schemas-microsoft-com:vml" Requires="v">
                  <p:oleObj name="Photo Editor Photo" r:id="rId3" imgW="8097380" imgH="11952381" progId="">
                    <p:embed/>
                  </p:oleObj>
                </mc:Choice>
                <mc:Fallback>
                  <p:oleObj name="Photo Editor Photo" r:id="rId3" imgW="8097380" imgH="11952381" progId="">
                    <p:embed/>
                    <p:pic>
                      <p:nvPicPr>
                        <p:cNvPr id="4098" name="Object 4"/>
                        <p:cNvPicPr>
                          <a:picLocks noChangeAspect="1" noChangeArrowheads="1"/>
                        </p:cNvPicPr>
                        <p:nvPr/>
                      </p:nvPicPr>
                      <p:blipFill>
                        <a:blip r:embed="rId4">
                          <a:extLst>
                            <a:ext uri="{28A0092B-C50C-407E-A947-70E740481C1C}">
                              <a14:useLocalDpi xmlns:a14="http://schemas.microsoft.com/office/drawing/2010/main" val="0"/>
                            </a:ext>
                          </a:extLst>
                        </a:blip>
                        <a:srcRect l="23659" t="22771" r="7062" b="38889"/>
                        <a:stretch>
                          <a:fillRect/>
                        </a:stretch>
                      </p:blipFill>
                      <p:spPr bwMode="auto">
                        <a:xfrm>
                          <a:off x="408" y="1093"/>
                          <a:ext cx="2688" cy="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14" name="Picture 5" descr="pediatric02"/>
            <p:cNvPicPr>
              <a:picLocks noChangeAspect="1" noChangeArrowheads="1"/>
            </p:cNvPicPr>
            <p:nvPr/>
          </p:nvPicPr>
          <p:blipFill>
            <a:blip r:embed="rId5" cstate="print"/>
            <a:srcRect/>
            <a:stretch>
              <a:fillRect/>
            </a:stretch>
          </p:blipFill>
          <p:spPr bwMode="auto">
            <a:xfrm>
              <a:off x="3096" y="1856"/>
              <a:ext cx="2496" cy="1456"/>
            </a:xfrm>
            <a:prstGeom prst="rect">
              <a:avLst/>
            </a:prstGeom>
            <a:noFill/>
            <a:ln w="9525">
              <a:noFill/>
              <a:miter lim="800000"/>
              <a:headEnd/>
              <a:tailEnd/>
            </a:ln>
          </p:spPr>
        </p:pic>
        <p:sp>
          <p:nvSpPr>
            <p:cNvPr id="4115" name="Line 6"/>
            <p:cNvSpPr>
              <a:spLocks noChangeShapeType="1"/>
            </p:cNvSpPr>
            <p:nvPr/>
          </p:nvSpPr>
          <p:spPr bwMode="auto">
            <a:xfrm flipH="1">
              <a:off x="1572" y="2796"/>
              <a:ext cx="1692" cy="0"/>
            </a:xfrm>
            <a:prstGeom prst="line">
              <a:avLst/>
            </a:prstGeom>
            <a:noFill/>
            <a:ln w="28575">
              <a:noFill/>
              <a:round/>
              <a:headEnd/>
              <a:tailEnd type="triangle" w="med" len="med"/>
            </a:ln>
          </p:spPr>
          <p:txBody>
            <a:bodyPr/>
            <a:lstStyle/>
            <a:p>
              <a:endParaRPr lang="en-US"/>
            </a:p>
          </p:txBody>
        </p:sp>
        <p:sp>
          <p:nvSpPr>
            <p:cNvPr id="4116" name="Line 7"/>
            <p:cNvSpPr>
              <a:spLocks noChangeShapeType="1"/>
            </p:cNvSpPr>
            <p:nvPr/>
          </p:nvSpPr>
          <p:spPr bwMode="auto">
            <a:xfrm flipH="1">
              <a:off x="1434" y="3348"/>
              <a:ext cx="1734" cy="0"/>
            </a:xfrm>
            <a:prstGeom prst="line">
              <a:avLst/>
            </a:prstGeom>
            <a:noFill/>
            <a:ln w="28575">
              <a:noFill/>
              <a:round/>
              <a:headEnd/>
              <a:tailEnd type="triangle" w="med" len="med"/>
            </a:ln>
          </p:spPr>
          <p:txBody>
            <a:bodyPr/>
            <a:lstStyle/>
            <a:p>
              <a:endParaRPr lang="en-US"/>
            </a:p>
          </p:txBody>
        </p:sp>
      </p:grpSp>
      <p:sp>
        <p:nvSpPr>
          <p:cNvPr id="4101" name="Text Box 14"/>
          <p:cNvSpPr txBox="1">
            <a:spLocks noChangeArrowheads="1"/>
          </p:cNvSpPr>
          <p:nvPr/>
        </p:nvSpPr>
        <p:spPr bwMode="auto">
          <a:xfrm>
            <a:off x="2333625" y="1235741"/>
            <a:ext cx="8610600" cy="396875"/>
          </a:xfrm>
          <a:prstGeom prst="rect">
            <a:avLst/>
          </a:prstGeom>
          <a:noFill/>
          <a:ln w="9525">
            <a:noFill/>
            <a:miter lim="800000"/>
            <a:headEnd/>
            <a:tailEnd/>
          </a:ln>
        </p:spPr>
        <p:txBody>
          <a:bodyPr wrap="square">
            <a:spAutoFit/>
          </a:bodyPr>
          <a:lstStyle/>
          <a:p>
            <a:pPr algn="ctr" eaLnBrk="1" hangingPunct="1">
              <a:spcBef>
                <a:spcPct val="20000"/>
              </a:spcBef>
              <a:buFont typeface="Wingdings" pitchFamily="2" charset="2"/>
              <a:buNone/>
            </a:pPr>
            <a:r>
              <a:rPr lang="en-US" sz="2000" b="1" dirty="0">
                <a:solidFill>
                  <a:schemeClr val="bg1"/>
                </a:solidFill>
                <a:latin typeface="Calibri" pitchFamily="34" charset="0"/>
                <a:cs typeface="Calibri" pitchFamily="34" charset="0"/>
              </a:rPr>
              <a:t>MICROCUFF’s* markings - correct to the pediatric anatomy</a:t>
            </a:r>
          </a:p>
        </p:txBody>
      </p:sp>
      <p:sp>
        <p:nvSpPr>
          <p:cNvPr id="4102" name="Text Box 15"/>
          <p:cNvSpPr txBox="1">
            <a:spLocks noChangeArrowheads="1"/>
          </p:cNvSpPr>
          <p:nvPr/>
        </p:nvSpPr>
        <p:spPr bwMode="auto">
          <a:xfrm>
            <a:off x="8167905" y="2201024"/>
            <a:ext cx="2850051" cy="369332"/>
          </a:xfrm>
          <a:prstGeom prst="rect">
            <a:avLst/>
          </a:prstGeom>
          <a:noFill/>
          <a:ln w="9525">
            <a:noFill/>
            <a:miter lim="800000"/>
            <a:headEnd/>
            <a:tailEnd/>
          </a:ln>
        </p:spPr>
        <p:txBody>
          <a:bodyPr wrap="square">
            <a:spAutoFit/>
          </a:bodyPr>
          <a:lstStyle/>
          <a:p>
            <a:r>
              <a:rPr lang="en-US" b="1" dirty="0"/>
              <a:t>     MICROCUFF*</a:t>
            </a:r>
          </a:p>
        </p:txBody>
      </p:sp>
      <p:sp>
        <p:nvSpPr>
          <p:cNvPr id="4103" name="Line 16"/>
          <p:cNvSpPr>
            <a:spLocks noChangeShapeType="1"/>
          </p:cNvSpPr>
          <p:nvPr/>
        </p:nvSpPr>
        <p:spPr bwMode="auto">
          <a:xfrm>
            <a:off x="9211931" y="2817958"/>
            <a:ext cx="0" cy="381000"/>
          </a:xfrm>
          <a:prstGeom prst="line">
            <a:avLst/>
          </a:prstGeom>
          <a:noFill/>
          <a:ln w="38100">
            <a:solidFill>
              <a:srgbClr val="FF3300"/>
            </a:solidFill>
            <a:round/>
            <a:headEnd/>
            <a:tailEnd type="triangle" w="med" len="med"/>
          </a:ln>
        </p:spPr>
        <p:txBody>
          <a:bodyPr/>
          <a:lstStyle/>
          <a:p>
            <a:endParaRPr lang="en-US"/>
          </a:p>
        </p:txBody>
      </p:sp>
      <p:sp>
        <p:nvSpPr>
          <p:cNvPr id="4104" name="Oval 17"/>
          <p:cNvSpPr>
            <a:spLocks noChangeArrowheads="1"/>
          </p:cNvSpPr>
          <p:nvPr/>
        </p:nvSpPr>
        <p:spPr bwMode="auto">
          <a:xfrm>
            <a:off x="8830931" y="2732732"/>
            <a:ext cx="762000" cy="2743200"/>
          </a:xfrm>
          <a:prstGeom prst="ellipse">
            <a:avLst/>
          </a:prstGeom>
          <a:noFill/>
          <a:ln w="57150">
            <a:solidFill>
              <a:schemeClr val="accent6">
                <a:lumMod val="75000"/>
              </a:schemeClr>
            </a:solidFill>
            <a:round/>
            <a:headEnd/>
            <a:tailEnd/>
          </a:ln>
        </p:spPr>
        <p:txBody>
          <a:bodyPr wrap="none" anchor="ctr"/>
          <a:lstStyle/>
          <a:p>
            <a:endParaRPr lang="en-US"/>
          </a:p>
        </p:txBody>
      </p:sp>
      <p:sp>
        <p:nvSpPr>
          <p:cNvPr id="4105" name="Line 20"/>
          <p:cNvSpPr>
            <a:spLocks noChangeShapeType="1"/>
          </p:cNvSpPr>
          <p:nvPr/>
        </p:nvSpPr>
        <p:spPr bwMode="auto">
          <a:xfrm flipH="1">
            <a:off x="4171508" y="4153602"/>
            <a:ext cx="2769837" cy="0"/>
          </a:xfrm>
          <a:prstGeom prst="line">
            <a:avLst/>
          </a:prstGeom>
          <a:noFill/>
          <a:ln w="28575">
            <a:solidFill>
              <a:srgbClr val="5066B6"/>
            </a:solidFill>
            <a:round/>
            <a:headEnd/>
            <a:tailEnd type="triangle" w="med" len="med"/>
          </a:ln>
        </p:spPr>
        <p:txBody>
          <a:bodyPr/>
          <a:lstStyle/>
          <a:p>
            <a:endParaRPr lang="en-US"/>
          </a:p>
        </p:txBody>
      </p:sp>
      <p:sp>
        <p:nvSpPr>
          <p:cNvPr id="4106" name="Line 21"/>
          <p:cNvSpPr>
            <a:spLocks noChangeShapeType="1"/>
          </p:cNvSpPr>
          <p:nvPr/>
        </p:nvSpPr>
        <p:spPr bwMode="auto">
          <a:xfrm flipH="1" flipV="1">
            <a:off x="3971925" y="4965110"/>
            <a:ext cx="2855930" cy="17870"/>
          </a:xfrm>
          <a:prstGeom prst="line">
            <a:avLst/>
          </a:prstGeom>
          <a:noFill/>
          <a:ln w="28575">
            <a:solidFill>
              <a:srgbClr val="5066B6"/>
            </a:solidFill>
            <a:round/>
            <a:headEnd/>
            <a:tailEnd type="triangle" w="med" len="med"/>
          </a:ln>
        </p:spPr>
        <p:txBody>
          <a:bodyPr/>
          <a:lstStyle/>
          <a:p>
            <a:endParaRPr lang="en-US"/>
          </a:p>
        </p:txBody>
      </p:sp>
      <p:sp>
        <p:nvSpPr>
          <p:cNvPr id="4107" name="Text Box 22"/>
          <p:cNvSpPr txBox="1">
            <a:spLocks noChangeArrowheads="1"/>
          </p:cNvSpPr>
          <p:nvPr/>
        </p:nvSpPr>
        <p:spPr bwMode="auto">
          <a:xfrm>
            <a:off x="4398962" y="3799368"/>
            <a:ext cx="1540806" cy="338554"/>
          </a:xfrm>
          <a:prstGeom prst="rect">
            <a:avLst/>
          </a:prstGeom>
          <a:solidFill>
            <a:schemeClr val="tx1"/>
          </a:solidFill>
          <a:ln w="9525">
            <a:noFill/>
            <a:miter lim="800000"/>
            <a:headEnd/>
            <a:tailEnd/>
          </a:ln>
        </p:spPr>
        <p:txBody>
          <a:bodyPr wrap="none">
            <a:spAutoFit/>
          </a:bodyPr>
          <a:lstStyle/>
          <a:p>
            <a:r>
              <a:rPr lang="en-US" sz="1600" b="1" dirty="0">
                <a:solidFill>
                  <a:schemeClr val="bg1"/>
                </a:solidFill>
              </a:rPr>
              <a:t>Vocal Cords</a:t>
            </a:r>
          </a:p>
        </p:txBody>
      </p:sp>
      <p:sp>
        <p:nvSpPr>
          <p:cNvPr id="4108" name="Text Box 23"/>
          <p:cNvSpPr txBox="1">
            <a:spLocks noChangeArrowheads="1"/>
          </p:cNvSpPr>
          <p:nvPr/>
        </p:nvSpPr>
        <p:spPr bwMode="auto">
          <a:xfrm>
            <a:off x="4421204" y="4619625"/>
            <a:ext cx="1175322" cy="338554"/>
          </a:xfrm>
          <a:prstGeom prst="rect">
            <a:avLst/>
          </a:prstGeom>
          <a:solidFill>
            <a:schemeClr val="tx1"/>
          </a:solidFill>
          <a:ln w="9525">
            <a:noFill/>
            <a:miter lim="800000"/>
            <a:headEnd/>
            <a:tailEnd/>
          </a:ln>
        </p:spPr>
        <p:txBody>
          <a:bodyPr wrap="none">
            <a:spAutoFit/>
          </a:bodyPr>
          <a:lstStyle/>
          <a:p>
            <a:r>
              <a:rPr lang="en-US" sz="1600" b="1" dirty="0">
                <a:solidFill>
                  <a:schemeClr val="bg1"/>
                </a:solidFill>
              </a:rPr>
              <a:t>Tube Tip</a:t>
            </a:r>
          </a:p>
        </p:txBody>
      </p:sp>
      <p:sp>
        <p:nvSpPr>
          <p:cNvPr id="4109" name="Text Box 24"/>
          <p:cNvSpPr txBox="1">
            <a:spLocks noChangeArrowheads="1"/>
          </p:cNvSpPr>
          <p:nvPr/>
        </p:nvSpPr>
        <p:spPr bwMode="auto">
          <a:xfrm>
            <a:off x="2182813" y="3512252"/>
            <a:ext cx="982961" cy="338554"/>
          </a:xfrm>
          <a:prstGeom prst="rect">
            <a:avLst/>
          </a:prstGeom>
          <a:solidFill>
            <a:schemeClr val="tx1"/>
          </a:solidFill>
          <a:ln w="9525">
            <a:noFill/>
            <a:miter lim="800000"/>
            <a:headEnd/>
            <a:tailEnd/>
          </a:ln>
        </p:spPr>
        <p:txBody>
          <a:bodyPr wrap="none">
            <a:spAutoFit/>
          </a:bodyPr>
          <a:lstStyle/>
          <a:p>
            <a:r>
              <a:rPr lang="en-US" sz="1600" b="1">
                <a:solidFill>
                  <a:schemeClr val="bg1"/>
                </a:solidFill>
              </a:rPr>
              <a:t>Cricoid</a:t>
            </a:r>
          </a:p>
        </p:txBody>
      </p:sp>
      <p:sp>
        <p:nvSpPr>
          <p:cNvPr id="4110" name="Text Box 25"/>
          <p:cNvSpPr txBox="1">
            <a:spLocks noChangeArrowheads="1"/>
          </p:cNvSpPr>
          <p:nvPr/>
        </p:nvSpPr>
        <p:spPr bwMode="auto">
          <a:xfrm>
            <a:off x="2170122" y="4436380"/>
            <a:ext cx="928459" cy="338554"/>
          </a:xfrm>
          <a:prstGeom prst="rect">
            <a:avLst/>
          </a:prstGeom>
          <a:solidFill>
            <a:schemeClr val="tx1"/>
          </a:solidFill>
          <a:ln w="9525">
            <a:noFill/>
            <a:miter lim="800000"/>
            <a:headEnd/>
            <a:tailEnd/>
          </a:ln>
        </p:spPr>
        <p:txBody>
          <a:bodyPr wrap="none">
            <a:spAutoFit/>
          </a:bodyPr>
          <a:lstStyle/>
          <a:p>
            <a:r>
              <a:rPr lang="en-US" sz="1600" b="1" dirty="0">
                <a:solidFill>
                  <a:schemeClr val="bg1"/>
                </a:solidFill>
              </a:rPr>
              <a:t>Carina</a:t>
            </a:r>
          </a:p>
        </p:txBody>
      </p:sp>
      <p:sp>
        <p:nvSpPr>
          <p:cNvPr id="4111" name="Line 26"/>
          <p:cNvSpPr>
            <a:spLocks noChangeShapeType="1"/>
          </p:cNvSpPr>
          <p:nvPr/>
        </p:nvSpPr>
        <p:spPr bwMode="auto">
          <a:xfrm>
            <a:off x="3032142" y="4505658"/>
            <a:ext cx="685800" cy="609600"/>
          </a:xfrm>
          <a:prstGeom prst="line">
            <a:avLst/>
          </a:prstGeom>
          <a:noFill/>
          <a:ln w="38100">
            <a:solidFill>
              <a:srgbClr val="5066B6"/>
            </a:solidFill>
            <a:round/>
            <a:headEnd/>
            <a:tailEnd type="triangle" w="med" len="med"/>
          </a:ln>
        </p:spPr>
        <p:txBody>
          <a:bodyPr/>
          <a:lstStyle/>
          <a:p>
            <a:endParaRPr lang="en-US"/>
          </a:p>
        </p:txBody>
      </p:sp>
      <p:sp>
        <p:nvSpPr>
          <p:cNvPr id="4112" name="Line 27"/>
          <p:cNvSpPr>
            <a:spLocks noChangeShapeType="1"/>
          </p:cNvSpPr>
          <p:nvPr/>
        </p:nvSpPr>
        <p:spPr bwMode="auto">
          <a:xfrm>
            <a:off x="3067050" y="3848802"/>
            <a:ext cx="685800" cy="304800"/>
          </a:xfrm>
          <a:prstGeom prst="line">
            <a:avLst/>
          </a:prstGeom>
          <a:noFill/>
          <a:ln w="38100">
            <a:solidFill>
              <a:srgbClr val="5066B6"/>
            </a:solidFill>
            <a:round/>
            <a:headEnd/>
            <a:tailEnd type="triangle" w="med" len="med"/>
          </a:ln>
        </p:spPr>
        <p:txBody>
          <a:bodyPr/>
          <a:lstStyle/>
          <a:p>
            <a:endParaRPr lang="en-US"/>
          </a:p>
        </p:txBody>
      </p:sp>
      <p:sp>
        <p:nvSpPr>
          <p:cNvPr id="4113" name="Rectangle 34"/>
          <p:cNvSpPr>
            <a:spLocks noGrp="1" noChangeArrowheads="1"/>
          </p:cNvSpPr>
          <p:nvPr>
            <p:ph type="title"/>
          </p:nvPr>
        </p:nvSpPr>
        <p:spPr>
          <a:xfrm>
            <a:off x="522219" y="176878"/>
            <a:ext cx="11923440" cy="813766"/>
          </a:xfrm>
          <a:noFill/>
        </p:spPr>
        <p:txBody>
          <a:bodyPr>
            <a:noAutofit/>
          </a:bodyPr>
          <a:lstStyle/>
          <a:p>
            <a:r>
              <a:rPr lang="en-US" dirty="0">
                <a:solidFill>
                  <a:srgbClr val="1D51A4"/>
                </a:solidFill>
              </a:rPr>
              <a:t>Value Proposition - Designed for Pediatric Anatomy</a:t>
            </a:r>
          </a:p>
        </p:txBody>
      </p:sp>
      <p:sp>
        <p:nvSpPr>
          <p:cNvPr id="21" name="Text Box 17"/>
          <p:cNvSpPr txBox="1">
            <a:spLocks noChangeArrowheads="1"/>
          </p:cNvSpPr>
          <p:nvPr/>
        </p:nvSpPr>
        <p:spPr bwMode="auto">
          <a:xfrm>
            <a:off x="6972301" y="5475954"/>
            <a:ext cx="2898775"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1400" b="1" dirty="0">
                <a:solidFill>
                  <a:schemeClr val="bg1"/>
                </a:solidFill>
                <a:ea typeface="ＭＳ Ｐゴシック" pitchFamily="34" charset="-128"/>
                <a:cs typeface="Calibri" pitchFamily="34" charset="0"/>
              </a:rPr>
              <a:t>Examples of Conventional Tubes</a:t>
            </a:r>
          </a:p>
        </p:txBody>
      </p:sp>
    </p:spTree>
    <p:extLst>
      <p:ext uri="{BB962C8B-B14F-4D97-AF65-F5344CB8AC3E}">
        <p14:creationId xmlns:p14="http://schemas.microsoft.com/office/powerpoint/2010/main" val="349351462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avanos.assets.showpad.com/catalog/share/Myt2TBKEuL8P1NON2FQhs/0f521e9bd7ca2890a4504952f48275ea/01b6d983d7bd8bec0d0fa17d70f0b751bf55c45e659c69100324755ebfdaa902/preview-progressive/5?size=1600x1600">
            <a:extLst>
              <a:ext uri="{FF2B5EF4-FFF2-40B4-BE49-F238E27FC236}">
                <a16:creationId xmlns:a16="http://schemas.microsoft.com/office/drawing/2014/main" id="{CE43693B-1791-415C-BB59-4F97672A447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62683" y="492672"/>
            <a:ext cx="7369302" cy="6121743"/>
          </a:xfrm>
          <a:prstGeom prst="rect">
            <a:avLst/>
          </a:prstGeom>
          <a:noFill/>
          <a:ln>
            <a:noFill/>
          </a:ln>
        </p:spPr>
      </p:pic>
    </p:spTree>
    <p:extLst>
      <p:ext uri="{BB962C8B-B14F-4D97-AF65-F5344CB8AC3E}">
        <p14:creationId xmlns:p14="http://schemas.microsoft.com/office/powerpoint/2010/main" val="3693058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96675" name="Picture 3" descr="Kimberly-Clark_FinalN"/>
          <p:cNvPicPr>
            <a:picLocks noGrp="1" noChangeAspect="1" noChangeArrowheads="1"/>
          </p:cNvPicPr>
          <p:nvPr>
            <p:ph idx="1"/>
          </p:nvPr>
        </p:nvPicPr>
        <p:blipFill>
          <a:blip r:embed="rId3" cstate="print"/>
          <a:stretch>
            <a:fillRect/>
          </a:stretch>
        </p:blipFill>
        <p:spPr>
          <a:xfrm>
            <a:off x="1593549" y="1778000"/>
            <a:ext cx="3657600" cy="4165600"/>
          </a:xfrm>
          <a:ln w="38100">
            <a:solidFill>
              <a:srgbClr val="EB8764"/>
            </a:solidFill>
          </a:ln>
          <a:effectLst>
            <a:outerShdw dist="107763" dir="2700000" algn="ctr" rotWithShape="0">
              <a:srgbClr val="808080">
                <a:alpha val="50000"/>
              </a:srgbClr>
            </a:outerShdw>
          </a:effectLst>
        </p:spPr>
      </p:pic>
      <p:sp>
        <p:nvSpPr>
          <p:cNvPr id="17410" name="Rectangle 2"/>
          <p:cNvSpPr>
            <a:spLocks noGrp="1" noChangeArrowheads="1"/>
          </p:cNvSpPr>
          <p:nvPr>
            <p:ph type="title"/>
          </p:nvPr>
        </p:nvSpPr>
        <p:spPr>
          <a:xfrm>
            <a:off x="515913" y="167628"/>
            <a:ext cx="10515600" cy="813766"/>
          </a:xfrm>
        </p:spPr>
        <p:txBody>
          <a:bodyPr>
            <a:normAutofit fontScale="90000"/>
          </a:bodyPr>
          <a:lstStyle/>
          <a:p>
            <a:r>
              <a:rPr lang="en-US" dirty="0">
                <a:solidFill>
                  <a:srgbClr val="1D51A4"/>
                </a:solidFill>
              </a:rPr>
              <a:t>Reduced Micro-aspiration – </a:t>
            </a:r>
            <a:br>
              <a:rPr lang="en-US" dirty="0">
                <a:solidFill>
                  <a:srgbClr val="1D51A4"/>
                </a:solidFill>
              </a:rPr>
            </a:br>
            <a:r>
              <a:rPr lang="en-US" dirty="0">
                <a:solidFill>
                  <a:srgbClr val="1D51A4"/>
                </a:solidFill>
              </a:rPr>
              <a:t>High Volume, Low Cuff Pressure Design</a:t>
            </a:r>
          </a:p>
        </p:txBody>
      </p:sp>
      <p:sp>
        <p:nvSpPr>
          <p:cNvPr id="17412" name="Rectangle 4"/>
          <p:cNvSpPr>
            <a:spLocks noGrp="1" noChangeArrowheads="1"/>
          </p:cNvSpPr>
          <p:nvPr>
            <p:ph type="body" sz="half" idx="4294967295"/>
          </p:nvPr>
        </p:nvSpPr>
        <p:spPr>
          <a:xfrm>
            <a:off x="7321338" y="1701800"/>
            <a:ext cx="4572168" cy="3733800"/>
          </a:xfrm>
        </p:spPr>
        <p:txBody>
          <a:bodyPr>
            <a:normAutofit fontScale="92500"/>
          </a:bodyPr>
          <a:lstStyle/>
          <a:p>
            <a:pPr marL="0" indent="0">
              <a:lnSpc>
                <a:spcPct val="80000"/>
              </a:lnSpc>
              <a:buNone/>
            </a:pPr>
            <a:r>
              <a:rPr lang="en-US" sz="2100" b="1" dirty="0">
                <a:latin typeface="+mn-lt"/>
                <a:cs typeface="Calibri" pitchFamily="34" charset="0"/>
              </a:rPr>
              <a:t>MICROCUFF*</a:t>
            </a:r>
            <a:br>
              <a:rPr lang="en-US" sz="2100" b="1" dirty="0">
                <a:latin typeface="+mn-lt"/>
                <a:cs typeface="Calibri" pitchFamily="34" charset="0"/>
              </a:rPr>
            </a:br>
            <a:r>
              <a:rPr lang="en-US" sz="2100" dirty="0">
                <a:latin typeface="+mn-lt"/>
                <a:cs typeface="Calibri" pitchFamily="34" charset="0"/>
              </a:rPr>
              <a:t>“seals” channels and reduces leakage</a:t>
            </a:r>
          </a:p>
          <a:p>
            <a:pPr marL="0" indent="0" algn="ctr">
              <a:lnSpc>
                <a:spcPct val="80000"/>
              </a:lnSpc>
              <a:buNone/>
            </a:pPr>
            <a:endParaRPr lang="en-US" sz="2100" dirty="0">
              <a:latin typeface="+mn-lt"/>
              <a:cs typeface="Calibri" pitchFamily="34" charset="0"/>
            </a:endParaRPr>
          </a:p>
          <a:p>
            <a:pPr marL="0" indent="0">
              <a:lnSpc>
                <a:spcPct val="80000"/>
              </a:lnSpc>
              <a:buNone/>
            </a:pPr>
            <a:r>
              <a:rPr lang="en-US" sz="2100" b="1" dirty="0">
                <a:latin typeface="+mn-lt"/>
                <a:cs typeface="Calibri" pitchFamily="34" charset="0"/>
              </a:rPr>
              <a:t>MICROCUFF* </a:t>
            </a:r>
            <a:br>
              <a:rPr lang="en-US" sz="2100" b="1" dirty="0">
                <a:latin typeface="+mn-lt"/>
                <a:cs typeface="Calibri" pitchFamily="34" charset="0"/>
              </a:rPr>
            </a:br>
            <a:r>
              <a:rPr lang="en-US" sz="2100" dirty="0">
                <a:latin typeface="+mn-lt"/>
                <a:cs typeface="Calibri" pitchFamily="34" charset="0"/>
              </a:rPr>
              <a:t>averages 10 microns thick.  PVC cuffs are 50 -80 microns thick</a:t>
            </a:r>
          </a:p>
          <a:p>
            <a:pPr marL="0" indent="0" algn="ctr">
              <a:lnSpc>
                <a:spcPct val="80000"/>
              </a:lnSpc>
              <a:buNone/>
            </a:pPr>
            <a:endParaRPr lang="en-US" sz="2100" dirty="0">
              <a:latin typeface="+mn-lt"/>
              <a:cs typeface="Calibri" pitchFamily="34" charset="0"/>
            </a:endParaRPr>
          </a:p>
          <a:p>
            <a:pPr marL="0" indent="0">
              <a:lnSpc>
                <a:spcPct val="80000"/>
              </a:lnSpc>
              <a:buNone/>
            </a:pPr>
            <a:r>
              <a:rPr lang="en-US" sz="2100" dirty="0">
                <a:latin typeface="+mn-lt"/>
                <a:cs typeface="Calibri" pitchFamily="34" charset="0"/>
              </a:rPr>
              <a:t>Cuff length and shape are </a:t>
            </a:r>
            <a:r>
              <a:rPr lang="en-US" sz="2100" b="1" dirty="0">
                <a:latin typeface="+mn-lt"/>
                <a:cs typeface="Calibri" pitchFamily="34" charset="0"/>
              </a:rPr>
              <a:t>optimized</a:t>
            </a:r>
            <a:r>
              <a:rPr lang="en-US" sz="2100" dirty="0">
                <a:latin typeface="+mn-lt"/>
                <a:cs typeface="Calibri" pitchFamily="34" charset="0"/>
              </a:rPr>
              <a:t> for better contact with tracheal contours</a:t>
            </a:r>
          </a:p>
          <a:p>
            <a:pPr marL="0" indent="0" algn="ctr">
              <a:lnSpc>
                <a:spcPct val="80000"/>
              </a:lnSpc>
              <a:buNone/>
            </a:pPr>
            <a:endParaRPr lang="en-US" sz="2100" dirty="0">
              <a:latin typeface="+mn-lt"/>
              <a:cs typeface="Calibri" pitchFamily="34" charset="0"/>
            </a:endParaRPr>
          </a:p>
          <a:p>
            <a:pPr marL="0" indent="0">
              <a:lnSpc>
                <a:spcPct val="80000"/>
              </a:lnSpc>
              <a:buNone/>
            </a:pPr>
            <a:r>
              <a:rPr lang="en-US" sz="2100" dirty="0" err="1">
                <a:latin typeface="+mn-lt"/>
                <a:cs typeface="Calibri" pitchFamily="34" charset="0"/>
              </a:rPr>
              <a:t>Microthin</a:t>
            </a:r>
            <a:r>
              <a:rPr lang="en-US" sz="2100" dirty="0">
                <a:latin typeface="+mn-lt"/>
                <a:cs typeface="Calibri" pitchFamily="34" charset="0"/>
              </a:rPr>
              <a:t> polyurethane cuff: </a:t>
            </a:r>
            <a:br>
              <a:rPr lang="en-US" sz="2100" dirty="0">
                <a:latin typeface="+mn-lt"/>
                <a:cs typeface="Calibri" pitchFamily="34" charset="0"/>
              </a:rPr>
            </a:br>
            <a:r>
              <a:rPr lang="en-US" sz="2100" dirty="0">
                <a:latin typeface="+mn-lt"/>
                <a:cs typeface="Calibri" pitchFamily="34" charset="0"/>
              </a:rPr>
              <a:t>Minimizes fluid that can pass through</a:t>
            </a:r>
          </a:p>
          <a:p>
            <a:pPr marL="0" indent="0" algn="ctr">
              <a:lnSpc>
                <a:spcPct val="80000"/>
              </a:lnSpc>
              <a:buNone/>
            </a:pPr>
            <a:endParaRPr lang="en-US" sz="1600" b="1" dirty="0"/>
          </a:p>
        </p:txBody>
      </p:sp>
      <p:pic>
        <p:nvPicPr>
          <p:cNvPr id="796677" name="Picture 5"/>
          <p:cNvPicPr>
            <a:picLocks noChangeAspect="1" noChangeArrowheads="1"/>
          </p:cNvPicPr>
          <p:nvPr/>
        </p:nvPicPr>
        <p:blipFill>
          <a:blip r:embed="rId4" cstate="print"/>
          <a:srcRect l="39291" t="10938" r="35222" b="48438"/>
          <a:stretch>
            <a:fillRect/>
          </a:stretch>
        </p:blipFill>
        <p:spPr bwMode="auto">
          <a:xfrm>
            <a:off x="4737100" y="1778000"/>
            <a:ext cx="1828800" cy="1981200"/>
          </a:xfrm>
          <a:prstGeom prst="rect">
            <a:avLst/>
          </a:prstGeom>
          <a:noFill/>
          <a:ln w="38100">
            <a:solidFill>
              <a:srgbClr val="EB8764"/>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57357109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7" name="Picture 4" descr="pediatric05"/>
          <p:cNvPicPr>
            <a:picLocks noChangeAspect="1" noChangeArrowheads="1"/>
          </p:cNvPicPr>
          <p:nvPr/>
        </p:nvPicPr>
        <p:blipFill>
          <a:blip r:embed="rId3" cstate="print"/>
          <a:srcRect/>
          <a:stretch>
            <a:fillRect/>
          </a:stretch>
        </p:blipFill>
        <p:spPr bwMode="auto">
          <a:xfrm>
            <a:off x="582614" y="1422808"/>
            <a:ext cx="3175000" cy="3489960"/>
          </a:xfrm>
          <a:prstGeom prst="rect">
            <a:avLst/>
          </a:prstGeom>
          <a:noFill/>
          <a:ln w="38100">
            <a:solidFill>
              <a:schemeClr val="bg2"/>
            </a:solidFill>
            <a:miter lim="800000"/>
            <a:headEnd/>
            <a:tailEnd/>
          </a:ln>
        </p:spPr>
      </p:pic>
      <p:sp>
        <p:nvSpPr>
          <p:cNvPr id="36868" name="Line 5"/>
          <p:cNvSpPr>
            <a:spLocks noChangeShapeType="1"/>
          </p:cNvSpPr>
          <p:nvPr/>
        </p:nvSpPr>
        <p:spPr bwMode="auto">
          <a:xfrm flipH="1">
            <a:off x="2178604" y="2381122"/>
            <a:ext cx="3917396" cy="877579"/>
          </a:xfrm>
          <a:prstGeom prst="line">
            <a:avLst/>
          </a:prstGeom>
          <a:noFill/>
          <a:ln w="76200">
            <a:solidFill>
              <a:schemeClr val="accent6">
                <a:lumMod val="75000"/>
              </a:schemeClr>
            </a:solidFill>
            <a:round/>
            <a:headEnd/>
            <a:tailEnd type="triangle" w="med" len="med"/>
          </a:ln>
        </p:spPr>
        <p:txBody>
          <a:bodyPr/>
          <a:lstStyle/>
          <a:p>
            <a:endParaRPr lang="en-US"/>
          </a:p>
        </p:txBody>
      </p:sp>
      <p:sp>
        <p:nvSpPr>
          <p:cNvPr id="36869" name="Rectangle 6"/>
          <p:cNvSpPr>
            <a:spLocks noChangeArrowheads="1"/>
          </p:cNvSpPr>
          <p:nvPr/>
        </p:nvSpPr>
        <p:spPr bwMode="auto">
          <a:xfrm>
            <a:off x="6904366" y="2390702"/>
            <a:ext cx="3706355" cy="3233737"/>
          </a:xfrm>
          <a:prstGeom prst="rect">
            <a:avLst/>
          </a:prstGeom>
          <a:noFill/>
          <a:ln w="9525">
            <a:noFill/>
            <a:miter lim="800000"/>
            <a:headEnd/>
            <a:tailEnd/>
          </a:ln>
        </p:spPr>
        <p:txBody>
          <a:bodyPr/>
          <a:lstStyle/>
          <a:p>
            <a:pPr marL="285750" indent="-285750">
              <a:spcBef>
                <a:spcPct val="100000"/>
              </a:spcBef>
              <a:buClr>
                <a:schemeClr val="tx1"/>
              </a:buClr>
              <a:buSzPct val="120000"/>
              <a:buFont typeface="Arial" pitchFamily="34" charset="0"/>
              <a:buChar char="•"/>
            </a:pPr>
            <a:r>
              <a:rPr lang="en-US" sz="1600" dirty="0">
                <a:cs typeface="Calibri" pitchFamily="34" charset="0"/>
              </a:rPr>
              <a:t>USP for MICROCUFF* </a:t>
            </a:r>
            <a:r>
              <a:rPr lang="en-US" sz="1600" dirty="0" err="1">
                <a:cs typeface="Calibri" pitchFamily="34" charset="0"/>
              </a:rPr>
              <a:t>Paediatrics</a:t>
            </a:r>
            <a:br>
              <a:rPr lang="en-US" sz="1600" dirty="0">
                <a:cs typeface="Calibri" pitchFamily="34" charset="0"/>
              </a:rPr>
            </a:br>
            <a:r>
              <a:rPr lang="en-US" sz="1600" dirty="0">
                <a:cs typeface="Calibri" pitchFamily="34" charset="0"/>
              </a:rPr>
              <a:t>No other pediatric ET tube has this.</a:t>
            </a:r>
          </a:p>
          <a:p>
            <a:pPr eaLnBrk="1" hangingPunct="1">
              <a:spcBef>
                <a:spcPct val="100000"/>
              </a:spcBef>
              <a:buClr>
                <a:schemeClr val="tx1"/>
              </a:buClr>
              <a:buSzPct val="120000"/>
              <a:buFont typeface="Wingdings" pitchFamily="2" charset="2"/>
              <a:buNone/>
            </a:pPr>
            <a:endParaRPr lang="en-US" sz="1600" dirty="0">
              <a:cs typeface="Calibri" pitchFamily="34" charset="0"/>
            </a:endParaRPr>
          </a:p>
          <a:p>
            <a:pPr eaLnBrk="1" hangingPunct="1">
              <a:spcBef>
                <a:spcPct val="100000"/>
              </a:spcBef>
              <a:buClr>
                <a:schemeClr val="tx1"/>
              </a:buClr>
              <a:buSzPct val="120000"/>
              <a:buFont typeface="Wingdings" pitchFamily="2" charset="2"/>
              <a:buNone/>
            </a:pPr>
            <a:endParaRPr lang="en-US" sz="1600" dirty="0">
              <a:cs typeface="Calibri" pitchFamily="34" charset="0"/>
            </a:endParaRPr>
          </a:p>
          <a:p>
            <a:pPr marL="285750" indent="-285750">
              <a:spcBef>
                <a:spcPct val="100000"/>
              </a:spcBef>
              <a:buClr>
                <a:schemeClr val="tx1"/>
              </a:buClr>
              <a:buSzPct val="120000"/>
              <a:buFont typeface="Arial" pitchFamily="34" charset="0"/>
              <a:buChar char="•"/>
            </a:pPr>
            <a:r>
              <a:rPr lang="en-US" sz="1600" dirty="0">
                <a:cs typeface="Calibri" pitchFamily="34" charset="0"/>
              </a:rPr>
              <a:t>Clinician can know the tube depth even if intubation depth mark is past the vocal cords</a:t>
            </a:r>
          </a:p>
        </p:txBody>
      </p:sp>
      <p:pic>
        <p:nvPicPr>
          <p:cNvPr id="36870" name="Picture 7"/>
          <p:cNvPicPr>
            <a:picLocks noChangeAspect="1" noChangeArrowheads="1"/>
          </p:cNvPicPr>
          <p:nvPr/>
        </p:nvPicPr>
        <p:blipFill>
          <a:blip r:embed="rId4" cstate="print"/>
          <a:srcRect/>
          <a:stretch>
            <a:fillRect/>
          </a:stretch>
        </p:blipFill>
        <p:spPr bwMode="auto">
          <a:xfrm>
            <a:off x="3963194" y="3819466"/>
            <a:ext cx="1776413" cy="1905000"/>
          </a:xfrm>
          <a:prstGeom prst="rect">
            <a:avLst/>
          </a:prstGeom>
          <a:noFill/>
          <a:ln w="38100">
            <a:solidFill>
              <a:schemeClr val="bg2"/>
            </a:solidFill>
            <a:miter lim="800000"/>
            <a:headEnd/>
            <a:tailEnd/>
          </a:ln>
        </p:spPr>
      </p:pic>
      <p:sp>
        <p:nvSpPr>
          <p:cNvPr id="36871" name="Text Box 9"/>
          <p:cNvSpPr txBox="1">
            <a:spLocks noChangeArrowheads="1"/>
          </p:cNvSpPr>
          <p:nvPr/>
        </p:nvSpPr>
        <p:spPr bwMode="auto">
          <a:xfrm>
            <a:off x="4093320" y="1685925"/>
            <a:ext cx="7738648" cy="400110"/>
          </a:xfrm>
          <a:prstGeom prst="rect">
            <a:avLst/>
          </a:prstGeom>
          <a:noFill/>
          <a:ln w="9525">
            <a:noFill/>
            <a:miter lim="800000"/>
            <a:headEnd/>
            <a:tailEnd/>
          </a:ln>
        </p:spPr>
        <p:txBody>
          <a:bodyPr wrap="square">
            <a:spAutoFit/>
          </a:bodyPr>
          <a:lstStyle/>
          <a:p>
            <a:pPr eaLnBrk="1" hangingPunct="1">
              <a:spcBef>
                <a:spcPct val="20000"/>
              </a:spcBef>
              <a:buFont typeface="Wingdings" pitchFamily="2" charset="2"/>
              <a:buNone/>
            </a:pPr>
            <a:r>
              <a:rPr lang="en-US" sz="2000" b="1" dirty="0">
                <a:solidFill>
                  <a:srgbClr val="6600CC"/>
                </a:solidFill>
                <a:latin typeface="Calibri" pitchFamily="34" charset="0"/>
                <a:cs typeface="Calibri" pitchFamily="34" charset="0"/>
              </a:rPr>
              <a:t>   </a:t>
            </a:r>
            <a:r>
              <a:rPr lang="en-US" sz="2000" b="1" dirty="0">
                <a:solidFill>
                  <a:schemeClr val="accent6">
                    <a:lumMod val="75000"/>
                  </a:schemeClr>
                </a:solidFill>
                <a:latin typeface="Calibri" pitchFamily="34" charset="0"/>
                <a:cs typeface="Calibri" pitchFamily="34" charset="0"/>
              </a:rPr>
              <a:t>Four precision bars to facilitate and confirm optimal  tube placement</a:t>
            </a:r>
          </a:p>
        </p:txBody>
      </p:sp>
      <p:sp>
        <p:nvSpPr>
          <p:cNvPr id="36872" name="Rectangle 16"/>
          <p:cNvSpPr>
            <a:spLocks noChangeArrowheads="1"/>
          </p:cNvSpPr>
          <p:nvPr/>
        </p:nvSpPr>
        <p:spPr bwMode="auto">
          <a:xfrm>
            <a:off x="1922814" y="414665"/>
            <a:ext cx="8566150" cy="523220"/>
          </a:xfrm>
          <a:prstGeom prst="rect">
            <a:avLst/>
          </a:prstGeom>
          <a:noFill/>
          <a:ln w="12700" algn="ctr">
            <a:noFill/>
            <a:miter lim="800000"/>
            <a:headEnd/>
            <a:tailEnd/>
          </a:ln>
        </p:spPr>
        <p:txBody>
          <a:bodyPr wrap="square">
            <a:spAutoFit/>
          </a:bodyPr>
          <a:lstStyle/>
          <a:p>
            <a:pPr algn="ctr"/>
            <a:r>
              <a:rPr lang="en-US" sz="2800" b="1" dirty="0" err="1">
                <a:solidFill>
                  <a:schemeClr val="bg1"/>
                </a:solidFill>
                <a:latin typeface="Calibri" pitchFamily="34" charset="0"/>
                <a:cs typeface="Calibri" pitchFamily="34" charset="0"/>
              </a:rPr>
              <a:t>DeAnatomy</a:t>
            </a:r>
            <a:endParaRPr lang="en-US" sz="2800" b="1" dirty="0">
              <a:solidFill>
                <a:schemeClr val="bg1"/>
              </a:solidFill>
              <a:latin typeface="Calibri" pitchFamily="34" charset="0"/>
              <a:cs typeface="Calibri" pitchFamily="34" charset="0"/>
            </a:endParaRPr>
          </a:p>
        </p:txBody>
      </p:sp>
      <p:sp>
        <p:nvSpPr>
          <p:cNvPr id="2" name="TextBox 1">
            <a:extLst>
              <a:ext uri="{FF2B5EF4-FFF2-40B4-BE49-F238E27FC236}">
                <a16:creationId xmlns:a16="http://schemas.microsoft.com/office/drawing/2014/main" id="{BA1F516A-E509-474D-B265-6C71E2F9260E}"/>
              </a:ext>
            </a:extLst>
          </p:cNvPr>
          <p:cNvSpPr txBox="1"/>
          <p:nvPr/>
        </p:nvSpPr>
        <p:spPr>
          <a:xfrm>
            <a:off x="506742" y="344548"/>
            <a:ext cx="8420100" cy="535531"/>
          </a:xfrm>
          <a:prstGeom prst="rect">
            <a:avLst/>
          </a:prstGeom>
          <a:noFill/>
        </p:spPr>
        <p:txBody>
          <a:bodyPr wrap="square" rtlCol="0">
            <a:spAutoFit/>
          </a:bodyPr>
          <a:lstStyle/>
          <a:p>
            <a:pPr>
              <a:lnSpc>
                <a:spcPct val="90000"/>
              </a:lnSpc>
              <a:spcBef>
                <a:spcPct val="0"/>
              </a:spcBef>
            </a:pPr>
            <a:r>
              <a:rPr lang="en-US" sz="3200" dirty="0">
                <a:solidFill>
                  <a:srgbClr val="1D51A4"/>
                </a:solidFill>
                <a:latin typeface="Arial" panose="020B0604020202020204" pitchFamily="34" charset="0"/>
                <a:ea typeface="+mj-ea"/>
                <a:cs typeface="Arial" panose="020B0604020202020204" pitchFamily="34" charset="0"/>
              </a:rPr>
              <a:t>*Depth Markers assist for Tube Placement**</a:t>
            </a:r>
          </a:p>
        </p:txBody>
      </p:sp>
    </p:spTree>
    <p:extLst>
      <p:ext uri="{BB962C8B-B14F-4D97-AF65-F5344CB8AC3E}">
        <p14:creationId xmlns:p14="http://schemas.microsoft.com/office/powerpoint/2010/main" val="4336789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17"/>
          <p:cNvSpPr>
            <a:spLocks noChangeArrowheads="1"/>
          </p:cNvSpPr>
          <p:nvPr/>
        </p:nvSpPr>
        <p:spPr bwMode="auto">
          <a:xfrm>
            <a:off x="2324101" y="3745984"/>
            <a:ext cx="184731" cy="369332"/>
          </a:xfrm>
          <a:prstGeom prst="rect">
            <a:avLst/>
          </a:prstGeom>
          <a:solidFill>
            <a:schemeClr val="bg1"/>
          </a:solidFill>
          <a:ln w="12700" algn="ctr">
            <a:noFill/>
            <a:miter lim="800000"/>
            <a:headEnd/>
            <a:tailEnd/>
          </a:ln>
        </p:spPr>
        <p:txBody>
          <a:bodyPr wrap="none" anchor="ctr">
            <a:spAutoFit/>
          </a:bodyPr>
          <a:lstStyle/>
          <a:p>
            <a:endParaRPr lang="en-US"/>
          </a:p>
        </p:txBody>
      </p:sp>
      <p:sp>
        <p:nvSpPr>
          <p:cNvPr id="37891" name="Rectangle 3"/>
          <p:cNvSpPr>
            <a:spLocks noGrp="1" noChangeArrowheads="1"/>
          </p:cNvSpPr>
          <p:nvPr>
            <p:ph idx="1"/>
          </p:nvPr>
        </p:nvSpPr>
        <p:spPr>
          <a:xfrm>
            <a:off x="4064171" y="2097288"/>
            <a:ext cx="5893203" cy="2952270"/>
          </a:xfrm>
        </p:spPr>
        <p:txBody>
          <a:bodyPr>
            <a:normAutofit/>
          </a:bodyPr>
          <a:lstStyle/>
          <a:p>
            <a:pPr marL="0" indent="0">
              <a:buNone/>
            </a:pPr>
            <a:r>
              <a:rPr lang="en-US" sz="1600" dirty="0" err="1"/>
              <a:t>Dullenkopf</a:t>
            </a:r>
            <a:r>
              <a:rPr lang="en-US" sz="1600" dirty="0"/>
              <a:t>, et al.  </a:t>
            </a:r>
            <a:br>
              <a:rPr lang="en-US" sz="1600" dirty="0"/>
            </a:br>
            <a:r>
              <a:rPr lang="en-US" sz="1600" dirty="0"/>
              <a:t>Fit and seal characteristics of a new pediatric tracheal tube with a high volume, low pressure polyurethane</a:t>
            </a:r>
            <a:endParaRPr lang="en-US" sz="1600" b="1" baseline="30000" dirty="0">
              <a:latin typeface="Calibri" pitchFamily="34" charset="0"/>
              <a:cs typeface="Calibri" pitchFamily="34" charset="0"/>
            </a:endParaRPr>
          </a:p>
          <a:p>
            <a:pPr marL="0" indent="0"/>
            <a:endParaRPr lang="en-US" sz="2000" b="1" dirty="0">
              <a:solidFill>
                <a:schemeClr val="tx1"/>
              </a:solidFill>
              <a:latin typeface="+mn-lt"/>
              <a:cs typeface="Calibri" pitchFamily="34" charset="0"/>
            </a:endParaRPr>
          </a:p>
          <a:p>
            <a:pPr marL="0" indent="0"/>
            <a:endParaRPr lang="en-US" sz="2000" b="1" dirty="0">
              <a:latin typeface="+mn-lt"/>
              <a:cs typeface="Calibri" pitchFamily="34" charset="0"/>
            </a:endParaRPr>
          </a:p>
          <a:p>
            <a:pPr marL="0" indent="0"/>
            <a:r>
              <a:rPr lang="en-US" sz="2000" b="1" dirty="0">
                <a:solidFill>
                  <a:schemeClr val="accent6">
                    <a:lumMod val="75000"/>
                  </a:schemeClr>
                </a:solidFill>
                <a:latin typeface="+mn-lt"/>
                <a:cs typeface="Calibri" pitchFamily="34" charset="0"/>
              </a:rPr>
              <a:t>Proven 98.4% accurate in 500 patient study</a:t>
            </a:r>
            <a:r>
              <a:rPr lang="en-US" sz="2000" b="1" baseline="30000" dirty="0">
                <a:solidFill>
                  <a:schemeClr val="accent6">
                    <a:lumMod val="75000"/>
                  </a:schemeClr>
                </a:solidFill>
                <a:latin typeface="+mn-lt"/>
                <a:cs typeface="Calibri" pitchFamily="34" charset="0"/>
              </a:rPr>
              <a:t>1</a:t>
            </a:r>
          </a:p>
          <a:p>
            <a:pPr marL="0" indent="0"/>
            <a:endParaRPr lang="en-US" sz="2400" baseline="30000" dirty="0">
              <a:solidFill>
                <a:schemeClr val="tx1"/>
              </a:solidFill>
            </a:endParaRPr>
          </a:p>
          <a:p>
            <a:pPr marL="0" indent="0"/>
            <a:endParaRPr lang="en-US" sz="1600" dirty="0">
              <a:solidFill>
                <a:schemeClr val="tx1"/>
              </a:solidFill>
            </a:endParaRPr>
          </a:p>
        </p:txBody>
      </p:sp>
      <p:sp>
        <p:nvSpPr>
          <p:cNvPr id="37892" name="Text Box 7"/>
          <p:cNvSpPr txBox="1">
            <a:spLocks noChangeArrowheads="1"/>
          </p:cNvSpPr>
          <p:nvPr/>
        </p:nvSpPr>
        <p:spPr bwMode="auto">
          <a:xfrm>
            <a:off x="4144291" y="6191634"/>
            <a:ext cx="7411516" cy="246221"/>
          </a:xfrm>
          <a:prstGeom prst="rect">
            <a:avLst/>
          </a:prstGeom>
          <a:noFill/>
          <a:ln w="9525">
            <a:noFill/>
            <a:miter lim="800000"/>
            <a:headEnd/>
            <a:tailEnd/>
          </a:ln>
        </p:spPr>
        <p:txBody>
          <a:bodyPr wrap="square">
            <a:spAutoFit/>
          </a:bodyPr>
          <a:lstStyle/>
          <a:p>
            <a:r>
              <a:rPr lang="en-US" sz="1000" dirty="0"/>
              <a:t>(1) </a:t>
            </a:r>
            <a:r>
              <a:rPr lang="en-US" sz="1000" dirty="0" err="1"/>
              <a:t>Dullenkopf</a:t>
            </a:r>
            <a:r>
              <a:rPr lang="en-US" sz="1000" dirty="0"/>
              <a:t>, et al.  Fit and seal characteristics of a new pediatric tracheal tube with a high volume, low pressure polyurethane. </a:t>
            </a:r>
          </a:p>
        </p:txBody>
      </p:sp>
      <p:sp>
        <p:nvSpPr>
          <p:cNvPr id="37893" name="Text Box 8"/>
          <p:cNvSpPr txBox="1">
            <a:spLocks noChangeArrowheads="1"/>
          </p:cNvSpPr>
          <p:nvPr/>
        </p:nvSpPr>
        <p:spPr bwMode="auto">
          <a:xfrm>
            <a:off x="3895927" y="1273630"/>
            <a:ext cx="8025319" cy="461665"/>
          </a:xfrm>
          <a:prstGeom prst="rect">
            <a:avLst/>
          </a:prstGeom>
          <a:noFill/>
          <a:ln w="9525">
            <a:noFill/>
            <a:miter lim="800000"/>
            <a:headEnd/>
            <a:tailEnd/>
          </a:ln>
        </p:spPr>
        <p:txBody>
          <a:bodyPr wrap="square">
            <a:spAutoFit/>
          </a:bodyPr>
          <a:lstStyle/>
          <a:p>
            <a:pPr algn="ctr" eaLnBrk="1" hangingPunct="1">
              <a:spcBef>
                <a:spcPct val="20000"/>
              </a:spcBef>
              <a:buFont typeface="Wingdings" pitchFamily="2" charset="2"/>
              <a:buNone/>
            </a:pPr>
            <a:r>
              <a:rPr lang="en-US" sz="2400" dirty="0">
                <a:cs typeface="Calibri" pitchFamily="34" charset="0"/>
              </a:rPr>
              <a:t>Size Selection Chart allows easy, accurate tube selection</a:t>
            </a:r>
          </a:p>
        </p:txBody>
      </p:sp>
      <p:sp>
        <p:nvSpPr>
          <p:cNvPr id="37894" name="Rectangle 9"/>
          <p:cNvSpPr>
            <a:spLocks noChangeArrowheads="1"/>
          </p:cNvSpPr>
          <p:nvPr/>
        </p:nvSpPr>
        <p:spPr bwMode="auto">
          <a:xfrm>
            <a:off x="1117771" y="4760348"/>
            <a:ext cx="2946400" cy="338554"/>
          </a:xfrm>
          <a:prstGeom prst="rect">
            <a:avLst/>
          </a:prstGeom>
          <a:noFill/>
          <a:ln w="9525">
            <a:noFill/>
            <a:miter lim="800000"/>
            <a:headEnd/>
            <a:tailEnd/>
          </a:ln>
        </p:spPr>
        <p:txBody>
          <a:bodyPr wrap="square">
            <a:spAutoFit/>
          </a:bodyPr>
          <a:lstStyle/>
          <a:p>
            <a:pPr algn="ctr"/>
            <a:r>
              <a:rPr lang="en-US" sz="1600" dirty="0">
                <a:cs typeface="Calibri" pitchFamily="34" charset="0"/>
              </a:rPr>
              <a:t>(3 kg = 6.6 </a:t>
            </a:r>
            <a:r>
              <a:rPr lang="en-US" sz="1600" dirty="0" err="1">
                <a:cs typeface="Calibri" pitchFamily="34" charset="0"/>
              </a:rPr>
              <a:t>lbs</a:t>
            </a:r>
            <a:r>
              <a:rPr lang="en-US" sz="1600" dirty="0">
                <a:cs typeface="Calibri" pitchFamily="34" charset="0"/>
              </a:rPr>
              <a:t>)</a:t>
            </a:r>
          </a:p>
        </p:txBody>
      </p:sp>
      <p:pic>
        <p:nvPicPr>
          <p:cNvPr id="37895" name="Picture 14"/>
          <p:cNvPicPr>
            <a:picLocks noChangeAspect="1" noChangeArrowheads="1"/>
          </p:cNvPicPr>
          <p:nvPr/>
        </p:nvPicPr>
        <p:blipFill>
          <a:blip r:embed="rId3" cstate="print"/>
          <a:srcRect/>
          <a:stretch>
            <a:fillRect/>
          </a:stretch>
        </p:blipFill>
        <p:spPr bwMode="auto">
          <a:xfrm>
            <a:off x="626818" y="1415117"/>
            <a:ext cx="3076575" cy="3227945"/>
          </a:xfrm>
          <a:prstGeom prst="rect">
            <a:avLst/>
          </a:prstGeom>
          <a:noFill/>
          <a:ln w="12700" algn="ctr">
            <a:noFill/>
            <a:miter lim="800000"/>
            <a:headEnd/>
            <a:tailEnd/>
          </a:ln>
        </p:spPr>
      </p:pic>
      <p:sp>
        <p:nvSpPr>
          <p:cNvPr id="37896" name="Rectangle 20"/>
          <p:cNvSpPr>
            <a:spLocks noChangeArrowheads="1"/>
          </p:cNvSpPr>
          <p:nvPr/>
        </p:nvSpPr>
        <p:spPr bwMode="auto">
          <a:xfrm>
            <a:off x="506376" y="307956"/>
            <a:ext cx="11141484" cy="535531"/>
          </a:xfrm>
          <a:prstGeom prst="rect">
            <a:avLst/>
          </a:prstGeom>
          <a:noFill/>
          <a:ln w="12700" algn="ctr">
            <a:noFill/>
            <a:miter lim="800000"/>
            <a:headEnd/>
            <a:tailEnd/>
          </a:ln>
        </p:spPr>
        <p:txBody>
          <a:bodyPr wrap="square">
            <a:spAutoFit/>
          </a:bodyPr>
          <a:lstStyle/>
          <a:p>
            <a:pPr>
              <a:lnSpc>
                <a:spcPct val="90000"/>
              </a:lnSpc>
              <a:spcBef>
                <a:spcPct val="0"/>
              </a:spcBef>
            </a:pPr>
            <a:r>
              <a:rPr lang="en-US" sz="3200" dirty="0">
                <a:solidFill>
                  <a:srgbClr val="1D51A4"/>
                </a:solidFill>
                <a:latin typeface="Arial" panose="020B0604020202020204" pitchFamily="34" charset="0"/>
                <a:ea typeface="+mj-ea"/>
                <a:cs typeface="Arial" panose="020B0604020202020204" pitchFamily="34" charset="0"/>
              </a:rPr>
              <a:t>Value Proposition - Designed for Pediatric Anatomy</a:t>
            </a:r>
          </a:p>
        </p:txBody>
      </p:sp>
    </p:spTree>
    <p:extLst>
      <p:ext uri="{BB962C8B-B14F-4D97-AF65-F5344CB8AC3E}">
        <p14:creationId xmlns:p14="http://schemas.microsoft.com/office/powerpoint/2010/main" val="351499766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8"/>
          <p:cNvSpPr>
            <a:spLocks noChangeArrowheads="1"/>
          </p:cNvSpPr>
          <p:nvPr/>
        </p:nvSpPr>
        <p:spPr bwMode="auto">
          <a:xfrm>
            <a:off x="2082800" y="1727200"/>
            <a:ext cx="8255000" cy="2988117"/>
          </a:xfrm>
          <a:prstGeom prst="rect">
            <a:avLst/>
          </a:prstGeom>
          <a:solidFill>
            <a:schemeClr val="bg1"/>
          </a:solidFill>
          <a:ln w="9525">
            <a:noFill/>
            <a:miter lim="800000"/>
            <a:headEnd/>
            <a:tailEnd/>
          </a:ln>
        </p:spPr>
        <p:txBody>
          <a:bodyPr wrap="none" anchor="ctr"/>
          <a:lstStyle/>
          <a:p>
            <a:endParaRPr lang="en-US"/>
          </a:p>
        </p:txBody>
      </p:sp>
      <p:sp>
        <p:nvSpPr>
          <p:cNvPr id="38915" name="Rectangle 3"/>
          <p:cNvSpPr>
            <a:spLocks noGrp="1" noChangeArrowheads="1"/>
          </p:cNvSpPr>
          <p:nvPr>
            <p:ph idx="1"/>
          </p:nvPr>
        </p:nvSpPr>
        <p:spPr/>
        <p:txBody>
          <a:bodyPr/>
          <a:lstStyle/>
          <a:p>
            <a:pPr marL="800100" lvl="1" indent="-342900">
              <a:lnSpc>
                <a:spcPct val="80000"/>
              </a:lnSpc>
            </a:pPr>
            <a:endParaRPr lang="en-US" dirty="0">
              <a:solidFill>
                <a:schemeClr val="tx1"/>
              </a:solidFill>
              <a:latin typeface="+mn-lt"/>
              <a:cs typeface="Calibri" pitchFamily="34" charset="0"/>
            </a:endParaRPr>
          </a:p>
          <a:p>
            <a:pPr marL="57150" indent="-285750">
              <a:lnSpc>
                <a:spcPct val="80000"/>
              </a:lnSpc>
              <a:buFont typeface="Arial" panose="020B0604020202020204" pitchFamily="34" charset="0"/>
              <a:buChar char="•"/>
            </a:pPr>
            <a:r>
              <a:rPr lang="en-US" sz="1600" dirty="0">
                <a:solidFill>
                  <a:schemeClr val="tx1"/>
                </a:solidFill>
                <a:latin typeface="+mn-lt"/>
                <a:cs typeface="Calibri" pitchFamily="34" charset="0"/>
              </a:rPr>
              <a:t>MICROCUFF* average sealing pressure in pediatric patients = 10 cm H</a:t>
            </a:r>
            <a:r>
              <a:rPr lang="en-US" sz="1600" baseline="-25000" dirty="0">
                <a:solidFill>
                  <a:schemeClr val="tx1"/>
                </a:solidFill>
                <a:latin typeface="+mn-lt"/>
                <a:cs typeface="Calibri" pitchFamily="34" charset="0"/>
              </a:rPr>
              <a:t>2</a:t>
            </a:r>
            <a:r>
              <a:rPr lang="en-US" sz="1600" dirty="0">
                <a:solidFill>
                  <a:schemeClr val="tx1"/>
                </a:solidFill>
                <a:latin typeface="+mn-lt"/>
                <a:cs typeface="Calibri" pitchFamily="34" charset="0"/>
              </a:rPr>
              <a:t>O</a:t>
            </a:r>
            <a:r>
              <a:rPr lang="en-US" sz="1600" baseline="30000" dirty="0">
                <a:solidFill>
                  <a:schemeClr val="tx1"/>
                </a:solidFill>
                <a:latin typeface="+mn-lt"/>
                <a:cs typeface="Calibri" pitchFamily="34" charset="0"/>
              </a:rPr>
              <a:t>*</a:t>
            </a:r>
          </a:p>
          <a:p>
            <a:pPr marL="457200" lvl="1" indent="0">
              <a:lnSpc>
                <a:spcPct val="80000"/>
              </a:lnSpc>
              <a:buNone/>
            </a:pPr>
            <a:endParaRPr lang="en-US" sz="1600" baseline="30000" dirty="0">
              <a:solidFill>
                <a:schemeClr val="tx1"/>
              </a:solidFill>
              <a:latin typeface="+mn-lt"/>
              <a:cs typeface="Calibri" pitchFamily="34" charset="0"/>
            </a:endParaRPr>
          </a:p>
          <a:p>
            <a:pPr marL="57150" indent="-285750">
              <a:lnSpc>
                <a:spcPct val="80000"/>
              </a:lnSpc>
              <a:buFont typeface="Arial" panose="020B0604020202020204" pitchFamily="34" charset="0"/>
              <a:buChar char="•"/>
            </a:pPr>
            <a:r>
              <a:rPr lang="en-US" sz="1600" dirty="0">
                <a:solidFill>
                  <a:schemeClr val="tx1"/>
                </a:solidFill>
                <a:latin typeface="+mn-lt"/>
                <a:cs typeface="Calibri" pitchFamily="34" charset="0"/>
              </a:rPr>
              <a:t>Adult capillary perfusion pressure = 27 to 40 cm H</a:t>
            </a:r>
            <a:r>
              <a:rPr lang="en-US" sz="1600" baseline="-25000" dirty="0">
                <a:solidFill>
                  <a:schemeClr val="tx1"/>
                </a:solidFill>
                <a:latin typeface="+mn-lt"/>
                <a:cs typeface="Calibri" pitchFamily="34" charset="0"/>
              </a:rPr>
              <a:t>2</a:t>
            </a:r>
            <a:r>
              <a:rPr lang="en-US" sz="1600" dirty="0">
                <a:solidFill>
                  <a:schemeClr val="tx1"/>
                </a:solidFill>
                <a:latin typeface="+mn-lt"/>
                <a:cs typeface="Calibri" pitchFamily="34" charset="0"/>
              </a:rPr>
              <a:t>O*</a:t>
            </a:r>
            <a:endParaRPr lang="en-US" sz="1600" baseline="30000" dirty="0">
              <a:solidFill>
                <a:schemeClr val="tx1"/>
              </a:solidFill>
              <a:latin typeface="+mn-lt"/>
              <a:cs typeface="Calibri" pitchFamily="34" charset="0"/>
            </a:endParaRPr>
          </a:p>
          <a:p>
            <a:pPr marL="800100" lvl="1" indent="-342900">
              <a:lnSpc>
                <a:spcPct val="80000"/>
              </a:lnSpc>
            </a:pPr>
            <a:endParaRPr lang="en-US" sz="1600" dirty="0">
              <a:solidFill>
                <a:schemeClr val="tx1"/>
              </a:solidFill>
              <a:latin typeface="+mn-lt"/>
              <a:cs typeface="Calibri" pitchFamily="34" charset="0"/>
            </a:endParaRPr>
          </a:p>
          <a:p>
            <a:pPr marL="57150" indent="-285750">
              <a:lnSpc>
                <a:spcPct val="80000"/>
              </a:lnSpc>
              <a:buFont typeface="Arial" panose="020B0604020202020204" pitchFamily="34" charset="0"/>
              <a:buChar char="•"/>
            </a:pPr>
            <a:r>
              <a:rPr lang="en-US" sz="1600" dirty="0">
                <a:solidFill>
                  <a:schemeClr val="tx1"/>
                </a:solidFill>
                <a:latin typeface="+mn-lt"/>
                <a:cs typeface="Calibri" pitchFamily="34" charset="0"/>
              </a:rPr>
              <a:t>Pediatric perfusion pressure agreed by clinicians to be lower than adults</a:t>
            </a:r>
          </a:p>
          <a:p>
            <a:pPr marL="457200" lvl="1" indent="0">
              <a:lnSpc>
                <a:spcPct val="80000"/>
              </a:lnSpc>
              <a:buNone/>
            </a:pPr>
            <a:endParaRPr lang="en-US" sz="1600" dirty="0">
              <a:solidFill>
                <a:schemeClr val="tx1"/>
              </a:solidFill>
              <a:latin typeface="+mn-lt"/>
              <a:cs typeface="Calibri" pitchFamily="34" charset="0"/>
            </a:endParaRPr>
          </a:p>
          <a:p>
            <a:pPr marL="457200" lvl="1" indent="0">
              <a:lnSpc>
                <a:spcPct val="80000"/>
              </a:lnSpc>
              <a:buNone/>
            </a:pPr>
            <a:r>
              <a:rPr lang="en-US" sz="1600" b="1" dirty="0">
                <a:solidFill>
                  <a:schemeClr val="accent6">
                    <a:lumMod val="75000"/>
                  </a:schemeClr>
                </a:solidFill>
                <a:latin typeface="+mn-lt"/>
              </a:rPr>
              <a:t>By sealing well below capillary perfusion pressure, blood flow is maintained, preventing tissue damage</a:t>
            </a:r>
          </a:p>
          <a:p>
            <a:pPr marL="800100" lvl="1" indent="-342900">
              <a:lnSpc>
                <a:spcPct val="80000"/>
              </a:lnSpc>
            </a:pPr>
            <a:endParaRPr lang="en-US" dirty="0">
              <a:solidFill>
                <a:schemeClr val="tx1"/>
              </a:solidFill>
              <a:latin typeface="Calibri" pitchFamily="34" charset="0"/>
              <a:cs typeface="Calibri" pitchFamily="34" charset="0"/>
            </a:endParaRPr>
          </a:p>
        </p:txBody>
      </p:sp>
      <p:sp>
        <p:nvSpPr>
          <p:cNvPr id="38918" name="Rectangle 14"/>
          <p:cNvSpPr>
            <a:spLocks noGrp="1" noChangeArrowheads="1"/>
          </p:cNvSpPr>
          <p:nvPr>
            <p:ph type="title"/>
          </p:nvPr>
        </p:nvSpPr>
        <p:spPr>
          <a:xfrm>
            <a:off x="561975" y="174861"/>
            <a:ext cx="10515600" cy="813766"/>
          </a:xfrm>
          <a:noFill/>
        </p:spPr>
        <p:txBody>
          <a:bodyPr>
            <a:noAutofit/>
          </a:bodyPr>
          <a:lstStyle/>
          <a:p>
            <a:pPr eaLnBrk="1" hangingPunct="1"/>
            <a:r>
              <a:rPr lang="en-US" sz="3200" dirty="0">
                <a:solidFill>
                  <a:srgbClr val="1D51A4"/>
                </a:solidFill>
              </a:rPr>
              <a:t>Value Proposition - Reduced Risk of Tracheal Trauma</a:t>
            </a:r>
          </a:p>
        </p:txBody>
      </p:sp>
      <p:sp>
        <p:nvSpPr>
          <p:cNvPr id="38916" name="Text Box 4"/>
          <p:cNvSpPr txBox="1">
            <a:spLocks noChangeArrowheads="1"/>
          </p:cNvSpPr>
          <p:nvPr/>
        </p:nvSpPr>
        <p:spPr bwMode="auto">
          <a:xfrm>
            <a:off x="4127534" y="6248168"/>
            <a:ext cx="8017192" cy="400110"/>
          </a:xfrm>
          <a:prstGeom prst="rect">
            <a:avLst/>
          </a:prstGeom>
          <a:noFill/>
          <a:ln w="9525">
            <a:noFill/>
            <a:miter lim="800000"/>
            <a:headEnd/>
            <a:tailEnd/>
          </a:ln>
        </p:spPr>
        <p:txBody>
          <a:bodyPr wrap="square">
            <a:spAutoFit/>
          </a:bodyPr>
          <a:lstStyle/>
          <a:p>
            <a:pPr marL="457200" indent="-457200"/>
            <a:r>
              <a:rPr lang="en-US" sz="1000" dirty="0"/>
              <a:t>* </a:t>
            </a:r>
            <a:r>
              <a:rPr lang="en-US" sz="1000" dirty="0" err="1"/>
              <a:t>Dullenkopf</a:t>
            </a:r>
            <a:r>
              <a:rPr lang="en-US" sz="1000" dirty="0"/>
              <a:t>, et al. Tracheal sealing characteristics of pediatric cuffed tracheal tubes. </a:t>
            </a:r>
            <a:r>
              <a:rPr lang="en-US" sz="1000" dirty="0" err="1"/>
              <a:t>Ped</a:t>
            </a:r>
            <a:r>
              <a:rPr lang="en-US" sz="1000" dirty="0"/>
              <a:t> </a:t>
            </a:r>
            <a:r>
              <a:rPr lang="en-US" sz="1000" dirty="0" err="1"/>
              <a:t>Anesth</a:t>
            </a:r>
            <a:r>
              <a:rPr lang="en-US" sz="1000" dirty="0"/>
              <a:t> 2004; 14:825-830</a:t>
            </a:r>
          </a:p>
          <a:p>
            <a:pPr marL="457200" indent="-457200"/>
            <a:r>
              <a:rPr lang="en-US" sz="1000" dirty="0"/>
              <a:t>** </a:t>
            </a:r>
            <a:r>
              <a:rPr lang="en-US" sz="1000" dirty="0" err="1"/>
              <a:t>Seegobin</a:t>
            </a:r>
            <a:r>
              <a:rPr lang="en-US" sz="1000" dirty="0"/>
              <a:t>, et al. Endotracheal tube pressure and tracheal mucosal blood flow. BMJ 1984; 228:965-968.</a:t>
            </a:r>
          </a:p>
        </p:txBody>
      </p:sp>
      <p:sp>
        <p:nvSpPr>
          <p:cNvPr id="38917" name="Text Box 5"/>
          <p:cNvSpPr txBox="1">
            <a:spLocks noChangeArrowheads="1"/>
          </p:cNvSpPr>
          <p:nvPr/>
        </p:nvSpPr>
        <p:spPr bwMode="auto">
          <a:xfrm>
            <a:off x="2036478" y="4724647"/>
            <a:ext cx="7942263" cy="701675"/>
          </a:xfrm>
          <a:prstGeom prst="rect">
            <a:avLst/>
          </a:prstGeom>
          <a:noFill/>
          <a:ln w="9525">
            <a:noFill/>
            <a:miter lim="800000"/>
            <a:headEnd/>
            <a:tailEnd/>
          </a:ln>
        </p:spPr>
        <p:txBody>
          <a:bodyPr wrap="square">
            <a:spAutoFit/>
          </a:bodyPr>
          <a:lstStyle/>
          <a:p>
            <a:pPr algn="ctr" eaLnBrk="1" hangingPunct="1">
              <a:spcBef>
                <a:spcPct val="20000"/>
              </a:spcBef>
              <a:buFont typeface="Wingdings" pitchFamily="2" charset="2"/>
              <a:buNone/>
            </a:pPr>
            <a:r>
              <a:rPr lang="en-US" sz="2000" b="1" dirty="0">
                <a:solidFill>
                  <a:schemeClr val="accent6">
                    <a:lumMod val="75000"/>
                  </a:schemeClr>
                </a:solidFill>
                <a:cs typeface="Calibri" pitchFamily="34" charset="0"/>
              </a:rPr>
              <a:t>Seals airway below the capillary perfusion pressure reducing the risk to mucosal tissue</a:t>
            </a:r>
          </a:p>
        </p:txBody>
      </p:sp>
    </p:spTree>
    <p:extLst>
      <p:ext uri="{BB962C8B-B14F-4D97-AF65-F5344CB8AC3E}">
        <p14:creationId xmlns:p14="http://schemas.microsoft.com/office/powerpoint/2010/main" val="3007278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anim calcmode="lin" valueType="num">
                                      <p:cBhvr additive="base">
                                        <p:cTn id="7"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915">
                                            <p:txEl>
                                              <p:pRg st="3" end="3"/>
                                            </p:txEl>
                                          </p:spTgt>
                                        </p:tgtEl>
                                        <p:attrNameLst>
                                          <p:attrName>style.visibility</p:attrName>
                                        </p:attrNameLst>
                                      </p:cBhvr>
                                      <p:to>
                                        <p:strVal val="visible"/>
                                      </p:to>
                                    </p:set>
                                    <p:anim calcmode="lin" valueType="num">
                                      <p:cBhvr additive="base">
                                        <p:cTn id="13"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915">
                                            <p:txEl>
                                              <p:pRg st="5" end="5"/>
                                            </p:txEl>
                                          </p:spTgt>
                                        </p:tgtEl>
                                        <p:attrNameLst>
                                          <p:attrName>style.visibility</p:attrName>
                                        </p:attrNameLst>
                                      </p:cBhvr>
                                      <p:to>
                                        <p:strVal val="visible"/>
                                      </p:to>
                                    </p:set>
                                    <p:anim calcmode="lin" valueType="num">
                                      <p:cBhvr additive="base">
                                        <p:cTn id="19" dur="5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915">
                                            <p:txEl>
                                              <p:pRg st="7" end="7"/>
                                            </p:txEl>
                                          </p:spTgt>
                                        </p:tgtEl>
                                        <p:attrNameLst>
                                          <p:attrName>style.visibility</p:attrName>
                                        </p:attrNameLst>
                                      </p:cBhvr>
                                      <p:to>
                                        <p:strVal val="visible"/>
                                      </p:to>
                                    </p:set>
                                    <p:anim calcmode="lin" valueType="num">
                                      <p:cBhvr additive="base">
                                        <p:cTn id="25" dur="5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63357.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0528" y="4346501"/>
            <a:ext cx="2701053" cy="1925738"/>
          </a:xfrm>
          <a:prstGeom prst="rect">
            <a:avLst/>
          </a:prstGeom>
        </p:spPr>
      </p:pic>
      <p:pic>
        <p:nvPicPr>
          <p:cNvPr id="8" name="Picture 7" descr="7861700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7837" y="4346501"/>
            <a:ext cx="2832586" cy="1925738"/>
          </a:xfrm>
          <a:prstGeom prst="rect">
            <a:avLst/>
          </a:prstGeom>
        </p:spPr>
      </p:pic>
      <p:pic>
        <p:nvPicPr>
          <p:cNvPr id="9" name="Picture 8" descr="494326035_edit.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88386" y="4346501"/>
            <a:ext cx="2733156" cy="1925738"/>
          </a:xfrm>
          <a:prstGeom prst="rect">
            <a:avLst/>
          </a:prstGeom>
        </p:spPr>
      </p:pic>
      <p:sp>
        <p:nvSpPr>
          <p:cNvPr id="5" name="Content Placeholder 4"/>
          <p:cNvSpPr>
            <a:spLocks noGrp="1"/>
          </p:cNvSpPr>
          <p:nvPr>
            <p:ph idx="4294967295"/>
          </p:nvPr>
        </p:nvSpPr>
        <p:spPr>
          <a:xfrm>
            <a:off x="1588386" y="1077157"/>
            <a:ext cx="9606356" cy="3063875"/>
          </a:xfrm>
        </p:spPr>
        <p:txBody>
          <a:bodyPr/>
          <a:lstStyle/>
          <a:p>
            <a:r>
              <a:rPr lang="en-US" sz="1600" i="1" dirty="0">
                <a:solidFill>
                  <a:schemeClr val="accent6">
                    <a:lumMod val="75000"/>
                  </a:schemeClr>
                </a:solidFill>
              </a:rPr>
              <a:t>The information provided in the </a:t>
            </a:r>
            <a:r>
              <a:rPr lang="en-US" sz="1600" i="1" dirty="0" err="1">
                <a:solidFill>
                  <a:schemeClr val="accent6">
                    <a:lumMod val="75000"/>
                  </a:schemeClr>
                </a:solidFill>
              </a:rPr>
              <a:t>AirLife</a:t>
            </a:r>
            <a:r>
              <a:rPr lang="en-US" sz="1600" i="1" dirty="0">
                <a:solidFill>
                  <a:schemeClr val="accent6">
                    <a:lumMod val="75000"/>
                  </a:schemeClr>
                </a:solidFill>
              </a:rPr>
              <a:t> Training Academy </a:t>
            </a:r>
            <a:br>
              <a:rPr lang="en-US" sz="1600" i="1" dirty="0">
                <a:solidFill>
                  <a:schemeClr val="accent6">
                    <a:lumMod val="75000"/>
                  </a:schemeClr>
                </a:solidFill>
              </a:rPr>
            </a:br>
            <a:r>
              <a:rPr lang="en-US" sz="1600" i="1" dirty="0">
                <a:solidFill>
                  <a:schemeClr val="accent6">
                    <a:lumMod val="75000"/>
                  </a:schemeClr>
                </a:solidFill>
              </a:rPr>
              <a:t>for the Sales and Marketing teams of </a:t>
            </a:r>
            <a:r>
              <a:rPr lang="en-US" sz="1600" i="1" dirty="0" err="1">
                <a:solidFill>
                  <a:schemeClr val="accent6">
                    <a:lumMod val="75000"/>
                  </a:schemeClr>
                </a:solidFill>
              </a:rPr>
              <a:t>AirLife</a:t>
            </a:r>
            <a:r>
              <a:rPr lang="en-US" sz="1600" i="1" dirty="0">
                <a:solidFill>
                  <a:schemeClr val="accent6">
                    <a:lumMod val="75000"/>
                  </a:schemeClr>
                </a:solidFill>
              </a:rPr>
              <a:t> and its distributors is not intended for further distribution.</a:t>
            </a:r>
            <a:br>
              <a:rPr lang="en-US" sz="1600" i="1" dirty="0">
                <a:solidFill>
                  <a:schemeClr val="accent6">
                    <a:lumMod val="75000"/>
                  </a:schemeClr>
                </a:solidFill>
              </a:rPr>
            </a:br>
            <a:endParaRPr lang="en-US" sz="1600" i="1" dirty="0">
              <a:solidFill>
                <a:schemeClr val="accent6">
                  <a:lumMod val="75000"/>
                </a:schemeClr>
              </a:solidFill>
            </a:endParaRPr>
          </a:p>
          <a:p>
            <a:r>
              <a:rPr lang="en-US" sz="1600" i="1" dirty="0">
                <a:solidFill>
                  <a:schemeClr val="accent6">
                    <a:lumMod val="75000"/>
                  </a:schemeClr>
                </a:solidFill>
              </a:rPr>
              <a:t>The enclosed information can only be used for educational purposes for our sales teams.</a:t>
            </a:r>
            <a:br>
              <a:rPr lang="en-US" sz="1600" i="1" dirty="0">
                <a:solidFill>
                  <a:schemeClr val="accent6">
                    <a:lumMod val="75000"/>
                  </a:schemeClr>
                </a:solidFill>
              </a:rPr>
            </a:br>
            <a:endParaRPr lang="en-US" sz="1600" i="1" dirty="0">
              <a:solidFill>
                <a:schemeClr val="accent6">
                  <a:lumMod val="75000"/>
                </a:schemeClr>
              </a:solidFill>
            </a:endParaRPr>
          </a:p>
          <a:p>
            <a:r>
              <a:rPr lang="en-US" sz="1600" i="1" dirty="0">
                <a:solidFill>
                  <a:schemeClr val="accent6">
                    <a:lumMod val="75000"/>
                  </a:schemeClr>
                </a:solidFill>
              </a:rPr>
              <a:t>This information can under no circumstances be used as advertising or </a:t>
            </a:r>
            <a:br>
              <a:rPr lang="en-US" sz="1600" i="1" dirty="0">
                <a:solidFill>
                  <a:schemeClr val="accent6">
                    <a:lumMod val="75000"/>
                  </a:schemeClr>
                </a:solidFill>
              </a:rPr>
            </a:br>
            <a:r>
              <a:rPr lang="en-US" sz="1600" i="1" dirty="0">
                <a:solidFill>
                  <a:schemeClr val="accent6">
                    <a:lumMod val="75000"/>
                  </a:schemeClr>
                </a:solidFill>
              </a:rPr>
              <a:t>for distribution to end users.</a:t>
            </a:r>
            <a:br>
              <a:rPr lang="en-US" sz="1600" i="1" dirty="0">
                <a:solidFill>
                  <a:schemeClr val="accent6">
                    <a:lumMod val="75000"/>
                  </a:schemeClr>
                </a:solidFill>
              </a:rPr>
            </a:br>
            <a:endParaRPr lang="en-US" sz="1600" i="1" dirty="0">
              <a:solidFill>
                <a:schemeClr val="accent6">
                  <a:lumMod val="75000"/>
                </a:schemeClr>
              </a:solidFill>
            </a:endParaRPr>
          </a:p>
          <a:p>
            <a:r>
              <a:rPr lang="fr-BE" sz="1600" dirty="0" err="1">
                <a:solidFill>
                  <a:schemeClr val="accent6">
                    <a:lumMod val="75000"/>
                  </a:schemeClr>
                </a:solidFill>
              </a:rPr>
              <a:t>Confidential</a:t>
            </a:r>
            <a:r>
              <a:rPr lang="fr-BE" sz="1600" dirty="0">
                <a:solidFill>
                  <a:schemeClr val="accent6">
                    <a:lumMod val="75000"/>
                  </a:schemeClr>
                </a:solidFill>
              </a:rPr>
              <a:t>: Not for </a:t>
            </a:r>
            <a:r>
              <a:rPr lang="fr-BE" sz="1600" dirty="0" err="1">
                <a:solidFill>
                  <a:schemeClr val="accent6">
                    <a:lumMod val="75000"/>
                  </a:schemeClr>
                </a:solidFill>
              </a:rPr>
              <a:t>further</a:t>
            </a:r>
            <a:r>
              <a:rPr lang="fr-BE" sz="1600" dirty="0">
                <a:solidFill>
                  <a:schemeClr val="accent6">
                    <a:lumMod val="75000"/>
                  </a:schemeClr>
                </a:solidFill>
              </a:rPr>
              <a:t> distribution</a:t>
            </a:r>
            <a:endParaRPr lang="en-US" dirty="0">
              <a:solidFill>
                <a:schemeClr val="accent6">
                  <a:lumMod val="75000"/>
                </a:schemeClr>
              </a:solidFill>
            </a:endParaRPr>
          </a:p>
        </p:txBody>
      </p:sp>
    </p:spTree>
    <p:extLst>
      <p:ext uri="{BB962C8B-B14F-4D97-AF65-F5344CB8AC3E}">
        <p14:creationId xmlns:p14="http://schemas.microsoft.com/office/powerpoint/2010/main" val="2719483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79"/>
          <p:cNvSpPr>
            <a:spLocks noChangeArrowheads="1"/>
          </p:cNvSpPr>
          <p:nvPr/>
        </p:nvSpPr>
        <p:spPr bwMode="auto">
          <a:xfrm>
            <a:off x="2023270" y="3758684"/>
            <a:ext cx="184731" cy="369332"/>
          </a:xfrm>
          <a:prstGeom prst="rect">
            <a:avLst/>
          </a:prstGeom>
          <a:solidFill>
            <a:schemeClr val="bg1"/>
          </a:solidFill>
          <a:ln w="12700" algn="ctr">
            <a:noFill/>
            <a:miter lim="800000"/>
            <a:headEnd/>
            <a:tailEnd/>
          </a:ln>
        </p:spPr>
        <p:txBody>
          <a:bodyPr wrap="none" anchor="ctr">
            <a:spAutoFit/>
          </a:bodyPr>
          <a:lstStyle/>
          <a:p>
            <a:endParaRPr lang="en-US"/>
          </a:p>
        </p:txBody>
      </p:sp>
      <p:sp>
        <p:nvSpPr>
          <p:cNvPr id="40963" name="Rectangle 5"/>
          <p:cNvSpPr>
            <a:spLocks noChangeArrowheads="1"/>
          </p:cNvSpPr>
          <p:nvPr/>
        </p:nvSpPr>
        <p:spPr bwMode="auto">
          <a:xfrm>
            <a:off x="2660581" y="1381940"/>
            <a:ext cx="6238875" cy="396875"/>
          </a:xfrm>
          <a:prstGeom prst="rect">
            <a:avLst/>
          </a:prstGeom>
          <a:noFill/>
          <a:ln w="9525">
            <a:noFill/>
            <a:miter lim="800000"/>
            <a:headEnd/>
            <a:tailEnd/>
          </a:ln>
        </p:spPr>
        <p:txBody>
          <a:bodyPr>
            <a:spAutoFit/>
          </a:bodyPr>
          <a:lstStyle/>
          <a:p>
            <a:pPr algn="ctr" eaLnBrk="1" hangingPunct="1">
              <a:spcBef>
                <a:spcPct val="20000"/>
              </a:spcBef>
              <a:buFont typeface="Wingdings" pitchFamily="2" charset="2"/>
              <a:buNone/>
            </a:pPr>
            <a:r>
              <a:rPr lang="en-US" sz="2000" b="1" dirty="0">
                <a:solidFill>
                  <a:schemeClr val="accent6">
                    <a:lumMod val="75000"/>
                  </a:schemeClr>
                </a:solidFill>
                <a:cs typeface="Calibri" pitchFamily="34" charset="0"/>
              </a:rPr>
              <a:t>MICROCUFF* seals at ultra-low pressure</a:t>
            </a:r>
          </a:p>
        </p:txBody>
      </p:sp>
      <p:graphicFrame>
        <p:nvGraphicFramePr>
          <p:cNvPr id="921674" name="Group 74"/>
          <p:cNvGraphicFramePr>
            <a:graphicFrameLocks noGrp="1"/>
          </p:cNvGraphicFramePr>
          <p:nvPr>
            <p:ph idx="1"/>
            <p:extLst>
              <p:ext uri="{D42A27DB-BD31-4B8C-83A1-F6EECF244321}">
                <p14:modId xmlns:p14="http://schemas.microsoft.com/office/powerpoint/2010/main" val="3897590640"/>
              </p:ext>
            </p:extLst>
          </p:nvPr>
        </p:nvGraphicFramePr>
        <p:xfrm>
          <a:off x="561975" y="1974851"/>
          <a:ext cx="10891835" cy="2593340"/>
        </p:xfrm>
        <a:graphic>
          <a:graphicData uri="http://schemas.openxmlformats.org/drawingml/2006/table">
            <a:tbl>
              <a:tblPr/>
              <a:tblGrid>
                <a:gridCol w="1069794">
                  <a:extLst>
                    <a:ext uri="{9D8B030D-6E8A-4147-A177-3AD203B41FA5}">
                      <a16:colId xmlns:a16="http://schemas.microsoft.com/office/drawing/2014/main" val="20000"/>
                    </a:ext>
                  </a:extLst>
                </a:gridCol>
                <a:gridCol w="1779190">
                  <a:extLst>
                    <a:ext uri="{9D8B030D-6E8A-4147-A177-3AD203B41FA5}">
                      <a16:colId xmlns:a16="http://schemas.microsoft.com/office/drawing/2014/main" val="20001"/>
                    </a:ext>
                  </a:extLst>
                </a:gridCol>
                <a:gridCol w="1277367">
                  <a:extLst>
                    <a:ext uri="{9D8B030D-6E8A-4147-A177-3AD203B41FA5}">
                      <a16:colId xmlns:a16="http://schemas.microsoft.com/office/drawing/2014/main" val="20002"/>
                    </a:ext>
                  </a:extLst>
                </a:gridCol>
                <a:gridCol w="1332111">
                  <a:extLst>
                    <a:ext uri="{9D8B030D-6E8A-4147-A177-3AD203B41FA5}">
                      <a16:colId xmlns:a16="http://schemas.microsoft.com/office/drawing/2014/main" val="20003"/>
                    </a:ext>
                  </a:extLst>
                </a:gridCol>
                <a:gridCol w="5433373">
                  <a:extLst>
                    <a:ext uri="{9D8B030D-6E8A-4147-A177-3AD203B41FA5}">
                      <a16:colId xmlns:a16="http://schemas.microsoft.com/office/drawing/2014/main" val="20004"/>
                    </a:ext>
                  </a:extLst>
                </a:gridCol>
              </a:tblGrid>
              <a:tr h="641350">
                <a:tc gridSpan="2">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chemeClr val="tx1"/>
                          </a:solidFill>
                          <a:effectLst/>
                          <a:latin typeface="Arial" charset="0"/>
                          <a:ea typeface="ＭＳ Ｐゴシック" pitchFamily="34" charset="-128"/>
                          <a:cs typeface="Arial" charset="0"/>
                        </a:rPr>
                        <a:t>Cuff Pressure</a:t>
                      </a:r>
                    </a:p>
                    <a:p>
                      <a:pPr marL="0" marR="0" lvl="0" indent="0" algn="l" defTabSz="914400" rtl="0" eaLnBrk="0" fontAlgn="b"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chemeClr val="tx1"/>
                          </a:solidFill>
                          <a:effectLst/>
                          <a:latin typeface="Arial" charset="0"/>
                          <a:ea typeface="ＭＳ Ｐゴシック" pitchFamily="34" charset="-128"/>
                          <a:cs typeface="Arial" charset="0"/>
                        </a:rPr>
                        <a:t>(cm H</a:t>
                      </a:r>
                      <a:r>
                        <a:rPr kumimoji="0" lang="en-US" sz="1600" b="1" i="0" u="sng" strike="noStrike" cap="none" normalizeH="0" baseline="-30000" dirty="0">
                          <a:ln>
                            <a:noFill/>
                          </a:ln>
                          <a:solidFill>
                            <a:schemeClr val="tx1"/>
                          </a:solidFill>
                          <a:effectLst/>
                          <a:latin typeface="Arial" charset="0"/>
                          <a:ea typeface="ＭＳ Ｐゴシック" pitchFamily="34" charset="-128"/>
                          <a:cs typeface="Arial" charset="0"/>
                        </a:rPr>
                        <a:t>2</a:t>
                      </a:r>
                      <a:r>
                        <a:rPr kumimoji="0" lang="en-US" sz="1600" b="1" i="0" u="sng" strike="noStrike" cap="none" normalizeH="0" baseline="0" dirty="0">
                          <a:ln>
                            <a:noFill/>
                          </a:ln>
                          <a:solidFill>
                            <a:schemeClr val="tx1"/>
                          </a:solidFill>
                          <a:effectLst/>
                          <a:latin typeface="Arial" charset="0"/>
                          <a:ea typeface="ＭＳ Ｐゴシック" pitchFamily="34" charset="-128"/>
                          <a:cs typeface="Arial" charset="0"/>
                        </a:rPr>
                        <a:t>O)</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a:txBody>
                  <a:tcPr anchor="b"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chemeClr val="tx1"/>
                          </a:solidFill>
                          <a:effectLst/>
                          <a:latin typeface="Arial" charset="0"/>
                          <a:ea typeface="ＭＳ Ｐゴシック" pitchFamily="34" charset="-128"/>
                          <a:cs typeface="Arial" charset="0"/>
                        </a:rPr>
                        <a:t>No. Patients</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sng" strike="noStrike" cap="none" normalizeH="0" baseline="0">
                          <a:ln>
                            <a:noFill/>
                          </a:ln>
                          <a:solidFill>
                            <a:schemeClr val="tx1"/>
                          </a:solidFill>
                          <a:effectLst/>
                          <a:latin typeface="Arial" charset="0"/>
                          <a:ea typeface="ＭＳ Ｐゴシック" pitchFamily="34" charset="-128"/>
                          <a:cs typeface="Arial" charset="0"/>
                        </a:rPr>
                        <a:t>Year</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1" i="0" u="sng" strike="noStrike" cap="none" normalizeH="0" baseline="0">
                          <a:ln>
                            <a:noFill/>
                          </a:ln>
                          <a:solidFill>
                            <a:schemeClr val="tx1"/>
                          </a:solidFill>
                          <a:effectLst/>
                          <a:latin typeface="Arial" charset="0"/>
                          <a:ea typeface="ＭＳ Ｐゴシック" pitchFamily="34" charset="-128"/>
                          <a:cs typeface="Arial" charset="0"/>
                        </a:rPr>
                        <a:t>Reference</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98463">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accent6">
                              <a:lumMod val="75000"/>
                            </a:schemeClr>
                          </a:solidFill>
                          <a:effectLst/>
                          <a:latin typeface="Arial" charset="0"/>
                          <a:ea typeface="ＭＳ Ｐゴシック" pitchFamily="34" charset="-128"/>
                          <a:cs typeface="Arial" charset="0"/>
                        </a:rPr>
                        <a:t>9.7</a:t>
                      </a:r>
                      <a:endPar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cs typeface="Arial" charset="0"/>
                        </a:rPr>
                        <a:t>Mean</a:t>
                      </a:r>
                      <a:endPar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cs typeface="Arial" charset="0"/>
                        </a:rPr>
                        <a:t>500</a:t>
                      </a:r>
                      <a:endPar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cs typeface="Arial" charset="0"/>
                        </a:rPr>
                        <a:t>2005</a:t>
                      </a:r>
                      <a:endPar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accent6">
                              <a:lumMod val="75000"/>
                            </a:schemeClr>
                          </a:solidFill>
                          <a:effectLst/>
                          <a:latin typeface="Arial" charset="0"/>
                          <a:ea typeface="ＭＳ Ｐゴシック" pitchFamily="34" charset="-128"/>
                          <a:cs typeface="Arial" charset="0"/>
                        </a:rPr>
                        <a:t>Dullenkopf</a:t>
                      </a:r>
                      <a:r>
                        <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cs typeface="Arial" charset="0"/>
                        </a:rPr>
                        <a:t>, et al. </a:t>
                      </a:r>
                      <a:r>
                        <a:rPr kumimoji="0" lang="en-US" sz="1600" b="0" i="0" u="none" strike="noStrike" cap="none" normalizeH="0" baseline="0" dirty="0" err="1">
                          <a:ln>
                            <a:noFill/>
                          </a:ln>
                          <a:solidFill>
                            <a:schemeClr val="accent6">
                              <a:lumMod val="75000"/>
                            </a:schemeClr>
                          </a:solidFill>
                          <a:effectLst/>
                          <a:latin typeface="Arial" charset="0"/>
                          <a:ea typeface="ＭＳ Ｐゴシック" pitchFamily="34" charset="-128"/>
                          <a:cs typeface="Arial" charset="0"/>
                        </a:rPr>
                        <a:t>Acta</a:t>
                      </a:r>
                      <a:r>
                        <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cs typeface="Arial" charset="0"/>
                        </a:rPr>
                        <a:t> </a:t>
                      </a:r>
                      <a:r>
                        <a:rPr kumimoji="0" lang="en-US" sz="1600" b="0" i="0" u="none" strike="noStrike" cap="none" normalizeH="0" baseline="0" dirty="0" err="1">
                          <a:ln>
                            <a:noFill/>
                          </a:ln>
                          <a:solidFill>
                            <a:schemeClr val="accent6">
                              <a:lumMod val="75000"/>
                            </a:schemeClr>
                          </a:solidFill>
                          <a:effectLst/>
                          <a:latin typeface="Arial" charset="0"/>
                          <a:ea typeface="ＭＳ Ｐゴシック" pitchFamily="34" charset="-128"/>
                          <a:cs typeface="Arial" charset="0"/>
                        </a:rPr>
                        <a:t>Anesthesiol</a:t>
                      </a:r>
                      <a:r>
                        <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cs typeface="Arial" charset="0"/>
                        </a:rPr>
                        <a:t> </a:t>
                      </a:r>
                      <a:r>
                        <a:rPr kumimoji="0" lang="en-US" sz="1600" b="0" i="0" u="none" strike="noStrike" cap="none" normalizeH="0" baseline="0" dirty="0" err="1">
                          <a:ln>
                            <a:noFill/>
                          </a:ln>
                          <a:solidFill>
                            <a:schemeClr val="accent6">
                              <a:lumMod val="75000"/>
                            </a:schemeClr>
                          </a:solidFill>
                          <a:effectLst/>
                          <a:latin typeface="Arial" charset="0"/>
                          <a:ea typeface="ＭＳ Ｐゴシック" pitchFamily="34" charset="-128"/>
                          <a:cs typeface="Arial" charset="0"/>
                        </a:rPr>
                        <a:t>Scand</a:t>
                      </a:r>
                      <a:r>
                        <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cs typeface="Arial" charset="0"/>
                        </a:rPr>
                        <a:t> 2005; 49:232-237</a:t>
                      </a:r>
                      <a:endParaRPr kumimoji="0" lang="en-US" sz="1600" b="0" i="0" u="none" strike="noStrike" cap="none" normalizeH="0" baseline="0" dirty="0">
                        <a:ln>
                          <a:noFill/>
                        </a:ln>
                        <a:solidFill>
                          <a:schemeClr val="accent6">
                            <a:lumMod val="75000"/>
                          </a:schemeClr>
                        </a:solidFill>
                        <a:effectLst/>
                        <a:latin typeface="Arial" charset="0"/>
                        <a:ea typeface="ＭＳ Ｐゴシック" pitchFamily="34" charset="-128"/>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9687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pitchFamily="34" charset="-128"/>
                          <a:cs typeface="Arial" charset="0"/>
                        </a:rPr>
                        <a:t>10</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pitchFamily="34" charset="-128"/>
                          <a:cs typeface="Arial" charset="0"/>
                        </a:rPr>
                        <a:t>Median</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pitchFamily="34" charset="-128"/>
                          <a:cs typeface="Arial" charset="0"/>
                        </a:rPr>
                        <a:t>250</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pitchFamily="34" charset="-128"/>
                          <a:cs typeface="Arial" charset="0"/>
                        </a:rPr>
                        <a:t>2005</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pitchFamily="34" charset="-128"/>
                          <a:cs typeface="Arial" charset="0"/>
                        </a:rPr>
                        <a:t>Weiss, et al. Brit J Anesth 2005; 94 (1):80-7</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9687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pitchFamily="34" charset="-128"/>
                          <a:cs typeface="Arial" charset="0"/>
                        </a:rPr>
                        <a:t>10</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pitchFamily="34" charset="-128"/>
                          <a:cs typeface="Arial" charset="0"/>
                        </a:rPr>
                        <a:t>Median</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pitchFamily="34" charset="-128"/>
                          <a:cs typeface="Arial" charset="0"/>
                        </a:rPr>
                        <a:t>145</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pitchFamily="34" charset="-128"/>
                          <a:cs typeface="Arial" charset="0"/>
                        </a:rPr>
                        <a:t>2006</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pitchFamily="34" charset="-128"/>
                          <a:cs typeface="Arial" charset="0"/>
                        </a:rPr>
                        <a:t>Dullenkopf, et al. Acta Anesthesiol Scand 2006; 50:201-205</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9687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pitchFamily="34" charset="-128"/>
                          <a:cs typeface="Arial" charset="0"/>
                        </a:rPr>
                        <a:t>10</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pitchFamily="34" charset="-128"/>
                          <a:cs typeface="Arial" charset="0"/>
                        </a:rPr>
                        <a:t>Median</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pitchFamily="34" charset="-128"/>
                          <a:cs typeface="Arial" charset="0"/>
                        </a:rPr>
                        <a:t>30</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pitchFamily="34" charset="-128"/>
                          <a:cs typeface="Arial" charset="0"/>
                        </a:rPr>
                        <a:t>2004</a:t>
                      </a:r>
                      <a:endParaRPr kumimoji="0" lang="en-US" sz="1600" b="0" i="0" u="none" strike="noStrike" cap="none" normalizeH="0" baseline="0">
                        <a:ln>
                          <a:noFill/>
                        </a:ln>
                        <a:solidFill>
                          <a:schemeClr val="tx1"/>
                        </a:solidFill>
                        <a:effectLst/>
                        <a:latin typeface="Arial" charset="0"/>
                        <a:ea typeface="ＭＳ Ｐゴシック" pitchFamily="34" charset="-128"/>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Arial" charset="0"/>
                          <a:ea typeface="ＭＳ Ｐゴシック" pitchFamily="34" charset="-128"/>
                          <a:cs typeface="Arial" charset="0"/>
                        </a:rPr>
                        <a:t>Dullenkopf</a:t>
                      </a:r>
                      <a:r>
                        <a:rPr kumimoji="0" lang="en-US" sz="1600" b="0" i="0" u="none" strike="noStrike" cap="none" normalizeH="0" baseline="0" dirty="0">
                          <a:ln>
                            <a:noFill/>
                          </a:ln>
                          <a:solidFill>
                            <a:schemeClr val="tx1"/>
                          </a:solidFill>
                          <a:effectLst/>
                          <a:latin typeface="Arial" charset="0"/>
                          <a:ea typeface="ＭＳ Ｐゴシック" pitchFamily="34" charset="-128"/>
                          <a:cs typeface="Arial" charset="0"/>
                        </a:rPr>
                        <a:t>, et al. Can J </a:t>
                      </a:r>
                      <a:r>
                        <a:rPr kumimoji="0" lang="en-US" sz="1600" b="0" i="0" u="none" strike="noStrike" cap="none" normalizeH="0" baseline="0" dirty="0" err="1">
                          <a:ln>
                            <a:noFill/>
                          </a:ln>
                          <a:solidFill>
                            <a:schemeClr val="tx1"/>
                          </a:solidFill>
                          <a:effectLst/>
                          <a:latin typeface="Arial" charset="0"/>
                          <a:ea typeface="ＭＳ Ｐゴシック" pitchFamily="34" charset="-128"/>
                          <a:cs typeface="Arial" charset="0"/>
                        </a:rPr>
                        <a:t>Anesth</a:t>
                      </a:r>
                      <a:r>
                        <a:rPr kumimoji="0" lang="en-US" sz="1600" b="0" i="0" u="none" strike="noStrike" cap="none" normalizeH="0" baseline="0" dirty="0">
                          <a:ln>
                            <a:noFill/>
                          </a:ln>
                          <a:solidFill>
                            <a:schemeClr val="tx1"/>
                          </a:solidFill>
                          <a:effectLst/>
                          <a:latin typeface="Arial" charset="0"/>
                          <a:ea typeface="ＭＳ Ｐゴシック" pitchFamily="34" charset="-128"/>
                          <a:cs typeface="Arial" charset="0"/>
                        </a:rPr>
                        <a:t> 2004; 51 (10): 997-1001</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0990" name="Rectangle 77"/>
          <p:cNvSpPr>
            <a:spLocks noGrp="1" noChangeArrowheads="1"/>
          </p:cNvSpPr>
          <p:nvPr>
            <p:ph type="title"/>
          </p:nvPr>
        </p:nvSpPr>
        <p:spPr>
          <a:xfrm>
            <a:off x="522219" y="194373"/>
            <a:ext cx="10515600" cy="813766"/>
          </a:xfrm>
          <a:noFill/>
        </p:spPr>
        <p:txBody>
          <a:bodyPr>
            <a:noAutofit/>
          </a:bodyPr>
          <a:lstStyle/>
          <a:p>
            <a:r>
              <a:rPr lang="en-US" sz="3200" dirty="0">
                <a:solidFill>
                  <a:srgbClr val="1D51A4"/>
                </a:solidFill>
              </a:rPr>
              <a:t>Value Proposition - Reduced Risk of Tracheal Trauma</a:t>
            </a:r>
          </a:p>
        </p:txBody>
      </p:sp>
      <p:sp>
        <p:nvSpPr>
          <p:cNvPr id="40989" name="Oval 72"/>
          <p:cNvSpPr>
            <a:spLocks noChangeArrowheads="1"/>
          </p:cNvSpPr>
          <p:nvPr/>
        </p:nvSpPr>
        <p:spPr bwMode="auto">
          <a:xfrm>
            <a:off x="227487" y="1672672"/>
            <a:ext cx="2566514" cy="3256984"/>
          </a:xfrm>
          <a:prstGeom prst="ellipse">
            <a:avLst/>
          </a:prstGeom>
          <a:noFill/>
          <a:ln w="38100" algn="ctr">
            <a:solidFill>
              <a:srgbClr val="6600CC"/>
            </a:solidFill>
            <a:round/>
            <a:headEnd/>
            <a:tailEnd/>
          </a:ln>
        </p:spPr>
        <p:txBody>
          <a:bodyPr wrap="none" anchor="ctr"/>
          <a:lstStyle/>
          <a:p>
            <a:endParaRPr lang="en-US"/>
          </a:p>
        </p:txBody>
      </p:sp>
    </p:spTree>
    <p:extLst>
      <p:ext uri="{BB962C8B-B14F-4D97-AF65-F5344CB8AC3E}">
        <p14:creationId xmlns:p14="http://schemas.microsoft.com/office/powerpoint/2010/main" val="213208410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7"/>
          <p:cNvSpPr>
            <a:spLocks noChangeArrowheads="1"/>
          </p:cNvSpPr>
          <p:nvPr/>
        </p:nvSpPr>
        <p:spPr bwMode="auto">
          <a:xfrm>
            <a:off x="2347119" y="3771421"/>
            <a:ext cx="7990682" cy="369332"/>
          </a:xfrm>
          <a:prstGeom prst="rect">
            <a:avLst/>
          </a:prstGeom>
          <a:solidFill>
            <a:schemeClr val="bg1"/>
          </a:solidFill>
          <a:ln w="12700" algn="ctr">
            <a:noFill/>
            <a:miter lim="800000"/>
            <a:headEnd/>
            <a:tailEnd/>
          </a:ln>
        </p:spPr>
        <p:txBody>
          <a:bodyPr wrap="square" anchor="ctr">
            <a:spAutoFit/>
          </a:bodyPr>
          <a:lstStyle/>
          <a:p>
            <a:endParaRPr lang="en-US"/>
          </a:p>
        </p:txBody>
      </p:sp>
      <p:graphicFrame>
        <p:nvGraphicFramePr>
          <p:cNvPr id="7" name="Object 3"/>
          <p:cNvGraphicFramePr>
            <a:graphicFrameLocks noGrp="1" noChangeAspect="1"/>
          </p:cNvGraphicFramePr>
          <p:nvPr>
            <p:ph idx="1"/>
            <p:extLst>
              <p:ext uri="{D42A27DB-BD31-4B8C-83A1-F6EECF244321}">
                <p14:modId xmlns:p14="http://schemas.microsoft.com/office/powerpoint/2010/main" val="683155759"/>
              </p:ext>
            </p:extLst>
          </p:nvPr>
        </p:nvGraphicFramePr>
        <p:xfrm>
          <a:off x="4436988" y="1435652"/>
          <a:ext cx="7421861" cy="3227931"/>
        </p:xfrm>
        <a:graphic>
          <a:graphicData uri="http://schemas.openxmlformats.org/drawingml/2006/chart">
            <c:chart xmlns:c="http://schemas.openxmlformats.org/drawingml/2006/chart" xmlns:r="http://schemas.openxmlformats.org/officeDocument/2006/relationships" r:id="rId3"/>
          </a:graphicData>
        </a:graphic>
      </p:graphicFrame>
      <p:sp>
        <p:nvSpPr>
          <p:cNvPr id="6148" name="Rectangle 2"/>
          <p:cNvSpPr>
            <a:spLocks noGrp="1" noChangeArrowheads="1"/>
          </p:cNvSpPr>
          <p:nvPr>
            <p:ph type="title"/>
          </p:nvPr>
        </p:nvSpPr>
        <p:spPr>
          <a:xfrm>
            <a:off x="522219" y="167963"/>
            <a:ext cx="10515600" cy="813766"/>
          </a:xfrm>
        </p:spPr>
        <p:txBody>
          <a:bodyPr>
            <a:normAutofit/>
          </a:bodyPr>
          <a:lstStyle/>
          <a:p>
            <a:r>
              <a:rPr lang="en-US" sz="3200" dirty="0">
                <a:solidFill>
                  <a:srgbClr val="1D51A4"/>
                </a:solidFill>
              </a:rPr>
              <a:t>Polyurethane Cuffs are Thin But Strong</a:t>
            </a:r>
          </a:p>
        </p:txBody>
      </p:sp>
      <p:sp>
        <p:nvSpPr>
          <p:cNvPr id="6149" name="Rectangle 4"/>
          <p:cNvSpPr>
            <a:spLocks noGrp="1" noChangeArrowheads="1"/>
          </p:cNvSpPr>
          <p:nvPr>
            <p:ph type="body" sz="half" idx="4294967295"/>
          </p:nvPr>
        </p:nvSpPr>
        <p:spPr>
          <a:xfrm>
            <a:off x="578235" y="4755511"/>
            <a:ext cx="9714151" cy="1491866"/>
          </a:xfrm>
        </p:spPr>
        <p:txBody>
          <a:bodyPr>
            <a:normAutofit/>
          </a:bodyPr>
          <a:lstStyle/>
          <a:p>
            <a:pPr marL="342900" indent="-342900"/>
            <a:r>
              <a:rPr lang="en-US" sz="1600" dirty="0">
                <a:solidFill>
                  <a:schemeClr val="tx1"/>
                </a:solidFill>
                <a:latin typeface="+mn-lt"/>
                <a:cs typeface="Calibri" pitchFamily="34" charset="0"/>
              </a:rPr>
              <a:t>Cuff is 10 microns thick</a:t>
            </a:r>
          </a:p>
          <a:p>
            <a:pPr marL="342900" indent="-342900"/>
            <a:r>
              <a:rPr lang="en-US" sz="1600" dirty="0">
                <a:solidFill>
                  <a:schemeClr val="tx1"/>
                </a:solidFill>
                <a:latin typeface="+mn-lt"/>
                <a:cs typeface="Calibri" pitchFamily="34" charset="0"/>
              </a:rPr>
              <a:t>Conventional PVC cuffs are 50-80 microns thick</a:t>
            </a:r>
          </a:p>
          <a:p>
            <a:pPr marL="342900" indent="-342900"/>
            <a:r>
              <a:rPr lang="en-US" sz="1600" dirty="0">
                <a:solidFill>
                  <a:schemeClr val="accent1"/>
                </a:solidFill>
                <a:latin typeface="+mn-lt"/>
              </a:rPr>
              <a:t>In addition, MICROCUFF* can withstand over 800 cm H</a:t>
            </a:r>
            <a:r>
              <a:rPr lang="en-US" sz="1600" baseline="-25000" dirty="0">
                <a:solidFill>
                  <a:schemeClr val="accent1"/>
                </a:solidFill>
                <a:latin typeface="+mn-lt"/>
              </a:rPr>
              <a:t>2</a:t>
            </a:r>
            <a:r>
              <a:rPr lang="en-US" sz="1600" dirty="0">
                <a:solidFill>
                  <a:schemeClr val="accent1"/>
                </a:solidFill>
                <a:latin typeface="+mn-lt"/>
              </a:rPr>
              <a:t>O burst pressure.</a:t>
            </a:r>
          </a:p>
          <a:p>
            <a:pPr marL="342900" indent="-342900"/>
            <a:endParaRPr lang="en-US" b="1" dirty="0">
              <a:solidFill>
                <a:schemeClr val="tx1"/>
              </a:solidFill>
              <a:latin typeface="Calibri" pitchFamily="34" charset="0"/>
              <a:cs typeface="Calibri" pitchFamily="34" charset="0"/>
            </a:endParaRPr>
          </a:p>
        </p:txBody>
      </p:sp>
      <p:sp>
        <p:nvSpPr>
          <p:cNvPr id="6150" name="Rectangle 6"/>
          <p:cNvSpPr>
            <a:spLocks noChangeArrowheads="1"/>
          </p:cNvSpPr>
          <p:nvPr/>
        </p:nvSpPr>
        <p:spPr bwMode="auto">
          <a:xfrm>
            <a:off x="578235" y="1244600"/>
            <a:ext cx="4079875" cy="1015663"/>
          </a:xfrm>
          <a:prstGeom prst="rect">
            <a:avLst/>
          </a:prstGeom>
          <a:noFill/>
          <a:ln w="9525">
            <a:noFill/>
            <a:miter lim="800000"/>
            <a:headEnd/>
            <a:tailEnd/>
          </a:ln>
        </p:spPr>
        <p:txBody>
          <a:bodyPr>
            <a:spAutoFit/>
          </a:bodyPr>
          <a:lstStyle/>
          <a:p>
            <a:r>
              <a:rPr lang="en-US" sz="2000" b="1" dirty="0">
                <a:solidFill>
                  <a:schemeClr val="accent6">
                    <a:lumMod val="75000"/>
                  </a:schemeClr>
                </a:solidFill>
                <a:cs typeface="Calibri" pitchFamily="34" charset="0"/>
              </a:rPr>
              <a:t>Almost double puncture strength compared to conventional PVC cuffs</a:t>
            </a:r>
            <a:r>
              <a:rPr lang="en-US" sz="2000" dirty="0">
                <a:solidFill>
                  <a:schemeClr val="accent6">
                    <a:lumMod val="75000"/>
                  </a:schemeClr>
                </a:solidFill>
                <a:cs typeface="Calibri" pitchFamily="34" charset="0"/>
              </a:rPr>
              <a:t>:</a:t>
            </a:r>
          </a:p>
        </p:txBody>
      </p:sp>
    </p:spTree>
    <p:extLst>
      <p:ext uri="{BB962C8B-B14F-4D97-AF65-F5344CB8AC3E}">
        <p14:creationId xmlns:p14="http://schemas.microsoft.com/office/powerpoint/2010/main" val="4023349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9">
                                            <p:txEl>
                                              <p:pRg st="1" end="1"/>
                                            </p:txEl>
                                          </p:spTgt>
                                        </p:tgtEl>
                                        <p:attrNameLst>
                                          <p:attrName>style.visibility</p:attrName>
                                        </p:attrNameLst>
                                      </p:cBhvr>
                                      <p:to>
                                        <p:strVal val="visible"/>
                                      </p:to>
                                    </p:set>
                                    <p:anim calcmode="lin" valueType="num">
                                      <p:cBhvr additive="base">
                                        <p:cTn id="13" dur="500" fill="hold"/>
                                        <p:tgtEl>
                                          <p:spTgt spid="614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9">
                                            <p:txEl>
                                              <p:pRg st="2" end="2"/>
                                            </p:txEl>
                                          </p:spTgt>
                                        </p:tgtEl>
                                        <p:attrNameLst>
                                          <p:attrName>style.visibility</p:attrName>
                                        </p:attrNameLst>
                                      </p:cBhvr>
                                      <p:to>
                                        <p:strVal val="visible"/>
                                      </p:to>
                                    </p:set>
                                    <p:anim calcmode="lin" valueType="num">
                                      <p:cBhvr additive="base">
                                        <p:cTn id="19" dur="500" fill="hold"/>
                                        <p:tgtEl>
                                          <p:spTgt spid="614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1"/>
          <p:cNvSpPr>
            <a:spLocks noChangeArrowheads="1"/>
          </p:cNvSpPr>
          <p:nvPr/>
        </p:nvSpPr>
        <p:spPr bwMode="auto">
          <a:xfrm>
            <a:off x="2014539" y="3791228"/>
            <a:ext cx="184731" cy="369332"/>
          </a:xfrm>
          <a:prstGeom prst="rect">
            <a:avLst/>
          </a:prstGeom>
          <a:solidFill>
            <a:schemeClr val="bg1"/>
          </a:solidFill>
          <a:ln w="12700" algn="ctr">
            <a:noFill/>
            <a:miter lim="800000"/>
            <a:headEnd/>
            <a:tailEnd/>
          </a:ln>
        </p:spPr>
        <p:txBody>
          <a:bodyPr wrap="none" anchor="ctr">
            <a:spAutoFit/>
          </a:bodyPr>
          <a:lstStyle/>
          <a:p>
            <a:endParaRPr lang="en-US"/>
          </a:p>
        </p:txBody>
      </p:sp>
      <p:sp>
        <p:nvSpPr>
          <p:cNvPr id="41987" name="Rectangle 3"/>
          <p:cNvSpPr>
            <a:spLocks noGrp="1" noChangeArrowheads="1"/>
          </p:cNvSpPr>
          <p:nvPr>
            <p:ph idx="1"/>
          </p:nvPr>
        </p:nvSpPr>
        <p:spPr>
          <a:xfrm>
            <a:off x="522219" y="2330435"/>
            <a:ext cx="5983288" cy="2921586"/>
          </a:xfrm>
        </p:spPr>
        <p:txBody>
          <a:bodyPr>
            <a:normAutofit/>
          </a:bodyPr>
          <a:lstStyle/>
          <a:p>
            <a:pPr marL="342900" indent="-342900">
              <a:buFont typeface="Arial" panose="020B0604020202020204" pitchFamily="34" charset="0"/>
              <a:buChar char="•"/>
            </a:pPr>
            <a:r>
              <a:rPr lang="en-US" sz="1600" dirty="0">
                <a:solidFill>
                  <a:schemeClr val="tx1"/>
                </a:solidFill>
                <a:latin typeface="+mn-lt"/>
                <a:cs typeface="Calibri" pitchFamily="34" charset="0"/>
              </a:rPr>
              <a:t>Avoid  high cuff pressures which increase risk to airway</a:t>
            </a:r>
          </a:p>
          <a:p>
            <a:pPr marL="342900" indent="-342900">
              <a:buFont typeface="Arial" panose="020B0604020202020204" pitchFamily="34" charset="0"/>
              <a:buChar char="•"/>
            </a:pPr>
            <a:r>
              <a:rPr lang="en-US" sz="1600" dirty="0">
                <a:solidFill>
                  <a:schemeClr val="tx1"/>
                </a:solidFill>
                <a:latin typeface="+mn-lt"/>
                <a:cs typeface="Calibri" pitchFamily="34" charset="0"/>
              </a:rPr>
              <a:t>Benefit from low cuff pressure of MICROCUFF*</a:t>
            </a:r>
          </a:p>
          <a:p>
            <a:pPr marL="342900" indent="-342900">
              <a:buFont typeface="Arial" panose="020B0604020202020204" pitchFamily="34" charset="0"/>
              <a:buChar char="•"/>
            </a:pPr>
            <a:r>
              <a:rPr lang="en-US" sz="1600" dirty="0">
                <a:solidFill>
                  <a:schemeClr val="tx1"/>
                </a:solidFill>
                <a:latin typeface="+mn-lt"/>
                <a:cs typeface="Calibri" pitchFamily="34" charset="0"/>
              </a:rPr>
              <a:t>20 cm H</a:t>
            </a:r>
            <a:r>
              <a:rPr lang="en-US" sz="1600" baseline="-10000" dirty="0">
                <a:solidFill>
                  <a:schemeClr val="tx1"/>
                </a:solidFill>
                <a:latin typeface="+mn-lt"/>
                <a:cs typeface="Calibri" pitchFamily="34" charset="0"/>
              </a:rPr>
              <a:t>2</a:t>
            </a:r>
            <a:r>
              <a:rPr lang="en-US" sz="1600" dirty="0">
                <a:solidFill>
                  <a:schemeClr val="tx1"/>
                </a:solidFill>
                <a:latin typeface="+mn-lt"/>
                <a:cs typeface="Calibri" pitchFamily="34" charset="0"/>
              </a:rPr>
              <a:t>O is upper limit for cuff pressure – cuff pressure must be monitored during procedures. </a:t>
            </a:r>
          </a:p>
          <a:p>
            <a:pPr marL="342900" indent="-342900">
              <a:buFont typeface="Arial" panose="020B0604020202020204" pitchFamily="34" charset="0"/>
              <a:buChar char="•"/>
            </a:pPr>
            <a:r>
              <a:rPr lang="en-US" sz="1600" dirty="0">
                <a:solidFill>
                  <a:schemeClr val="tx1"/>
                </a:solidFill>
                <a:latin typeface="+mn-lt"/>
                <a:cs typeface="Calibri" pitchFamily="34" charset="0"/>
              </a:rPr>
              <a:t>Nitrous Oxide permeates all cuffs and increases pressure </a:t>
            </a:r>
          </a:p>
        </p:txBody>
      </p:sp>
      <p:sp>
        <p:nvSpPr>
          <p:cNvPr id="41991" name="Rectangle 14"/>
          <p:cNvSpPr>
            <a:spLocks noGrp="1" noChangeArrowheads="1"/>
          </p:cNvSpPr>
          <p:nvPr>
            <p:ph type="title"/>
          </p:nvPr>
        </p:nvSpPr>
        <p:spPr>
          <a:xfrm>
            <a:off x="522219" y="188236"/>
            <a:ext cx="10515600" cy="813766"/>
          </a:xfrm>
          <a:noFill/>
        </p:spPr>
        <p:txBody>
          <a:bodyPr>
            <a:normAutofit/>
          </a:bodyPr>
          <a:lstStyle/>
          <a:p>
            <a:r>
              <a:rPr lang="en-US" sz="3200" dirty="0">
                <a:solidFill>
                  <a:srgbClr val="1D51A4"/>
                </a:solidFill>
              </a:rPr>
              <a:t>Value Proposition - Reduced Risk of Tracheal Trauma</a:t>
            </a:r>
          </a:p>
        </p:txBody>
      </p:sp>
      <p:pic>
        <p:nvPicPr>
          <p:cNvPr id="41988" name="Picture 4"/>
          <p:cNvPicPr>
            <a:picLocks noChangeAspect="1" noChangeArrowheads="1"/>
          </p:cNvPicPr>
          <p:nvPr/>
        </p:nvPicPr>
        <p:blipFill>
          <a:blip r:embed="rId3" cstate="print"/>
          <a:srcRect/>
          <a:stretch>
            <a:fillRect/>
          </a:stretch>
        </p:blipFill>
        <p:spPr bwMode="auto">
          <a:xfrm>
            <a:off x="7313456" y="1434814"/>
            <a:ext cx="4276988" cy="3615865"/>
          </a:xfrm>
          <a:prstGeom prst="rect">
            <a:avLst/>
          </a:prstGeom>
          <a:noFill/>
          <a:ln w="38100">
            <a:solidFill>
              <a:schemeClr val="bg2"/>
            </a:solidFill>
            <a:miter lim="800000"/>
            <a:headEnd/>
            <a:tailEnd/>
          </a:ln>
        </p:spPr>
      </p:pic>
      <p:sp>
        <p:nvSpPr>
          <p:cNvPr id="41989" name="Rectangle 5"/>
          <p:cNvSpPr>
            <a:spLocks noChangeArrowheads="1"/>
          </p:cNvSpPr>
          <p:nvPr/>
        </p:nvSpPr>
        <p:spPr bwMode="auto">
          <a:xfrm>
            <a:off x="7039040" y="5418137"/>
            <a:ext cx="5019995" cy="830997"/>
          </a:xfrm>
          <a:prstGeom prst="rect">
            <a:avLst/>
          </a:prstGeom>
          <a:noFill/>
          <a:ln w="9525">
            <a:noFill/>
            <a:miter lim="800000"/>
            <a:headEnd/>
            <a:tailEnd/>
          </a:ln>
        </p:spPr>
        <p:txBody>
          <a:bodyPr wrap="square">
            <a:spAutoFit/>
          </a:bodyPr>
          <a:lstStyle/>
          <a:p>
            <a:pPr algn="ctr" eaLnBrk="1" hangingPunct="1">
              <a:spcBef>
                <a:spcPct val="20000"/>
              </a:spcBef>
              <a:buFont typeface="Wingdings" pitchFamily="2" charset="2"/>
              <a:buNone/>
            </a:pPr>
            <a:r>
              <a:rPr lang="en-US" sz="2400" dirty="0">
                <a:cs typeface="Calibri" pitchFamily="34" charset="0"/>
              </a:rPr>
              <a:t>Manometers are used to measure cuff pressure</a:t>
            </a:r>
          </a:p>
        </p:txBody>
      </p:sp>
      <p:sp>
        <p:nvSpPr>
          <p:cNvPr id="41990" name="Rectangle 7"/>
          <p:cNvSpPr>
            <a:spLocks noChangeArrowheads="1"/>
          </p:cNvSpPr>
          <p:nvPr/>
        </p:nvSpPr>
        <p:spPr bwMode="auto">
          <a:xfrm>
            <a:off x="521635" y="1339851"/>
            <a:ext cx="6991734" cy="396875"/>
          </a:xfrm>
          <a:prstGeom prst="rect">
            <a:avLst/>
          </a:prstGeom>
          <a:noFill/>
          <a:ln w="9525">
            <a:noFill/>
            <a:miter lim="800000"/>
            <a:headEnd/>
            <a:tailEnd/>
          </a:ln>
        </p:spPr>
        <p:txBody>
          <a:bodyPr wrap="square">
            <a:spAutoFit/>
          </a:bodyPr>
          <a:lstStyle/>
          <a:p>
            <a:pPr eaLnBrk="1" hangingPunct="1">
              <a:spcBef>
                <a:spcPct val="20000"/>
              </a:spcBef>
              <a:buFont typeface="Wingdings" pitchFamily="2" charset="2"/>
              <a:buNone/>
            </a:pPr>
            <a:r>
              <a:rPr lang="en-US" sz="2000" b="1" dirty="0">
                <a:solidFill>
                  <a:schemeClr val="accent6">
                    <a:lumMod val="75000"/>
                  </a:schemeClr>
                </a:solidFill>
                <a:cs typeface="Calibri" pitchFamily="34" charset="0"/>
              </a:rPr>
              <a:t>Key to safety: Continuous cuff pressure monitoring</a:t>
            </a:r>
          </a:p>
        </p:txBody>
      </p:sp>
    </p:spTree>
    <p:extLst>
      <p:ext uri="{BB962C8B-B14F-4D97-AF65-F5344CB8AC3E}">
        <p14:creationId xmlns:p14="http://schemas.microsoft.com/office/powerpoint/2010/main" val="19146562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evice, caliper&#10;&#10;Description generated with very high confidence">
            <a:extLst>
              <a:ext uri="{FF2B5EF4-FFF2-40B4-BE49-F238E27FC236}">
                <a16:creationId xmlns:a16="http://schemas.microsoft.com/office/drawing/2014/main" id="{D951423E-D3E4-4907-B144-3029626119C7}"/>
              </a:ext>
            </a:extLst>
          </p:cNvPr>
          <p:cNvPicPr>
            <a:picLocks noGrp="1" noChangeAspect="1"/>
          </p:cNvPicPr>
          <p:nvPr>
            <p:ph idx="1"/>
          </p:nvPr>
        </p:nvPicPr>
        <p:blipFill rotWithShape="1">
          <a:blip r:embed="rId2"/>
          <a:srcRect t="25708" b="33057"/>
          <a:stretch/>
        </p:blipFill>
        <p:spPr>
          <a:xfrm>
            <a:off x="7456349" y="1524693"/>
            <a:ext cx="3693128" cy="1522859"/>
          </a:xfrm>
          <a:prstGeom prst="rect">
            <a:avLst/>
          </a:prstGeom>
        </p:spPr>
      </p:pic>
      <p:sp>
        <p:nvSpPr>
          <p:cNvPr id="2" name="Title 1">
            <a:extLst>
              <a:ext uri="{FF2B5EF4-FFF2-40B4-BE49-F238E27FC236}">
                <a16:creationId xmlns:a16="http://schemas.microsoft.com/office/drawing/2014/main" id="{BE97C830-637E-43F9-836A-6D4F56DF3E4E}"/>
              </a:ext>
            </a:extLst>
          </p:cNvPr>
          <p:cNvSpPr>
            <a:spLocks noGrp="1"/>
          </p:cNvSpPr>
          <p:nvPr>
            <p:ph type="title"/>
          </p:nvPr>
        </p:nvSpPr>
        <p:spPr>
          <a:xfrm>
            <a:off x="522219" y="163688"/>
            <a:ext cx="10515600" cy="813766"/>
          </a:xfrm>
        </p:spPr>
        <p:txBody>
          <a:bodyPr>
            <a:normAutofit/>
          </a:bodyPr>
          <a:lstStyle/>
          <a:p>
            <a:r>
              <a:rPr lang="en-US" sz="3200" dirty="0">
                <a:solidFill>
                  <a:srgbClr val="1D51A4"/>
                </a:solidFill>
              </a:rPr>
              <a:t>Ways to Monitor Cuff Pressure</a:t>
            </a:r>
          </a:p>
        </p:txBody>
      </p:sp>
      <p:sp>
        <p:nvSpPr>
          <p:cNvPr id="3" name="Text Placeholder 2">
            <a:extLst>
              <a:ext uri="{FF2B5EF4-FFF2-40B4-BE49-F238E27FC236}">
                <a16:creationId xmlns:a16="http://schemas.microsoft.com/office/drawing/2014/main" id="{A29C5964-B366-457E-8B5B-9EC7415052CA}"/>
              </a:ext>
            </a:extLst>
          </p:cNvPr>
          <p:cNvSpPr>
            <a:spLocks noGrp="1"/>
          </p:cNvSpPr>
          <p:nvPr>
            <p:ph type="body" sz="half" idx="4294967295"/>
          </p:nvPr>
        </p:nvSpPr>
        <p:spPr>
          <a:xfrm>
            <a:off x="522219" y="1524693"/>
            <a:ext cx="5573781" cy="3171825"/>
          </a:xfrm>
        </p:spPr>
        <p:txBody>
          <a:bodyPr>
            <a:normAutofit fontScale="92500" lnSpcReduction="20000"/>
          </a:bodyPr>
          <a:lstStyle/>
          <a:p>
            <a:r>
              <a:rPr lang="en-US" sz="2300" b="1" dirty="0">
                <a:solidFill>
                  <a:srgbClr val="00B050"/>
                </a:solidFill>
              </a:rPr>
              <a:t>AG </a:t>
            </a:r>
            <a:r>
              <a:rPr lang="en-US" sz="2300" b="1" dirty="0" err="1">
                <a:solidFill>
                  <a:srgbClr val="00B050"/>
                </a:solidFill>
              </a:rPr>
              <a:t>Cuffill</a:t>
            </a:r>
            <a:r>
              <a:rPr lang="en-US" sz="2300" dirty="0">
                <a:solidFill>
                  <a:srgbClr val="00B050"/>
                </a:solidFill>
              </a:rPr>
              <a:t>:</a:t>
            </a:r>
            <a:br>
              <a:rPr lang="en-US" sz="2300" dirty="0">
                <a:solidFill>
                  <a:srgbClr val="00B050"/>
                </a:solidFill>
              </a:rPr>
            </a:br>
            <a:r>
              <a:rPr lang="en-US" sz="2300" dirty="0"/>
              <a:t> </a:t>
            </a:r>
            <a:br>
              <a:rPr lang="en-US" sz="2300" dirty="0"/>
            </a:br>
            <a:r>
              <a:rPr lang="en-US" sz="1900" dirty="0"/>
              <a:t>Simple, easy way to check cuff pressures. Pocket size and reusable up to 100 times per single patient use. No cleaning in between uses. Made by </a:t>
            </a:r>
            <a:r>
              <a:rPr lang="en-US" sz="1900" dirty="0" err="1"/>
              <a:t>Hospitech</a:t>
            </a:r>
            <a:r>
              <a:rPr lang="en-US" sz="1900" dirty="0"/>
              <a:t> Respiration.</a:t>
            </a:r>
          </a:p>
          <a:p>
            <a:endParaRPr lang="en-US" sz="2300" dirty="0"/>
          </a:p>
          <a:p>
            <a:endParaRPr lang="en-US" sz="2300" dirty="0"/>
          </a:p>
          <a:p>
            <a:r>
              <a:rPr lang="en-US" sz="2300" b="1" dirty="0">
                <a:solidFill>
                  <a:srgbClr val="00B050"/>
                </a:solidFill>
              </a:rPr>
              <a:t>Pressure Easy Cuff</a:t>
            </a:r>
            <a:r>
              <a:rPr lang="en-US" sz="2300" dirty="0">
                <a:solidFill>
                  <a:srgbClr val="00B050"/>
                </a:solidFill>
              </a:rPr>
              <a:t> </a:t>
            </a:r>
            <a:r>
              <a:rPr lang="en-US" sz="2300" b="1" dirty="0">
                <a:solidFill>
                  <a:srgbClr val="00B050"/>
                </a:solidFill>
              </a:rPr>
              <a:t>Monitor:</a:t>
            </a:r>
            <a:br>
              <a:rPr lang="en-US" sz="2300" b="1" dirty="0">
                <a:solidFill>
                  <a:srgbClr val="00B050"/>
                </a:solidFill>
              </a:rPr>
            </a:br>
            <a:r>
              <a:rPr lang="en-US" sz="2300" b="1" dirty="0"/>
              <a:t> </a:t>
            </a:r>
            <a:br>
              <a:rPr lang="en-US" sz="2300" dirty="0"/>
            </a:br>
            <a:r>
              <a:rPr lang="en-US" sz="1900" dirty="0"/>
              <a:t>Continuously monitors tracheal cuff pressure; single patient use. Made by Smiths Medical</a:t>
            </a:r>
          </a:p>
          <a:p>
            <a:endParaRPr lang="en-US" dirty="0"/>
          </a:p>
        </p:txBody>
      </p:sp>
      <p:pic>
        <p:nvPicPr>
          <p:cNvPr id="6" name="Picture 5">
            <a:extLst>
              <a:ext uri="{FF2B5EF4-FFF2-40B4-BE49-F238E27FC236}">
                <a16:creationId xmlns:a16="http://schemas.microsoft.com/office/drawing/2014/main" id="{4A5CE795-D06A-4DAB-8418-DB9E39AFE54C}"/>
              </a:ext>
            </a:extLst>
          </p:cNvPr>
          <p:cNvPicPr>
            <a:picLocks noChangeAspect="1"/>
          </p:cNvPicPr>
          <p:nvPr/>
        </p:nvPicPr>
        <p:blipFill rotWithShape="1">
          <a:blip r:embed="rId3"/>
          <a:srcRect l="22757" t="8937" r="22284" b="7038"/>
          <a:stretch/>
        </p:blipFill>
        <p:spPr>
          <a:xfrm>
            <a:off x="7376570" y="3209825"/>
            <a:ext cx="2755474" cy="2657064"/>
          </a:xfrm>
          <a:prstGeom prst="rect">
            <a:avLst/>
          </a:prstGeom>
        </p:spPr>
      </p:pic>
    </p:spTree>
    <p:extLst>
      <p:ext uri="{BB962C8B-B14F-4D97-AF65-F5344CB8AC3E}">
        <p14:creationId xmlns:p14="http://schemas.microsoft.com/office/powerpoint/2010/main" val="719280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       </a:t>
            </a:r>
            <a:r>
              <a:rPr lang="en-US" dirty="0">
                <a:latin typeface="+mn-lt"/>
                <a:cs typeface="Calibri" pitchFamily="34" charset="0"/>
              </a:rPr>
              <a:t>Clinical Evidence</a:t>
            </a:r>
          </a:p>
        </p:txBody>
      </p:sp>
    </p:spTree>
    <p:extLst>
      <p:ext uri="{BB962C8B-B14F-4D97-AF65-F5344CB8AC3E}">
        <p14:creationId xmlns:p14="http://schemas.microsoft.com/office/powerpoint/2010/main" val="1811254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8"/>
          <p:cNvSpPr>
            <a:spLocks noChangeArrowheads="1"/>
          </p:cNvSpPr>
          <p:nvPr/>
        </p:nvSpPr>
        <p:spPr bwMode="auto">
          <a:xfrm>
            <a:off x="2095501" y="3758684"/>
            <a:ext cx="184731" cy="369332"/>
          </a:xfrm>
          <a:prstGeom prst="rect">
            <a:avLst/>
          </a:prstGeom>
          <a:solidFill>
            <a:schemeClr val="bg1"/>
          </a:solidFill>
          <a:ln w="12700" algn="ctr">
            <a:noFill/>
            <a:miter lim="800000"/>
            <a:headEnd/>
            <a:tailEnd/>
          </a:ln>
        </p:spPr>
        <p:txBody>
          <a:bodyPr wrap="none" anchor="ctr">
            <a:spAutoFit/>
          </a:bodyPr>
          <a:lstStyle/>
          <a:p>
            <a:endParaRPr lang="en-US"/>
          </a:p>
        </p:txBody>
      </p:sp>
      <p:sp>
        <p:nvSpPr>
          <p:cNvPr id="66563" name="Rectangle 2"/>
          <p:cNvSpPr>
            <a:spLocks noGrp="1" noChangeArrowheads="1"/>
          </p:cNvSpPr>
          <p:nvPr>
            <p:ph type="title"/>
          </p:nvPr>
        </p:nvSpPr>
        <p:spPr/>
        <p:txBody>
          <a:bodyPr>
            <a:normAutofit/>
          </a:bodyPr>
          <a:lstStyle/>
          <a:p>
            <a:r>
              <a:rPr lang="en-US" sz="3200" dirty="0">
                <a:solidFill>
                  <a:srgbClr val="1D51A4"/>
                </a:solidFill>
              </a:rPr>
              <a:t>Clinical Article – 2005 </a:t>
            </a:r>
          </a:p>
        </p:txBody>
      </p:sp>
      <p:pic>
        <p:nvPicPr>
          <p:cNvPr id="66564" name="Picture 6"/>
          <p:cNvPicPr>
            <a:picLocks noChangeAspect="1" noChangeArrowheads="1"/>
          </p:cNvPicPr>
          <p:nvPr/>
        </p:nvPicPr>
        <p:blipFill>
          <a:blip r:embed="rId3" cstate="print"/>
          <a:srcRect/>
          <a:stretch>
            <a:fillRect/>
          </a:stretch>
        </p:blipFill>
        <p:spPr bwMode="auto">
          <a:xfrm>
            <a:off x="2004033" y="1545086"/>
            <a:ext cx="4839376" cy="1628703"/>
          </a:xfrm>
          <a:prstGeom prst="rect">
            <a:avLst/>
          </a:prstGeom>
          <a:noFill/>
          <a:ln w="28575" algn="ctr">
            <a:solidFill>
              <a:srgbClr val="FFA143"/>
            </a:solidFill>
            <a:miter lim="800000"/>
            <a:headEnd/>
            <a:tailEnd/>
          </a:ln>
        </p:spPr>
      </p:pic>
      <p:pic>
        <p:nvPicPr>
          <p:cNvPr id="924681" name="Picture 9"/>
          <p:cNvPicPr>
            <a:picLocks noChangeAspect="1" noChangeArrowheads="1"/>
          </p:cNvPicPr>
          <p:nvPr/>
        </p:nvPicPr>
        <p:blipFill>
          <a:blip r:embed="rId4" cstate="print"/>
          <a:srcRect/>
          <a:stretch>
            <a:fillRect/>
          </a:stretch>
        </p:blipFill>
        <p:spPr bwMode="auto">
          <a:xfrm>
            <a:off x="8170068" y="386246"/>
            <a:ext cx="3852862" cy="6197600"/>
          </a:xfrm>
          <a:prstGeom prst="rect">
            <a:avLst/>
          </a:prstGeom>
          <a:noFill/>
          <a:ln w="28575" algn="ctr">
            <a:solidFill>
              <a:srgbClr val="FFA143"/>
            </a:solidFill>
            <a:miter lim="800000"/>
            <a:headEnd/>
            <a:tailEnd/>
          </a:ln>
        </p:spPr>
      </p:pic>
      <p:sp>
        <p:nvSpPr>
          <p:cNvPr id="924682" name="Text Box 10"/>
          <p:cNvSpPr txBox="1">
            <a:spLocks noChangeArrowheads="1"/>
          </p:cNvSpPr>
          <p:nvPr/>
        </p:nvSpPr>
        <p:spPr bwMode="auto">
          <a:xfrm>
            <a:off x="846305" y="3822700"/>
            <a:ext cx="6546715" cy="1292662"/>
          </a:xfrm>
          <a:prstGeom prst="rect">
            <a:avLst/>
          </a:prstGeom>
          <a:noFill/>
          <a:ln w="12700" algn="ctr">
            <a:noFill/>
            <a:miter lim="800000"/>
            <a:headEnd/>
            <a:tailEnd/>
          </a:ln>
        </p:spPr>
        <p:txBody>
          <a:bodyPr wrap="square">
            <a:spAutoFit/>
          </a:bodyPr>
          <a:lstStyle/>
          <a:p>
            <a:pPr eaLnBrk="1" hangingPunct="1">
              <a:spcBef>
                <a:spcPct val="30000"/>
              </a:spcBef>
            </a:pPr>
            <a:r>
              <a:rPr lang="en-US" sz="2400" dirty="0">
                <a:cs typeface="Calibri" pitchFamily="34" charset="0"/>
              </a:rPr>
              <a:t>Conclusion:</a:t>
            </a:r>
            <a:br>
              <a:rPr lang="en-US" dirty="0">
                <a:cs typeface="Calibri" pitchFamily="34" charset="0"/>
              </a:rPr>
            </a:br>
            <a:r>
              <a:rPr lang="en-US" dirty="0">
                <a:cs typeface="Calibri" pitchFamily="34" charset="0"/>
              </a:rPr>
              <a:t>“In the in-hospital setting, </a:t>
            </a:r>
            <a:br>
              <a:rPr lang="en-US" dirty="0">
                <a:cs typeface="Calibri" pitchFamily="34" charset="0"/>
              </a:rPr>
            </a:br>
            <a:r>
              <a:rPr lang="en-US" dirty="0">
                <a:cs typeface="Calibri" pitchFamily="34" charset="0"/>
              </a:rPr>
              <a:t>a cuffed endotracheal tube is as safe as an </a:t>
            </a:r>
            <a:br>
              <a:rPr lang="en-US" dirty="0">
                <a:cs typeface="Calibri" pitchFamily="34" charset="0"/>
              </a:rPr>
            </a:br>
            <a:r>
              <a:rPr lang="en-US" dirty="0">
                <a:cs typeface="Calibri" pitchFamily="34" charset="0"/>
              </a:rPr>
              <a:t>un-cuffed tube for infants (except the newborn) and children.”</a:t>
            </a:r>
          </a:p>
        </p:txBody>
      </p:sp>
    </p:spTree>
    <p:extLst>
      <p:ext uri="{BB962C8B-B14F-4D97-AF65-F5344CB8AC3E}">
        <p14:creationId xmlns:p14="http://schemas.microsoft.com/office/powerpoint/2010/main" val="1105133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24681"/>
                                        </p:tgtEl>
                                        <p:attrNameLst>
                                          <p:attrName>style.visibility</p:attrName>
                                        </p:attrNameLst>
                                      </p:cBhvr>
                                      <p:to>
                                        <p:strVal val="visible"/>
                                      </p:to>
                                    </p:set>
                                    <p:animEffect transition="in" filter="blinds(horizontal)">
                                      <p:cBhvr>
                                        <p:cTn id="7" dur="500"/>
                                        <p:tgtEl>
                                          <p:spTgt spid="9246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24682"/>
                                        </p:tgtEl>
                                        <p:attrNameLst>
                                          <p:attrName>style.visibility</p:attrName>
                                        </p:attrNameLst>
                                      </p:cBhvr>
                                      <p:to>
                                        <p:strVal val="visible"/>
                                      </p:to>
                                    </p:set>
                                    <p:anim calcmode="lin" valueType="num">
                                      <p:cBhvr additive="base">
                                        <p:cTn id="12" dur="500" fill="hold"/>
                                        <p:tgtEl>
                                          <p:spTgt spid="924682"/>
                                        </p:tgtEl>
                                        <p:attrNameLst>
                                          <p:attrName>ppt_x</p:attrName>
                                        </p:attrNameLst>
                                      </p:cBhvr>
                                      <p:tavLst>
                                        <p:tav tm="0">
                                          <p:val>
                                            <p:strVal val="#ppt_x"/>
                                          </p:val>
                                        </p:tav>
                                        <p:tav tm="100000">
                                          <p:val>
                                            <p:strVal val="#ppt_x"/>
                                          </p:val>
                                        </p:tav>
                                      </p:tavLst>
                                    </p:anim>
                                    <p:anim calcmode="lin" valueType="num">
                                      <p:cBhvr additive="base">
                                        <p:cTn id="13" dur="500" fill="hold"/>
                                        <p:tgtEl>
                                          <p:spTgt spid="9246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6"/>
          <p:cNvSpPr>
            <a:spLocks noChangeArrowheads="1"/>
          </p:cNvSpPr>
          <p:nvPr/>
        </p:nvSpPr>
        <p:spPr bwMode="auto">
          <a:xfrm>
            <a:off x="2147889" y="3679309"/>
            <a:ext cx="184731" cy="369332"/>
          </a:xfrm>
          <a:prstGeom prst="rect">
            <a:avLst/>
          </a:prstGeom>
          <a:solidFill>
            <a:schemeClr val="bg1"/>
          </a:solidFill>
          <a:ln w="12700" algn="ctr">
            <a:noFill/>
            <a:miter lim="800000"/>
            <a:headEnd/>
            <a:tailEnd/>
          </a:ln>
        </p:spPr>
        <p:txBody>
          <a:bodyPr wrap="none" anchor="ctr">
            <a:spAutoFit/>
          </a:bodyPr>
          <a:lstStyle/>
          <a:p>
            <a:endParaRPr lang="en-US"/>
          </a:p>
        </p:txBody>
      </p:sp>
      <p:pic>
        <p:nvPicPr>
          <p:cNvPr id="69637" name="Picture 3"/>
          <p:cNvPicPr>
            <a:picLocks noGrp="1" noChangeAspect="1" noChangeArrowheads="1"/>
          </p:cNvPicPr>
          <p:nvPr>
            <p:ph idx="1"/>
          </p:nvPr>
        </p:nvPicPr>
        <p:blipFill>
          <a:blip r:embed="rId3" cstate="print"/>
          <a:stretch>
            <a:fillRect/>
          </a:stretch>
        </p:blipFill>
        <p:spPr>
          <a:xfrm>
            <a:off x="5525311" y="1131111"/>
            <a:ext cx="6341277" cy="4194783"/>
          </a:xfrm>
          <a:noFill/>
          <a:ln w="28575">
            <a:solidFill>
              <a:srgbClr val="FFA143"/>
            </a:solidFill>
          </a:ln>
        </p:spPr>
      </p:pic>
      <p:sp>
        <p:nvSpPr>
          <p:cNvPr id="69636" name="Rectangle 2"/>
          <p:cNvSpPr>
            <a:spLocks noGrp="1" noChangeArrowheads="1"/>
          </p:cNvSpPr>
          <p:nvPr>
            <p:ph type="title"/>
          </p:nvPr>
        </p:nvSpPr>
        <p:spPr>
          <a:xfrm>
            <a:off x="522219" y="191467"/>
            <a:ext cx="10515600" cy="813766"/>
          </a:xfrm>
        </p:spPr>
        <p:txBody>
          <a:bodyPr>
            <a:normAutofit/>
          </a:bodyPr>
          <a:lstStyle/>
          <a:p>
            <a:r>
              <a:rPr lang="en-US" sz="3200" dirty="0">
                <a:solidFill>
                  <a:srgbClr val="1D51A4"/>
                </a:solidFill>
              </a:rPr>
              <a:t>Clinical Article - 2005</a:t>
            </a:r>
          </a:p>
        </p:txBody>
      </p:sp>
      <p:sp>
        <p:nvSpPr>
          <p:cNvPr id="847876" name="Rectangle 4"/>
          <p:cNvSpPr>
            <a:spLocks noChangeArrowheads="1"/>
          </p:cNvSpPr>
          <p:nvPr/>
        </p:nvSpPr>
        <p:spPr bwMode="auto">
          <a:xfrm>
            <a:off x="541674" y="4943468"/>
            <a:ext cx="7721600" cy="1146046"/>
          </a:xfrm>
          <a:prstGeom prst="rect">
            <a:avLst/>
          </a:prstGeom>
          <a:noFill/>
          <a:ln w="9525">
            <a:noFill/>
            <a:miter lim="800000"/>
            <a:headEnd/>
            <a:tailEnd/>
          </a:ln>
        </p:spPr>
        <p:txBody>
          <a:bodyPr/>
          <a:lstStyle/>
          <a:p>
            <a:pPr eaLnBrk="1" hangingPunct="1">
              <a:spcBef>
                <a:spcPct val="100000"/>
              </a:spcBef>
              <a:buClr>
                <a:schemeClr val="tx1"/>
              </a:buClr>
              <a:buSzPct val="120000"/>
              <a:buFont typeface="Wingdings" pitchFamily="2" charset="2"/>
              <a:buNone/>
            </a:pPr>
            <a:r>
              <a:rPr lang="en-US" sz="2400" dirty="0">
                <a:cs typeface="Calibri" pitchFamily="34" charset="0"/>
              </a:rPr>
              <a:t>Conclusion:</a:t>
            </a:r>
            <a:br>
              <a:rPr lang="en-US" dirty="0">
                <a:latin typeface="Calibri" pitchFamily="34" charset="0"/>
                <a:cs typeface="Calibri" pitchFamily="34" charset="0"/>
              </a:rPr>
            </a:br>
            <a:r>
              <a:rPr lang="en-US" dirty="0">
                <a:cs typeface="Calibri" pitchFamily="34" charset="0"/>
              </a:rPr>
              <a:t>“MICROCUFF* pediatric tracheal tubes provided tracheal sealing </a:t>
            </a:r>
            <a:br>
              <a:rPr lang="en-US" dirty="0">
                <a:cs typeface="Calibri" pitchFamily="34" charset="0"/>
              </a:rPr>
            </a:br>
            <a:r>
              <a:rPr lang="en-US" dirty="0">
                <a:cs typeface="Calibri" pitchFamily="34" charset="0"/>
              </a:rPr>
              <a:t>with cuff pressures considerably lower than usually accepted.”</a:t>
            </a:r>
          </a:p>
        </p:txBody>
      </p:sp>
    </p:spTree>
    <p:extLst>
      <p:ext uri="{BB962C8B-B14F-4D97-AF65-F5344CB8AC3E}">
        <p14:creationId xmlns:p14="http://schemas.microsoft.com/office/powerpoint/2010/main" val="3536685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7876"/>
                                        </p:tgtEl>
                                        <p:attrNameLst>
                                          <p:attrName>style.visibility</p:attrName>
                                        </p:attrNameLst>
                                      </p:cBhvr>
                                      <p:to>
                                        <p:strVal val="visible"/>
                                      </p:to>
                                    </p:set>
                                    <p:animEffect transition="in" filter="blinds(horizontal)">
                                      <p:cBhvr>
                                        <p:cTn id="7" dur="500"/>
                                        <p:tgtEl>
                                          <p:spTgt spid="8478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47876">
                                            <p:txEl>
                                              <p:pRg st="0" end="0"/>
                                            </p:txEl>
                                          </p:spTgt>
                                        </p:tgtEl>
                                        <p:attrNameLst>
                                          <p:attrName>style.visibility</p:attrName>
                                        </p:attrNameLst>
                                      </p:cBhvr>
                                      <p:to>
                                        <p:strVal val="visible"/>
                                      </p:to>
                                    </p:set>
                                    <p:anim calcmode="lin" valueType="num">
                                      <p:cBhvr additive="base">
                                        <p:cTn id="12" dur="500" fill="hold"/>
                                        <p:tgtEl>
                                          <p:spTgt spid="84787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4787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7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5"/>
          <p:cNvSpPr>
            <a:spLocks noChangeArrowheads="1"/>
          </p:cNvSpPr>
          <p:nvPr/>
        </p:nvSpPr>
        <p:spPr bwMode="auto">
          <a:xfrm>
            <a:off x="2095501" y="3758684"/>
            <a:ext cx="184731" cy="369332"/>
          </a:xfrm>
          <a:prstGeom prst="rect">
            <a:avLst/>
          </a:prstGeom>
          <a:solidFill>
            <a:schemeClr val="bg1"/>
          </a:solidFill>
          <a:ln w="12700" algn="ctr">
            <a:noFill/>
            <a:miter lim="800000"/>
            <a:headEnd/>
            <a:tailEnd/>
          </a:ln>
        </p:spPr>
        <p:txBody>
          <a:bodyPr wrap="none" anchor="ctr">
            <a:spAutoFit/>
          </a:bodyPr>
          <a:lstStyle/>
          <a:p>
            <a:endParaRPr lang="en-US"/>
          </a:p>
        </p:txBody>
      </p:sp>
      <p:pic>
        <p:nvPicPr>
          <p:cNvPr id="70660" name="Picture 3"/>
          <p:cNvPicPr>
            <a:picLocks noGrp="1" noChangeAspect="1" noChangeArrowheads="1"/>
          </p:cNvPicPr>
          <p:nvPr>
            <p:ph idx="1"/>
          </p:nvPr>
        </p:nvPicPr>
        <p:blipFill>
          <a:blip r:embed="rId3" cstate="print"/>
          <a:stretch>
            <a:fillRect/>
          </a:stretch>
        </p:blipFill>
        <p:spPr>
          <a:xfrm>
            <a:off x="6297376" y="1122937"/>
            <a:ext cx="5530005" cy="4737100"/>
          </a:xfrm>
          <a:noFill/>
          <a:ln w="28575">
            <a:solidFill>
              <a:srgbClr val="FFA143"/>
            </a:solidFill>
          </a:ln>
        </p:spPr>
      </p:pic>
      <p:sp>
        <p:nvSpPr>
          <p:cNvPr id="70659" name="Rectangle 2"/>
          <p:cNvSpPr>
            <a:spLocks noGrp="1" noChangeArrowheads="1"/>
          </p:cNvSpPr>
          <p:nvPr>
            <p:ph type="title"/>
          </p:nvPr>
        </p:nvSpPr>
        <p:spPr>
          <a:xfrm>
            <a:off x="522219" y="172011"/>
            <a:ext cx="10515600" cy="813766"/>
          </a:xfrm>
        </p:spPr>
        <p:txBody>
          <a:bodyPr>
            <a:normAutofit/>
          </a:bodyPr>
          <a:lstStyle/>
          <a:p>
            <a:r>
              <a:rPr lang="en-US" sz="3200" dirty="0">
                <a:solidFill>
                  <a:srgbClr val="1D51A4"/>
                </a:solidFill>
              </a:rPr>
              <a:t>Clinical Article - 2005</a:t>
            </a:r>
          </a:p>
        </p:txBody>
      </p:sp>
      <p:sp>
        <p:nvSpPr>
          <p:cNvPr id="848900" name="Rectangle 4"/>
          <p:cNvSpPr>
            <a:spLocks noChangeArrowheads="1"/>
          </p:cNvSpPr>
          <p:nvPr/>
        </p:nvSpPr>
        <p:spPr bwMode="auto">
          <a:xfrm>
            <a:off x="797668" y="1727200"/>
            <a:ext cx="5018932" cy="4546600"/>
          </a:xfrm>
          <a:prstGeom prst="rect">
            <a:avLst/>
          </a:prstGeom>
          <a:noFill/>
          <a:ln w="9525">
            <a:noFill/>
            <a:miter lim="800000"/>
            <a:headEnd/>
            <a:tailEnd/>
          </a:ln>
        </p:spPr>
        <p:txBody>
          <a:bodyPr/>
          <a:lstStyle/>
          <a:p>
            <a:r>
              <a:rPr lang="en-US" dirty="0"/>
              <a:t>Dr. Weiss: </a:t>
            </a:r>
          </a:p>
          <a:p>
            <a:r>
              <a:rPr lang="en-US" dirty="0"/>
              <a:t>Appropriate placement of intubation depth marks in a new cuffed pediatric tracheal tube </a:t>
            </a:r>
          </a:p>
          <a:p>
            <a:r>
              <a:rPr lang="en-US" dirty="0"/>
              <a:t>250 patient study </a:t>
            </a:r>
            <a:endParaRPr lang="en-US" b="1" dirty="0">
              <a:cs typeface="Calibri" pitchFamily="34" charset="0"/>
            </a:endParaRPr>
          </a:p>
          <a:p>
            <a:pPr eaLnBrk="1" hangingPunct="1">
              <a:spcBef>
                <a:spcPct val="100000"/>
              </a:spcBef>
              <a:buClr>
                <a:schemeClr val="tx1"/>
              </a:buClr>
              <a:buSzPct val="120000"/>
              <a:buFont typeface="Wingdings" pitchFamily="2" charset="2"/>
              <a:buNone/>
            </a:pPr>
            <a:r>
              <a:rPr lang="en-US" sz="2400" dirty="0">
                <a:cs typeface="Calibri" pitchFamily="34" charset="0"/>
              </a:rPr>
              <a:t>Conclusion:</a:t>
            </a:r>
            <a:br>
              <a:rPr lang="en-US" dirty="0">
                <a:cs typeface="Calibri" pitchFamily="34" charset="0"/>
              </a:rPr>
            </a:br>
            <a:r>
              <a:rPr lang="en-US" dirty="0">
                <a:cs typeface="Calibri" pitchFamily="34" charset="0"/>
              </a:rPr>
              <a:t>“The insertion depth marks on the new MICROCUFF* pediatric tracheal tube allows adequate placing of the tracheal tube with a cuff-free subglottic zone.”</a:t>
            </a:r>
          </a:p>
        </p:txBody>
      </p:sp>
    </p:spTree>
    <p:extLst>
      <p:ext uri="{BB962C8B-B14F-4D97-AF65-F5344CB8AC3E}">
        <p14:creationId xmlns:p14="http://schemas.microsoft.com/office/powerpoint/2010/main" val="1131567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8900"/>
                                        </p:tgtEl>
                                        <p:attrNameLst>
                                          <p:attrName>style.visibility</p:attrName>
                                        </p:attrNameLst>
                                      </p:cBhvr>
                                      <p:to>
                                        <p:strVal val="visible"/>
                                      </p:to>
                                    </p:set>
                                    <p:animEffect transition="in" filter="blinds(horizontal)">
                                      <p:cBhvr>
                                        <p:cTn id="7" dur="500"/>
                                        <p:tgtEl>
                                          <p:spTgt spid="8489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48900">
                                            <p:txEl>
                                              <p:pRg st="3" end="3"/>
                                            </p:txEl>
                                          </p:spTgt>
                                        </p:tgtEl>
                                        <p:attrNameLst>
                                          <p:attrName>style.visibility</p:attrName>
                                        </p:attrNameLst>
                                      </p:cBhvr>
                                      <p:to>
                                        <p:strVal val="visible"/>
                                      </p:to>
                                    </p:set>
                                    <p:anim calcmode="lin" valueType="num">
                                      <p:cBhvr additive="base">
                                        <p:cTn id="12" dur="500" fill="hold"/>
                                        <p:tgtEl>
                                          <p:spTgt spid="848900">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489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48900">
                                            <p:txEl>
                                              <p:pRg st="0" end="0"/>
                                            </p:txEl>
                                          </p:spTgt>
                                        </p:tgtEl>
                                        <p:attrNameLst>
                                          <p:attrName>style.visibility</p:attrName>
                                        </p:attrNameLst>
                                      </p:cBhvr>
                                      <p:to>
                                        <p:strVal val="visible"/>
                                      </p:to>
                                    </p:set>
                                    <p:anim calcmode="lin" valueType="num">
                                      <p:cBhvr additive="base">
                                        <p:cTn id="18" dur="500" fill="hold"/>
                                        <p:tgtEl>
                                          <p:spTgt spid="84890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48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48900">
                                            <p:txEl>
                                              <p:pRg st="1" end="1"/>
                                            </p:txEl>
                                          </p:spTgt>
                                        </p:tgtEl>
                                        <p:attrNameLst>
                                          <p:attrName>style.visibility</p:attrName>
                                        </p:attrNameLst>
                                      </p:cBhvr>
                                      <p:to>
                                        <p:strVal val="visible"/>
                                      </p:to>
                                    </p:set>
                                    <p:anim calcmode="lin" valueType="num">
                                      <p:cBhvr additive="base">
                                        <p:cTn id="24" dur="500" fill="hold"/>
                                        <p:tgtEl>
                                          <p:spTgt spid="848900">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48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48900">
                                            <p:txEl>
                                              <p:pRg st="2" end="2"/>
                                            </p:txEl>
                                          </p:spTgt>
                                        </p:tgtEl>
                                        <p:attrNameLst>
                                          <p:attrName>style.visibility</p:attrName>
                                        </p:attrNameLst>
                                      </p:cBhvr>
                                      <p:to>
                                        <p:strVal val="visible"/>
                                      </p:to>
                                    </p:set>
                                    <p:anim calcmode="lin" valueType="num">
                                      <p:cBhvr additive="base">
                                        <p:cTn id="30" dur="500" fill="hold"/>
                                        <p:tgtEl>
                                          <p:spTgt spid="848900">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4890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       </a:t>
            </a:r>
            <a:r>
              <a:rPr lang="en-US" dirty="0">
                <a:latin typeface="+mn-lt"/>
                <a:cs typeface="Calibri" pitchFamily="34" charset="0"/>
              </a:rPr>
              <a:t>MICROCUFF* </a:t>
            </a:r>
            <a:r>
              <a:rPr lang="en-US" dirty="0" err="1">
                <a:latin typeface="+mn-lt"/>
                <a:cs typeface="Calibri" pitchFamily="34" charset="0"/>
              </a:rPr>
              <a:t>Paediatrics</a:t>
            </a:r>
            <a:br>
              <a:rPr lang="en-US" dirty="0">
                <a:latin typeface="+mn-lt"/>
                <a:cs typeface="Calibri" pitchFamily="34" charset="0"/>
              </a:rPr>
            </a:br>
            <a:r>
              <a:rPr lang="en-US" dirty="0">
                <a:latin typeface="+mn-lt"/>
                <a:cs typeface="Calibri" pitchFamily="34" charset="0"/>
              </a:rPr>
              <a:t>Sales &amp; Marketing tools</a:t>
            </a:r>
          </a:p>
        </p:txBody>
      </p:sp>
    </p:spTree>
    <p:extLst>
      <p:ext uri="{BB962C8B-B14F-4D97-AF65-F5344CB8AC3E}">
        <p14:creationId xmlns:p14="http://schemas.microsoft.com/office/powerpoint/2010/main" val="2172991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0D8E0B-61FD-C6FA-8BA9-955A34857BA5}"/>
              </a:ext>
            </a:extLst>
          </p:cNvPr>
          <p:cNvSpPr>
            <a:spLocks noGrp="1"/>
          </p:cNvSpPr>
          <p:nvPr>
            <p:ph type="body" sz="quarter" idx="13"/>
          </p:nvPr>
        </p:nvSpPr>
        <p:spPr/>
        <p:txBody>
          <a:bodyPr/>
          <a:lstStyle/>
          <a:p>
            <a:pPr algn="ctr"/>
            <a:r>
              <a:rPr lang="fr-BE" dirty="0"/>
              <a:t>HC659-04</a:t>
            </a:r>
            <a:endParaRPr lang="en-US" dirty="0"/>
          </a:p>
        </p:txBody>
      </p:sp>
      <p:sp>
        <p:nvSpPr>
          <p:cNvPr id="6" name="Text Placeholder 5">
            <a:extLst>
              <a:ext uri="{FF2B5EF4-FFF2-40B4-BE49-F238E27FC236}">
                <a16:creationId xmlns:a16="http://schemas.microsoft.com/office/drawing/2014/main" id="{16C4CDAF-F9E5-BD2A-3A1D-5C203D51DE91}"/>
              </a:ext>
            </a:extLst>
          </p:cNvPr>
          <p:cNvSpPr>
            <a:spLocks noGrp="1"/>
          </p:cNvSpPr>
          <p:nvPr>
            <p:ph type="body" sz="quarter" idx="14"/>
          </p:nvPr>
        </p:nvSpPr>
        <p:spPr/>
        <p:txBody>
          <a:bodyPr/>
          <a:lstStyle/>
          <a:p>
            <a:pPr algn="ctr"/>
            <a:r>
              <a:rPr lang="fr-BE" dirty="0"/>
              <a:t>HC623-04</a:t>
            </a:r>
            <a:endParaRPr lang="en-US" dirty="0"/>
          </a:p>
        </p:txBody>
      </p:sp>
      <p:sp>
        <p:nvSpPr>
          <p:cNvPr id="4" name="Title 3">
            <a:extLst>
              <a:ext uri="{FF2B5EF4-FFF2-40B4-BE49-F238E27FC236}">
                <a16:creationId xmlns:a16="http://schemas.microsoft.com/office/drawing/2014/main" id="{BE523062-EF48-F051-83E5-F01C78155378}"/>
              </a:ext>
            </a:extLst>
          </p:cNvPr>
          <p:cNvSpPr>
            <a:spLocks noGrp="1"/>
          </p:cNvSpPr>
          <p:nvPr>
            <p:ph type="title"/>
          </p:nvPr>
        </p:nvSpPr>
        <p:spPr>
          <a:xfrm>
            <a:off x="505441" y="170894"/>
            <a:ext cx="10515600" cy="813766"/>
          </a:xfrm>
        </p:spPr>
        <p:txBody>
          <a:bodyPr/>
          <a:lstStyle/>
          <a:p>
            <a:r>
              <a:rPr lang="fr-BE" sz="3200" dirty="0">
                <a:solidFill>
                  <a:srgbClr val="1D51A4"/>
                </a:solidFill>
              </a:rPr>
              <a:t>MICROCUFF* </a:t>
            </a:r>
            <a:r>
              <a:rPr lang="fr-BE" sz="3200" dirty="0" err="1">
                <a:solidFill>
                  <a:srgbClr val="1D51A4"/>
                </a:solidFill>
              </a:rPr>
              <a:t>Paediatrics</a:t>
            </a:r>
            <a:endParaRPr lang="en-US" sz="3200" dirty="0">
              <a:solidFill>
                <a:srgbClr val="1D51A4"/>
              </a:solidFill>
            </a:endParaRPr>
          </a:p>
        </p:txBody>
      </p:sp>
      <p:sp>
        <p:nvSpPr>
          <p:cNvPr id="2" name="Slide Number Placeholder 1">
            <a:extLst>
              <a:ext uri="{FF2B5EF4-FFF2-40B4-BE49-F238E27FC236}">
                <a16:creationId xmlns:a16="http://schemas.microsoft.com/office/drawing/2014/main" id="{1D87F429-2842-DD98-5846-483CF5B82DEB}"/>
              </a:ext>
            </a:extLst>
          </p:cNvPr>
          <p:cNvSpPr>
            <a:spLocks noGrp="1"/>
          </p:cNvSpPr>
          <p:nvPr>
            <p:ph type="sldNum" sz="quarter" idx="4294967295"/>
          </p:nvPr>
        </p:nvSpPr>
        <p:spPr>
          <a:xfrm>
            <a:off x="11361738" y="6443663"/>
            <a:ext cx="830262" cy="2825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EB349060-BA3C-7232-CC8B-04746074B653}"/>
              </a:ext>
            </a:extLst>
          </p:cNvPr>
          <p:cNvPicPr>
            <a:picLocks noChangeAspect="1"/>
          </p:cNvPicPr>
          <p:nvPr/>
        </p:nvPicPr>
        <p:blipFill>
          <a:blip r:embed="rId2"/>
          <a:stretch>
            <a:fillRect/>
          </a:stretch>
        </p:blipFill>
        <p:spPr>
          <a:xfrm>
            <a:off x="1347281" y="1100955"/>
            <a:ext cx="1963833" cy="2868499"/>
          </a:xfrm>
          <a:prstGeom prst="rect">
            <a:avLst/>
          </a:prstGeom>
        </p:spPr>
      </p:pic>
      <p:pic>
        <p:nvPicPr>
          <p:cNvPr id="14" name="Picture 13">
            <a:extLst>
              <a:ext uri="{FF2B5EF4-FFF2-40B4-BE49-F238E27FC236}">
                <a16:creationId xmlns:a16="http://schemas.microsoft.com/office/drawing/2014/main" id="{3D55EB86-4A7C-629B-8594-02D8ED64E4D6}"/>
              </a:ext>
            </a:extLst>
          </p:cNvPr>
          <p:cNvPicPr>
            <a:picLocks noChangeAspect="1"/>
          </p:cNvPicPr>
          <p:nvPr/>
        </p:nvPicPr>
        <p:blipFill>
          <a:blip r:embed="rId3"/>
          <a:stretch>
            <a:fillRect/>
          </a:stretch>
        </p:blipFill>
        <p:spPr>
          <a:xfrm>
            <a:off x="4159869" y="1563079"/>
            <a:ext cx="3930371" cy="2265401"/>
          </a:xfrm>
          <a:prstGeom prst="rect">
            <a:avLst/>
          </a:prstGeom>
        </p:spPr>
      </p:pic>
    </p:spTree>
    <p:extLst>
      <p:ext uri="{BB962C8B-B14F-4D97-AF65-F5344CB8AC3E}">
        <p14:creationId xmlns:p14="http://schemas.microsoft.com/office/powerpoint/2010/main" val="325481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4"/>
          <p:cNvSpPr>
            <a:spLocks noGrp="1" noChangeArrowheads="1"/>
          </p:cNvSpPr>
          <p:nvPr>
            <p:ph idx="1"/>
          </p:nvPr>
        </p:nvSpPr>
        <p:spPr>
          <a:xfrm>
            <a:off x="518199" y="1400175"/>
            <a:ext cx="10891271" cy="4737153"/>
          </a:xfrm>
        </p:spPr>
        <p:txBody>
          <a:bodyPr>
            <a:normAutofit/>
          </a:bodyPr>
          <a:lstStyle/>
          <a:p>
            <a:pPr eaLnBrk="1" hangingPunct="1"/>
            <a:r>
              <a:rPr lang="en-US" dirty="0">
                <a:latin typeface="+mn-lt"/>
                <a:cs typeface="Calibri" pitchFamily="34" charset="0"/>
              </a:rPr>
              <a:t>Objectives: </a:t>
            </a:r>
            <a:br>
              <a:rPr lang="en-US" dirty="0">
                <a:latin typeface="+mn-lt"/>
                <a:cs typeface="Calibri" pitchFamily="34" charset="0"/>
              </a:rPr>
            </a:br>
            <a:endParaRPr lang="en-US" dirty="0">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latin typeface="+mn-lt"/>
                <a:cs typeface="Calibri" pitchFamily="34" charset="0"/>
              </a:rPr>
              <a:t>Describe the history and current product offerings.</a:t>
            </a:r>
            <a:br>
              <a:rPr lang="en-US" sz="1800" dirty="0">
                <a:latin typeface="+mn-lt"/>
                <a:cs typeface="Calibri" pitchFamily="34" charset="0"/>
              </a:rPr>
            </a:br>
            <a:endParaRPr lang="en-US" sz="1800" dirty="0">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latin typeface="+mn-lt"/>
                <a:cs typeface="Calibri" pitchFamily="34" charset="0"/>
              </a:rPr>
              <a:t>State traditional teachings in comparing Cuffed versus Un-cuffed Tubes.</a:t>
            </a:r>
          </a:p>
          <a:p>
            <a:pPr marL="285750" indent="-285750" eaLnBrk="1" hangingPunct="1">
              <a:buClr>
                <a:srgbClr val="0070C0"/>
              </a:buClr>
              <a:buFont typeface="Arial" panose="020B0604020202020204" pitchFamily="34" charset="0"/>
              <a:buChar char="•"/>
            </a:pPr>
            <a:endParaRPr lang="en-US" sz="1800" dirty="0">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latin typeface="+mn-lt"/>
                <a:cs typeface="Calibri" pitchFamily="34" charset="0"/>
              </a:rPr>
              <a:t>Discuss the </a:t>
            </a:r>
            <a:r>
              <a:rPr lang="en-US" sz="1800" dirty="0" err="1">
                <a:latin typeface="+mn-lt"/>
                <a:cs typeface="Calibri" pitchFamily="34" charset="0"/>
              </a:rPr>
              <a:t>AirLife</a:t>
            </a:r>
            <a:r>
              <a:rPr lang="en-US" sz="1800" dirty="0">
                <a:latin typeface="+mn-lt"/>
                <a:cs typeface="Calibri" pitchFamily="34" charset="0"/>
              </a:rPr>
              <a:t> Value Proposition (3 Key Messages).</a:t>
            </a:r>
          </a:p>
        </p:txBody>
      </p:sp>
      <p:sp>
        <p:nvSpPr>
          <p:cNvPr id="11266" name="Rectangle 3"/>
          <p:cNvSpPr>
            <a:spLocks noGrp="1" noChangeArrowheads="1"/>
          </p:cNvSpPr>
          <p:nvPr>
            <p:ph type="title"/>
          </p:nvPr>
        </p:nvSpPr>
        <p:spPr>
          <a:xfrm>
            <a:off x="502763" y="157423"/>
            <a:ext cx="10515600" cy="813766"/>
          </a:xfrm>
        </p:spPr>
        <p:txBody>
          <a:bodyPr>
            <a:normAutofit/>
          </a:bodyPr>
          <a:lstStyle/>
          <a:p>
            <a:pPr eaLnBrk="1" hangingPunct="1"/>
            <a:r>
              <a:rPr lang="en-US" dirty="0">
                <a:solidFill>
                  <a:srgbClr val="1D51A4"/>
                </a:solidFill>
              </a:rPr>
              <a:t>Pediatric MICROCUFF* </a:t>
            </a:r>
          </a:p>
        </p:txBody>
      </p:sp>
      <p:pic>
        <p:nvPicPr>
          <p:cNvPr id="11268" name="Picture 5"/>
          <p:cNvPicPr>
            <a:picLocks noChangeAspect="1" noChangeArrowheads="1"/>
          </p:cNvPicPr>
          <p:nvPr/>
        </p:nvPicPr>
        <p:blipFill>
          <a:blip r:embed="rId3" cstate="print"/>
          <a:srcRect/>
          <a:stretch>
            <a:fillRect/>
          </a:stretch>
        </p:blipFill>
        <p:spPr bwMode="auto">
          <a:xfrm>
            <a:off x="8521700" y="1227138"/>
            <a:ext cx="1600200" cy="2214562"/>
          </a:xfrm>
          <a:prstGeom prst="rect">
            <a:avLst/>
          </a:prstGeom>
          <a:noFill/>
          <a:ln w="38100">
            <a:solidFill>
              <a:schemeClr val="bg2"/>
            </a:solidFill>
            <a:miter lim="800000"/>
            <a:headEnd/>
            <a:tailEnd/>
          </a:ln>
        </p:spPr>
      </p:pic>
    </p:spTree>
    <p:extLst>
      <p:ext uri="{BB962C8B-B14F-4D97-AF65-F5344CB8AC3E}">
        <p14:creationId xmlns:p14="http://schemas.microsoft.com/office/powerpoint/2010/main" val="350996921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AF50-296C-41A0-B97B-F9DEFB85C50E}"/>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589703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83497-4AB4-4706-8585-835ADC9E2D44}"/>
              </a:ext>
            </a:extLst>
          </p:cNvPr>
          <p:cNvSpPr>
            <a:spLocks noGrp="1"/>
          </p:cNvSpPr>
          <p:nvPr>
            <p:ph idx="1"/>
          </p:nvPr>
        </p:nvSpPr>
        <p:spPr>
          <a:xfrm>
            <a:off x="513335" y="1400175"/>
            <a:ext cx="10891271" cy="4737153"/>
          </a:xfrm>
        </p:spPr>
        <p:txBody>
          <a:bodyPr>
            <a:normAutofit/>
          </a:bodyPr>
          <a:lstStyle/>
          <a:p>
            <a:r>
              <a:rPr lang="en-US" altLang="en-US" sz="1600" dirty="0"/>
              <a:t>Pediatric patients are not all the same, so physicians refer to them into three groups:</a:t>
            </a:r>
          </a:p>
          <a:p>
            <a:pPr marL="0" indent="0">
              <a:buNone/>
            </a:pPr>
            <a:endParaRPr lang="en-US" altLang="en-US" sz="1600" dirty="0"/>
          </a:p>
          <a:p>
            <a:pPr lvl="1"/>
            <a:r>
              <a:rPr lang="en-US" altLang="en-US" sz="1600" b="1" dirty="0">
                <a:solidFill>
                  <a:srgbClr val="00B050"/>
                </a:solidFill>
              </a:rPr>
              <a:t>Neonate</a:t>
            </a:r>
            <a:r>
              <a:rPr lang="en-US" altLang="en-US" sz="1600" dirty="0">
                <a:solidFill>
                  <a:srgbClr val="00B050"/>
                </a:solidFill>
              </a:rPr>
              <a:t>:</a:t>
            </a:r>
            <a:r>
              <a:rPr lang="en-US" altLang="en-US" sz="1600" dirty="0"/>
              <a:t> Less then 30 days of age</a:t>
            </a:r>
            <a:br>
              <a:rPr lang="en-US" altLang="en-US" sz="1600" dirty="0"/>
            </a:br>
            <a:endParaRPr lang="en-US" altLang="en-US" sz="1600" dirty="0"/>
          </a:p>
          <a:p>
            <a:pPr lvl="1"/>
            <a:r>
              <a:rPr lang="en-US" altLang="en-US" sz="1600" b="1" dirty="0">
                <a:solidFill>
                  <a:srgbClr val="00B050"/>
                </a:solidFill>
              </a:rPr>
              <a:t>Infant</a:t>
            </a:r>
            <a:r>
              <a:rPr lang="en-US" altLang="en-US" sz="1600" dirty="0">
                <a:solidFill>
                  <a:srgbClr val="00B050"/>
                </a:solidFill>
              </a:rPr>
              <a:t>:</a:t>
            </a:r>
            <a:r>
              <a:rPr lang="en-US" altLang="en-US" sz="1600" dirty="0"/>
              <a:t> 1-12 months old</a:t>
            </a:r>
            <a:br>
              <a:rPr lang="en-US" altLang="en-US" sz="1600" dirty="0"/>
            </a:br>
            <a:endParaRPr lang="en-US" altLang="en-US" sz="1600" dirty="0"/>
          </a:p>
          <a:p>
            <a:pPr lvl="1"/>
            <a:r>
              <a:rPr lang="en-US" altLang="en-US" sz="1600" b="1" dirty="0">
                <a:solidFill>
                  <a:srgbClr val="00B050"/>
                </a:solidFill>
              </a:rPr>
              <a:t>Child</a:t>
            </a:r>
            <a:r>
              <a:rPr lang="en-US" altLang="en-US" sz="1600" dirty="0">
                <a:solidFill>
                  <a:srgbClr val="00B050"/>
                </a:solidFill>
              </a:rPr>
              <a:t>: </a:t>
            </a:r>
            <a:r>
              <a:rPr lang="en-US" altLang="en-US" sz="1600" dirty="0"/>
              <a:t>1-12 years old</a:t>
            </a:r>
          </a:p>
          <a:p>
            <a:pPr marL="457200" lvl="1" indent="0">
              <a:buNone/>
            </a:pPr>
            <a:endParaRPr lang="en-US" altLang="en-US" sz="1600" dirty="0"/>
          </a:p>
          <a:p>
            <a:r>
              <a:rPr lang="en-US" altLang="en-US" sz="1600" dirty="0"/>
              <a:t>Different considerations must be made when performing intubations in each group</a:t>
            </a:r>
            <a:endParaRPr lang="en-US" sz="1600" dirty="0"/>
          </a:p>
        </p:txBody>
      </p:sp>
      <p:sp>
        <p:nvSpPr>
          <p:cNvPr id="2" name="Title 1">
            <a:extLst>
              <a:ext uri="{FF2B5EF4-FFF2-40B4-BE49-F238E27FC236}">
                <a16:creationId xmlns:a16="http://schemas.microsoft.com/office/drawing/2014/main" id="{66962C39-5C32-4066-9CD2-AE1F77B1ECE2}"/>
              </a:ext>
            </a:extLst>
          </p:cNvPr>
          <p:cNvSpPr>
            <a:spLocks noGrp="1"/>
          </p:cNvSpPr>
          <p:nvPr>
            <p:ph type="title"/>
          </p:nvPr>
        </p:nvSpPr>
        <p:spPr>
          <a:xfrm>
            <a:off x="522219" y="181741"/>
            <a:ext cx="10515600" cy="813766"/>
          </a:xfrm>
        </p:spPr>
        <p:txBody>
          <a:bodyPr>
            <a:normAutofit/>
          </a:bodyPr>
          <a:lstStyle/>
          <a:p>
            <a:r>
              <a:rPr lang="en-US" altLang="en-US" dirty="0">
                <a:solidFill>
                  <a:srgbClr val="1D51A4"/>
                </a:solidFill>
              </a:rPr>
              <a:t>Three Pediatric Groups</a:t>
            </a:r>
            <a:endParaRPr lang="en-US" dirty="0">
              <a:solidFill>
                <a:srgbClr val="1D51A4"/>
              </a:solidFill>
            </a:endParaRPr>
          </a:p>
        </p:txBody>
      </p:sp>
    </p:spTree>
    <p:extLst>
      <p:ext uri="{BB962C8B-B14F-4D97-AF65-F5344CB8AC3E}">
        <p14:creationId xmlns:p14="http://schemas.microsoft.com/office/powerpoint/2010/main" val="84472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3">
            <a:extLst>
              <a:ext uri="{FF2B5EF4-FFF2-40B4-BE49-F238E27FC236}">
                <a16:creationId xmlns:a16="http://schemas.microsoft.com/office/drawing/2014/main" id="{EEB39644-B9E3-4012-8A76-B7F18AA253FE}"/>
              </a:ext>
            </a:extLst>
          </p:cNvPr>
          <p:cNvSpPr>
            <a:spLocks noGrp="1" noChangeArrowheads="1"/>
          </p:cNvSpPr>
          <p:nvPr>
            <p:ph idx="1"/>
          </p:nvPr>
        </p:nvSpPr>
        <p:spPr>
          <a:xfrm>
            <a:off x="523063" y="1283439"/>
            <a:ext cx="10891271" cy="4737153"/>
          </a:xfrm>
        </p:spPr>
        <p:txBody>
          <a:bodyPr>
            <a:normAutofit/>
          </a:bodyPr>
          <a:lstStyle/>
          <a:p>
            <a:pPr marL="0" indent="0">
              <a:buNone/>
            </a:pPr>
            <a:endParaRPr lang="en-US" altLang="en-US" sz="1800" dirty="0"/>
          </a:p>
          <a:p>
            <a:pPr marL="0" indent="0">
              <a:buNone/>
            </a:pPr>
            <a:r>
              <a:rPr lang="en-US" altLang="en-US" sz="1600" dirty="0"/>
              <a:t>The infants’ respiratory system (which includes the diaphragm and intercostal muscles - muscles  between the ribs) </a:t>
            </a:r>
            <a:br>
              <a:rPr lang="en-US" altLang="en-US" sz="1600" dirty="0"/>
            </a:br>
            <a:r>
              <a:rPr lang="en-US" altLang="en-US" sz="1600" dirty="0"/>
              <a:t>will not fully develop until the child is about 2yrs old. </a:t>
            </a:r>
          </a:p>
          <a:p>
            <a:pPr marL="0" indent="0">
              <a:buNone/>
            </a:pPr>
            <a:endParaRPr lang="en-US" altLang="en-US" sz="1600" dirty="0"/>
          </a:p>
          <a:p>
            <a:pPr marL="0" indent="0">
              <a:buNone/>
            </a:pPr>
            <a:r>
              <a:rPr lang="en-US" altLang="en-US" sz="1600" dirty="0"/>
              <a:t>This means that the infants’ respiratory system </a:t>
            </a:r>
            <a:r>
              <a:rPr lang="en-US" altLang="en-US" sz="1600" b="1" dirty="0"/>
              <a:t>fatigues early</a:t>
            </a:r>
            <a:r>
              <a:rPr lang="en-US" altLang="en-US" sz="1600" dirty="0"/>
              <a:t> with anything that causes an increase in breath…</a:t>
            </a:r>
            <a:br>
              <a:rPr lang="en-US" altLang="en-US" sz="1600" dirty="0"/>
            </a:br>
            <a:r>
              <a:rPr lang="en-US" altLang="en-US" sz="1600" dirty="0"/>
              <a:t>And fatigue then leads to apnea or CO</a:t>
            </a:r>
            <a:r>
              <a:rPr lang="en-US" altLang="en-US" sz="1600" baseline="-25000" dirty="0"/>
              <a:t>2</a:t>
            </a:r>
            <a:r>
              <a:rPr lang="en-US" altLang="en-US" sz="1600" dirty="0"/>
              <a:t> build up leading to respiratory failure.</a:t>
            </a:r>
          </a:p>
          <a:p>
            <a:pPr marL="0" indent="0"/>
            <a:endParaRPr lang="en-US" altLang="en-US" sz="2800" dirty="0"/>
          </a:p>
        </p:txBody>
      </p:sp>
      <p:sp>
        <p:nvSpPr>
          <p:cNvPr id="22532" name="Rectangle 2">
            <a:extLst>
              <a:ext uri="{FF2B5EF4-FFF2-40B4-BE49-F238E27FC236}">
                <a16:creationId xmlns:a16="http://schemas.microsoft.com/office/drawing/2014/main" id="{EC37A691-7AE1-473E-BFE2-CC713AB33ED0}"/>
              </a:ext>
            </a:extLst>
          </p:cNvPr>
          <p:cNvSpPr>
            <a:spLocks noGrp="1" noChangeArrowheads="1"/>
          </p:cNvSpPr>
          <p:nvPr>
            <p:ph type="title"/>
          </p:nvPr>
        </p:nvSpPr>
        <p:spPr>
          <a:xfrm>
            <a:off x="527083" y="186604"/>
            <a:ext cx="10515600" cy="813766"/>
          </a:xfrm>
        </p:spPr>
        <p:txBody>
          <a:bodyPr>
            <a:normAutofit/>
          </a:bodyPr>
          <a:lstStyle/>
          <a:p>
            <a:r>
              <a:rPr lang="en-US" altLang="en-US" dirty="0">
                <a:solidFill>
                  <a:srgbClr val="1D51A4"/>
                </a:solidFill>
              </a:rPr>
              <a:t>Anatomical Differences with Infants </a:t>
            </a:r>
          </a:p>
        </p:txBody>
      </p:sp>
      <p:pic>
        <p:nvPicPr>
          <p:cNvPr id="22534" name="Picture 4" descr="thoraxinside">
            <a:extLst>
              <a:ext uri="{FF2B5EF4-FFF2-40B4-BE49-F238E27FC236}">
                <a16:creationId xmlns:a16="http://schemas.microsoft.com/office/drawing/2014/main" id="{1B896349-31F5-4678-AF99-2C46FCC73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465" y="4166024"/>
            <a:ext cx="175577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5" name="Picture 5" descr="diaph">
            <a:extLst>
              <a:ext uri="{FF2B5EF4-FFF2-40B4-BE49-F238E27FC236}">
                <a16:creationId xmlns:a16="http://schemas.microsoft.com/office/drawing/2014/main" id="{000173CA-D689-4006-A989-BB50C7F09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47398"/>
            <a:ext cx="2387853" cy="187319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6" name="Text Box 7">
            <a:extLst>
              <a:ext uri="{FF2B5EF4-FFF2-40B4-BE49-F238E27FC236}">
                <a16:creationId xmlns:a16="http://schemas.microsoft.com/office/drawing/2014/main" id="{9A8551D5-AA4A-4D29-886F-DEBF0D836114}"/>
              </a:ext>
            </a:extLst>
          </p:cNvPr>
          <p:cNvSpPr txBox="1">
            <a:spLocks noChangeArrowheads="1"/>
          </p:cNvSpPr>
          <p:nvPr/>
        </p:nvSpPr>
        <p:spPr bwMode="auto">
          <a:xfrm>
            <a:off x="6653719" y="3563566"/>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dirty="0"/>
              <a:t>Diaphragm</a:t>
            </a:r>
          </a:p>
        </p:txBody>
      </p:sp>
      <p:sp>
        <p:nvSpPr>
          <p:cNvPr id="22537" name="Text Box 8">
            <a:extLst>
              <a:ext uri="{FF2B5EF4-FFF2-40B4-BE49-F238E27FC236}">
                <a16:creationId xmlns:a16="http://schemas.microsoft.com/office/drawing/2014/main" id="{5B3F1C3A-8B37-40E4-925B-B8113B146C7A}"/>
              </a:ext>
            </a:extLst>
          </p:cNvPr>
          <p:cNvSpPr txBox="1">
            <a:spLocks noChangeArrowheads="1"/>
          </p:cNvSpPr>
          <p:nvPr/>
        </p:nvSpPr>
        <p:spPr bwMode="auto">
          <a:xfrm>
            <a:off x="3159801" y="356681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dirty="0"/>
              <a:t>Intercostal </a:t>
            </a:r>
          </a:p>
        </p:txBody>
      </p:sp>
    </p:spTree>
    <p:extLst>
      <p:ext uri="{BB962C8B-B14F-4D97-AF65-F5344CB8AC3E}">
        <p14:creationId xmlns:p14="http://schemas.microsoft.com/office/powerpoint/2010/main" val="1896704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B94D8C-F372-47A5-9096-78FF28556193}"/>
              </a:ext>
            </a:extLst>
          </p:cNvPr>
          <p:cNvSpPr>
            <a:spLocks noGrp="1"/>
          </p:cNvSpPr>
          <p:nvPr>
            <p:ph idx="1"/>
          </p:nvPr>
        </p:nvSpPr>
        <p:spPr/>
        <p:txBody>
          <a:bodyPr>
            <a:normAutofit/>
          </a:bodyPr>
          <a:lstStyle/>
          <a:p>
            <a:pPr marL="342900" indent="-342900">
              <a:buFont typeface="Arial" panose="020B0604020202020204" pitchFamily="34" charset="0"/>
              <a:buChar char="•"/>
            </a:pPr>
            <a:r>
              <a:rPr lang="en-US" altLang="en-US" sz="1800" dirty="0"/>
              <a:t>The diameter of the airways increases the resistance to flow.</a:t>
            </a:r>
          </a:p>
          <a:p>
            <a:pPr marL="457200" lvl="1" indent="0">
              <a:buNone/>
            </a:pPr>
            <a:endParaRPr lang="en-US" altLang="en-US" sz="1800" dirty="0"/>
          </a:p>
          <a:p>
            <a:pPr marL="342900" indent="-342900">
              <a:buFont typeface="Arial" panose="020B0604020202020204" pitchFamily="34" charset="0"/>
              <a:buChar char="•"/>
            </a:pPr>
            <a:r>
              <a:rPr lang="en-US" altLang="en-US" sz="1800" dirty="0"/>
              <a:t>The infants’ airway is highly compliant (more elastic) and </a:t>
            </a:r>
            <a:br>
              <a:rPr lang="en-US" altLang="en-US" sz="1800" dirty="0"/>
            </a:br>
            <a:r>
              <a:rPr lang="en-US" altLang="en-US" sz="1800" dirty="0"/>
              <a:t>poorly supported by surrounding structures.</a:t>
            </a:r>
          </a:p>
          <a:p>
            <a:pPr marL="457200" lvl="1" indent="0">
              <a:buNone/>
            </a:pPr>
            <a:endParaRPr lang="en-US" altLang="en-US" sz="1800" dirty="0"/>
          </a:p>
          <a:p>
            <a:pPr marL="342900" indent="-342900">
              <a:buFont typeface="Arial" panose="020B0604020202020204" pitchFamily="34" charset="0"/>
              <a:buChar char="•"/>
            </a:pPr>
            <a:r>
              <a:rPr lang="en-US" altLang="en-US" sz="1800" dirty="0"/>
              <a:t>The chest wall is highly compliant providing little support </a:t>
            </a:r>
            <a:br>
              <a:rPr lang="en-US" altLang="en-US" sz="1800" dirty="0"/>
            </a:br>
            <a:r>
              <a:rPr lang="en-US" altLang="en-US" sz="1800" dirty="0"/>
              <a:t>for the lungs, </a:t>
            </a:r>
            <a:br>
              <a:rPr lang="en-US" altLang="en-US" sz="1800" dirty="0"/>
            </a:br>
            <a:r>
              <a:rPr lang="en-US" altLang="en-US" sz="1800" dirty="0"/>
              <a:t>so each breath allows the functional airway closure. </a:t>
            </a:r>
          </a:p>
          <a:p>
            <a:pPr marL="0" indent="0">
              <a:buNone/>
            </a:pPr>
            <a:endParaRPr lang="en-US" dirty="0"/>
          </a:p>
        </p:txBody>
      </p:sp>
      <p:sp>
        <p:nvSpPr>
          <p:cNvPr id="2" name="Title 1">
            <a:extLst>
              <a:ext uri="{FF2B5EF4-FFF2-40B4-BE49-F238E27FC236}">
                <a16:creationId xmlns:a16="http://schemas.microsoft.com/office/drawing/2014/main" id="{8F9BCB91-0E0A-4B51-AD68-749CF69439F9}"/>
              </a:ext>
            </a:extLst>
          </p:cNvPr>
          <p:cNvSpPr>
            <a:spLocks noGrp="1"/>
          </p:cNvSpPr>
          <p:nvPr>
            <p:ph type="title"/>
          </p:nvPr>
        </p:nvSpPr>
        <p:spPr>
          <a:xfrm>
            <a:off x="507627" y="181742"/>
            <a:ext cx="10515600" cy="813766"/>
          </a:xfrm>
        </p:spPr>
        <p:txBody>
          <a:bodyPr>
            <a:normAutofit/>
          </a:bodyPr>
          <a:lstStyle/>
          <a:p>
            <a:r>
              <a:rPr lang="en-US" dirty="0">
                <a:solidFill>
                  <a:srgbClr val="1D51A4"/>
                </a:solidFill>
              </a:rPr>
              <a:t>Pediatrics</a:t>
            </a:r>
          </a:p>
        </p:txBody>
      </p:sp>
      <p:pic>
        <p:nvPicPr>
          <p:cNvPr id="5" name="Picture 4">
            <a:extLst>
              <a:ext uri="{FF2B5EF4-FFF2-40B4-BE49-F238E27FC236}">
                <a16:creationId xmlns:a16="http://schemas.microsoft.com/office/drawing/2014/main" id="{D42CF5C5-2E55-4A08-9B0C-484989F9A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3582" y="1447800"/>
            <a:ext cx="2971800" cy="3962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4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81CC3-166E-48D1-BB0E-A02133711B84}"/>
              </a:ext>
            </a:extLst>
          </p:cNvPr>
          <p:cNvSpPr>
            <a:spLocks noGrp="1"/>
          </p:cNvSpPr>
          <p:nvPr>
            <p:ph idx="1"/>
          </p:nvPr>
        </p:nvSpPr>
        <p:spPr/>
        <p:txBody>
          <a:bodyPr/>
          <a:lstStyle/>
          <a:p>
            <a:pPr>
              <a:buNone/>
            </a:pPr>
            <a:r>
              <a:rPr lang="en-US" altLang="en-US" sz="1600" dirty="0"/>
              <a:t>Oxygen consumption is </a:t>
            </a:r>
            <a:r>
              <a:rPr lang="en-US" altLang="en-US" sz="1600" b="1" dirty="0"/>
              <a:t>2</a:t>
            </a:r>
            <a:r>
              <a:rPr lang="en-US" altLang="en-US" sz="1600" dirty="0"/>
              <a:t> to </a:t>
            </a:r>
            <a:r>
              <a:rPr lang="en-US" altLang="en-US" sz="1600" b="1" dirty="0"/>
              <a:t>3</a:t>
            </a:r>
            <a:r>
              <a:rPr lang="en-US" altLang="en-US" sz="1600" dirty="0"/>
              <a:t> times higher in infants:</a:t>
            </a:r>
          </a:p>
          <a:p>
            <a:r>
              <a:rPr lang="en-US" altLang="en-US" sz="1600" dirty="0"/>
              <a:t>	Newborn to 1 month of age: 40-60 breaths for minute</a:t>
            </a:r>
          </a:p>
          <a:p>
            <a:r>
              <a:rPr lang="en-US" altLang="en-US" sz="1600" dirty="0"/>
              <a:t>	1 month to 6 months of age: 18-26 breath per minutes</a:t>
            </a:r>
          </a:p>
          <a:p>
            <a:r>
              <a:rPr lang="en-US" altLang="en-US" sz="1600" dirty="0"/>
              <a:t>	7 to 12 years of age: 12-24 breaths per minute</a:t>
            </a:r>
          </a:p>
          <a:p>
            <a:r>
              <a:rPr lang="en-US" altLang="en-US" sz="1600" dirty="0"/>
              <a:t>	Adults: 12-18 breaths per minute (BPM)</a:t>
            </a:r>
          </a:p>
          <a:p>
            <a:endParaRPr lang="en-US" dirty="0"/>
          </a:p>
        </p:txBody>
      </p:sp>
      <p:sp>
        <p:nvSpPr>
          <p:cNvPr id="2" name="Title 1">
            <a:extLst>
              <a:ext uri="{FF2B5EF4-FFF2-40B4-BE49-F238E27FC236}">
                <a16:creationId xmlns:a16="http://schemas.microsoft.com/office/drawing/2014/main" id="{FAA08D55-1C76-4081-BFED-FB2B6C2C6831}"/>
              </a:ext>
            </a:extLst>
          </p:cNvPr>
          <p:cNvSpPr>
            <a:spLocks noGrp="1"/>
          </p:cNvSpPr>
          <p:nvPr>
            <p:ph type="title"/>
          </p:nvPr>
        </p:nvSpPr>
        <p:spPr>
          <a:xfrm>
            <a:off x="522219" y="186603"/>
            <a:ext cx="10515600" cy="813766"/>
          </a:xfrm>
        </p:spPr>
        <p:txBody>
          <a:bodyPr>
            <a:normAutofit/>
          </a:bodyPr>
          <a:lstStyle/>
          <a:p>
            <a:r>
              <a:rPr lang="en-US" altLang="en-US" dirty="0">
                <a:solidFill>
                  <a:srgbClr val="1D51A4"/>
                </a:solidFill>
              </a:rPr>
              <a:t>Anatomical Differences with Infants</a:t>
            </a:r>
            <a:endParaRPr lang="en-US" dirty="0">
              <a:solidFill>
                <a:srgbClr val="1D51A4"/>
              </a:solidFill>
            </a:endParaRPr>
          </a:p>
        </p:txBody>
      </p:sp>
      <p:pic>
        <p:nvPicPr>
          <p:cNvPr id="5" name="Picture 4">
            <a:extLst>
              <a:ext uri="{FF2B5EF4-FFF2-40B4-BE49-F238E27FC236}">
                <a16:creationId xmlns:a16="http://schemas.microsoft.com/office/drawing/2014/main" id="{530C3C12-E438-4168-A63F-2B241DB04C7E}"/>
              </a:ext>
            </a:extLst>
          </p:cNvPr>
          <p:cNvPicPr>
            <a:picLocks noChangeAspect="1"/>
          </p:cNvPicPr>
          <p:nvPr/>
        </p:nvPicPr>
        <p:blipFill>
          <a:blip r:embed="rId2"/>
          <a:stretch>
            <a:fillRect/>
          </a:stretch>
        </p:blipFill>
        <p:spPr>
          <a:xfrm>
            <a:off x="4201018" y="3641062"/>
            <a:ext cx="3158002" cy="2459819"/>
          </a:xfrm>
          <a:prstGeom prst="rect">
            <a:avLst/>
          </a:prstGeom>
        </p:spPr>
      </p:pic>
    </p:spTree>
    <p:extLst>
      <p:ext uri="{BB962C8B-B14F-4D97-AF65-F5344CB8AC3E}">
        <p14:creationId xmlns:p14="http://schemas.microsoft.com/office/powerpoint/2010/main" val="212428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6B3639-5D02-4EAC-89D1-6FC9456A7599}"/>
              </a:ext>
            </a:extLst>
          </p:cNvPr>
          <p:cNvSpPr>
            <a:spLocks noGrp="1"/>
          </p:cNvSpPr>
          <p:nvPr>
            <p:ph idx="1"/>
          </p:nvPr>
        </p:nvSpPr>
        <p:spPr/>
        <p:txBody>
          <a:bodyPr/>
          <a:lstStyle/>
          <a:p>
            <a:r>
              <a:rPr lang="en-US" sz="1600" dirty="0"/>
              <a:t>Larynx is located higher in the neck. Cricoid cartilage by 4</a:t>
            </a:r>
            <a:r>
              <a:rPr lang="en-US" sz="1600" baseline="30000" dirty="0"/>
              <a:t>th</a:t>
            </a:r>
            <a:r>
              <a:rPr lang="en-US" sz="1600" dirty="0"/>
              <a:t> cervical vertebra rather than the 6</a:t>
            </a:r>
            <a:r>
              <a:rPr lang="en-US" sz="1600" baseline="30000" dirty="0"/>
              <a:t>th</a:t>
            </a:r>
            <a:r>
              <a:rPr lang="en-US" sz="1600" dirty="0"/>
              <a:t> in adults.</a:t>
            </a:r>
          </a:p>
          <a:p>
            <a:r>
              <a:rPr lang="en-US" sz="1600" dirty="0"/>
              <a:t>Larynx is funnel-shaped, narrowest part at cricoid cartilage.  In adults</a:t>
            </a:r>
          </a:p>
          <a:p>
            <a:endParaRPr lang="en-US" sz="1600" dirty="0"/>
          </a:p>
          <a:p>
            <a:endParaRPr lang="en-US" dirty="0"/>
          </a:p>
        </p:txBody>
      </p:sp>
      <p:sp>
        <p:nvSpPr>
          <p:cNvPr id="2" name="Title 1">
            <a:extLst>
              <a:ext uri="{FF2B5EF4-FFF2-40B4-BE49-F238E27FC236}">
                <a16:creationId xmlns:a16="http://schemas.microsoft.com/office/drawing/2014/main" id="{C22C8579-941E-4FB6-96C2-8C7632AD2824}"/>
              </a:ext>
            </a:extLst>
          </p:cNvPr>
          <p:cNvSpPr>
            <a:spLocks noGrp="1"/>
          </p:cNvSpPr>
          <p:nvPr>
            <p:ph type="title"/>
          </p:nvPr>
        </p:nvSpPr>
        <p:spPr>
          <a:xfrm>
            <a:off x="512491" y="181742"/>
            <a:ext cx="10515600" cy="813766"/>
          </a:xfrm>
        </p:spPr>
        <p:txBody>
          <a:bodyPr>
            <a:normAutofit/>
          </a:bodyPr>
          <a:lstStyle/>
          <a:p>
            <a:r>
              <a:rPr lang="en-US" dirty="0">
                <a:solidFill>
                  <a:srgbClr val="1D51A4"/>
                </a:solidFill>
              </a:rPr>
              <a:t>Pediatrics vs. Adults </a:t>
            </a:r>
          </a:p>
        </p:txBody>
      </p:sp>
      <p:pic>
        <p:nvPicPr>
          <p:cNvPr id="5" name="Picture 4">
            <a:extLst>
              <a:ext uri="{FF2B5EF4-FFF2-40B4-BE49-F238E27FC236}">
                <a16:creationId xmlns:a16="http://schemas.microsoft.com/office/drawing/2014/main" id="{060A1F90-0043-43A2-BF19-3297650E4B7D}"/>
              </a:ext>
            </a:extLst>
          </p:cNvPr>
          <p:cNvPicPr>
            <a:picLocks noChangeAspect="1"/>
          </p:cNvPicPr>
          <p:nvPr/>
        </p:nvPicPr>
        <p:blipFill rotWithShape="1">
          <a:blip r:embed="rId2"/>
          <a:srcRect b="8512"/>
          <a:stretch/>
        </p:blipFill>
        <p:spPr>
          <a:xfrm>
            <a:off x="4119663" y="2419883"/>
            <a:ext cx="7160571" cy="4256375"/>
          </a:xfrm>
          <a:prstGeom prst="rect">
            <a:avLst/>
          </a:prstGeom>
        </p:spPr>
      </p:pic>
    </p:spTree>
    <p:extLst>
      <p:ext uri="{BB962C8B-B14F-4D97-AF65-F5344CB8AC3E}">
        <p14:creationId xmlns:p14="http://schemas.microsoft.com/office/powerpoint/2010/main" val="138898772"/>
      </p:ext>
    </p:extLst>
  </p:cSld>
  <p:clrMapOvr>
    <a:masterClrMapping/>
  </p:clrMapOvr>
</p:sld>
</file>

<file path=ppt/theme/theme1.xml><?xml version="1.0" encoding="utf-8"?>
<a:theme xmlns:a="http://schemas.openxmlformats.org/drawingml/2006/main" name="AirLif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2527</TotalTime>
  <Words>3590</Words>
  <Application>Microsoft Office PowerPoint</Application>
  <PresentationFormat>Widescreen</PresentationFormat>
  <Paragraphs>376</Paragraphs>
  <Slides>40</Slides>
  <Notes>26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5" baseType="lpstr">
      <vt:lpstr>Arial</vt:lpstr>
      <vt:lpstr>Calibri</vt:lpstr>
      <vt:lpstr>Wingdings</vt:lpstr>
      <vt:lpstr>AirLife Theme</vt:lpstr>
      <vt:lpstr>Photo Editor Photo</vt:lpstr>
      <vt:lpstr>MICROCUFF* Paediatrics Endotracheal tubes</vt:lpstr>
      <vt:lpstr>MICROCUFF* Paediatrics Endotracheal Tubes</vt:lpstr>
      <vt:lpstr>PowerPoint Presentation</vt:lpstr>
      <vt:lpstr>Pediatric MICROCUFF* </vt:lpstr>
      <vt:lpstr>Three Pediatric Groups</vt:lpstr>
      <vt:lpstr>Anatomical Differences with Infants </vt:lpstr>
      <vt:lpstr>Pediatrics</vt:lpstr>
      <vt:lpstr>Anatomical Differences with Infants</vt:lpstr>
      <vt:lpstr>Pediatrics vs. Adults </vt:lpstr>
      <vt:lpstr>Pediatrics vs. Adults </vt:lpstr>
      <vt:lpstr>Pediatric Intubation</vt:lpstr>
      <vt:lpstr>PowerPoint Presentation</vt:lpstr>
      <vt:lpstr>Pediatric MICROCUFF* - History</vt:lpstr>
      <vt:lpstr>Traditional Teaching:  Cuffed versus Un-cuffed ET Tubes </vt:lpstr>
      <vt:lpstr>Cuffed vs. Un-cuffed – The Issue </vt:lpstr>
      <vt:lpstr>PowerPoint Presentation</vt:lpstr>
      <vt:lpstr>PowerPoint Presentation</vt:lpstr>
      <vt:lpstr>With a Safe, Cuffed ET Tube…</vt:lpstr>
      <vt:lpstr>Pediatric vs. Adult Anatomy</vt:lpstr>
      <vt:lpstr>Value Proposition - Three Key Messages</vt:lpstr>
      <vt:lpstr>Value Proposition –  Provides the Benefits of a Cuffed ET Tube</vt:lpstr>
      <vt:lpstr>Value Proposition –  Provides the Benefits of a Cuffed ET Tube</vt:lpstr>
      <vt:lpstr>PowerPoint Presentation</vt:lpstr>
      <vt:lpstr>Value Proposition - Designed for Pediatric Anatomy</vt:lpstr>
      <vt:lpstr>PowerPoint Presentation</vt:lpstr>
      <vt:lpstr>Reduced Micro-aspiration –  High Volume, Low Cuff Pressure Design</vt:lpstr>
      <vt:lpstr>PowerPoint Presentation</vt:lpstr>
      <vt:lpstr>PowerPoint Presentation</vt:lpstr>
      <vt:lpstr>Value Proposition - Reduced Risk of Tracheal Trauma</vt:lpstr>
      <vt:lpstr>Value Proposition - Reduced Risk of Tracheal Trauma</vt:lpstr>
      <vt:lpstr>Polyurethane Cuffs are Thin But Strong</vt:lpstr>
      <vt:lpstr>Value Proposition - Reduced Risk of Tracheal Trauma</vt:lpstr>
      <vt:lpstr>Ways to Monitor Cuff Pressure</vt:lpstr>
      <vt:lpstr>       Clinical Evidence</vt:lpstr>
      <vt:lpstr>Clinical Article – 2005 </vt:lpstr>
      <vt:lpstr>Clinical Article - 2005</vt:lpstr>
      <vt:lpstr>Clinical Article - 2005</vt:lpstr>
      <vt:lpstr>       MICROCUFF* Paediatrics Sales &amp; Marketing tools</vt:lpstr>
      <vt:lpstr>MICROCUFF* Paediatrics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Gossett</dc:creator>
  <cp:lastModifiedBy>Van Audenhove, Luc</cp:lastModifiedBy>
  <cp:revision>144</cp:revision>
  <cp:lastPrinted>2018-06-05T06:49:42Z</cp:lastPrinted>
  <dcterms:created xsi:type="dcterms:W3CDTF">2018-05-31T13:58:24Z</dcterms:created>
  <dcterms:modified xsi:type="dcterms:W3CDTF">2023-10-25T13:20:56Z</dcterms:modified>
</cp:coreProperties>
</file>