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1"/>
  </p:sldMasterIdLst>
  <p:notesMasterIdLst>
    <p:notesMasterId r:id="rId44"/>
  </p:notesMasterIdLst>
  <p:handoutMasterIdLst>
    <p:handoutMasterId r:id="rId45"/>
  </p:handoutMasterIdLst>
  <p:sldIdLst>
    <p:sldId id="866" r:id="rId2"/>
    <p:sldId id="867" r:id="rId3"/>
    <p:sldId id="869" r:id="rId4"/>
    <p:sldId id="299" r:id="rId5"/>
    <p:sldId id="300" r:id="rId6"/>
    <p:sldId id="301" r:id="rId7"/>
    <p:sldId id="320" r:id="rId8"/>
    <p:sldId id="302" r:id="rId9"/>
    <p:sldId id="351" r:id="rId10"/>
    <p:sldId id="352" r:id="rId11"/>
    <p:sldId id="353" r:id="rId12"/>
    <p:sldId id="350" r:id="rId13"/>
    <p:sldId id="272" r:id="rId14"/>
    <p:sldId id="324" r:id="rId15"/>
    <p:sldId id="262" r:id="rId16"/>
    <p:sldId id="356" r:id="rId17"/>
    <p:sldId id="337" r:id="rId18"/>
    <p:sldId id="357" r:id="rId19"/>
    <p:sldId id="306" r:id="rId20"/>
    <p:sldId id="269" r:id="rId21"/>
    <p:sldId id="270" r:id="rId22"/>
    <p:sldId id="271" r:id="rId23"/>
    <p:sldId id="385" r:id="rId24"/>
    <p:sldId id="378" r:id="rId25"/>
    <p:sldId id="359" r:id="rId26"/>
    <p:sldId id="330" r:id="rId27"/>
    <p:sldId id="303" r:id="rId28"/>
    <p:sldId id="290" r:id="rId29"/>
    <p:sldId id="331" r:id="rId30"/>
    <p:sldId id="870" r:id="rId31"/>
    <p:sldId id="304" r:id="rId32"/>
    <p:sldId id="360" r:id="rId33"/>
    <p:sldId id="363" r:id="rId34"/>
    <p:sldId id="364" r:id="rId35"/>
    <p:sldId id="323" r:id="rId36"/>
    <p:sldId id="309" r:id="rId37"/>
    <p:sldId id="871" r:id="rId38"/>
    <p:sldId id="872" r:id="rId39"/>
    <p:sldId id="873" r:id="rId40"/>
    <p:sldId id="874" r:id="rId41"/>
    <p:sldId id="875" r:id="rId42"/>
    <p:sldId id="37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998"/>
    <a:srgbClr val="4E7883"/>
    <a:srgbClr val="298FC2"/>
    <a:srgbClr val="FC6F6A"/>
    <a:srgbClr val="FD7B56"/>
    <a:srgbClr val="FD8643"/>
    <a:srgbClr val="FE922F"/>
    <a:srgbClr val="FB637E"/>
    <a:srgbClr val="FF9E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82"/>
    <p:restoredTop sz="94650"/>
  </p:normalViewPr>
  <p:slideViewPr>
    <p:cSldViewPr snapToGrid="0" snapToObjects="1">
      <p:cViewPr varScale="1">
        <p:scale>
          <a:sx n="98" d="100"/>
          <a:sy n="98" d="100"/>
        </p:scale>
        <p:origin x="57" y="87"/>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5" d="100"/>
          <a:sy n="145" d="100"/>
        </p:scale>
        <p:origin x="100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D9E5B3-22BE-EA49-9981-F001DC0528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C20E146-9BB7-6949-BCAE-C95264FDB6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1DB347-C9F4-2349-B22E-ECC743D02CB9}" type="datetimeFigureOut">
              <a:rPr lang="en-US" smtClean="0"/>
              <a:t>10/25/2023</a:t>
            </a:fld>
            <a:endParaRPr lang="en-US"/>
          </a:p>
        </p:txBody>
      </p:sp>
      <p:sp>
        <p:nvSpPr>
          <p:cNvPr id="4" name="Footer Placeholder 3">
            <a:extLst>
              <a:ext uri="{FF2B5EF4-FFF2-40B4-BE49-F238E27FC236}">
                <a16:creationId xmlns:a16="http://schemas.microsoft.com/office/drawing/2014/main" id="{28A8B35D-C99D-D245-97E8-030C1263CD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C2DD83-8CFA-1542-9C64-FA814EA4AD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95AC33-6A20-224B-86DF-A71E69FAAC3C}" type="slidenum">
              <a:rPr lang="en-US" smtClean="0"/>
              <a:t>‹#›</a:t>
            </a:fld>
            <a:endParaRPr lang="en-US"/>
          </a:p>
        </p:txBody>
      </p:sp>
    </p:spTree>
    <p:extLst>
      <p:ext uri="{BB962C8B-B14F-4D97-AF65-F5344CB8AC3E}">
        <p14:creationId xmlns:p14="http://schemas.microsoft.com/office/powerpoint/2010/main" val="1143112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8EF6C-0872-4A13-8A14-AAC722E7A578}"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13DC6-3113-4787-AC1A-7C19C3277920}" type="slidenum">
              <a:rPr lang="en-US" smtClean="0"/>
              <a:t>‹#›</a:t>
            </a:fld>
            <a:endParaRPr lang="en-US"/>
          </a:p>
        </p:txBody>
      </p:sp>
    </p:spTree>
    <p:extLst>
      <p:ext uri="{BB962C8B-B14F-4D97-AF65-F5344CB8AC3E}">
        <p14:creationId xmlns:p14="http://schemas.microsoft.com/office/powerpoint/2010/main" val="2843766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Alveolar_pressur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n.wikipedia.org/wiki/Pressure_support" TargetMode="External"/><Relationship Id="rId5" Type="http://schemas.openxmlformats.org/officeDocument/2006/relationships/hyperlink" Target="https://en.wikipedia.org/wiki/Positive_end-expiratory_pressure#cite_note-1" TargetMode="External"/><Relationship Id="rId4" Type="http://schemas.openxmlformats.org/officeDocument/2006/relationships/hyperlink" Target="https://en.wikipedia.org/wiki/Atmospheric_pressur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AAA7A6-7152-4598-9CDC-4FFAA8A44DD8}" type="slidenum">
              <a:rPr lang="en-US" smtClean="0"/>
              <a:t>5</a:t>
            </a:fld>
            <a:endParaRPr lang="en-US" dirty="0"/>
          </a:p>
        </p:txBody>
      </p:sp>
    </p:spTree>
    <p:extLst>
      <p:ext uri="{BB962C8B-B14F-4D97-AF65-F5344CB8AC3E}">
        <p14:creationId xmlns:p14="http://schemas.microsoft.com/office/powerpoint/2010/main" val="278909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2D3B7E-C93A-41B1-AF96-1064004A4F60}"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421218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*PEEP-Positive</a:t>
            </a:r>
            <a:r>
              <a:rPr lang="en-US" baseline="0" dirty="0"/>
              <a:t> End Expiratory Pressure</a:t>
            </a:r>
          </a:p>
          <a:p>
            <a:r>
              <a:rPr lang="en-US" baseline="0" dirty="0"/>
              <a:t>   P</a:t>
            </a:r>
            <a:r>
              <a:rPr lang="en-US" dirty="0"/>
              <a:t>ressure in the lungs (</a:t>
            </a:r>
            <a:r>
              <a:rPr lang="en-US" dirty="0">
                <a:hlinkClick r:id="rId3" tooltip="Alveolar pressure"/>
              </a:rPr>
              <a:t>alveolar pressure</a:t>
            </a:r>
            <a:r>
              <a:rPr lang="en-US" dirty="0"/>
              <a:t>) above </a:t>
            </a:r>
            <a:r>
              <a:rPr lang="en-US" dirty="0">
                <a:hlinkClick r:id="rId4" tooltip="Atmospheric pressure"/>
              </a:rPr>
              <a:t>atmospheric pressure</a:t>
            </a:r>
            <a:r>
              <a:rPr lang="en-US" dirty="0"/>
              <a:t> (the pressure outside of the body) that exists at the end of expiration.</a:t>
            </a:r>
            <a:r>
              <a:rPr lang="en-US" baseline="30000" dirty="0">
                <a:hlinkClick r:id="rId5"/>
              </a:rPr>
              <a:t>[1]</a:t>
            </a:r>
            <a:r>
              <a:rPr lang="en-US" dirty="0"/>
              <a:t> The two types of PEEP are extrinsic PEEP (PEEP applied by a ventilator) and intrinsic PEEP (PEEP caused by an incomplete exhalation). Pressure that is applied or increased during an inspiration is termed </a:t>
            </a:r>
            <a:r>
              <a:rPr lang="en-US" dirty="0">
                <a:hlinkClick r:id="rId6" tooltip="Pressure support"/>
              </a:rPr>
              <a:t>pressure support</a:t>
            </a:r>
            <a:r>
              <a:rPr lang="en-US" dirty="0"/>
              <a:t>.</a:t>
            </a:r>
          </a:p>
        </p:txBody>
      </p:sp>
      <p:sp>
        <p:nvSpPr>
          <p:cNvPr id="4" name="Slide Number Placeholder 3"/>
          <p:cNvSpPr>
            <a:spLocks noGrp="1"/>
          </p:cNvSpPr>
          <p:nvPr>
            <p:ph type="sldNum" sz="quarter" idx="10"/>
          </p:nvPr>
        </p:nvSpPr>
        <p:spPr/>
        <p:txBody>
          <a:bodyPr/>
          <a:lstStyle/>
          <a:p>
            <a:fld id="{9D1488CD-8CF3-43B7-A367-4DCB4DD319C7}" type="slidenum">
              <a:rPr lang="en-US" smtClean="0"/>
              <a:t>26</a:t>
            </a:fld>
            <a:endParaRPr lang="en-US" dirty="0"/>
          </a:p>
        </p:txBody>
      </p:sp>
    </p:spTree>
    <p:extLst>
      <p:ext uri="{BB962C8B-B14F-4D97-AF65-F5344CB8AC3E}">
        <p14:creationId xmlns:p14="http://schemas.microsoft.com/office/powerpoint/2010/main" val="236275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D6EAC-2212-417F-8B3C-665466F424F2}" type="slidenum">
              <a:rPr lang="en-US">
                <a:solidFill>
                  <a:prstClr val="black"/>
                </a:solidFill>
              </a:rPr>
              <a:pPr/>
              <a:t>28</a:t>
            </a:fld>
            <a:endParaRPr lang="en-US" dirty="0">
              <a:solidFill>
                <a:prstClr val="black"/>
              </a:solidFill>
            </a:endParaRPr>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a:xfrm>
            <a:off x="685800" y="4343401"/>
            <a:ext cx="5486400" cy="4114800"/>
          </a:xfrm>
          <a:noFill/>
          <a:ln/>
        </p:spPr>
        <p:txBody>
          <a:bodyPr/>
          <a:lstStyle/>
          <a:p>
            <a:pPr>
              <a:lnSpc>
                <a:spcPct val="90000"/>
              </a:lnSpc>
            </a:pPr>
            <a:r>
              <a:rPr lang="en-US" dirty="0"/>
              <a:t>This graph is taken from an article published by Nelson Laboratories. The EPI listing is: Z0403-Ballard Critical Care Products Trach</a:t>
            </a:r>
          </a:p>
          <a:p>
            <a:pPr>
              <a:lnSpc>
                <a:spcPct val="90000"/>
              </a:lnSpc>
            </a:pPr>
            <a:r>
              <a:rPr lang="en-US" dirty="0"/>
              <a:t>Nelson laboratories is an independent lab that performs non biased testing for companies. Nelson studied bacterial contamination colonization on TRACH CARE* 72 and the standard TRACH CARE* product line. The results are shown in this graph.</a:t>
            </a:r>
          </a:p>
          <a:p>
            <a:pPr>
              <a:lnSpc>
                <a:spcPct val="90000"/>
              </a:lnSpc>
            </a:pPr>
            <a:endParaRPr lang="en-US" dirty="0"/>
          </a:p>
          <a:p>
            <a:pPr>
              <a:lnSpc>
                <a:spcPct val="90000"/>
              </a:lnSpc>
            </a:pPr>
            <a:r>
              <a:rPr lang="en-US" dirty="0"/>
              <a:t>The green bars represents TRACH CARE* 24 and the blue bars represent TRACH CARE* 72.  A simulated mucus solution was prepared containing the each of the bacteria listed in the graph. The level of colonization approximated normal respiratory secretions. </a:t>
            </a:r>
          </a:p>
          <a:p>
            <a:pPr>
              <a:lnSpc>
                <a:spcPct val="90000"/>
              </a:lnSpc>
            </a:pPr>
            <a:endParaRPr lang="en-US" dirty="0"/>
          </a:p>
          <a:p>
            <a:pPr>
              <a:lnSpc>
                <a:spcPct val="90000"/>
              </a:lnSpc>
            </a:pPr>
            <a:r>
              <a:rPr lang="en-US" dirty="0"/>
              <a:t>TRACH CARE* 24 catheters were challenged by simulating the suctioning procedure twelve times in a 24 hour period. The catheters were cleaned according to the DFU after every suctioning event. Catheter tip bacterial colonization was measured at the end of 24 hours is represented in the brown bars in the chart above.</a:t>
            </a:r>
          </a:p>
          <a:p>
            <a:pPr>
              <a:lnSpc>
                <a:spcPct val="90000"/>
              </a:lnSpc>
            </a:pPr>
            <a:endParaRPr lang="en-US" dirty="0"/>
          </a:p>
          <a:p>
            <a:pPr>
              <a:lnSpc>
                <a:spcPct val="90000"/>
              </a:lnSpc>
            </a:pPr>
            <a:r>
              <a:rPr lang="en-US" dirty="0"/>
              <a:t>TRACH CARE* 72 catheters were challenged using the same procedure above, twelve times in a 24 hour period times three days. Catheter tab bacterial colonization was measured at the end of 72 hours and is represented in the blue bars in the chart above</a:t>
            </a:r>
          </a:p>
          <a:p>
            <a:pPr>
              <a:lnSpc>
                <a:spcPct val="90000"/>
              </a:lnSpc>
            </a:pPr>
            <a:endParaRPr lang="en-US" dirty="0"/>
          </a:p>
          <a:p>
            <a:pPr>
              <a:lnSpc>
                <a:spcPct val="90000"/>
              </a:lnSpc>
            </a:pPr>
            <a:r>
              <a:rPr lang="en-US" dirty="0"/>
              <a:t>Results: TRACH CARE* 72 catheters at 72 hours show over an 89% reduction in the mean catheter tip colonization compared to the control TRACH CARE* 24 catheters at 24 hours.</a:t>
            </a:r>
          </a:p>
        </p:txBody>
      </p:sp>
    </p:spTree>
    <p:extLst>
      <p:ext uri="{BB962C8B-B14F-4D97-AF65-F5344CB8AC3E}">
        <p14:creationId xmlns:p14="http://schemas.microsoft.com/office/powerpoint/2010/main" val="1398519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3D4DAB-CED6-EE47-ACAF-3D80C05D5D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CEA5A1-BCCC-B047-868E-B192178D68CF}"/>
              </a:ext>
            </a:extLst>
          </p:cNvPr>
          <p:cNvSpPr>
            <a:spLocks noGrp="1"/>
          </p:cNvSpPr>
          <p:nvPr>
            <p:ph type="ctrTitle" hasCustomPrompt="1"/>
          </p:nvPr>
        </p:nvSpPr>
        <p:spPr>
          <a:xfrm>
            <a:off x="623515" y="4359563"/>
            <a:ext cx="8461108" cy="660112"/>
          </a:xfrm>
          <a:prstGeom prst="rect">
            <a:avLst/>
          </a:prstGeom>
        </p:spPr>
        <p:txBody>
          <a:bodyPr anchor="t"/>
          <a:lstStyle>
            <a:lvl1pPr algn="l">
              <a:defRPr sz="4800">
                <a:solidFill>
                  <a:schemeClr val="bg1"/>
                </a:solidFill>
                <a:latin typeface="+mn-lt"/>
              </a:defRPr>
            </a:lvl1pPr>
          </a:lstStyle>
          <a:p>
            <a:r>
              <a:rPr lang="en-US" dirty="0"/>
              <a:t>Cover slide title here</a:t>
            </a:r>
          </a:p>
        </p:txBody>
      </p:sp>
      <p:sp>
        <p:nvSpPr>
          <p:cNvPr id="3" name="Subtitle 2">
            <a:extLst>
              <a:ext uri="{FF2B5EF4-FFF2-40B4-BE49-F238E27FC236}">
                <a16:creationId xmlns:a16="http://schemas.microsoft.com/office/drawing/2014/main" id="{7ECD8A78-1914-CF47-BF05-908C78EC21F6}"/>
              </a:ext>
            </a:extLst>
          </p:cNvPr>
          <p:cNvSpPr>
            <a:spLocks noGrp="1"/>
          </p:cNvSpPr>
          <p:nvPr>
            <p:ph type="subTitle" idx="1" hasCustomPrompt="1"/>
          </p:nvPr>
        </p:nvSpPr>
        <p:spPr>
          <a:xfrm>
            <a:off x="623516" y="5105401"/>
            <a:ext cx="8461108" cy="555624"/>
          </a:xfrm>
        </p:spPr>
        <p:txBody>
          <a:bodyPr>
            <a:no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 here</a:t>
            </a:r>
          </a:p>
        </p:txBody>
      </p:sp>
    </p:spTree>
    <p:extLst>
      <p:ext uri="{BB962C8B-B14F-4D97-AF65-F5344CB8AC3E}">
        <p14:creationId xmlns:p14="http://schemas.microsoft.com/office/powerpoint/2010/main" val="166740634"/>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debar wo wa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1"/>
            <a:ext cx="3556000" cy="6858001"/>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D0EA378A-A067-1249-A2D8-72E92DB5F51A}"/>
              </a:ext>
            </a:extLst>
          </p:cNvPr>
          <p:cNvPicPr>
            <a:picLocks noChangeAspect="1"/>
          </p:cNvPicPr>
          <p:nvPr userDrawn="1"/>
        </p:nvPicPr>
        <p:blipFill>
          <a:blip r:embed="rId2"/>
          <a:stretch>
            <a:fillRect/>
          </a:stretch>
        </p:blipFill>
        <p:spPr>
          <a:xfrm>
            <a:off x="0" y="6403266"/>
            <a:ext cx="12188952" cy="490944"/>
          </a:xfrm>
          <a:prstGeom prst="rect">
            <a:avLst/>
          </a:prstGeom>
        </p:spPr>
      </p:pic>
      <p:sp>
        <p:nvSpPr>
          <p:cNvPr id="2" name="Title 1">
            <a:extLst>
              <a:ext uri="{FF2B5EF4-FFF2-40B4-BE49-F238E27FC236}">
                <a16:creationId xmlns:a16="http://schemas.microsoft.com/office/drawing/2014/main" id="{CDCA5728-5B79-1947-AD33-C1EB4C4CB20D}"/>
              </a:ext>
            </a:extLst>
          </p:cNvPr>
          <p:cNvSpPr>
            <a:spLocks noGrp="1"/>
          </p:cNvSpPr>
          <p:nvPr>
            <p:ph type="title" hasCustomPrompt="1"/>
          </p:nvPr>
        </p:nvSpPr>
        <p:spPr>
          <a:xfrm>
            <a:off x="266436" y="525268"/>
            <a:ext cx="3069431" cy="2065531"/>
          </a:xfrm>
          <a:prstGeom prst="rect">
            <a:avLst/>
          </a:prstGeom>
        </p:spPr>
        <p:txBody>
          <a:bodyPr anchor="t"/>
          <a:lstStyle>
            <a:lvl1pPr>
              <a:defRPr sz="3200"/>
            </a:lvl1pPr>
          </a:lstStyle>
          <a:p>
            <a:r>
              <a:rPr lang="en-US" dirty="0"/>
              <a:t>Headline here Additional lines</a:t>
            </a:r>
            <a:br>
              <a:rPr lang="en-US" dirty="0"/>
            </a:br>
            <a:r>
              <a:rPr lang="en-US" dirty="0"/>
              <a:t>if needed</a:t>
            </a:r>
          </a:p>
        </p:txBody>
      </p:sp>
      <p:sp>
        <p:nvSpPr>
          <p:cNvPr id="3" name="Content Placeholder 2">
            <a:extLst>
              <a:ext uri="{FF2B5EF4-FFF2-40B4-BE49-F238E27FC236}">
                <a16:creationId xmlns:a16="http://schemas.microsoft.com/office/drawing/2014/main" id="{38DE5851-8234-AB49-85D1-618C9F48F3E6}"/>
              </a:ext>
            </a:extLst>
          </p:cNvPr>
          <p:cNvSpPr>
            <a:spLocks noGrp="1"/>
          </p:cNvSpPr>
          <p:nvPr>
            <p:ph idx="1"/>
          </p:nvPr>
        </p:nvSpPr>
        <p:spPr>
          <a:xfrm>
            <a:off x="3896255" y="733425"/>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E959E50D-0543-D84D-BBA0-64156DDBC6A4}"/>
              </a:ext>
            </a:extLst>
          </p:cNvPr>
          <p:cNvSpPr>
            <a:spLocks noGrp="1"/>
          </p:cNvSpPr>
          <p:nvPr>
            <p:ph type="sldNum" sz="quarter" idx="12"/>
          </p:nvPr>
        </p:nvSpPr>
        <p:spPr>
          <a:xfrm>
            <a:off x="475590" y="6510528"/>
            <a:ext cx="830696" cy="281997"/>
          </a:xfrm>
          <a:prstGeom prst="rect">
            <a:avLst/>
          </a:prstGeom>
        </p:spPr>
        <p:txBody>
          <a:bodyPr/>
          <a:lstStyle>
            <a:lvl1pPr algn="l">
              <a:defRPr sz="14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49558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069006-A9A2-DC45-B0EF-01D3A3708676}"/>
              </a:ext>
            </a:extLst>
          </p:cNvPr>
          <p:cNvSpPr>
            <a:spLocks noGrp="1"/>
          </p:cNvSpPr>
          <p:nvPr>
            <p:ph type="pic" idx="1"/>
          </p:nvPr>
        </p:nvSpPr>
        <p:spPr>
          <a:xfrm>
            <a:off x="4483510" y="1366685"/>
            <a:ext cx="7098889" cy="484730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7BD053B-CF8D-2C47-AB70-C10AADC65328}"/>
              </a:ext>
            </a:extLst>
          </p:cNvPr>
          <p:cNvSpPr>
            <a:spLocks noGrp="1"/>
          </p:cNvSpPr>
          <p:nvPr>
            <p:ph type="body" sz="half" idx="2" hasCustomPrompt="1"/>
          </p:nvPr>
        </p:nvSpPr>
        <p:spPr>
          <a:xfrm>
            <a:off x="523875" y="1366684"/>
            <a:ext cx="3684331" cy="484730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smtClean="0">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effectLst/>
                <a:latin typeface="Calibri" panose="020F0502020204030204" pitchFamily="34" charset="0"/>
              </a:rPr>
              <a:t>Text here</a:t>
            </a:r>
          </a:p>
          <a:p>
            <a:pPr lvl="0"/>
            <a:endParaRPr lang="en-US" dirty="0"/>
          </a:p>
        </p:txBody>
      </p:sp>
      <p:sp>
        <p:nvSpPr>
          <p:cNvPr id="6" name="Slide Number Placeholder 5">
            <a:extLst>
              <a:ext uri="{FF2B5EF4-FFF2-40B4-BE49-F238E27FC236}">
                <a16:creationId xmlns:a16="http://schemas.microsoft.com/office/drawing/2014/main" id="{20AA3BAF-F9B4-E54F-9CFF-04AA85C9FD7A}"/>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4E537A7-1F67-845A-BE76-E6F60D0ED4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3842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88D1D6-03ED-2245-85C0-42187D7056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395E7F69-1F92-3749-8949-B06F60F7A38E}"/>
              </a:ext>
            </a:extLst>
          </p:cNvPr>
          <p:cNvSpPr>
            <a:spLocks noGrp="1"/>
          </p:cNvSpPr>
          <p:nvPr>
            <p:ph type="pic" sz="quarter" idx="11"/>
          </p:nvPr>
        </p:nvSpPr>
        <p:spPr>
          <a:xfrm>
            <a:off x="475590" y="440267"/>
            <a:ext cx="11225343" cy="5892800"/>
          </a:xfrm>
        </p:spPr>
        <p:txBody>
          <a:bodyPr>
            <a:normAutofit/>
          </a:bodyPr>
          <a:lstStyle>
            <a:lvl1pPr>
              <a:defRPr sz="2400"/>
            </a:lvl1pPr>
          </a:lstStyle>
          <a:p>
            <a:endParaRPr lang="en-US" dirty="0"/>
          </a:p>
        </p:txBody>
      </p:sp>
      <p:sp>
        <p:nvSpPr>
          <p:cNvPr id="10" name="Slide Number Placeholder 5">
            <a:extLst>
              <a:ext uri="{FF2B5EF4-FFF2-40B4-BE49-F238E27FC236}">
                <a16:creationId xmlns:a16="http://schemas.microsoft.com/office/drawing/2014/main" id="{0664AECA-107C-0742-9E9A-96B1A6E6DD9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93345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C47082-A699-A54D-BF69-11134924DE87}"/>
              </a:ext>
            </a:extLst>
          </p:cNvPr>
          <p:cNvSpPr>
            <a:spLocks noGrp="1"/>
          </p:cNvSpPr>
          <p:nvPr>
            <p:ph type="sldNum" sz="quarter" idx="12"/>
          </p:nvPr>
        </p:nvSpPr>
        <p:spPr>
          <a:xfrm>
            <a:off x="475590" y="6510528"/>
            <a:ext cx="830696" cy="281997"/>
          </a:xfrm>
          <a:prstGeom prst="rect">
            <a:avLst/>
          </a:prstGeom>
        </p:spPr>
        <p:txBody>
          <a:bodyPr/>
          <a:lstStyle>
            <a:lvl1pPr algn="l">
              <a:defRPr sz="14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72A44E97-282D-3141-91C4-B5F7BB5BF6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6">
            <a:extLst>
              <a:ext uri="{FF2B5EF4-FFF2-40B4-BE49-F238E27FC236}">
                <a16:creationId xmlns:a16="http://schemas.microsoft.com/office/drawing/2014/main" id="{203A1652-B49A-8949-9163-0119976D520E}"/>
              </a:ext>
            </a:extLst>
          </p:cNvPr>
          <p:cNvSpPr>
            <a:spLocks noGrp="1"/>
          </p:cNvSpPr>
          <p:nvPr>
            <p:ph type="pic" sz="quarter" idx="11"/>
          </p:nvPr>
        </p:nvSpPr>
        <p:spPr>
          <a:xfrm>
            <a:off x="475590" y="440267"/>
            <a:ext cx="11225343" cy="5892800"/>
          </a:xfrm>
        </p:spPr>
        <p:txBody>
          <a:bodyPr>
            <a:normAutofit/>
          </a:bodyPr>
          <a:lstStyle>
            <a:lvl1pPr>
              <a:defRPr sz="2400"/>
            </a:lvl1pPr>
          </a:lstStyle>
          <a:p>
            <a:endParaRPr lang="en-US" dirty="0"/>
          </a:p>
        </p:txBody>
      </p:sp>
      <p:sp>
        <p:nvSpPr>
          <p:cNvPr id="9" name="Slide Number Placeholder 5">
            <a:extLst>
              <a:ext uri="{FF2B5EF4-FFF2-40B4-BE49-F238E27FC236}">
                <a16:creationId xmlns:a16="http://schemas.microsoft.com/office/drawing/2014/main" id="{D090877C-D559-8344-B3F8-2CE0B12FFD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95424457"/>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93A76-A335-C145-B772-88BCC3D46B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EB18BA-BCB5-FE46-B04E-59BB7E387AE9}"/>
              </a:ext>
            </a:extLst>
          </p:cNvPr>
          <p:cNvSpPr>
            <a:spLocks noGrp="1"/>
          </p:cNvSpPr>
          <p:nvPr>
            <p:ph type="title" hasCustomPrompt="1"/>
          </p:nvPr>
        </p:nvSpPr>
        <p:spPr>
          <a:xfrm>
            <a:off x="475590" y="3599153"/>
            <a:ext cx="5689236" cy="589390"/>
          </a:xfrm>
          <a:prstGeom prst="rect">
            <a:avLst/>
          </a:prstGeom>
        </p:spPr>
        <p:txBody>
          <a:bodyPr>
            <a:noAutofit/>
          </a:bodyPr>
          <a:lstStyle>
            <a:lvl1pPr>
              <a:defRPr sz="4800" b="1" i="0">
                <a:solidFill>
                  <a:srgbClr val="008557"/>
                </a:solidFill>
                <a:latin typeface="Arial" panose="020B0604020202020204" pitchFamily="34" charset="0"/>
                <a:cs typeface="Arial" panose="020B0604020202020204" pitchFamily="34" charset="0"/>
              </a:defRPr>
            </a:lvl1pPr>
          </a:lstStyle>
          <a:p>
            <a:r>
              <a:rPr lang="en-US" dirty="0"/>
              <a:t>Thank you</a:t>
            </a:r>
          </a:p>
        </p:txBody>
      </p:sp>
    </p:spTree>
    <p:extLst>
      <p:ext uri="{BB962C8B-B14F-4D97-AF65-F5344CB8AC3E}">
        <p14:creationId xmlns:p14="http://schemas.microsoft.com/office/powerpoint/2010/main" val="4243935557"/>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42912" y="400047"/>
            <a:ext cx="3489007" cy="1314450"/>
          </a:xfrm>
        </p:spPr>
        <p:txBody>
          <a:bodyPr lIns="0" anchor="t">
            <a:noAutofit/>
          </a:bodyPr>
          <a:lstStyle>
            <a:lvl1pPr>
              <a:lnSpc>
                <a:spcPts val="3200"/>
              </a:lnSpc>
              <a:defRPr sz="3000" b="1" i="0" spc="2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5BBC6A63-50CF-EF4D-B205-EA8DB6790D51}"/>
              </a:ext>
            </a:extLst>
          </p:cNvPr>
          <p:cNvSpPr>
            <a:spLocks noGrp="1"/>
          </p:cNvSpPr>
          <p:nvPr>
            <p:ph idx="1"/>
          </p:nvPr>
        </p:nvSpPr>
        <p:spPr>
          <a:xfrm>
            <a:off x="4301066" y="400047"/>
            <a:ext cx="7186083" cy="4562480"/>
          </a:xfrm>
        </p:spPr>
        <p:txBody>
          <a:bodyPr lIns="0" numCol="1" anchor="t">
            <a:normAutofit/>
          </a:bodyPr>
          <a:lstStyle>
            <a:lvl1pPr marL="342900" indent="-342900">
              <a:lnSpc>
                <a:spcPct val="100000"/>
              </a:lnSpc>
              <a:spcBef>
                <a:spcPts val="0"/>
              </a:spcBef>
              <a:spcAft>
                <a:spcPts val="1800"/>
              </a:spcAft>
              <a:buSzPct val="100000"/>
              <a:buFont typeface="+mj-lt"/>
              <a:buAutoNum type="arabicPeriod"/>
              <a:defRPr sz="2400">
                <a:solidFill>
                  <a:schemeClr val="tx1"/>
                </a:solidFill>
              </a:defRPr>
            </a:lvl1pPr>
            <a:lvl2pPr>
              <a:lnSpc>
                <a:spcPct val="100000"/>
              </a:lnSpc>
              <a:spcBef>
                <a:spcPts val="0"/>
              </a:spcBef>
              <a:spcAft>
                <a:spcPts val="1200"/>
              </a:spcAft>
              <a:buSzPct val="100000"/>
              <a:defRPr sz="2000">
                <a:solidFill>
                  <a:schemeClr val="tx1"/>
                </a:solidFill>
              </a:defRPr>
            </a:lvl2pPr>
            <a:lvl3pPr>
              <a:defRPr sz="1400"/>
            </a:lvl3pPr>
            <a:lvl4pPr>
              <a:defRPr sz="1200"/>
            </a:lvl4pPr>
            <a:lvl5pPr>
              <a:defRPr sz="1200"/>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254384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WIDTH (TITLE WITH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3"/>
            <a:ext cx="11277600" cy="41148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029423"/>
            <a:ext cx="11277600" cy="3871314"/>
          </a:xfrm>
        </p:spPr>
        <p:txBody>
          <a:bodyPr numCol="2"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884550"/>
            <a:ext cx="11277600" cy="488317"/>
          </a:xfrm>
        </p:spPr>
        <p:txBody>
          <a:bodyPr>
            <a:normAutofit/>
          </a:bodyPr>
          <a:lstStyle>
            <a:lvl1pPr marL="0" indent="0">
              <a:buNone/>
              <a:defRPr sz="1800"/>
            </a:lvl1pPr>
          </a:lstStyle>
          <a:p>
            <a:endParaRPr lang="en-US" dirty="0"/>
          </a:p>
        </p:txBody>
      </p:sp>
    </p:spTree>
    <p:extLst>
      <p:ext uri="{BB962C8B-B14F-4D97-AF65-F5344CB8AC3E}">
        <p14:creationId xmlns:p14="http://schemas.microsoft.com/office/powerpoint/2010/main" val="4145763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WIDTH (TITLE WITH 2 LINE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2"/>
            <a:ext cx="11277600" cy="82296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029423"/>
            <a:ext cx="11277600" cy="3871314"/>
          </a:xfrm>
        </p:spPr>
        <p:txBody>
          <a:bodyPr numCol="2"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1276982"/>
            <a:ext cx="11277600" cy="488317"/>
          </a:xfrm>
        </p:spPr>
        <p:txBody>
          <a:bodyPr>
            <a:normAutofit/>
          </a:bodyPr>
          <a:lstStyle>
            <a:lvl1pPr marL="0" indent="0">
              <a:buNone/>
              <a:defRPr sz="1800"/>
            </a:lvl1pPr>
          </a:lstStyle>
          <a:p>
            <a:endParaRPr lang="en-US" dirty="0"/>
          </a:p>
        </p:txBody>
      </p:sp>
    </p:spTree>
    <p:extLst>
      <p:ext uri="{BB962C8B-B14F-4D97-AF65-F5344CB8AC3E}">
        <p14:creationId xmlns:p14="http://schemas.microsoft.com/office/powerpoint/2010/main" val="2428925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TITLE WITH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3"/>
            <a:ext cx="11277600" cy="41148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029423"/>
            <a:ext cx="5029200" cy="3871314"/>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884550"/>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1C9295A2-1531-D743-9198-4CF63529402B}"/>
              </a:ext>
            </a:extLst>
          </p:cNvPr>
          <p:cNvSpPr>
            <a:spLocks noGrp="1"/>
          </p:cNvSpPr>
          <p:nvPr>
            <p:ph idx="11"/>
          </p:nvPr>
        </p:nvSpPr>
        <p:spPr>
          <a:xfrm>
            <a:off x="6705600" y="2029423"/>
            <a:ext cx="5029200" cy="3871314"/>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8608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TITLE WITH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2"/>
            <a:ext cx="11277600" cy="82296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029423"/>
            <a:ext cx="5029200" cy="3871314"/>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1276982"/>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2100FD98-B216-BA4F-8268-A229D9E1083B}"/>
              </a:ext>
            </a:extLst>
          </p:cNvPr>
          <p:cNvSpPr>
            <a:spLocks noGrp="1"/>
          </p:cNvSpPr>
          <p:nvPr>
            <p:ph idx="11"/>
          </p:nvPr>
        </p:nvSpPr>
        <p:spPr>
          <a:xfrm>
            <a:off x="6705600" y="2029423"/>
            <a:ext cx="5029200" cy="3871314"/>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4907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4" name="Title 3">
            <a:extLst>
              <a:ext uri="{FF2B5EF4-FFF2-40B4-BE49-F238E27FC236}">
                <a16:creationId xmlns:a16="http://schemas.microsoft.com/office/drawing/2014/main" id="{4F1F69DE-FA2C-7B71-5D50-B55A8E6A70E0}"/>
              </a:ext>
            </a:extLst>
          </p:cNvPr>
          <p:cNvSpPr>
            <a:spLocks noGrp="1"/>
          </p:cNvSpPr>
          <p:nvPr>
            <p:ph type="title"/>
          </p:nvPr>
        </p:nvSpPr>
        <p:spPr>
          <a:xfrm>
            <a:off x="3329609" y="3676303"/>
            <a:ext cx="8311302" cy="2635399"/>
          </a:xfrm>
        </p:spPr>
        <p:txBody>
          <a:bodyPr anchor="t"/>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97464996"/>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 SUBHEAD (TITLE WITH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3"/>
            <a:ext cx="11277600" cy="41148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578607"/>
            <a:ext cx="5029200" cy="3322129"/>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884550"/>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1C9295A2-1531-D743-9198-4CF63529402B}"/>
              </a:ext>
            </a:extLst>
          </p:cNvPr>
          <p:cNvSpPr>
            <a:spLocks noGrp="1"/>
          </p:cNvSpPr>
          <p:nvPr>
            <p:ph idx="11"/>
          </p:nvPr>
        </p:nvSpPr>
        <p:spPr>
          <a:xfrm>
            <a:off x="6705600" y="2578607"/>
            <a:ext cx="5029200" cy="3322129"/>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894AC29F-5BC2-A941-918A-B4571AF66475}"/>
              </a:ext>
            </a:extLst>
          </p:cNvPr>
          <p:cNvSpPr>
            <a:spLocks noGrp="1"/>
          </p:cNvSpPr>
          <p:nvPr>
            <p:ph type="body" sz="quarter" idx="12"/>
          </p:nvPr>
        </p:nvSpPr>
        <p:spPr>
          <a:xfrm>
            <a:off x="457200" y="1929064"/>
            <a:ext cx="5029200" cy="533400"/>
          </a:xfrm>
        </p:spPr>
        <p:txBody>
          <a:bodyPr anchor="b"/>
          <a:lstStyle>
            <a:lvl1pPr marL="0" indent="0">
              <a:buNone/>
              <a:defRPr b="1"/>
            </a:lvl1pPr>
          </a:lstStyle>
          <a:p>
            <a:pPr lvl="0"/>
            <a:r>
              <a:rPr lang="en-US" dirty="0"/>
              <a:t>Edit Master text styles</a:t>
            </a:r>
          </a:p>
        </p:txBody>
      </p:sp>
      <p:sp>
        <p:nvSpPr>
          <p:cNvPr id="9" name="Text Placeholder 5">
            <a:extLst>
              <a:ext uri="{FF2B5EF4-FFF2-40B4-BE49-F238E27FC236}">
                <a16:creationId xmlns:a16="http://schemas.microsoft.com/office/drawing/2014/main" id="{D4F9668A-A3FA-EB44-8A81-14175927FF02}"/>
              </a:ext>
            </a:extLst>
          </p:cNvPr>
          <p:cNvSpPr>
            <a:spLocks noGrp="1"/>
          </p:cNvSpPr>
          <p:nvPr>
            <p:ph type="body" sz="quarter" idx="13"/>
          </p:nvPr>
        </p:nvSpPr>
        <p:spPr>
          <a:xfrm>
            <a:off x="6705600" y="1929064"/>
            <a:ext cx="5029200" cy="533400"/>
          </a:xfrm>
        </p:spPr>
        <p:txBody>
          <a:bodyPr anchor="b"/>
          <a:lstStyle>
            <a:lvl1pPr marL="0" indent="0">
              <a:buNone/>
              <a:defRPr b="1"/>
            </a:lvl1pPr>
          </a:lstStyle>
          <a:p>
            <a:pPr lvl="0"/>
            <a:r>
              <a:rPr lang="en-US" dirty="0"/>
              <a:t>Edit Master text styles</a:t>
            </a:r>
          </a:p>
        </p:txBody>
      </p:sp>
    </p:spTree>
    <p:extLst>
      <p:ext uri="{BB962C8B-B14F-4D97-AF65-F5344CB8AC3E}">
        <p14:creationId xmlns:p14="http://schemas.microsoft.com/office/powerpoint/2010/main" val="2121416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 SUBHEAD (TITLE WITH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2"/>
            <a:ext cx="11277600" cy="82296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578607"/>
            <a:ext cx="5029200" cy="3322129"/>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1276982"/>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2100FD98-B216-BA4F-8268-A229D9E1083B}"/>
              </a:ext>
            </a:extLst>
          </p:cNvPr>
          <p:cNvSpPr>
            <a:spLocks noGrp="1"/>
          </p:cNvSpPr>
          <p:nvPr>
            <p:ph idx="11"/>
          </p:nvPr>
        </p:nvSpPr>
        <p:spPr>
          <a:xfrm>
            <a:off x="6705600" y="2578607"/>
            <a:ext cx="5029200" cy="3322129"/>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9203C7C7-7565-734F-B75D-EDDDBD788706}"/>
              </a:ext>
            </a:extLst>
          </p:cNvPr>
          <p:cNvSpPr>
            <a:spLocks noGrp="1"/>
          </p:cNvSpPr>
          <p:nvPr>
            <p:ph type="body" sz="quarter" idx="12"/>
          </p:nvPr>
        </p:nvSpPr>
        <p:spPr>
          <a:xfrm>
            <a:off x="457200" y="1929064"/>
            <a:ext cx="5029200" cy="533400"/>
          </a:xfrm>
        </p:spPr>
        <p:txBody>
          <a:bodyPr anchor="b"/>
          <a:lstStyle>
            <a:lvl1pPr marL="0" indent="0">
              <a:buNone/>
              <a:defRPr b="1"/>
            </a:lvl1pPr>
          </a:lstStyle>
          <a:p>
            <a:pPr lvl="0"/>
            <a:r>
              <a:rPr lang="en-US" dirty="0"/>
              <a:t>Edit Master text styles</a:t>
            </a:r>
          </a:p>
        </p:txBody>
      </p:sp>
      <p:sp>
        <p:nvSpPr>
          <p:cNvPr id="7" name="Text Placeholder 5">
            <a:extLst>
              <a:ext uri="{FF2B5EF4-FFF2-40B4-BE49-F238E27FC236}">
                <a16:creationId xmlns:a16="http://schemas.microsoft.com/office/drawing/2014/main" id="{8392026E-9BA8-784A-8FA9-9817867F4B9F}"/>
              </a:ext>
            </a:extLst>
          </p:cNvPr>
          <p:cNvSpPr>
            <a:spLocks noGrp="1"/>
          </p:cNvSpPr>
          <p:nvPr>
            <p:ph type="body" sz="quarter" idx="13"/>
          </p:nvPr>
        </p:nvSpPr>
        <p:spPr>
          <a:xfrm>
            <a:off x="6705600" y="1929064"/>
            <a:ext cx="5029200" cy="533400"/>
          </a:xfrm>
        </p:spPr>
        <p:txBody>
          <a:bodyPr anchor="b"/>
          <a:lstStyle>
            <a:lvl1pPr marL="0" indent="0">
              <a:buNone/>
              <a:defRPr b="1"/>
            </a:lvl1pPr>
          </a:lstStyle>
          <a:p>
            <a:pPr lvl="0"/>
            <a:r>
              <a:rPr lang="en-US" dirty="0"/>
              <a:t>Edit Master text styles</a:t>
            </a:r>
          </a:p>
        </p:txBody>
      </p:sp>
    </p:spTree>
    <p:extLst>
      <p:ext uri="{BB962C8B-B14F-4D97-AF65-F5344CB8AC3E}">
        <p14:creationId xmlns:p14="http://schemas.microsoft.com/office/powerpoint/2010/main" val="3057499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OLUMN (TITLE WITH 1/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3"/>
            <a:ext cx="11277600" cy="82296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199" y="1921707"/>
            <a:ext cx="2651760" cy="3979011"/>
          </a:xfrm>
        </p:spPr>
        <p:txBody>
          <a:bodyPr numCol="1" spcCol="27432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1C9295A2-1531-D743-9198-4CF63529402B}"/>
              </a:ext>
            </a:extLst>
          </p:cNvPr>
          <p:cNvSpPr>
            <a:spLocks noGrp="1"/>
          </p:cNvSpPr>
          <p:nvPr>
            <p:ph idx="11"/>
          </p:nvPr>
        </p:nvSpPr>
        <p:spPr>
          <a:xfrm>
            <a:off x="6211865" y="1921708"/>
            <a:ext cx="2651760" cy="3985743"/>
          </a:xfrm>
        </p:spPr>
        <p:txBody>
          <a:bodyPr numCol="1" spcCol="27432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894AC29F-5BC2-A941-918A-B4571AF66475}"/>
              </a:ext>
            </a:extLst>
          </p:cNvPr>
          <p:cNvSpPr>
            <a:spLocks noGrp="1"/>
          </p:cNvSpPr>
          <p:nvPr>
            <p:ph type="body" sz="quarter" idx="12"/>
          </p:nvPr>
        </p:nvSpPr>
        <p:spPr>
          <a:xfrm>
            <a:off x="457199" y="1284356"/>
            <a:ext cx="2651760" cy="533400"/>
          </a:xfrm>
        </p:spPr>
        <p:txBody>
          <a:bodyPr anchor="b"/>
          <a:lstStyle>
            <a:lvl1pPr marL="0" indent="0">
              <a:buNone/>
              <a:defRPr b="1"/>
            </a:lvl1pPr>
          </a:lstStyle>
          <a:p>
            <a:pPr lvl="0"/>
            <a:r>
              <a:rPr lang="en-US" dirty="0"/>
              <a:t>Edit Master text styles</a:t>
            </a:r>
          </a:p>
        </p:txBody>
      </p:sp>
      <p:sp>
        <p:nvSpPr>
          <p:cNvPr id="9" name="Text Placeholder 5">
            <a:extLst>
              <a:ext uri="{FF2B5EF4-FFF2-40B4-BE49-F238E27FC236}">
                <a16:creationId xmlns:a16="http://schemas.microsoft.com/office/drawing/2014/main" id="{D4F9668A-A3FA-EB44-8A81-14175927FF02}"/>
              </a:ext>
            </a:extLst>
          </p:cNvPr>
          <p:cNvSpPr>
            <a:spLocks noGrp="1"/>
          </p:cNvSpPr>
          <p:nvPr>
            <p:ph type="body" sz="quarter" idx="13"/>
          </p:nvPr>
        </p:nvSpPr>
        <p:spPr>
          <a:xfrm>
            <a:off x="6207759" y="1284356"/>
            <a:ext cx="2651760" cy="533400"/>
          </a:xfrm>
        </p:spPr>
        <p:txBody>
          <a:bodyPr anchor="b"/>
          <a:lstStyle>
            <a:lvl1pPr marL="0" indent="0">
              <a:buNone/>
              <a:defRPr b="1"/>
            </a:lvl1pPr>
          </a:lstStyle>
          <a:p>
            <a:pPr lvl="0"/>
            <a:r>
              <a:rPr lang="en-US" dirty="0"/>
              <a:t>Edit Master text styles</a:t>
            </a:r>
          </a:p>
        </p:txBody>
      </p:sp>
      <p:sp>
        <p:nvSpPr>
          <p:cNvPr id="10" name="Content Placeholder 2">
            <a:extLst>
              <a:ext uri="{FF2B5EF4-FFF2-40B4-BE49-F238E27FC236}">
                <a16:creationId xmlns:a16="http://schemas.microsoft.com/office/drawing/2014/main" id="{7B15ACCE-F5DE-B743-91BD-FCD100CE25BB}"/>
              </a:ext>
            </a:extLst>
          </p:cNvPr>
          <p:cNvSpPr>
            <a:spLocks noGrp="1"/>
          </p:cNvSpPr>
          <p:nvPr>
            <p:ph idx="14"/>
          </p:nvPr>
        </p:nvSpPr>
        <p:spPr>
          <a:xfrm>
            <a:off x="3334532" y="1921708"/>
            <a:ext cx="2651760" cy="3985743"/>
          </a:xfrm>
        </p:spPr>
        <p:txBody>
          <a:bodyPr numCol="1" spcCol="27432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5">
            <a:extLst>
              <a:ext uri="{FF2B5EF4-FFF2-40B4-BE49-F238E27FC236}">
                <a16:creationId xmlns:a16="http://schemas.microsoft.com/office/drawing/2014/main" id="{A9242AAE-172D-194D-8353-492E46EB78E0}"/>
              </a:ext>
            </a:extLst>
          </p:cNvPr>
          <p:cNvSpPr>
            <a:spLocks noGrp="1"/>
          </p:cNvSpPr>
          <p:nvPr>
            <p:ph type="body" sz="quarter" idx="15"/>
          </p:nvPr>
        </p:nvSpPr>
        <p:spPr>
          <a:xfrm>
            <a:off x="3332479" y="1284356"/>
            <a:ext cx="2651760" cy="533400"/>
          </a:xfrm>
        </p:spPr>
        <p:txBody>
          <a:bodyPr anchor="b"/>
          <a:lstStyle>
            <a:lvl1pPr marL="0" indent="0">
              <a:buNone/>
              <a:defRPr b="1"/>
            </a:lvl1pPr>
          </a:lstStyle>
          <a:p>
            <a:pPr lvl="0"/>
            <a:r>
              <a:rPr lang="en-US" dirty="0"/>
              <a:t>Edit Master text styles</a:t>
            </a:r>
          </a:p>
        </p:txBody>
      </p:sp>
      <p:sp>
        <p:nvSpPr>
          <p:cNvPr id="12" name="Content Placeholder 2">
            <a:extLst>
              <a:ext uri="{FF2B5EF4-FFF2-40B4-BE49-F238E27FC236}">
                <a16:creationId xmlns:a16="http://schemas.microsoft.com/office/drawing/2014/main" id="{BA96AB07-C44D-894C-96EB-835185F405F3}"/>
              </a:ext>
            </a:extLst>
          </p:cNvPr>
          <p:cNvSpPr>
            <a:spLocks noGrp="1"/>
          </p:cNvSpPr>
          <p:nvPr>
            <p:ph idx="16"/>
          </p:nvPr>
        </p:nvSpPr>
        <p:spPr>
          <a:xfrm>
            <a:off x="9083040" y="1921708"/>
            <a:ext cx="2651760" cy="3985743"/>
          </a:xfrm>
        </p:spPr>
        <p:txBody>
          <a:bodyPr numCol="1" spcCol="27432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5">
            <a:extLst>
              <a:ext uri="{FF2B5EF4-FFF2-40B4-BE49-F238E27FC236}">
                <a16:creationId xmlns:a16="http://schemas.microsoft.com/office/drawing/2014/main" id="{92BB0DD0-BDD8-3E47-875A-A11A909248AE}"/>
              </a:ext>
            </a:extLst>
          </p:cNvPr>
          <p:cNvSpPr>
            <a:spLocks noGrp="1"/>
          </p:cNvSpPr>
          <p:nvPr>
            <p:ph type="body" sz="quarter" idx="17"/>
          </p:nvPr>
        </p:nvSpPr>
        <p:spPr>
          <a:xfrm>
            <a:off x="9083040" y="1284356"/>
            <a:ext cx="2651760" cy="533400"/>
          </a:xfrm>
        </p:spPr>
        <p:txBody>
          <a:bodyPr anchor="b"/>
          <a:lstStyle>
            <a:lvl1pPr marL="0" indent="0">
              <a:buNone/>
              <a:defRPr b="1"/>
            </a:lvl1pPr>
          </a:lstStyle>
          <a:p>
            <a:pPr lvl="0"/>
            <a:r>
              <a:rPr lang="en-US" dirty="0"/>
              <a:t>Edit Master text styles</a:t>
            </a:r>
          </a:p>
        </p:txBody>
      </p:sp>
    </p:spTree>
    <p:extLst>
      <p:ext uri="{BB962C8B-B14F-4D97-AF65-F5344CB8AC3E}">
        <p14:creationId xmlns:p14="http://schemas.microsoft.com/office/powerpoint/2010/main" val="2852926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1 IMAGE) + SUBHEAD  (TITLE WITH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3"/>
            <a:ext cx="11277600" cy="41148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578607"/>
            <a:ext cx="5029200" cy="3322130"/>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884550"/>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1C9295A2-1531-D743-9198-4CF63529402B}"/>
              </a:ext>
            </a:extLst>
          </p:cNvPr>
          <p:cNvSpPr>
            <a:spLocks noGrp="1"/>
          </p:cNvSpPr>
          <p:nvPr>
            <p:ph idx="11"/>
          </p:nvPr>
        </p:nvSpPr>
        <p:spPr>
          <a:xfrm>
            <a:off x="6705600" y="2029423"/>
            <a:ext cx="5029200" cy="3871314"/>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894AC29F-5BC2-A941-918A-B4571AF66475}"/>
              </a:ext>
            </a:extLst>
          </p:cNvPr>
          <p:cNvSpPr>
            <a:spLocks noGrp="1"/>
          </p:cNvSpPr>
          <p:nvPr>
            <p:ph type="body" sz="quarter" idx="12"/>
          </p:nvPr>
        </p:nvSpPr>
        <p:spPr>
          <a:xfrm>
            <a:off x="457200" y="1929064"/>
            <a:ext cx="5029200" cy="533400"/>
          </a:xfrm>
        </p:spPr>
        <p:txBody>
          <a:bodyPr anchor="b"/>
          <a:lstStyle>
            <a:lvl1pPr marL="0" indent="0">
              <a:buNone/>
              <a:defRPr b="1"/>
            </a:lvl1pPr>
          </a:lstStyle>
          <a:p>
            <a:pPr lvl="0"/>
            <a:r>
              <a:rPr lang="en-US" dirty="0"/>
              <a:t>Edit Master text styles</a:t>
            </a:r>
          </a:p>
        </p:txBody>
      </p:sp>
    </p:spTree>
    <p:extLst>
      <p:ext uri="{BB962C8B-B14F-4D97-AF65-F5344CB8AC3E}">
        <p14:creationId xmlns:p14="http://schemas.microsoft.com/office/powerpoint/2010/main" val="888065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1 IMAGE) + SUBHEAD (TITLE WITH 2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457200" y="428622"/>
            <a:ext cx="11277600" cy="822960"/>
          </a:xfrm>
        </p:spPr>
        <p:txBody>
          <a:bodyPr lIns="0"/>
          <a:lstStyle>
            <a:lvl1pPr>
              <a:defRPr b="1" i="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3E4D-7514-754E-8293-601BEFA701D8}"/>
              </a:ext>
            </a:extLst>
          </p:cNvPr>
          <p:cNvSpPr>
            <a:spLocks noGrp="1"/>
          </p:cNvSpPr>
          <p:nvPr>
            <p:ph idx="1"/>
          </p:nvPr>
        </p:nvSpPr>
        <p:spPr>
          <a:xfrm>
            <a:off x="457200" y="2578607"/>
            <a:ext cx="5029200" cy="3322130"/>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11">
            <a:extLst>
              <a:ext uri="{FF2B5EF4-FFF2-40B4-BE49-F238E27FC236}">
                <a16:creationId xmlns:a16="http://schemas.microsoft.com/office/drawing/2014/main" id="{4B4EE1C5-1683-0C44-A1A9-E67365B3F0D9}"/>
              </a:ext>
            </a:extLst>
          </p:cNvPr>
          <p:cNvSpPr>
            <a:spLocks noGrp="1"/>
          </p:cNvSpPr>
          <p:nvPr>
            <p:ph type="subTitle" idx="10"/>
          </p:nvPr>
        </p:nvSpPr>
        <p:spPr>
          <a:xfrm>
            <a:off x="457200" y="1276982"/>
            <a:ext cx="11277600" cy="488317"/>
          </a:xfrm>
        </p:spPr>
        <p:txBody>
          <a:bodyPr>
            <a:normAutofit/>
          </a:bodyPr>
          <a:lstStyle>
            <a:lvl1pPr marL="0" indent="0">
              <a:buNone/>
              <a:defRPr sz="1800"/>
            </a:lvl1pPr>
          </a:lstStyle>
          <a:p>
            <a:endParaRPr lang="en-US" dirty="0"/>
          </a:p>
        </p:txBody>
      </p:sp>
      <p:sp>
        <p:nvSpPr>
          <p:cNvPr id="5" name="Content Placeholder 2">
            <a:extLst>
              <a:ext uri="{FF2B5EF4-FFF2-40B4-BE49-F238E27FC236}">
                <a16:creationId xmlns:a16="http://schemas.microsoft.com/office/drawing/2014/main" id="{2100FD98-B216-BA4F-8268-A229D9E1083B}"/>
              </a:ext>
            </a:extLst>
          </p:cNvPr>
          <p:cNvSpPr>
            <a:spLocks noGrp="1"/>
          </p:cNvSpPr>
          <p:nvPr>
            <p:ph idx="11"/>
          </p:nvPr>
        </p:nvSpPr>
        <p:spPr>
          <a:xfrm>
            <a:off x="6705600" y="2029423"/>
            <a:ext cx="5029200" cy="3871314"/>
          </a:xfrm>
        </p:spPr>
        <p:txBody>
          <a:bodyPr numCol="1" spcCol="27432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9203C7C7-7565-734F-B75D-EDDDBD788706}"/>
              </a:ext>
            </a:extLst>
          </p:cNvPr>
          <p:cNvSpPr>
            <a:spLocks noGrp="1"/>
          </p:cNvSpPr>
          <p:nvPr>
            <p:ph type="body" sz="quarter" idx="12"/>
          </p:nvPr>
        </p:nvSpPr>
        <p:spPr>
          <a:xfrm>
            <a:off x="457200" y="1929064"/>
            <a:ext cx="5029200" cy="533400"/>
          </a:xfrm>
        </p:spPr>
        <p:txBody>
          <a:bodyPr anchor="b"/>
          <a:lstStyle>
            <a:lvl1pPr marL="0" indent="0">
              <a:buNone/>
              <a:defRPr b="1"/>
            </a:lvl1pPr>
          </a:lstStyle>
          <a:p>
            <a:pPr lvl="0"/>
            <a:r>
              <a:rPr lang="en-US" dirty="0"/>
              <a:t>Edit Master text styles</a:t>
            </a:r>
          </a:p>
        </p:txBody>
      </p:sp>
    </p:spTree>
    <p:extLst>
      <p:ext uri="{BB962C8B-B14F-4D97-AF65-F5344CB8AC3E}">
        <p14:creationId xmlns:p14="http://schemas.microsoft.com/office/powerpoint/2010/main" val="279311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AGE + IMAGE (TITLE WITH 2 LINES)">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98814A48-CCE8-5344-BA21-4BC5E8F547B9}"/>
              </a:ext>
            </a:extLst>
          </p:cNvPr>
          <p:cNvSpPr>
            <a:spLocks noGrp="1"/>
          </p:cNvSpPr>
          <p:nvPr>
            <p:ph type="pic" sz="quarter" idx="10"/>
          </p:nvPr>
        </p:nvSpPr>
        <p:spPr>
          <a:xfrm>
            <a:off x="6080760" y="0"/>
            <a:ext cx="6111240" cy="6350000"/>
          </a:xfrm>
          <a:ln>
            <a:noFill/>
          </a:ln>
        </p:spPr>
        <p:txBody>
          <a:bodyPr/>
          <a:lstStyle/>
          <a:p>
            <a:endParaRPr lang="en-US"/>
          </a:p>
        </p:txBody>
      </p:sp>
      <p:sp>
        <p:nvSpPr>
          <p:cNvPr id="2" name="Title 1">
            <a:extLst>
              <a:ext uri="{FF2B5EF4-FFF2-40B4-BE49-F238E27FC236}">
                <a16:creationId xmlns:a16="http://schemas.microsoft.com/office/drawing/2014/main" id="{CF862EC4-65BC-A04F-9D88-F91C84EF3CC3}"/>
              </a:ext>
            </a:extLst>
          </p:cNvPr>
          <p:cNvSpPr>
            <a:spLocks noGrp="1"/>
          </p:cNvSpPr>
          <p:nvPr>
            <p:ph type="title" hasCustomPrompt="1"/>
          </p:nvPr>
        </p:nvSpPr>
        <p:spPr>
          <a:xfrm>
            <a:off x="457200" y="428623"/>
            <a:ext cx="5029200" cy="822960"/>
          </a:xfrm>
        </p:spPr>
        <p:txBody>
          <a:bodyPr lIns="0"/>
          <a:lstStyle/>
          <a:p>
            <a:r>
              <a:rPr lang="en-US" dirty="0"/>
              <a:t>CLICK TO EDIT MASTER TITLE STYLE</a:t>
            </a:r>
          </a:p>
        </p:txBody>
      </p:sp>
      <p:sp>
        <p:nvSpPr>
          <p:cNvPr id="3" name="Content Placeholder 2">
            <a:extLst>
              <a:ext uri="{FF2B5EF4-FFF2-40B4-BE49-F238E27FC236}">
                <a16:creationId xmlns:a16="http://schemas.microsoft.com/office/drawing/2014/main" id="{A7B0ADFF-3AFC-A049-9AC3-D92F83D47622}"/>
              </a:ext>
            </a:extLst>
          </p:cNvPr>
          <p:cNvSpPr>
            <a:spLocks noGrp="1"/>
          </p:cNvSpPr>
          <p:nvPr>
            <p:ph sz="half" idx="1"/>
          </p:nvPr>
        </p:nvSpPr>
        <p:spPr>
          <a:xfrm>
            <a:off x="457200" y="2029423"/>
            <a:ext cx="5029200" cy="3871313"/>
          </a:xfrm>
        </p:spPr>
        <p:txBody>
          <a:bodyPr r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title 11">
            <a:extLst>
              <a:ext uri="{FF2B5EF4-FFF2-40B4-BE49-F238E27FC236}">
                <a16:creationId xmlns:a16="http://schemas.microsoft.com/office/drawing/2014/main" id="{A009A7E4-28B6-5E4C-98F9-C8759EC97CC7}"/>
              </a:ext>
            </a:extLst>
          </p:cNvPr>
          <p:cNvSpPr>
            <a:spLocks noGrp="1"/>
          </p:cNvSpPr>
          <p:nvPr>
            <p:ph type="subTitle" idx="11"/>
          </p:nvPr>
        </p:nvSpPr>
        <p:spPr>
          <a:xfrm>
            <a:off x="457200" y="1276982"/>
            <a:ext cx="5029200" cy="488317"/>
          </a:xfrm>
        </p:spPr>
        <p:txBody>
          <a:bodyPr>
            <a:normAutofit/>
          </a:bodyPr>
          <a:lstStyle>
            <a:lvl1pPr marL="0" indent="0">
              <a:buNone/>
              <a:defRPr sz="1800"/>
            </a:lvl1pPr>
          </a:lstStyle>
          <a:p>
            <a:endParaRPr lang="en-US" dirty="0"/>
          </a:p>
        </p:txBody>
      </p:sp>
    </p:spTree>
    <p:extLst>
      <p:ext uri="{BB962C8B-B14F-4D97-AF65-F5344CB8AC3E}">
        <p14:creationId xmlns:p14="http://schemas.microsoft.com/office/powerpoint/2010/main" val="4105321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8CA2-98C2-924B-B418-A491D2BE2C40}"/>
              </a:ext>
            </a:extLst>
          </p:cNvPr>
          <p:cNvSpPr>
            <a:spLocks noGrp="1"/>
          </p:cNvSpPr>
          <p:nvPr>
            <p:ph type="title" hasCustomPrompt="1"/>
          </p:nvPr>
        </p:nvSpPr>
        <p:spPr>
          <a:xfrm>
            <a:off x="1935480" y="428623"/>
            <a:ext cx="8321040" cy="5591178"/>
          </a:xfrm>
        </p:spPr>
        <p:txBody>
          <a:bodyPr lIns="0" anchor="ctr"/>
          <a:lstStyle>
            <a:lvl1pPr algn="ctr">
              <a:lnSpc>
                <a:spcPct val="100000"/>
              </a:lnSpc>
              <a:defRPr b="0" i="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1977483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4" name="Title 3">
            <a:extLst>
              <a:ext uri="{FF2B5EF4-FFF2-40B4-BE49-F238E27FC236}">
                <a16:creationId xmlns:a16="http://schemas.microsoft.com/office/drawing/2014/main" id="{4F1F69DE-FA2C-7B71-5D50-B55A8E6A70E0}"/>
              </a:ext>
            </a:extLst>
          </p:cNvPr>
          <p:cNvSpPr>
            <a:spLocks noGrp="1"/>
          </p:cNvSpPr>
          <p:nvPr>
            <p:ph type="title"/>
          </p:nvPr>
        </p:nvSpPr>
        <p:spPr>
          <a:xfrm>
            <a:off x="3329609" y="3676303"/>
            <a:ext cx="8311302" cy="2635399"/>
          </a:xfrm>
        </p:spPr>
        <p:txBody>
          <a:bodyPr anchor="t"/>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20621605"/>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9" name="Picture Placeholder 6">
            <a:extLst>
              <a:ext uri="{FF2B5EF4-FFF2-40B4-BE49-F238E27FC236}">
                <a16:creationId xmlns:a16="http://schemas.microsoft.com/office/drawing/2014/main" id="{81BAFE33-0AA3-AB48-997C-0D956C98E614}"/>
              </a:ext>
            </a:extLst>
          </p:cNvPr>
          <p:cNvSpPr>
            <a:spLocks noGrp="1"/>
          </p:cNvSpPr>
          <p:nvPr>
            <p:ph type="pic" sz="quarter" idx="11"/>
          </p:nvPr>
        </p:nvSpPr>
        <p:spPr>
          <a:xfrm>
            <a:off x="698091" y="1749425"/>
            <a:ext cx="6518686" cy="4337050"/>
          </a:xfrm>
        </p:spPr>
        <p:txBody>
          <a:bodyPr>
            <a:normAutofit/>
          </a:bodyPr>
          <a:lstStyle>
            <a:lvl1pPr>
              <a:defRPr sz="2400"/>
            </a:lvl1pPr>
          </a:lstStyle>
          <a:p>
            <a:endParaRPr lang="en-US" dirty="0"/>
          </a:p>
        </p:txBody>
      </p:sp>
      <p:sp>
        <p:nvSpPr>
          <p:cNvPr id="3" name="Title 2">
            <a:extLst>
              <a:ext uri="{FF2B5EF4-FFF2-40B4-BE49-F238E27FC236}">
                <a16:creationId xmlns:a16="http://schemas.microsoft.com/office/drawing/2014/main" id="{492DE735-D9C9-F3C6-DE28-888B154EDC0E}"/>
              </a:ext>
            </a:extLst>
          </p:cNvPr>
          <p:cNvSpPr>
            <a:spLocks noGrp="1"/>
          </p:cNvSpPr>
          <p:nvPr>
            <p:ph type="title"/>
          </p:nvPr>
        </p:nvSpPr>
        <p:spPr>
          <a:xfrm>
            <a:off x="7533861" y="3544151"/>
            <a:ext cx="4107050" cy="2542323"/>
          </a:xfrm>
        </p:spPr>
        <p:txBody>
          <a:bodyPr anchor="t"/>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38669206"/>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 - Title and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6CE1AC-5183-9540-95C2-3C1430569F10}"/>
              </a:ext>
            </a:extLst>
          </p:cNvPr>
          <p:cNvSpPr>
            <a:spLocks noGrp="1"/>
          </p:cNvSpPr>
          <p:nvPr>
            <p:ph idx="1" hasCustomPrompt="1"/>
          </p:nvPr>
        </p:nvSpPr>
        <p:spPr>
          <a:xfrm>
            <a:off x="561975" y="1400175"/>
            <a:ext cx="10891271" cy="4737153"/>
          </a:xfrm>
        </p:spPr>
        <p:txBody>
          <a:bodyPr>
            <a:normAutofit/>
          </a:bodyPr>
          <a:lstStyle>
            <a:lvl1pPr marL="0" indent="0">
              <a:buNone/>
              <a:defRPr sz="2400"/>
            </a:lvl1pPr>
            <a:lvl2pPr>
              <a:defRPr sz="2400"/>
            </a:lvl2pPr>
            <a:lvl3pPr>
              <a:defRPr sz="2400"/>
            </a:lvl3pPr>
            <a:lvl4pPr>
              <a:defRPr sz="2400"/>
            </a:lvl4pPr>
            <a:lvl5pPr>
              <a:defRPr sz="2400"/>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94C2E67F-2A96-5842-B641-3DAF875A9FB8}"/>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02D4E386-7248-781C-1B9C-6F30E68946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0990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28138"/>
            <a:ext cx="6520091" cy="413974"/>
          </a:xfrm>
          <a:prstGeom prst="rect">
            <a:avLst/>
          </a:prstGeom>
        </p:spPr>
      </p:pic>
      <p:sp>
        <p:nvSpPr>
          <p:cNvPr id="8" name="Rectangle 7">
            <a:extLst>
              <a:ext uri="{FF2B5EF4-FFF2-40B4-BE49-F238E27FC236}">
                <a16:creationId xmlns:a16="http://schemas.microsoft.com/office/drawing/2014/main" id="{8A1D214C-4298-5747-B6EF-B03A08DC9B1B}"/>
              </a:ext>
            </a:extLst>
          </p:cNvPr>
          <p:cNvSpPr/>
          <p:nvPr userDrawn="1"/>
        </p:nvSpPr>
        <p:spPr>
          <a:xfrm>
            <a:off x="4219575" y="6702990"/>
            <a:ext cx="7972425" cy="45719"/>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Slide Number Placeholder 5">
            <a:extLst>
              <a:ext uri="{FF2B5EF4-FFF2-40B4-BE49-F238E27FC236}">
                <a16:creationId xmlns:a16="http://schemas.microsoft.com/office/drawing/2014/main" id="{F2575C8B-3C3B-6045-8AB2-6BCC848C3270}"/>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695EDF83-D586-464B-AB01-97C3FE024604}"/>
              </a:ext>
            </a:extLst>
          </p:cNvPr>
          <p:cNvPicPr>
            <a:picLocks noChangeAspect="1"/>
          </p:cNvPicPr>
          <p:nvPr userDrawn="1"/>
        </p:nvPicPr>
        <p:blipFill rotWithShape="1">
          <a:blip r:embed="rId3"/>
          <a:srcRect l="7620" b="23758"/>
          <a:stretch/>
        </p:blipFill>
        <p:spPr>
          <a:xfrm>
            <a:off x="561976" y="6240483"/>
            <a:ext cx="1046868" cy="508226"/>
          </a:xfrm>
          <a:prstGeom prst="rect">
            <a:avLst/>
          </a:prstGeom>
        </p:spPr>
      </p:pic>
    </p:spTree>
    <p:extLst>
      <p:ext uri="{BB962C8B-B14F-4D97-AF65-F5344CB8AC3E}">
        <p14:creationId xmlns:p14="http://schemas.microsoft.com/office/powerpoint/2010/main" val="1482772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DD6A1-AC88-2646-9FA0-E5FE6669FB2F}"/>
              </a:ext>
            </a:extLst>
          </p:cNvPr>
          <p:cNvSpPr>
            <a:spLocks noGrp="1"/>
          </p:cNvSpPr>
          <p:nvPr>
            <p:ph sz="half" idx="1"/>
          </p:nvPr>
        </p:nvSpPr>
        <p:spPr>
          <a:xfrm>
            <a:off x="584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70E6EF3-9276-4346-A5DA-6A2D75A1C4FD}"/>
              </a:ext>
            </a:extLst>
          </p:cNvPr>
          <p:cNvSpPr>
            <a:spLocks noGrp="1"/>
          </p:cNvSpPr>
          <p:nvPr>
            <p:ph sz="half" idx="2"/>
          </p:nvPr>
        </p:nvSpPr>
        <p:spPr>
          <a:xfrm>
            <a:off x="5918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BDE8601-5391-834A-AD4E-A4A636A1B0FE}"/>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591E566-67A2-8AA6-7F41-2E236429B2B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6852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 -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84501A-284F-E44B-8EF0-DE7C5AC8CDBD}"/>
              </a:ext>
            </a:extLst>
          </p:cNvPr>
          <p:cNvSpPr>
            <a:spLocks noGrp="1"/>
          </p:cNvSpPr>
          <p:nvPr>
            <p:ph type="body" idx="1"/>
          </p:nvPr>
        </p:nvSpPr>
        <p:spPr>
          <a:xfrm>
            <a:off x="603504" y="122872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CA557EF-4FA4-0F46-8D23-95E72AE224C3}"/>
              </a:ext>
            </a:extLst>
          </p:cNvPr>
          <p:cNvSpPr>
            <a:spLocks noGrp="1"/>
          </p:cNvSpPr>
          <p:nvPr>
            <p:ph sz="half" idx="2"/>
          </p:nvPr>
        </p:nvSpPr>
        <p:spPr>
          <a:xfrm>
            <a:off x="602721" y="2052637"/>
            <a:ext cx="5157787" cy="3684588"/>
          </a:xfrm>
        </p:spPr>
        <p:txBody>
          <a:bodyPr>
            <a:normAutofit/>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55248A8-5CF0-7649-BBB5-1103CDD0C1AD}"/>
              </a:ext>
            </a:extLst>
          </p:cNvPr>
          <p:cNvSpPr>
            <a:spLocks noGrp="1"/>
          </p:cNvSpPr>
          <p:nvPr>
            <p:ph type="body" sz="quarter" idx="3"/>
          </p:nvPr>
        </p:nvSpPr>
        <p:spPr>
          <a:xfrm>
            <a:off x="5935133" y="122872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F7A972-E294-5440-AB53-6885D3D37A1A}"/>
              </a:ext>
            </a:extLst>
          </p:cNvPr>
          <p:cNvSpPr>
            <a:spLocks noGrp="1"/>
          </p:cNvSpPr>
          <p:nvPr>
            <p:ph sz="quarter" idx="4"/>
          </p:nvPr>
        </p:nvSpPr>
        <p:spPr>
          <a:xfrm>
            <a:off x="5935133" y="2052637"/>
            <a:ext cx="5183188" cy="3684588"/>
          </a:xfrm>
        </p:spPr>
        <p:txBody>
          <a:bodyPr/>
          <a:lstStyle>
            <a:lvl1pPr>
              <a:defRPr sz="2400"/>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21A0D1AD-32C6-2B4C-B2ED-725F747B183C}"/>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5A56346-D337-B37B-8E74-62A4C0BF879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0045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s Capti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467022" y="6232525"/>
            <a:ext cx="1149668" cy="676275"/>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Picture Placeholder 6">
            <a:extLst>
              <a:ext uri="{FF2B5EF4-FFF2-40B4-BE49-F238E27FC236}">
                <a16:creationId xmlns:a16="http://schemas.microsoft.com/office/drawing/2014/main" id="{5CA03796-B25C-A34F-8703-F87151B79A1A}"/>
              </a:ext>
            </a:extLst>
          </p:cNvPr>
          <p:cNvSpPr>
            <a:spLocks noGrp="1"/>
          </p:cNvSpPr>
          <p:nvPr>
            <p:ph type="pic" sz="quarter" idx="10"/>
          </p:nvPr>
        </p:nvSpPr>
        <p:spPr>
          <a:xfrm>
            <a:off x="722313" y="1325563"/>
            <a:ext cx="3309937" cy="2487485"/>
          </a:xfrm>
        </p:spPr>
        <p:txBody>
          <a:bodyPr/>
          <a:lstStyle/>
          <a:p>
            <a:endParaRPr lang="en-US"/>
          </a:p>
        </p:txBody>
      </p:sp>
      <p:sp>
        <p:nvSpPr>
          <p:cNvPr id="17" name="Picture Placeholder 6">
            <a:extLst>
              <a:ext uri="{FF2B5EF4-FFF2-40B4-BE49-F238E27FC236}">
                <a16:creationId xmlns:a16="http://schemas.microsoft.com/office/drawing/2014/main" id="{94C37717-997F-1347-AEA7-92870F13135B}"/>
              </a:ext>
            </a:extLst>
          </p:cNvPr>
          <p:cNvSpPr>
            <a:spLocks noGrp="1"/>
          </p:cNvSpPr>
          <p:nvPr>
            <p:ph type="pic" sz="quarter" idx="11"/>
          </p:nvPr>
        </p:nvSpPr>
        <p:spPr>
          <a:xfrm>
            <a:off x="4526643" y="1325563"/>
            <a:ext cx="3309937" cy="2487485"/>
          </a:xfrm>
        </p:spPr>
        <p:txBody>
          <a:bodyPr/>
          <a:lstStyle/>
          <a:p>
            <a:endParaRPr lang="en-US"/>
          </a:p>
        </p:txBody>
      </p:sp>
      <p:sp>
        <p:nvSpPr>
          <p:cNvPr id="18" name="Picture Placeholder 6">
            <a:extLst>
              <a:ext uri="{FF2B5EF4-FFF2-40B4-BE49-F238E27FC236}">
                <a16:creationId xmlns:a16="http://schemas.microsoft.com/office/drawing/2014/main" id="{C7AB06D3-03B6-9646-A9E7-9270C551EEF5}"/>
              </a:ext>
            </a:extLst>
          </p:cNvPr>
          <p:cNvSpPr>
            <a:spLocks noGrp="1"/>
          </p:cNvSpPr>
          <p:nvPr>
            <p:ph type="pic" sz="quarter" idx="12"/>
          </p:nvPr>
        </p:nvSpPr>
        <p:spPr>
          <a:xfrm>
            <a:off x="8330974" y="1325563"/>
            <a:ext cx="3309937" cy="2487485"/>
          </a:xfrm>
        </p:spPr>
        <p:txBody>
          <a:bodyPr/>
          <a:lstStyle/>
          <a:p>
            <a:endParaRPr lang="en-US"/>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8CF1358-8703-98B0-31D8-111919ABFD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2263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s Char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467022" y="6232525"/>
            <a:ext cx="1149668" cy="676275"/>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22C4A4C4-8DED-434D-B4F3-0F1DD3DC07BA}"/>
              </a:ext>
            </a:extLst>
          </p:cNvPr>
          <p:cNvSpPr>
            <a:spLocks noGrp="1"/>
          </p:cNvSpPr>
          <p:nvPr>
            <p:ph type="chart" sz="quarter" idx="16"/>
          </p:nvPr>
        </p:nvSpPr>
        <p:spPr>
          <a:xfrm>
            <a:off x="722313" y="1325563"/>
            <a:ext cx="3309937" cy="2487612"/>
          </a:xfrm>
        </p:spPr>
        <p:txBody>
          <a:bodyPr/>
          <a:lstStyle/>
          <a:p>
            <a:endParaRPr lang="en-US"/>
          </a:p>
        </p:txBody>
      </p:sp>
      <p:sp>
        <p:nvSpPr>
          <p:cNvPr id="15" name="Chart Placeholder 2">
            <a:extLst>
              <a:ext uri="{FF2B5EF4-FFF2-40B4-BE49-F238E27FC236}">
                <a16:creationId xmlns:a16="http://schemas.microsoft.com/office/drawing/2014/main" id="{EBF1B544-8034-F24E-8DFE-C61A3E70E1D7}"/>
              </a:ext>
            </a:extLst>
          </p:cNvPr>
          <p:cNvSpPr>
            <a:spLocks noGrp="1"/>
          </p:cNvSpPr>
          <p:nvPr>
            <p:ph type="chart" sz="quarter" idx="17"/>
          </p:nvPr>
        </p:nvSpPr>
        <p:spPr>
          <a:xfrm>
            <a:off x="4526643" y="1319623"/>
            <a:ext cx="3309937" cy="2487612"/>
          </a:xfrm>
        </p:spPr>
        <p:txBody>
          <a:bodyPr/>
          <a:lstStyle/>
          <a:p>
            <a:endParaRPr lang="en-US"/>
          </a:p>
        </p:txBody>
      </p:sp>
      <p:sp>
        <p:nvSpPr>
          <p:cNvPr id="19" name="Chart Placeholder 2">
            <a:extLst>
              <a:ext uri="{FF2B5EF4-FFF2-40B4-BE49-F238E27FC236}">
                <a16:creationId xmlns:a16="http://schemas.microsoft.com/office/drawing/2014/main" id="{B92C8E7F-E155-B341-AA8E-86D5730AC3FD}"/>
              </a:ext>
            </a:extLst>
          </p:cNvPr>
          <p:cNvSpPr>
            <a:spLocks noGrp="1"/>
          </p:cNvSpPr>
          <p:nvPr>
            <p:ph type="chart" sz="quarter" idx="18"/>
          </p:nvPr>
        </p:nvSpPr>
        <p:spPr>
          <a:xfrm>
            <a:off x="8343900" y="1319623"/>
            <a:ext cx="3309937" cy="2487612"/>
          </a:xfrm>
        </p:spPr>
        <p:txBody>
          <a:bodyPr/>
          <a:lstStyle/>
          <a:p>
            <a:endParaRPr lang="en-US"/>
          </a:p>
        </p:txBody>
      </p:sp>
      <p:sp>
        <p:nvSpPr>
          <p:cNvPr id="2" name="Title 1">
            <a:extLst>
              <a:ext uri="{FF2B5EF4-FFF2-40B4-BE49-F238E27FC236}">
                <a16:creationId xmlns:a16="http://schemas.microsoft.com/office/drawing/2014/main" id="{E270F89F-9680-03CA-9587-1788DA4EAD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0007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5186C2-85C5-B841-B803-BF24B25A9B61}"/>
              </a:ext>
            </a:extLst>
          </p:cNvPr>
          <p:cNvSpPr>
            <a:spLocks noGrp="1"/>
          </p:cNvSpPr>
          <p:nvPr>
            <p:ph type="body" idx="1"/>
          </p:nvPr>
        </p:nvSpPr>
        <p:spPr>
          <a:xfrm>
            <a:off x="561975" y="1400175"/>
            <a:ext cx="10791825" cy="47767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8333F40E-04CE-0B47-9A0C-9920E7706FCA}"/>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36CF5A6A-7AFB-4B4F-82ED-5FA99B374B31}"/>
              </a:ext>
            </a:extLst>
          </p:cNvPr>
          <p:cNvSpPr/>
          <p:nvPr userDrawn="1"/>
        </p:nvSpPr>
        <p:spPr>
          <a:xfrm>
            <a:off x="4219575" y="6702990"/>
            <a:ext cx="7972425" cy="45719"/>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04359D93-CF87-5941-AE8E-7B014B1300E5}"/>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43CAD076-776A-C24F-8B9F-48FD54AAA186}"/>
              </a:ext>
            </a:extLst>
          </p:cNvPr>
          <p:cNvPicPr>
            <a:picLocks noChangeAspect="1"/>
          </p:cNvPicPr>
          <p:nvPr userDrawn="1"/>
        </p:nvPicPr>
        <p:blipFill rotWithShape="1">
          <a:blip r:embed="rId29"/>
          <a:srcRect l="7620" b="23758"/>
          <a:stretch/>
        </p:blipFill>
        <p:spPr>
          <a:xfrm>
            <a:off x="561976" y="6240483"/>
            <a:ext cx="1046868" cy="508226"/>
          </a:xfrm>
          <a:prstGeom prst="rect">
            <a:avLst/>
          </a:prstGeom>
        </p:spPr>
      </p:pic>
      <p:sp>
        <p:nvSpPr>
          <p:cNvPr id="2" name="Title Placeholder 1">
            <a:extLst>
              <a:ext uri="{FF2B5EF4-FFF2-40B4-BE49-F238E27FC236}">
                <a16:creationId xmlns:a16="http://schemas.microsoft.com/office/drawing/2014/main" id="{9CFDEBB2-5AB0-8D77-C9D0-9B6579363C60}"/>
              </a:ext>
            </a:extLst>
          </p:cNvPr>
          <p:cNvSpPr>
            <a:spLocks noGrp="1"/>
          </p:cNvSpPr>
          <p:nvPr>
            <p:ph type="title"/>
          </p:nvPr>
        </p:nvSpPr>
        <p:spPr>
          <a:xfrm>
            <a:off x="522219" y="274154"/>
            <a:ext cx="10515600" cy="81376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4902937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31"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3" r:id="rId25"/>
    <p:sldLayoutId id="2147483746" r:id="rId26"/>
    <p:sldLayoutId id="2147483764" r:id="rId27"/>
  </p:sldLayoutIdLst>
  <p:hf hdr="0" ftr="0" dt="0"/>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3471-4C29-454D-828A-5CAF8B090E82}"/>
              </a:ext>
            </a:extLst>
          </p:cNvPr>
          <p:cNvSpPr>
            <a:spLocks noGrp="1"/>
          </p:cNvSpPr>
          <p:nvPr>
            <p:ph type="ctrTitle"/>
          </p:nvPr>
        </p:nvSpPr>
        <p:spPr>
          <a:xfrm>
            <a:off x="623514" y="4359563"/>
            <a:ext cx="9282485" cy="660112"/>
          </a:xfrm>
        </p:spPr>
        <p:txBody>
          <a:bodyPr>
            <a:normAutofit/>
          </a:bodyPr>
          <a:lstStyle/>
          <a:p>
            <a:r>
              <a:rPr lang="en-US" sz="3600" b="0" dirty="0"/>
              <a:t>BALLARD* Closed Suction Systems</a:t>
            </a:r>
          </a:p>
        </p:txBody>
      </p:sp>
    </p:spTree>
    <p:extLst>
      <p:ext uri="{BB962C8B-B14F-4D97-AF65-F5344CB8AC3E}">
        <p14:creationId xmlns:p14="http://schemas.microsoft.com/office/powerpoint/2010/main" val="3929878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2219" y="1537577"/>
            <a:ext cx="11345839" cy="3631763"/>
          </a:xfrm>
          <a:prstGeom prst="rect">
            <a:avLst/>
          </a:prstGeom>
          <a:noFill/>
        </p:spPr>
        <p:txBody>
          <a:bodyPr wrap="square" rtlCol="0">
            <a:spAutoFit/>
          </a:bodyPr>
          <a:lstStyle/>
          <a:p>
            <a:pPr marL="457189" indent="-457189">
              <a:buFont typeface="Arial" panose="020B0604020202020204" pitchFamily="34" charset="0"/>
              <a:buChar char="•"/>
            </a:pPr>
            <a:r>
              <a:rPr lang="en-US" dirty="0"/>
              <a:t>Hypoxemia</a:t>
            </a:r>
          </a:p>
          <a:p>
            <a:pPr marL="457189" indent="-457189">
              <a:buFont typeface="Arial" panose="020B0604020202020204" pitchFamily="34" charset="0"/>
              <a:buChar char="•"/>
            </a:pPr>
            <a:r>
              <a:rPr lang="en-US" dirty="0"/>
              <a:t>Respiratory/ Cardiac arrest</a:t>
            </a:r>
          </a:p>
          <a:p>
            <a:pPr marL="457189" indent="-457189">
              <a:buFont typeface="Arial" panose="020B0604020202020204" pitchFamily="34" charset="0"/>
              <a:buChar char="•"/>
            </a:pPr>
            <a:r>
              <a:rPr lang="en-US" dirty="0"/>
              <a:t>Cardiac dysrhythmias(arrhythmia) irregular heartbeat</a:t>
            </a:r>
          </a:p>
          <a:p>
            <a:pPr marL="457189" indent="-457189">
              <a:buFont typeface="Arial" panose="020B0604020202020204" pitchFamily="34" charset="0"/>
              <a:buChar char="•"/>
            </a:pPr>
            <a:r>
              <a:rPr lang="en-US" dirty="0"/>
              <a:t>Hyper/Hypo tension</a:t>
            </a:r>
          </a:p>
          <a:p>
            <a:pPr marL="457189" indent="-457189">
              <a:buFont typeface="Arial" panose="020B0604020202020204" pitchFamily="34" charset="0"/>
              <a:buChar char="•"/>
            </a:pPr>
            <a:r>
              <a:rPr lang="en-US" dirty="0"/>
              <a:t>Decreases in O2 saturations</a:t>
            </a:r>
          </a:p>
          <a:p>
            <a:pPr marL="457189" indent="-457189">
              <a:buFont typeface="Arial" panose="020B0604020202020204" pitchFamily="34" charset="0"/>
              <a:buChar char="•"/>
            </a:pPr>
            <a:r>
              <a:rPr lang="en-US" dirty="0"/>
              <a:t>Increase ICP</a:t>
            </a:r>
          </a:p>
          <a:p>
            <a:pPr marL="457189" indent="-457189">
              <a:buFont typeface="Arial" panose="020B0604020202020204" pitchFamily="34" charset="0"/>
              <a:buChar char="•"/>
            </a:pPr>
            <a:r>
              <a:rPr lang="en-US" dirty="0"/>
              <a:t>Bronchospasms</a:t>
            </a:r>
          </a:p>
          <a:p>
            <a:pPr marL="457189" indent="-457189">
              <a:buFont typeface="Arial" panose="020B0604020202020204" pitchFamily="34" charset="0"/>
              <a:buChar char="•"/>
            </a:pPr>
            <a:r>
              <a:rPr lang="en-US" dirty="0"/>
              <a:t>Pulmonary hemorrhage</a:t>
            </a:r>
          </a:p>
          <a:p>
            <a:pPr marL="457189" indent="-457189">
              <a:buFont typeface="Arial" panose="020B0604020202020204" pitchFamily="34" charset="0"/>
              <a:buChar char="•"/>
            </a:pPr>
            <a:r>
              <a:rPr lang="en-US" dirty="0"/>
              <a:t>Pain &amp; anxiety</a:t>
            </a:r>
          </a:p>
          <a:p>
            <a:pPr marL="457189" indent="-457189">
              <a:buFont typeface="Arial" panose="020B0604020202020204" pitchFamily="34" charset="0"/>
              <a:buChar char="•"/>
            </a:pPr>
            <a:r>
              <a:rPr lang="en-US" dirty="0"/>
              <a:t>Barotrauma (tissue damage caused by pressure changes)</a:t>
            </a:r>
          </a:p>
          <a:p>
            <a:pPr marL="457189" indent="-457189">
              <a:buFont typeface="Arial" panose="020B0604020202020204" pitchFamily="34" charset="0"/>
              <a:buChar char="•"/>
            </a:pPr>
            <a:r>
              <a:rPr lang="en-US" dirty="0"/>
              <a:t>Bradycardia</a:t>
            </a:r>
          </a:p>
          <a:p>
            <a:pPr marL="457189" indent="-457189">
              <a:buFont typeface="Arial" panose="020B0604020202020204" pitchFamily="34" charset="0"/>
              <a:buChar char="•"/>
            </a:pPr>
            <a:endParaRPr lang="en-US" sz="3200" dirty="0"/>
          </a:p>
        </p:txBody>
      </p:sp>
      <p:sp>
        <p:nvSpPr>
          <p:cNvPr id="2" name="Title 1">
            <a:extLst>
              <a:ext uri="{FF2B5EF4-FFF2-40B4-BE49-F238E27FC236}">
                <a16:creationId xmlns:a16="http://schemas.microsoft.com/office/drawing/2014/main" id="{58BEDF7D-C04C-1BED-938E-34E5E6312DFB}"/>
              </a:ext>
            </a:extLst>
          </p:cNvPr>
          <p:cNvSpPr>
            <a:spLocks noGrp="1"/>
          </p:cNvSpPr>
          <p:nvPr>
            <p:ph type="title"/>
          </p:nvPr>
        </p:nvSpPr>
        <p:spPr>
          <a:xfrm>
            <a:off x="522219" y="172929"/>
            <a:ext cx="11272927" cy="813766"/>
          </a:xfrm>
        </p:spPr>
        <p:txBody>
          <a:bodyPr>
            <a:normAutofit fontScale="90000"/>
          </a:bodyPr>
          <a:lstStyle/>
          <a:p>
            <a:r>
              <a:rPr lang="en-US" dirty="0">
                <a:solidFill>
                  <a:srgbClr val="1D51A4"/>
                </a:solidFill>
              </a:rPr>
              <a:t>Complications associated with suctioning of artificial airway:</a:t>
            </a:r>
          </a:p>
        </p:txBody>
      </p:sp>
    </p:spTree>
    <p:extLst>
      <p:ext uri="{BB962C8B-B14F-4D97-AF65-F5344CB8AC3E}">
        <p14:creationId xmlns:p14="http://schemas.microsoft.com/office/powerpoint/2010/main" val="177690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186013" y="4385187"/>
            <a:ext cx="2126296" cy="1655965"/>
          </a:xfrm>
          <a:prstGeom prst="rect">
            <a:avLst/>
          </a:prstGeom>
        </p:spPr>
      </p:pic>
      <p:pic>
        <p:nvPicPr>
          <p:cNvPr id="7" name="Picture 6"/>
          <p:cNvPicPr>
            <a:picLocks noChangeAspect="1"/>
          </p:cNvPicPr>
          <p:nvPr/>
        </p:nvPicPr>
        <p:blipFill>
          <a:blip r:embed="rId3"/>
          <a:stretch>
            <a:fillRect/>
          </a:stretch>
        </p:blipFill>
        <p:spPr>
          <a:xfrm>
            <a:off x="6464710" y="4364912"/>
            <a:ext cx="2968342" cy="1676240"/>
          </a:xfrm>
          <a:prstGeom prst="rect">
            <a:avLst/>
          </a:prstGeom>
        </p:spPr>
      </p:pic>
      <p:pic>
        <p:nvPicPr>
          <p:cNvPr id="8" name="Picture 7"/>
          <p:cNvPicPr>
            <a:picLocks noChangeAspect="1"/>
          </p:cNvPicPr>
          <p:nvPr/>
        </p:nvPicPr>
        <p:blipFill>
          <a:blip r:embed="rId4"/>
          <a:stretch>
            <a:fillRect/>
          </a:stretch>
        </p:blipFill>
        <p:spPr>
          <a:xfrm>
            <a:off x="9585452" y="4385266"/>
            <a:ext cx="2559753" cy="1655886"/>
          </a:xfrm>
          <a:prstGeom prst="rect">
            <a:avLst/>
          </a:prstGeom>
        </p:spPr>
      </p:pic>
      <p:sp>
        <p:nvSpPr>
          <p:cNvPr id="2" name="Title 1">
            <a:extLst>
              <a:ext uri="{FF2B5EF4-FFF2-40B4-BE49-F238E27FC236}">
                <a16:creationId xmlns:a16="http://schemas.microsoft.com/office/drawing/2014/main" id="{D12B813A-3F8D-E1A3-AEAE-9989B686AB9A}"/>
              </a:ext>
            </a:extLst>
          </p:cNvPr>
          <p:cNvSpPr>
            <a:spLocks noGrp="1"/>
          </p:cNvSpPr>
          <p:nvPr>
            <p:ph type="title"/>
          </p:nvPr>
        </p:nvSpPr>
        <p:spPr>
          <a:xfrm>
            <a:off x="522219" y="148137"/>
            <a:ext cx="10515600" cy="813766"/>
          </a:xfrm>
        </p:spPr>
        <p:txBody>
          <a:bodyPr/>
          <a:lstStyle/>
          <a:p>
            <a:r>
              <a:rPr lang="fr-BE" sz="3200" dirty="0" err="1">
                <a:solidFill>
                  <a:srgbClr val="1D51A4"/>
                </a:solidFill>
              </a:rPr>
              <a:t>History</a:t>
            </a:r>
            <a:r>
              <a:rPr lang="fr-BE" sz="3200" dirty="0">
                <a:solidFill>
                  <a:srgbClr val="1D51A4"/>
                </a:solidFill>
              </a:rPr>
              <a:t>:</a:t>
            </a:r>
            <a:endParaRPr lang="en-US" sz="3200" dirty="0">
              <a:solidFill>
                <a:srgbClr val="1D51A4"/>
              </a:solidFill>
            </a:endParaRPr>
          </a:p>
        </p:txBody>
      </p:sp>
      <p:sp>
        <p:nvSpPr>
          <p:cNvPr id="4" name="TextBox 3">
            <a:extLst>
              <a:ext uri="{FF2B5EF4-FFF2-40B4-BE49-F238E27FC236}">
                <a16:creationId xmlns:a16="http://schemas.microsoft.com/office/drawing/2014/main" id="{477D02B8-6890-FCFC-7BA6-43E56979AD24}"/>
              </a:ext>
            </a:extLst>
          </p:cNvPr>
          <p:cNvSpPr txBox="1"/>
          <p:nvPr/>
        </p:nvSpPr>
        <p:spPr>
          <a:xfrm>
            <a:off x="522219" y="1301026"/>
            <a:ext cx="8666026" cy="2031325"/>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fr-BE" dirty="0"/>
              <a:t>In the 1970’s </a:t>
            </a:r>
            <a:r>
              <a:rPr lang="fr-BE" dirty="0" err="1"/>
              <a:t>airway</a:t>
            </a:r>
            <a:r>
              <a:rPr lang="fr-BE" dirty="0"/>
              <a:t> </a:t>
            </a:r>
            <a:r>
              <a:rPr lang="fr-BE" dirty="0" err="1"/>
              <a:t>suction</a:t>
            </a:r>
            <a:r>
              <a:rPr lang="fr-BE" dirty="0"/>
              <a:t> </a:t>
            </a:r>
            <a:r>
              <a:rPr lang="fr-BE" dirty="0" err="1"/>
              <a:t>was</a:t>
            </a:r>
            <a:r>
              <a:rPr lang="fr-BE" dirty="0"/>
              <a:t> a </a:t>
            </a:r>
            <a:r>
              <a:rPr lang="fr-BE" dirty="0" err="1"/>
              <a:t>two</a:t>
            </a:r>
            <a:r>
              <a:rPr lang="fr-BE" dirty="0"/>
              <a:t>, </a:t>
            </a:r>
            <a:r>
              <a:rPr lang="fr-BE" dirty="0" err="1"/>
              <a:t>sometimes</a:t>
            </a:r>
            <a:r>
              <a:rPr lang="fr-BE" dirty="0"/>
              <a:t> </a:t>
            </a:r>
            <a:r>
              <a:rPr lang="fr-BE" dirty="0" err="1"/>
              <a:t>three</a:t>
            </a:r>
            <a:r>
              <a:rPr lang="fr-BE" dirty="0"/>
              <a:t> </a:t>
            </a:r>
            <a:r>
              <a:rPr lang="fr-BE" dirty="0" err="1"/>
              <a:t>person</a:t>
            </a:r>
            <a:r>
              <a:rPr lang="fr-BE" dirty="0"/>
              <a:t> </a:t>
            </a:r>
            <a:r>
              <a:rPr lang="fr-BE" dirty="0" err="1"/>
              <a:t>procedure</a:t>
            </a:r>
            <a:r>
              <a:rPr lang="fr-BE" dirty="0"/>
              <a:t>.</a:t>
            </a:r>
            <a:br>
              <a:rPr lang="fr-BE" dirty="0"/>
            </a:br>
            <a:r>
              <a:rPr lang="fr-BE" dirty="0"/>
              <a:t> </a:t>
            </a:r>
          </a:p>
          <a:p>
            <a:pPr marL="285750" indent="-285750">
              <a:buClr>
                <a:srgbClr val="0070C0"/>
              </a:buClr>
              <a:buFont typeface="Arial" panose="020B0604020202020204" pitchFamily="34" charset="0"/>
              <a:buChar char="•"/>
            </a:pPr>
            <a:r>
              <a:rPr lang="fr-BE" dirty="0"/>
              <a:t>For </a:t>
            </a:r>
            <a:r>
              <a:rPr lang="fr-BE" dirty="0" err="1"/>
              <a:t>each</a:t>
            </a:r>
            <a:r>
              <a:rPr lang="fr-BE" dirty="0"/>
              <a:t> </a:t>
            </a:r>
            <a:r>
              <a:rPr lang="fr-BE" dirty="0" err="1"/>
              <a:t>suction</a:t>
            </a:r>
            <a:r>
              <a:rPr lang="fr-BE" dirty="0"/>
              <a:t> </a:t>
            </a:r>
            <a:r>
              <a:rPr lang="fr-BE" dirty="0" err="1"/>
              <a:t>episode</a:t>
            </a:r>
            <a:r>
              <a:rPr lang="fr-BE" dirty="0"/>
              <a:t>, </a:t>
            </a:r>
            <a:r>
              <a:rPr lang="fr-BE" dirty="0" err="1"/>
              <a:t>gloves</a:t>
            </a:r>
            <a:r>
              <a:rPr lang="fr-BE" dirty="0"/>
              <a:t>, </a:t>
            </a:r>
            <a:r>
              <a:rPr lang="fr-BE" dirty="0" err="1"/>
              <a:t>catheters</a:t>
            </a:r>
            <a:r>
              <a:rPr lang="fr-BE" dirty="0"/>
              <a:t>, </a:t>
            </a:r>
            <a:r>
              <a:rPr lang="fr-BE" dirty="0" err="1"/>
              <a:t>wrapper</a:t>
            </a:r>
            <a:r>
              <a:rPr lang="fr-BE" dirty="0"/>
              <a:t>, water cup and </a:t>
            </a:r>
            <a:r>
              <a:rPr lang="fr-BE" dirty="0" err="1"/>
              <a:t>other</a:t>
            </a:r>
            <a:r>
              <a:rPr lang="fr-BE" dirty="0"/>
              <a:t> </a:t>
            </a:r>
            <a:r>
              <a:rPr lang="fr-BE" dirty="0" err="1"/>
              <a:t>waste</a:t>
            </a:r>
            <a:r>
              <a:rPr lang="fr-BE" dirty="0"/>
              <a:t> </a:t>
            </a:r>
            <a:r>
              <a:rPr lang="fr-BE" dirty="0" err="1"/>
              <a:t>was</a:t>
            </a:r>
            <a:r>
              <a:rPr lang="fr-BE" dirty="0"/>
              <a:t> </a:t>
            </a:r>
            <a:r>
              <a:rPr lang="fr-BE" dirty="0" err="1"/>
              <a:t>generated</a:t>
            </a:r>
            <a:r>
              <a:rPr lang="fr-BE" dirty="0"/>
              <a:t>.</a:t>
            </a:r>
            <a:br>
              <a:rPr lang="fr-BE" dirty="0"/>
            </a:br>
            <a:endParaRPr lang="fr-BE" dirty="0"/>
          </a:p>
          <a:p>
            <a:pPr marL="285750" indent="-285750">
              <a:buClr>
                <a:srgbClr val="0070C0"/>
              </a:buClr>
              <a:buFont typeface="Arial" panose="020B0604020202020204" pitchFamily="34" charset="0"/>
              <a:buChar char="•"/>
            </a:pPr>
            <a:r>
              <a:rPr lang="fr-BE" dirty="0"/>
              <a:t>By </a:t>
            </a:r>
            <a:r>
              <a:rPr lang="fr-BE" dirty="0" err="1"/>
              <a:t>today’s</a:t>
            </a:r>
            <a:r>
              <a:rPr lang="fr-BE" dirty="0"/>
              <a:t> standards, </a:t>
            </a:r>
            <a:r>
              <a:rPr lang="fr-BE" dirty="0" err="1"/>
              <a:t>eye</a:t>
            </a:r>
            <a:r>
              <a:rPr lang="fr-BE" dirty="0"/>
              <a:t> protection and in </a:t>
            </a:r>
            <a:r>
              <a:rPr lang="fr-BE" dirty="0" err="1"/>
              <a:t>some</a:t>
            </a:r>
            <a:r>
              <a:rPr lang="fr-BE" dirty="0"/>
              <a:t> cases </a:t>
            </a:r>
            <a:r>
              <a:rPr lang="fr-BE" dirty="0" err="1"/>
              <a:t>gowns</a:t>
            </a:r>
            <a:r>
              <a:rPr lang="fr-BE" dirty="0"/>
              <a:t> </a:t>
            </a:r>
            <a:r>
              <a:rPr lang="fr-BE" dirty="0" err="1"/>
              <a:t>would</a:t>
            </a:r>
            <a:r>
              <a:rPr lang="fr-BE" dirty="0"/>
              <a:t> </a:t>
            </a:r>
            <a:r>
              <a:rPr lang="fr-BE" dirty="0" err="1"/>
              <a:t>be</a:t>
            </a:r>
            <a:r>
              <a:rPr lang="fr-BE" dirty="0"/>
              <a:t> </a:t>
            </a:r>
            <a:r>
              <a:rPr lang="fr-BE" dirty="0" err="1"/>
              <a:t>added</a:t>
            </a:r>
            <a:r>
              <a:rPr lang="fr-BE" dirty="0"/>
              <a:t> to the </a:t>
            </a:r>
            <a:r>
              <a:rPr lang="fr-BE" dirty="0" err="1"/>
              <a:t>waste</a:t>
            </a:r>
            <a:r>
              <a:rPr lang="fr-BE" dirty="0"/>
              <a:t>. </a:t>
            </a:r>
            <a:endParaRPr lang="en-US" dirty="0"/>
          </a:p>
        </p:txBody>
      </p:sp>
    </p:spTree>
    <p:extLst>
      <p:ext uri="{BB962C8B-B14F-4D97-AF65-F5344CB8AC3E}">
        <p14:creationId xmlns:p14="http://schemas.microsoft.com/office/powerpoint/2010/main" val="1693946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35F9A0C-8116-4C9C-9C4D-74BCDF8C5C2C}"/>
              </a:ext>
            </a:extLst>
          </p:cNvPr>
          <p:cNvSpPr txBox="1"/>
          <p:nvPr/>
        </p:nvSpPr>
        <p:spPr>
          <a:xfrm>
            <a:off x="7616127" y="2258592"/>
            <a:ext cx="3810000" cy="461665"/>
          </a:xfrm>
          <a:prstGeom prst="rect">
            <a:avLst/>
          </a:prstGeom>
          <a:noFill/>
        </p:spPr>
        <p:txBody>
          <a:bodyPr wrap="square" rtlCol="0">
            <a:spAutoFit/>
          </a:bodyPr>
          <a:lstStyle/>
          <a:p>
            <a:r>
              <a:rPr lang="en-US" sz="2400" dirty="0"/>
              <a:t>Closed Suction  Inline</a:t>
            </a:r>
          </a:p>
        </p:txBody>
      </p:sp>
      <p:sp>
        <p:nvSpPr>
          <p:cNvPr id="13" name="TextBox 12">
            <a:extLst>
              <a:ext uri="{FF2B5EF4-FFF2-40B4-BE49-F238E27FC236}">
                <a16:creationId xmlns:a16="http://schemas.microsoft.com/office/drawing/2014/main" id="{0B488B4F-8DC0-4FBD-A065-5A94C3B338D7}"/>
              </a:ext>
            </a:extLst>
          </p:cNvPr>
          <p:cNvSpPr txBox="1"/>
          <p:nvPr/>
        </p:nvSpPr>
        <p:spPr>
          <a:xfrm>
            <a:off x="2289718" y="2299629"/>
            <a:ext cx="2661661" cy="461665"/>
          </a:xfrm>
          <a:prstGeom prst="rect">
            <a:avLst/>
          </a:prstGeom>
          <a:noFill/>
        </p:spPr>
        <p:txBody>
          <a:bodyPr wrap="square" rtlCol="0">
            <a:spAutoFit/>
          </a:bodyPr>
          <a:lstStyle/>
          <a:p>
            <a:r>
              <a:rPr lang="en-US" sz="2400" dirty="0"/>
              <a:t>Open Suction</a:t>
            </a:r>
          </a:p>
        </p:txBody>
      </p:sp>
      <p:pic>
        <p:nvPicPr>
          <p:cNvPr id="5" name="Picture 4">
            <a:extLst>
              <a:ext uri="{FF2B5EF4-FFF2-40B4-BE49-F238E27FC236}">
                <a16:creationId xmlns:a16="http://schemas.microsoft.com/office/drawing/2014/main" id="{0BC0381A-7F81-4F98-924E-36093F36E97C}"/>
              </a:ext>
            </a:extLst>
          </p:cNvPr>
          <p:cNvPicPr>
            <a:picLocks noChangeAspect="1"/>
          </p:cNvPicPr>
          <p:nvPr/>
        </p:nvPicPr>
        <p:blipFill>
          <a:blip r:embed="rId2"/>
          <a:stretch>
            <a:fillRect/>
          </a:stretch>
        </p:blipFill>
        <p:spPr>
          <a:xfrm>
            <a:off x="1297493" y="2792073"/>
            <a:ext cx="4127500" cy="3340100"/>
          </a:xfrm>
          <a:prstGeom prst="rect">
            <a:avLst/>
          </a:prstGeom>
        </p:spPr>
      </p:pic>
      <p:pic>
        <p:nvPicPr>
          <p:cNvPr id="11" name="Picture 10">
            <a:extLst>
              <a:ext uri="{FF2B5EF4-FFF2-40B4-BE49-F238E27FC236}">
                <a16:creationId xmlns:a16="http://schemas.microsoft.com/office/drawing/2014/main" id="{7AF5108C-B113-4A76-9A90-D10AD3E021A6}"/>
              </a:ext>
            </a:extLst>
          </p:cNvPr>
          <p:cNvPicPr>
            <a:picLocks noChangeAspect="1"/>
          </p:cNvPicPr>
          <p:nvPr/>
        </p:nvPicPr>
        <p:blipFill rotWithShape="1">
          <a:blip r:embed="rId3"/>
          <a:srcRect l="3181" r="1950" b="2568"/>
          <a:stretch/>
        </p:blipFill>
        <p:spPr>
          <a:xfrm>
            <a:off x="7010401" y="2792072"/>
            <a:ext cx="4415727" cy="3355880"/>
          </a:xfrm>
          <a:prstGeom prst="rect">
            <a:avLst/>
          </a:prstGeom>
        </p:spPr>
      </p:pic>
      <p:sp>
        <p:nvSpPr>
          <p:cNvPr id="2" name="Title 1">
            <a:extLst>
              <a:ext uri="{FF2B5EF4-FFF2-40B4-BE49-F238E27FC236}">
                <a16:creationId xmlns:a16="http://schemas.microsoft.com/office/drawing/2014/main" id="{2AD68166-DAE2-E92B-F107-6F60098610DE}"/>
              </a:ext>
            </a:extLst>
          </p:cNvPr>
          <p:cNvSpPr>
            <a:spLocks noGrp="1"/>
          </p:cNvSpPr>
          <p:nvPr>
            <p:ph type="title"/>
          </p:nvPr>
        </p:nvSpPr>
        <p:spPr>
          <a:xfrm>
            <a:off x="497899" y="167148"/>
            <a:ext cx="10515600" cy="813766"/>
          </a:xfrm>
        </p:spPr>
        <p:txBody>
          <a:bodyPr vert="horz" lIns="91440" tIns="45720" rIns="91440" bIns="45720" rtlCol="0" anchor="ctr">
            <a:normAutofit/>
          </a:bodyPr>
          <a:lstStyle/>
          <a:p>
            <a:r>
              <a:rPr lang="fr-BE" sz="3200" dirty="0">
                <a:solidFill>
                  <a:srgbClr val="1D51A4"/>
                </a:solidFill>
              </a:rPr>
              <a:t>Types of </a:t>
            </a:r>
            <a:r>
              <a:rPr lang="fr-BE" sz="3200" dirty="0" err="1">
                <a:solidFill>
                  <a:srgbClr val="1D51A4"/>
                </a:solidFill>
              </a:rPr>
              <a:t>Suctioning</a:t>
            </a:r>
            <a:endParaRPr lang="en-US" sz="3200" dirty="0">
              <a:solidFill>
                <a:srgbClr val="1D51A4"/>
              </a:solidFill>
            </a:endParaRPr>
          </a:p>
        </p:txBody>
      </p:sp>
    </p:spTree>
    <p:extLst>
      <p:ext uri="{BB962C8B-B14F-4D97-AF65-F5344CB8AC3E}">
        <p14:creationId xmlns:p14="http://schemas.microsoft.com/office/powerpoint/2010/main" val="100059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43664154"/>
              </p:ext>
            </p:extLst>
          </p:nvPr>
        </p:nvGraphicFramePr>
        <p:xfrm>
          <a:off x="657056" y="1224550"/>
          <a:ext cx="11014076" cy="3994340"/>
        </p:xfrm>
        <a:graphic>
          <a:graphicData uri="http://schemas.openxmlformats.org/drawingml/2006/table">
            <a:tbl>
              <a:tblPr firstRow="1" bandRow="1">
                <a:tableStyleId>{35758FB7-9AC5-4552-8A53-C91805E547FA}</a:tableStyleId>
              </a:tblPr>
              <a:tblGrid>
                <a:gridCol w="5285383">
                  <a:extLst>
                    <a:ext uri="{9D8B030D-6E8A-4147-A177-3AD203B41FA5}">
                      <a16:colId xmlns:a16="http://schemas.microsoft.com/office/drawing/2014/main" val="450520154"/>
                    </a:ext>
                  </a:extLst>
                </a:gridCol>
                <a:gridCol w="5728693">
                  <a:extLst>
                    <a:ext uri="{9D8B030D-6E8A-4147-A177-3AD203B41FA5}">
                      <a16:colId xmlns:a16="http://schemas.microsoft.com/office/drawing/2014/main" val="730066380"/>
                    </a:ext>
                  </a:extLst>
                </a:gridCol>
              </a:tblGrid>
              <a:tr h="586235">
                <a:tc>
                  <a:txBody>
                    <a:bodyPr/>
                    <a:lstStyle/>
                    <a:p>
                      <a:pPr algn="ctr"/>
                      <a:r>
                        <a:rPr lang="en-US" sz="2400" b="0" dirty="0"/>
                        <a:t>Closed Suction</a:t>
                      </a:r>
                    </a:p>
                  </a:txBody>
                  <a:tcPr/>
                </a:tc>
                <a:tc>
                  <a:txBody>
                    <a:bodyPr/>
                    <a:lstStyle/>
                    <a:p>
                      <a:pPr algn="ctr"/>
                      <a:r>
                        <a:rPr lang="en-US" sz="2400" b="0" dirty="0"/>
                        <a:t>Open Suction</a:t>
                      </a:r>
                    </a:p>
                  </a:txBody>
                  <a:tcPr/>
                </a:tc>
                <a:extLst>
                  <a:ext uri="{0D108BD9-81ED-4DB2-BD59-A6C34878D82A}">
                    <a16:rowId xmlns:a16="http://schemas.microsoft.com/office/drawing/2014/main" val="2871491230"/>
                  </a:ext>
                </a:extLst>
              </a:tr>
              <a:tr h="539664">
                <a:tc>
                  <a:txBody>
                    <a:bodyPr/>
                    <a:lstStyle/>
                    <a:p>
                      <a:pPr marL="457200" indent="-457200">
                        <a:buFont typeface="Arial" panose="020B0604020202020204" pitchFamily="34" charset="0"/>
                        <a:buChar char="•"/>
                      </a:pPr>
                      <a:r>
                        <a:rPr lang="en-US" sz="1800" dirty="0"/>
                        <a:t>Patient remains connected to the ventilator.</a:t>
                      </a:r>
                    </a:p>
                  </a:txBody>
                  <a:tcPr/>
                </a:tc>
                <a:tc>
                  <a:txBody>
                    <a:bodyPr/>
                    <a:lstStyle/>
                    <a:p>
                      <a:pPr marL="342900" indent="-342900">
                        <a:buFont typeface="Arial" panose="020B0604020202020204" pitchFamily="34" charset="0"/>
                        <a:buChar char="•"/>
                      </a:pPr>
                      <a:r>
                        <a:rPr lang="en-US" sz="1800" dirty="0"/>
                        <a:t>Patient is disconnected from the ventilator.</a:t>
                      </a:r>
                    </a:p>
                  </a:txBody>
                  <a:tcPr/>
                </a:tc>
                <a:extLst>
                  <a:ext uri="{0D108BD9-81ED-4DB2-BD59-A6C34878D82A}">
                    <a16:rowId xmlns:a16="http://schemas.microsoft.com/office/drawing/2014/main" val="1942727009"/>
                  </a:ext>
                </a:extLst>
              </a:tr>
              <a:tr h="490876">
                <a:tc>
                  <a:txBody>
                    <a:bodyPr/>
                    <a:lstStyle/>
                    <a:p>
                      <a:pPr marL="457200" indent="-457200">
                        <a:buFont typeface="Arial" panose="020B0604020202020204" pitchFamily="34" charset="0"/>
                        <a:buChar char="•"/>
                      </a:pPr>
                      <a:r>
                        <a:rPr lang="en-US" sz="1800" dirty="0"/>
                        <a:t>No aerosolizing of secretions.</a:t>
                      </a:r>
                    </a:p>
                  </a:txBody>
                  <a:tcPr/>
                </a:tc>
                <a:tc>
                  <a:txBody>
                    <a:bodyPr/>
                    <a:lstStyle/>
                    <a:p>
                      <a:pPr marL="342900" indent="-342900">
                        <a:buFont typeface="Arial" panose="020B0604020202020204" pitchFamily="34" charset="0"/>
                        <a:buChar char="•"/>
                      </a:pPr>
                      <a:r>
                        <a:rPr lang="en-US" sz="1800" dirty="0"/>
                        <a:t>Aerosolizing of secretions up to 60 cm.</a:t>
                      </a:r>
                    </a:p>
                  </a:txBody>
                  <a:tcPr/>
                </a:tc>
                <a:extLst>
                  <a:ext uri="{0D108BD9-81ED-4DB2-BD59-A6C34878D82A}">
                    <a16:rowId xmlns:a16="http://schemas.microsoft.com/office/drawing/2014/main" val="2141552343"/>
                  </a:ext>
                </a:extLst>
              </a:tr>
              <a:tr h="442571">
                <a:tc>
                  <a:txBody>
                    <a:bodyPr/>
                    <a:lstStyle/>
                    <a:p>
                      <a:pPr marL="457200" indent="-457200">
                        <a:buFont typeface="Arial" panose="020B0604020202020204" pitchFamily="34" charset="0"/>
                        <a:buChar char="•"/>
                      </a:pPr>
                      <a:r>
                        <a:rPr lang="en-US" sz="1800" dirty="0"/>
                        <a:t>1 person “clean” technique.</a:t>
                      </a:r>
                    </a:p>
                  </a:txBody>
                  <a:tcPr/>
                </a:tc>
                <a:tc>
                  <a:txBody>
                    <a:bodyPr/>
                    <a:lstStyle/>
                    <a:p>
                      <a:pPr marL="457200" indent="-457200">
                        <a:buFont typeface="Arial" panose="020B0604020202020204" pitchFamily="34" charset="0"/>
                        <a:buChar char="•"/>
                      </a:pPr>
                      <a:r>
                        <a:rPr lang="en-US" sz="1800" dirty="0"/>
                        <a:t>2 person sterile technique.</a:t>
                      </a:r>
                    </a:p>
                  </a:txBody>
                  <a:tcPr/>
                </a:tc>
                <a:extLst>
                  <a:ext uri="{0D108BD9-81ED-4DB2-BD59-A6C34878D82A}">
                    <a16:rowId xmlns:a16="http://schemas.microsoft.com/office/drawing/2014/main" val="4079600520"/>
                  </a:ext>
                </a:extLst>
              </a:tr>
              <a:tr h="462015">
                <a:tc>
                  <a:txBody>
                    <a:bodyPr/>
                    <a:lstStyle/>
                    <a:p>
                      <a:pPr marL="457200" indent="-457200">
                        <a:buFont typeface="Arial" panose="020B0604020202020204" pitchFamily="34" charset="0"/>
                        <a:buChar char="•"/>
                      </a:pPr>
                      <a:r>
                        <a:rPr lang="en-US" sz="1800" dirty="0"/>
                        <a:t>Multi-use catheter.</a:t>
                      </a:r>
                    </a:p>
                  </a:txBody>
                  <a:tcPr/>
                </a:tc>
                <a:tc>
                  <a:txBody>
                    <a:bodyPr/>
                    <a:lstStyle/>
                    <a:p>
                      <a:pPr marL="457200" indent="-457200">
                        <a:buFont typeface="Arial" panose="020B0604020202020204" pitchFamily="34" charset="0"/>
                        <a:buChar char="•"/>
                      </a:pPr>
                      <a:r>
                        <a:rPr lang="en-US" sz="1800" dirty="0"/>
                        <a:t>Single-use catheter.</a:t>
                      </a:r>
                    </a:p>
                  </a:txBody>
                  <a:tcPr/>
                </a:tc>
                <a:extLst>
                  <a:ext uri="{0D108BD9-81ED-4DB2-BD59-A6C34878D82A}">
                    <a16:rowId xmlns:a16="http://schemas.microsoft.com/office/drawing/2014/main" val="1778444860"/>
                  </a:ext>
                </a:extLst>
              </a:tr>
              <a:tr h="1472979">
                <a:tc>
                  <a:txBody>
                    <a:bodyPr/>
                    <a:lstStyle/>
                    <a:p>
                      <a:pPr marL="457200" indent="-457200">
                        <a:buFont typeface="Arial" panose="020B0604020202020204" pitchFamily="34" charset="0"/>
                        <a:buChar char="•"/>
                      </a:pPr>
                      <a:r>
                        <a:rPr lang="en-US" sz="1800" dirty="0"/>
                        <a:t>Decreases risk of cross-contamination </a:t>
                      </a:r>
                      <a:br>
                        <a:rPr lang="en-US" sz="1800" dirty="0"/>
                      </a:br>
                      <a:r>
                        <a:rPr lang="en-US" sz="1800" dirty="0"/>
                        <a:t>to patient, care-giver, and surfaces.</a:t>
                      </a:r>
                    </a:p>
                  </a:txBody>
                  <a:tcPr/>
                </a:tc>
                <a:tc>
                  <a:txBody>
                    <a:bodyPr/>
                    <a:lstStyle/>
                    <a:p>
                      <a:pPr marL="457200" indent="-457200">
                        <a:buFont typeface="Arial" panose="020B0604020202020204" pitchFamily="34" charset="0"/>
                        <a:buChar char="•"/>
                      </a:pPr>
                      <a:r>
                        <a:rPr lang="en-US" sz="1800" dirty="0"/>
                        <a:t>Increase risk through aerosolizing of secretions, open thumb port, and breaking the circuit. </a:t>
                      </a:r>
                    </a:p>
                  </a:txBody>
                  <a:tcPr/>
                </a:tc>
                <a:extLst>
                  <a:ext uri="{0D108BD9-81ED-4DB2-BD59-A6C34878D82A}">
                    <a16:rowId xmlns:a16="http://schemas.microsoft.com/office/drawing/2014/main" val="1482720981"/>
                  </a:ext>
                </a:extLst>
              </a:tr>
            </a:tbl>
          </a:graphicData>
        </a:graphic>
      </p:graphicFrame>
    </p:spTree>
    <p:extLst>
      <p:ext uri="{BB962C8B-B14F-4D97-AF65-F5344CB8AC3E}">
        <p14:creationId xmlns:p14="http://schemas.microsoft.com/office/powerpoint/2010/main" val="3709042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intendo game center 1985">
            <a:extLst>
              <a:ext uri="{FF2B5EF4-FFF2-40B4-BE49-F238E27FC236}">
                <a16:creationId xmlns:a16="http://schemas.microsoft.com/office/drawing/2014/main" id="{C5D324F8-1229-4174-894A-07D9F17959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424" y="1103871"/>
            <a:ext cx="3734875" cy="20295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cdonalds chicken nuggets">
            <a:extLst>
              <a:ext uri="{FF2B5EF4-FFF2-40B4-BE49-F238E27FC236}">
                <a16:creationId xmlns:a16="http://schemas.microsoft.com/office/drawing/2014/main" id="{EB6D7F92-A348-4552-974B-14BC7B7B4C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3209" y="2023764"/>
            <a:ext cx="3344787" cy="23436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94AEA00-B0BD-4C26-B000-CDD950928355}"/>
              </a:ext>
            </a:extLst>
          </p:cNvPr>
          <p:cNvPicPr>
            <a:picLocks noChangeAspect="1"/>
          </p:cNvPicPr>
          <p:nvPr/>
        </p:nvPicPr>
        <p:blipFill>
          <a:blip r:embed="rId4"/>
          <a:stretch>
            <a:fillRect/>
          </a:stretch>
        </p:blipFill>
        <p:spPr>
          <a:xfrm>
            <a:off x="572727" y="3509151"/>
            <a:ext cx="3628572" cy="2400491"/>
          </a:xfrm>
          <a:prstGeom prst="rect">
            <a:avLst/>
          </a:prstGeom>
        </p:spPr>
      </p:pic>
      <p:pic>
        <p:nvPicPr>
          <p:cNvPr id="6" name="Picture 5">
            <a:extLst>
              <a:ext uri="{FF2B5EF4-FFF2-40B4-BE49-F238E27FC236}">
                <a16:creationId xmlns:a16="http://schemas.microsoft.com/office/drawing/2014/main" id="{3F61158A-4A31-47F0-81E5-D4E93966C452}"/>
              </a:ext>
            </a:extLst>
          </p:cNvPr>
          <p:cNvPicPr>
            <a:picLocks noChangeAspect="1"/>
          </p:cNvPicPr>
          <p:nvPr/>
        </p:nvPicPr>
        <p:blipFill rotWithShape="1">
          <a:blip r:embed="rId5"/>
          <a:srcRect l="26115" t="5765" r="17391"/>
          <a:stretch/>
        </p:blipFill>
        <p:spPr>
          <a:xfrm>
            <a:off x="5338119" y="2684165"/>
            <a:ext cx="2018269" cy="3366528"/>
          </a:xfrm>
          <a:prstGeom prst="rect">
            <a:avLst/>
          </a:prstGeom>
        </p:spPr>
      </p:pic>
      <p:sp>
        <p:nvSpPr>
          <p:cNvPr id="2" name="Title 1">
            <a:extLst>
              <a:ext uri="{FF2B5EF4-FFF2-40B4-BE49-F238E27FC236}">
                <a16:creationId xmlns:a16="http://schemas.microsoft.com/office/drawing/2014/main" id="{86241D2F-58AA-B95D-99E9-F4E7D8749183}"/>
              </a:ext>
            </a:extLst>
          </p:cNvPr>
          <p:cNvSpPr>
            <a:spLocks noGrp="1"/>
          </p:cNvSpPr>
          <p:nvPr>
            <p:ph type="title"/>
          </p:nvPr>
        </p:nvSpPr>
        <p:spPr>
          <a:xfrm>
            <a:off x="512491" y="172012"/>
            <a:ext cx="10515600" cy="813766"/>
          </a:xfrm>
        </p:spPr>
        <p:txBody>
          <a:bodyPr/>
          <a:lstStyle/>
          <a:p>
            <a:r>
              <a:rPr lang="fr-BE" sz="3200" dirty="0">
                <a:solidFill>
                  <a:srgbClr val="1D51A4"/>
                </a:solidFill>
              </a:rPr>
              <a:t>1985</a:t>
            </a:r>
            <a:endParaRPr lang="en-US" sz="3200" dirty="0">
              <a:solidFill>
                <a:srgbClr val="1D51A4"/>
              </a:solidFill>
            </a:endParaRPr>
          </a:p>
        </p:txBody>
      </p:sp>
    </p:spTree>
    <p:extLst>
      <p:ext uri="{BB962C8B-B14F-4D97-AF65-F5344CB8AC3E}">
        <p14:creationId xmlns:p14="http://schemas.microsoft.com/office/powerpoint/2010/main" val="283959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825" y="1589921"/>
            <a:ext cx="11565949" cy="4339650"/>
          </a:xfrm>
          <a:prstGeom prst="rect">
            <a:avLst/>
          </a:prstGeom>
        </p:spPr>
        <p:txBody>
          <a:bodyPr wrap="square">
            <a:spAutoFit/>
          </a:bodyPr>
          <a:lstStyle/>
          <a:p>
            <a:pPr marL="457189" indent="-457189">
              <a:buClr>
                <a:srgbClr val="0070C0"/>
              </a:buClr>
              <a:buFont typeface="Arial" panose="020B0604020202020204" pitchFamily="34" charset="0"/>
              <a:buChar char="•"/>
            </a:pPr>
            <a:r>
              <a:rPr lang="en-US" dirty="0"/>
              <a:t>Washing your hands, no need of gloves. </a:t>
            </a:r>
          </a:p>
          <a:p>
            <a:pPr marL="457189" indent="-457189">
              <a:buClr>
                <a:srgbClr val="0070C0"/>
              </a:buClr>
              <a:buFont typeface="Arial" panose="020B0604020202020204" pitchFamily="34" charset="0"/>
              <a:buChar char="•"/>
            </a:pPr>
            <a:r>
              <a:rPr lang="en-US" dirty="0"/>
              <a:t>Determining the correct catheter sizing and configuration. </a:t>
            </a:r>
          </a:p>
          <a:p>
            <a:pPr marL="457189" indent="-457189">
              <a:buClr>
                <a:srgbClr val="0070C0"/>
              </a:buClr>
              <a:buFont typeface="Arial" panose="020B0604020202020204" pitchFamily="34" charset="0"/>
              <a:buChar char="•"/>
            </a:pPr>
            <a:r>
              <a:rPr lang="en-US" dirty="0"/>
              <a:t>Removal of CSC from its package and connection of the flex tube </a:t>
            </a:r>
          </a:p>
          <a:p>
            <a:pPr marL="457189" indent="-457189">
              <a:buClr>
                <a:srgbClr val="0070C0"/>
              </a:buClr>
              <a:buFont typeface="Arial" panose="020B0604020202020204" pitchFamily="34" charset="0"/>
              <a:buChar char="•"/>
            </a:pPr>
            <a:r>
              <a:rPr lang="en-US" dirty="0"/>
              <a:t>Attachment of the day change sticker. </a:t>
            </a:r>
          </a:p>
          <a:p>
            <a:pPr marL="457189" indent="-457189">
              <a:buClr>
                <a:srgbClr val="0070C0"/>
              </a:buClr>
              <a:buFont typeface="Arial" panose="020B0604020202020204" pitchFamily="34" charset="0"/>
              <a:buChar char="•"/>
            </a:pPr>
            <a:r>
              <a:rPr lang="en-US" dirty="0"/>
              <a:t>Connection of the wall suction line to the CSC and </a:t>
            </a:r>
            <a:br>
              <a:rPr lang="en-US" dirty="0"/>
            </a:br>
            <a:r>
              <a:rPr lang="en-US" dirty="0"/>
              <a:t>setting the vacuum level. </a:t>
            </a:r>
          </a:p>
          <a:p>
            <a:pPr marL="457189" indent="-457189">
              <a:buClr>
                <a:srgbClr val="0070C0"/>
              </a:buClr>
              <a:buFont typeface="Arial" panose="020B0604020202020204" pitchFamily="34" charset="0"/>
              <a:buChar char="•"/>
            </a:pPr>
            <a:r>
              <a:rPr lang="en-US" dirty="0"/>
              <a:t>Attach Catheter to the ventilation circuit/ET tube. </a:t>
            </a:r>
          </a:p>
          <a:p>
            <a:pPr marL="457189" indent="-457189">
              <a:buClr>
                <a:srgbClr val="0070C0"/>
              </a:buClr>
              <a:buFont typeface="Arial" panose="020B0604020202020204" pitchFamily="34" charset="0"/>
              <a:buChar char="•"/>
            </a:pPr>
            <a:r>
              <a:rPr lang="en-US" dirty="0"/>
              <a:t>Observation of ventilator parameters and </a:t>
            </a:r>
            <a:br>
              <a:rPr lang="en-US" dirty="0"/>
            </a:br>
            <a:r>
              <a:rPr lang="en-US" dirty="0"/>
              <a:t>assessing the patient’s need of suctioning. </a:t>
            </a:r>
          </a:p>
          <a:p>
            <a:pPr marL="457189" indent="-457189">
              <a:buClr>
                <a:srgbClr val="0070C0"/>
              </a:buClr>
              <a:buFont typeface="Arial" panose="020B0604020202020204" pitchFamily="34" charset="0"/>
              <a:buChar char="•"/>
            </a:pPr>
            <a:r>
              <a:rPr lang="en-US" dirty="0"/>
              <a:t>Advance catheter through ET Tube; apply suction by pressing thumb valve; </a:t>
            </a:r>
            <a:br>
              <a:rPr lang="en-US" dirty="0"/>
            </a:br>
            <a:r>
              <a:rPr lang="en-US" dirty="0"/>
              <a:t>retract catheter completely out of ET Tube(15 seconds).</a:t>
            </a:r>
          </a:p>
          <a:p>
            <a:pPr marL="457189" indent="-457189">
              <a:buClr>
                <a:srgbClr val="0070C0"/>
              </a:buClr>
              <a:buFont typeface="Arial" panose="020B0604020202020204" pitchFamily="34" charset="0"/>
              <a:buChar char="•"/>
            </a:pPr>
            <a:r>
              <a:rPr lang="en-US" dirty="0"/>
              <a:t>Confirm catheter tip is out of airway; wash catheter tip via saline in the side port and apply suction for removal. </a:t>
            </a:r>
          </a:p>
          <a:p>
            <a:pPr marL="457189" indent="-457189">
              <a:buClr>
                <a:srgbClr val="0070C0"/>
              </a:buClr>
              <a:buFont typeface="Arial" panose="020B0604020202020204" pitchFamily="34" charset="0"/>
              <a:buChar char="•"/>
            </a:pPr>
            <a:r>
              <a:rPr lang="en-US" dirty="0"/>
              <a:t>Check the ventilator and observe the patient. </a:t>
            </a:r>
          </a:p>
          <a:p>
            <a:pPr algn="ctr"/>
            <a:endParaRPr lang="en-US" sz="2400" dirty="0"/>
          </a:p>
        </p:txBody>
      </p:sp>
      <p:sp>
        <p:nvSpPr>
          <p:cNvPr id="5" name="TextBox 4"/>
          <p:cNvSpPr txBox="1"/>
          <p:nvPr/>
        </p:nvSpPr>
        <p:spPr>
          <a:xfrm>
            <a:off x="530549" y="236925"/>
            <a:ext cx="9609600" cy="584775"/>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Steps for Closed Suctioning:  </a:t>
            </a:r>
          </a:p>
        </p:txBody>
      </p:sp>
      <p:pic>
        <p:nvPicPr>
          <p:cNvPr id="6" name="Picture 5">
            <a:extLst>
              <a:ext uri="{FF2B5EF4-FFF2-40B4-BE49-F238E27FC236}">
                <a16:creationId xmlns:a16="http://schemas.microsoft.com/office/drawing/2014/main" id="{F75F14AA-DEE3-ADB5-0280-C1CB712E08F9}"/>
              </a:ext>
            </a:extLst>
          </p:cNvPr>
          <p:cNvPicPr>
            <a:picLocks noChangeAspect="1"/>
          </p:cNvPicPr>
          <p:nvPr/>
        </p:nvPicPr>
        <p:blipFill rotWithShape="1">
          <a:blip r:embed="rId2"/>
          <a:srcRect r="5335" b="5130"/>
          <a:stretch/>
        </p:blipFill>
        <p:spPr>
          <a:xfrm>
            <a:off x="8078636" y="1250484"/>
            <a:ext cx="3759403" cy="2178516"/>
          </a:xfrm>
          <a:prstGeom prst="rect">
            <a:avLst/>
          </a:prstGeom>
        </p:spPr>
      </p:pic>
    </p:spTree>
    <p:extLst>
      <p:ext uri="{BB962C8B-B14F-4D97-AF65-F5344CB8AC3E}">
        <p14:creationId xmlns:p14="http://schemas.microsoft.com/office/powerpoint/2010/main" val="685916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1877" y="238429"/>
            <a:ext cx="10041600" cy="584775"/>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Open Suction Procedure- Clinical Concerns</a:t>
            </a:r>
          </a:p>
        </p:txBody>
      </p:sp>
      <p:sp>
        <p:nvSpPr>
          <p:cNvPr id="2" name="TextBox 1">
            <a:extLst>
              <a:ext uri="{FF2B5EF4-FFF2-40B4-BE49-F238E27FC236}">
                <a16:creationId xmlns:a16="http://schemas.microsoft.com/office/drawing/2014/main" id="{D170FA3E-8FC6-4C3F-8D73-D1995C131580}"/>
              </a:ext>
            </a:extLst>
          </p:cNvPr>
          <p:cNvSpPr txBox="1"/>
          <p:nvPr/>
        </p:nvSpPr>
        <p:spPr>
          <a:xfrm>
            <a:off x="575580" y="1193617"/>
            <a:ext cx="8675424" cy="3970318"/>
          </a:xfrm>
          <a:prstGeom prst="rect">
            <a:avLst/>
          </a:prstGeom>
          <a:noFill/>
        </p:spPr>
        <p:txBody>
          <a:bodyPr wrap="square" rtlCol="0">
            <a:spAutoFit/>
          </a:bodyPr>
          <a:lstStyle/>
          <a:p>
            <a:pPr marL="342900" indent="-342900">
              <a:buClr>
                <a:srgbClr val="0070C0"/>
              </a:buClr>
              <a:buFont typeface="Arial" panose="020B0604020202020204" pitchFamily="34" charset="0"/>
              <a:buChar char="•"/>
            </a:pPr>
            <a:r>
              <a:rPr lang="en-US" dirty="0"/>
              <a:t>Patient Complications:</a:t>
            </a:r>
            <a:br>
              <a:rPr lang="en-US" dirty="0"/>
            </a:br>
            <a:r>
              <a:rPr lang="en-US" dirty="0"/>
              <a:t>Increase heart rate, increase blood pressure and decrease PEEP</a:t>
            </a:r>
          </a:p>
          <a:p>
            <a:pPr marL="342900" indent="-342900">
              <a:buClr>
                <a:srgbClr val="0070C0"/>
              </a:buClr>
              <a:buFont typeface="Arial" panose="020B0604020202020204" pitchFamily="34" charset="0"/>
              <a:buChar char="•"/>
            </a:pPr>
            <a:endParaRPr lang="en-US" dirty="0"/>
          </a:p>
          <a:p>
            <a:pPr marL="342900" indent="-342900">
              <a:buClr>
                <a:srgbClr val="0070C0"/>
              </a:buClr>
              <a:buFont typeface="Arial" panose="020B0604020202020204" pitchFamily="34" charset="0"/>
              <a:buChar char="•"/>
            </a:pPr>
            <a:r>
              <a:rPr lang="en-US" dirty="0"/>
              <a:t>Patients Safety and well being</a:t>
            </a:r>
          </a:p>
          <a:p>
            <a:pPr marL="342900" indent="-342900">
              <a:buClr>
                <a:srgbClr val="0070C0"/>
              </a:buClr>
              <a:buFont typeface="Arial" panose="020B0604020202020204" pitchFamily="34" charset="0"/>
              <a:buChar char="•"/>
            </a:pPr>
            <a:endParaRPr lang="en-US" dirty="0"/>
          </a:p>
          <a:p>
            <a:pPr marL="342900" indent="-342900">
              <a:buClr>
                <a:srgbClr val="0070C0"/>
              </a:buClr>
              <a:buFont typeface="Arial" panose="020B0604020202020204" pitchFamily="34" charset="0"/>
              <a:buChar char="•"/>
            </a:pPr>
            <a:r>
              <a:rPr lang="en-US" dirty="0"/>
              <a:t>Clinician Protection</a:t>
            </a:r>
          </a:p>
          <a:p>
            <a:pPr marL="342900" indent="-342900">
              <a:buClr>
                <a:srgbClr val="0070C0"/>
              </a:buClr>
              <a:buFont typeface="Arial" panose="020B0604020202020204" pitchFamily="34" charset="0"/>
              <a:buChar char="•"/>
            </a:pPr>
            <a:endParaRPr lang="en-US" dirty="0"/>
          </a:p>
          <a:p>
            <a:pPr marL="342900" indent="-342900">
              <a:buClr>
                <a:srgbClr val="0070C0"/>
              </a:buClr>
              <a:buFont typeface="Arial" panose="020B0604020202020204" pitchFamily="34" charset="0"/>
              <a:buChar char="•"/>
            </a:pPr>
            <a:r>
              <a:rPr lang="en-US" dirty="0"/>
              <a:t>Efficiency:</a:t>
            </a:r>
          </a:p>
          <a:p>
            <a:pPr marL="1257300" lvl="2" indent="-342900">
              <a:buClr>
                <a:srgbClr val="0070C0"/>
              </a:buClr>
              <a:buFont typeface="Courier New" panose="02070309020205020404" pitchFamily="49" charset="0"/>
              <a:buChar char="o"/>
            </a:pPr>
            <a:r>
              <a:rPr lang="en-US" dirty="0"/>
              <a:t>Time</a:t>
            </a:r>
          </a:p>
          <a:p>
            <a:pPr marL="1257300" lvl="2" indent="-342900">
              <a:buClr>
                <a:srgbClr val="0070C0"/>
              </a:buClr>
              <a:buFont typeface="Courier New" panose="02070309020205020404" pitchFamily="49" charset="0"/>
              <a:buChar char="o"/>
            </a:pPr>
            <a:r>
              <a:rPr lang="en-US" dirty="0"/>
              <a:t>Ease of Use</a:t>
            </a:r>
          </a:p>
          <a:p>
            <a:pPr marL="1257300" lvl="2" indent="-342900">
              <a:buClr>
                <a:srgbClr val="0070C0"/>
              </a:buClr>
              <a:buFont typeface="Courier New" panose="02070309020205020404" pitchFamily="49" charset="0"/>
              <a:buChar char="o"/>
            </a:pPr>
            <a:r>
              <a:rPr lang="en-US" dirty="0"/>
              <a:t>Cost Effective</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p:txBody>
      </p:sp>
    </p:spTree>
    <p:extLst>
      <p:ext uri="{BB962C8B-B14F-4D97-AF65-F5344CB8AC3E}">
        <p14:creationId xmlns:p14="http://schemas.microsoft.com/office/powerpoint/2010/main" val="852463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02605" y="420411"/>
            <a:ext cx="6186790" cy="812800"/>
          </a:xfr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sz="2400" dirty="0">
                <a:solidFill>
                  <a:schemeClr val="bg1"/>
                </a:solidFill>
                <a:effectLst>
                  <a:outerShdw blurRad="38100" dist="38100" dir="2700000" algn="tl">
                    <a:srgbClr val="000000">
                      <a:alpha val="43137"/>
                    </a:srgbClr>
                  </a:outerShdw>
                </a:effectLst>
                <a:latin typeface="+mn-lt"/>
              </a:rPr>
              <a:t>Clinical Guidelines: CDC and AARC </a:t>
            </a:r>
          </a:p>
        </p:txBody>
      </p:sp>
      <p:sp>
        <p:nvSpPr>
          <p:cNvPr id="8" name="Text Placeholder 7"/>
          <p:cNvSpPr>
            <a:spLocks noGrp="1"/>
          </p:cNvSpPr>
          <p:nvPr>
            <p:ph type="body" idx="4294967295"/>
          </p:nvPr>
        </p:nvSpPr>
        <p:spPr>
          <a:xfrm>
            <a:off x="600259" y="1348581"/>
            <a:ext cx="4040188" cy="727075"/>
          </a:xfrm>
          <a:solidFill>
            <a:srgbClr val="002060"/>
          </a:solidFill>
        </p:spPr>
        <p:txBody>
          <a:bodyPr>
            <a:noAutofit/>
          </a:bodyPr>
          <a:lstStyle/>
          <a:p>
            <a:pPr marL="0" indent="0" algn="ctr">
              <a:buNone/>
            </a:pPr>
            <a:r>
              <a:rPr lang="en-US" sz="2400" dirty="0">
                <a:solidFill>
                  <a:schemeClr val="bg1"/>
                </a:solidFill>
              </a:rPr>
              <a:t>Centers for Disease Control</a:t>
            </a:r>
            <a:br>
              <a:rPr lang="en-US" sz="2400" dirty="0">
                <a:solidFill>
                  <a:schemeClr val="bg1"/>
                </a:solidFill>
              </a:rPr>
            </a:br>
            <a:r>
              <a:rPr lang="en-US" sz="2400" dirty="0">
                <a:solidFill>
                  <a:schemeClr val="bg1"/>
                </a:solidFill>
              </a:rPr>
              <a:t>(CDC)</a:t>
            </a:r>
          </a:p>
        </p:txBody>
      </p:sp>
      <p:sp>
        <p:nvSpPr>
          <p:cNvPr id="3" name="Content Placeholder 2"/>
          <p:cNvSpPr>
            <a:spLocks noGrp="1"/>
          </p:cNvSpPr>
          <p:nvPr>
            <p:ph idx="4294967295"/>
          </p:nvPr>
        </p:nvSpPr>
        <p:spPr>
          <a:xfrm>
            <a:off x="600259" y="2281084"/>
            <a:ext cx="4109393" cy="3625728"/>
          </a:xfrm>
          <a:ln>
            <a:solidFill>
              <a:srgbClr val="1E345D"/>
            </a:solidFill>
          </a:ln>
        </p:spPr>
        <p:txBody>
          <a:bodyPr/>
          <a:lstStyle/>
          <a:p>
            <a:r>
              <a:rPr lang="en-US" sz="2000" b="1" dirty="0"/>
              <a:t>Suctioning of respiratory tract secretions: </a:t>
            </a:r>
            <a:br>
              <a:rPr lang="en-US" sz="2000" b="1" dirty="0"/>
            </a:br>
            <a:endParaRPr lang="en-US" dirty="0"/>
          </a:p>
          <a:p>
            <a:pPr marL="0" indent="-117483">
              <a:buNone/>
            </a:pPr>
            <a:r>
              <a:rPr lang="en-US" sz="2000" i="1" dirty="0"/>
              <a:t>“</a:t>
            </a:r>
            <a:r>
              <a:rPr lang="en-US" sz="1800" i="1" dirty="0"/>
              <a:t>No recommendation can be made about the frequency of routinely changing the in-line suction catheter of a closed-suction system in use on one patient (Unresolved issue) (103).”</a:t>
            </a:r>
          </a:p>
        </p:txBody>
      </p:sp>
      <p:sp>
        <p:nvSpPr>
          <p:cNvPr id="9" name="Text Placeholder 8"/>
          <p:cNvSpPr>
            <a:spLocks noGrp="1"/>
          </p:cNvSpPr>
          <p:nvPr>
            <p:ph type="body" sz="quarter" idx="4294967295"/>
          </p:nvPr>
        </p:nvSpPr>
        <p:spPr>
          <a:xfrm>
            <a:off x="7549966" y="1348581"/>
            <a:ext cx="4041775" cy="727075"/>
          </a:xfrm>
          <a:solidFill>
            <a:srgbClr val="002060"/>
          </a:solidFill>
        </p:spPr>
        <p:txBody>
          <a:bodyPr>
            <a:noAutofit/>
          </a:bodyPr>
          <a:lstStyle/>
          <a:p>
            <a:pPr marL="0" indent="0" algn="ctr">
              <a:buNone/>
            </a:pPr>
            <a:r>
              <a:rPr lang="en-US" sz="2400" dirty="0">
                <a:solidFill>
                  <a:schemeClr val="bg1"/>
                </a:solidFill>
              </a:rPr>
              <a:t>Evidence Based Clinical Practice (AARC)</a:t>
            </a:r>
          </a:p>
        </p:txBody>
      </p:sp>
      <p:sp>
        <p:nvSpPr>
          <p:cNvPr id="10" name="Content Placeholder 9"/>
          <p:cNvSpPr>
            <a:spLocks noGrp="1"/>
          </p:cNvSpPr>
          <p:nvPr>
            <p:ph sz="quarter" idx="4294967295"/>
          </p:nvPr>
        </p:nvSpPr>
        <p:spPr>
          <a:xfrm>
            <a:off x="7549966" y="2207773"/>
            <a:ext cx="4041775" cy="3684588"/>
          </a:xfrm>
          <a:ln>
            <a:solidFill>
              <a:srgbClr val="1E345D"/>
            </a:solidFill>
          </a:ln>
        </p:spPr>
        <p:txBody>
          <a:bodyPr>
            <a:normAutofit fontScale="55000" lnSpcReduction="20000"/>
          </a:bodyPr>
          <a:lstStyle/>
          <a:p>
            <a:r>
              <a:rPr lang="en-US" sz="3200" b="1" dirty="0"/>
              <a:t>Recommendation #5</a:t>
            </a:r>
          </a:p>
          <a:p>
            <a:endParaRPr lang="en-US" i="1" dirty="0"/>
          </a:p>
          <a:p>
            <a:pPr marL="0" indent="0" algn="ctr">
              <a:buNone/>
            </a:pPr>
            <a:r>
              <a:rPr lang="en-US" sz="2900" i="1" dirty="0"/>
              <a:t>“</a:t>
            </a:r>
          </a:p>
          <a:p>
            <a:pPr marL="0" indent="0">
              <a:buNone/>
            </a:pPr>
            <a:r>
              <a:rPr lang="en-US" sz="3300" i="1" dirty="0"/>
              <a:t>“The use of closed suction catheters should be considered part of a VAP prevention strategy, and they do not need to be changed daily for infection control purposes. The maximum duration of time that closed suction catheters can be used safely is unknown</a:t>
            </a:r>
            <a:r>
              <a:rPr lang="en-US" sz="2900" i="1" dirty="0"/>
              <a:t>.”</a:t>
            </a:r>
          </a:p>
          <a:p>
            <a:pPr marL="0" indent="0" algn="ctr">
              <a:buNone/>
            </a:pPr>
            <a:endParaRPr lang="en-US" b="1" i="1" dirty="0"/>
          </a:p>
          <a:p>
            <a:pPr marL="0" indent="0" algn="ctr">
              <a:buNone/>
            </a:pPr>
            <a:r>
              <a:rPr lang="en-US" b="1" i="1" dirty="0">
                <a:latin typeface="Times-Roman"/>
              </a:rPr>
              <a:t>“One observational study reported no change in VAP rate when in-line suction catheters were changed on a weekly rather than daily basis.67”</a:t>
            </a:r>
            <a:endParaRPr lang="en-US" b="1" i="1" dirty="0"/>
          </a:p>
        </p:txBody>
      </p:sp>
      <p:pic>
        <p:nvPicPr>
          <p:cNvPr id="4" name="Picture 3">
            <a:extLst>
              <a:ext uri="{FF2B5EF4-FFF2-40B4-BE49-F238E27FC236}">
                <a16:creationId xmlns:a16="http://schemas.microsoft.com/office/drawing/2014/main" id="{F71F05FF-AA65-4F9C-93EB-334DE5C79680}"/>
              </a:ext>
            </a:extLst>
          </p:cNvPr>
          <p:cNvPicPr>
            <a:picLocks noChangeAspect="1"/>
          </p:cNvPicPr>
          <p:nvPr/>
        </p:nvPicPr>
        <p:blipFill>
          <a:blip r:embed="rId2"/>
          <a:stretch>
            <a:fillRect/>
          </a:stretch>
        </p:blipFill>
        <p:spPr>
          <a:xfrm>
            <a:off x="3522419" y="6097789"/>
            <a:ext cx="4229100" cy="433029"/>
          </a:xfrm>
          <a:prstGeom prst="rect">
            <a:avLst/>
          </a:prstGeom>
        </p:spPr>
      </p:pic>
    </p:spTree>
    <p:extLst>
      <p:ext uri="{BB962C8B-B14F-4D97-AF65-F5344CB8AC3E}">
        <p14:creationId xmlns:p14="http://schemas.microsoft.com/office/powerpoint/2010/main" val="1775243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8522" y="1432476"/>
            <a:ext cx="11603477" cy="4402167"/>
          </a:xfrm>
          <a:prstGeom prst="rect">
            <a:avLst/>
          </a:prstGeom>
        </p:spPr>
        <p:txBody>
          <a:bodyPr wrap="square">
            <a:spAutoFit/>
          </a:bodyPr>
          <a:lstStyle/>
          <a:p>
            <a:pPr defTabSz="514318"/>
            <a:r>
              <a:rPr lang="en-US" dirty="0">
                <a:solidFill>
                  <a:srgbClr val="01274E"/>
                </a:solidFill>
              </a:rPr>
              <a:t>ALL the </a:t>
            </a:r>
            <a:r>
              <a:rPr lang="en-US" dirty="0" err="1">
                <a:solidFill>
                  <a:srgbClr val="01274E"/>
                </a:solidFill>
              </a:rPr>
              <a:t>AirLife</a:t>
            </a:r>
            <a:r>
              <a:rPr lang="en-US" dirty="0">
                <a:solidFill>
                  <a:srgbClr val="01274E"/>
                </a:solidFill>
              </a:rPr>
              <a:t> Closed suction systems are available for </a:t>
            </a:r>
          </a:p>
          <a:p>
            <a:pPr marL="432491" lvl="1" indent="-175332" defTabSz="514318">
              <a:buFont typeface="Arial" panose="020B0604020202020204" pitchFamily="34" charset="0"/>
              <a:buChar char="•"/>
            </a:pPr>
            <a:r>
              <a:rPr lang="en-US" dirty="0">
                <a:solidFill>
                  <a:srgbClr val="01274E"/>
                </a:solidFill>
              </a:rPr>
              <a:t>Endotracheal and tracheostomy lengths (except Liberator)</a:t>
            </a:r>
          </a:p>
          <a:p>
            <a:pPr marL="432491" lvl="1" indent="-175332" defTabSz="514318">
              <a:buFont typeface="Arial" panose="020B0604020202020204" pitchFamily="34" charset="0"/>
              <a:buChar char="•"/>
            </a:pPr>
            <a:r>
              <a:rPr lang="en-US" dirty="0">
                <a:solidFill>
                  <a:srgbClr val="01274E"/>
                </a:solidFill>
              </a:rPr>
              <a:t>Wet packs: </a:t>
            </a:r>
            <a:r>
              <a:rPr lang="en-US" b="1" u="sng" dirty="0">
                <a:solidFill>
                  <a:srgbClr val="01274E"/>
                </a:solidFill>
              </a:rPr>
              <a:t>3 years </a:t>
            </a:r>
            <a:r>
              <a:rPr lang="en-US" dirty="0">
                <a:solidFill>
                  <a:srgbClr val="01274E"/>
                </a:solidFill>
              </a:rPr>
              <a:t>shelf life (15ml sterile saline bullets)                    Dry Packs: </a:t>
            </a:r>
            <a:r>
              <a:rPr lang="en-US" b="1" u="sng" dirty="0">
                <a:solidFill>
                  <a:srgbClr val="002856"/>
                </a:solidFill>
              </a:rPr>
              <a:t>5 years </a:t>
            </a:r>
            <a:r>
              <a:rPr lang="en-US" dirty="0">
                <a:solidFill>
                  <a:srgbClr val="01274E"/>
                </a:solidFill>
              </a:rPr>
              <a:t>shelf life </a:t>
            </a:r>
            <a:br>
              <a:rPr lang="en-US" dirty="0">
                <a:solidFill>
                  <a:srgbClr val="01274E"/>
                </a:solidFill>
              </a:rPr>
            </a:br>
            <a:r>
              <a:rPr lang="en-US" dirty="0">
                <a:solidFill>
                  <a:srgbClr val="01274E"/>
                </a:solidFill>
              </a:rPr>
              <a:t> 																	(no saline included)</a:t>
            </a:r>
          </a:p>
          <a:p>
            <a:pPr defTabSz="514318"/>
            <a:endParaRPr lang="en-US" dirty="0">
              <a:solidFill>
                <a:srgbClr val="01274E"/>
              </a:solidFill>
            </a:endParaRPr>
          </a:p>
          <a:p>
            <a:pPr defTabSz="514318"/>
            <a:r>
              <a:rPr lang="en-US" b="1" dirty="0">
                <a:solidFill>
                  <a:srgbClr val="00B050"/>
                </a:solidFill>
              </a:rPr>
              <a:t>24 HRS Closed Suction systems</a:t>
            </a:r>
          </a:p>
          <a:p>
            <a:pPr marL="417884" lvl="1" indent="-160725" defTabSz="514318">
              <a:buFont typeface="Arial" panose="020B0604020202020204" pitchFamily="34" charset="0"/>
              <a:buChar char="•"/>
            </a:pPr>
            <a:r>
              <a:rPr lang="en-US" dirty="0">
                <a:solidFill>
                  <a:srgbClr val="01274E"/>
                </a:solidFill>
              </a:rPr>
              <a:t>T Piece</a:t>
            </a:r>
          </a:p>
          <a:p>
            <a:pPr marL="417884" lvl="1" indent="-160725" defTabSz="514318">
              <a:buFont typeface="Arial" panose="020B0604020202020204" pitchFamily="34" charset="0"/>
              <a:buChar char="•"/>
            </a:pPr>
            <a:r>
              <a:rPr lang="en-US" dirty="0">
                <a:solidFill>
                  <a:srgbClr val="01274E"/>
                </a:solidFill>
              </a:rPr>
              <a:t>Double Swivel Elbow</a:t>
            </a:r>
          </a:p>
          <a:p>
            <a:pPr marL="417884" lvl="1" indent="-160725" defTabSz="514318">
              <a:buFont typeface="Arial" panose="020B0604020202020204" pitchFamily="34" charset="0"/>
              <a:buChar char="•"/>
            </a:pPr>
            <a:r>
              <a:rPr lang="en-US" dirty="0">
                <a:solidFill>
                  <a:srgbClr val="01274E"/>
                </a:solidFill>
              </a:rPr>
              <a:t>MDI port, Directional Tip, double Lumen catheter</a:t>
            </a:r>
          </a:p>
          <a:p>
            <a:pPr defTabSz="514318"/>
            <a:endParaRPr lang="en-US" dirty="0">
              <a:solidFill>
                <a:srgbClr val="01274E"/>
              </a:solidFill>
            </a:endParaRPr>
          </a:p>
          <a:p>
            <a:pPr defTabSz="514318"/>
            <a:r>
              <a:rPr lang="en-US" b="1" dirty="0">
                <a:solidFill>
                  <a:srgbClr val="00B050"/>
                </a:solidFill>
              </a:rPr>
              <a:t>Turbo Clean 72 Hrs. Closed Suction Systems</a:t>
            </a:r>
          </a:p>
          <a:p>
            <a:pPr marL="417884" lvl="1" indent="-160725" defTabSz="514318">
              <a:buFont typeface="Arial" panose="020B0604020202020204" pitchFamily="34" charset="0"/>
              <a:buChar char="•"/>
            </a:pPr>
            <a:r>
              <a:rPr lang="en-US" dirty="0">
                <a:solidFill>
                  <a:srgbClr val="01274E"/>
                </a:solidFill>
              </a:rPr>
              <a:t>T Piece</a:t>
            </a:r>
          </a:p>
          <a:p>
            <a:pPr marL="417884" lvl="1" indent="-160725" defTabSz="514318">
              <a:buFont typeface="Arial" panose="020B0604020202020204" pitchFamily="34" charset="0"/>
              <a:buChar char="•"/>
            </a:pPr>
            <a:r>
              <a:rPr lang="en-US" dirty="0">
                <a:solidFill>
                  <a:srgbClr val="01274E"/>
                </a:solidFill>
              </a:rPr>
              <a:t>DSE</a:t>
            </a:r>
          </a:p>
          <a:p>
            <a:pPr marL="417884" lvl="1" indent="-160725" defTabSz="514318">
              <a:buFont typeface="Arial" panose="020B0604020202020204" pitchFamily="34" charset="0"/>
              <a:buChar char="•"/>
            </a:pPr>
            <a:r>
              <a:rPr lang="en-US" dirty="0">
                <a:solidFill>
                  <a:srgbClr val="01274E"/>
                </a:solidFill>
              </a:rPr>
              <a:t>MDI port</a:t>
            </a:r>
          </a:p>
          <a:p>
            <a:pPr defTabSz="514318"/>
            <a:endParaRPr lang="en-US" sz="1867" dirty="0">
              <a:solidFill>
                <a:srgbClr val="01274E"/>
              </a:solidFill>
            </a:endParaRPr>
          </a:p>
        </p:txBody>
      </p:sp>
      <p:sp>
        <p:nvSpPr>
          <p:cNvPr id="3" name="TextBox 2"/>
          <p:cNvSpPr txBox="1"/>
          <p:nvPr/>
        </p:nvSpPr>
        <p:spPr>
          <a:xfrm>
            <a:off x="515952" y="276372"/>
            <a:ext cx="10790828" cy="584775"/>
          </a:xfrm>
          <a:prstGeom prst="rect">
            <a:avLst/>
          </a:prstGeom>
          <a:noFill/>
        </p:spPr>
        <p:txBody>
          <a:bodyPr wrap="square" rtlCol="0">
            <a:spAutoFit/>
          </a:bodyPr>
          <a:lstStyle/>
          <a:p>
            <a:r>
              <a:rPr lang="en-US" sz="3200" dirty="0" err="1">
                <a:solidFill>
                  <a:srgbClr val="1D51A4"/>
                </a:solidFill>
                <a:latin typeface="Arial" panose="020B0604020202020204" pitchFamily="34" charset="0"/>
                <a:ea typeface="+mj-ea"/>
                <a:cs typeface="Arial" panose="020B0604020202020204" pitchFamily="34" charset="0"/>
              </a:rPr>
              <a:t>AirLife</a:t>
            </a:r>
            <a:r>
              <a:rPr lang="en-US" sz="3200" dirty="0">
                <a:solidFill>
                  <a:srgbClr val="1D51A4"/>
                </a:solidFill>
                <a:latin typeface="Arial" panose="020B0604020202020204" pitchFamily="34" charset="0"/>
                <a:ea typeface="+mj-ea"/>
                <a:cs typeface="Arial" panose="020B0604020202020204" pitchFamily="34" charset="0"/>
              </a:rPr>
              <a:t> Closed Suction Catheters for Adults Portfolio</a:t>
            </a:r>
          </a:p>
        </p:txBody>
      </p:sp>
    </p:spTree>
    <p:extLst>
      <p:ext uri="{BB962C8B-B14F-4D97-AF65-F5344CB8AC3E}">
        <p14:creationId xmlns:p14="http://schemas.microsoft.com/office/powerpoint/2010/main" val="1664810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097" t="18043" r="2282" b="8988"/>
          <a:stretch/>
        </p:blipFill>
        <p:spPr>
          <a:xfrm>
            <a:off x="1575881" y="745207"/>
            <a:ext cx="10040034" cy="5350793"/>
          </a:xfrm>
          <a:prstGeom prst="rect">
            <a:avLst/>
          </a:prstGeom>
        </p:spPr>
      </p:pic>
    </p:spTree>
    <p:extLst>
      <p:ext uri="{BB962C8B-B14F-4D97-AF65-F5344CB8AC3E}">
        <p14:creationId xmlns:p14="http://schemas.microsoft.com/office/powerpoint/2010/main" val="416252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3471-4C29-454D-828A-5CAF8B090E82}"/>
              </a:ext>
            </a:extLst>
          </p:cNvPr>
          <p:cNvSpPr>
            <a:spLocks noGrp="1"/>
          </p:cNvSpPr>
          <p:nvPr>
            <p:ph type="title"/>
          </p:nvPr>
        </p:nvSpPr>
        <p:spPr/>
        <p:txBody>
          <a:bodyPr/>
          <a:lstStyle/>
          <a:p>
            <a:br>
              <a:rPr lang="en-US" dirty="0"/>
            </a:br>
            <a:r>
              <a:rPr lang="en-US" sz="3600" b="0" dirty="0"/>
              <a:t>BALLARD* </a:t>
            </a:r>
            <a:br>
              <a:rPr lang="en-US" sz="3600" b="0" dirty="0"/>
            </a:br>
            <a:r>
              <a:rPr lang="en-US" sz="3600" b="0" dirty="0"/>
              <a:t>Closed Suction Systems</a:t>
            </a:r>
          </a:p>
        </p:txBody>
      </p:sp>
      <p:sp>
        <p:nvSpPr>
          <p:cNvPr id="5" name="Text Placeholder 3">
            <a:extLst>
              <a:ext uri="{FF2B5EF4-FFF2-40B4-BE49-F238E27FC236}">
                <a16:creationId xmlns:a16="http://schemas.microsoft.com/office/drawing/2014/main" id="{91C1BF34-7790-E617-6799-0536672C7E96}"/>
              </a:ext>
            </a:extLst>
          </p:cNvPr>
          <p:cNvSpPr txBox="1">
            <a:spLocks/>
          </p:cNvSpPr>
          <p:nvPr/>
        </p:nvSpPr>
        <p:spPr>
          <a:xfrm>
            <a:off x="551089" y="5352852"/>
            <a:ext cx="2964468" cy="1305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Luc Van Audenhove </a:t>
            </a:r>
            <a:b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Head of Marketing</a:t>
            </a:r>
            <a:b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Reworked version from Tommy Lynch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Zaventem, October 2023;</a:t>
            </a:r>
          </a:p>
        </p:txBody>
      </p:sp>
    </p:spTree>
    <p:extLst>
      <p:ext uri="{BB962C8B-B14F-4D97-AF65-F5344CB8AC3E}">
        <p14:creationId xmlns:p14="http://schemas.microsoft.com/office/powerpoint/2010/main" val="2868731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944" y="257567"/>
            <a:ext cx="11256111" cy="584775"/>
          </a:xfrm>
          <a:prstGeom prst="rect">
            <a:avLst/>
          </a:prstGeom>
        </p:spPr>
        <p:txBody>
          <a:bodyPr wrap="square">
            <a:spAutoFit/>
          </a:bodyPr>
          <a:lstStyle/>
          <a:p>
            <a:pPr marL="457189" indent="-457189">
              <a:buFont typeface="+mj-lt"/>
              <a:buAutoNum type="arabicPeriod"/>
            </a:pPr>
            <a:r>
              <a:rPr lang="en-US" sz="3200" dirty="0">
                <a:solidFill>
                  <a:srgbClr val="1D51A4"/>
                </a:solidFill>
                <a:latin typeface="Arial" panose="020B0604020202020204" pitchFamily="34" charset="0"/>
                <a:ea typeface="+mj-ea"/>
                <a:cs typeface="Arial" panose="020B0604020202020204" pitchFamily="34" charset="0"/>
              </a:rPr>
              <a:t>Reduces opportunity for contamination to/from caregivers</a:t>
            </a:r>
          </a:p>
        </p:txBody>
      </p:sp>
      <p:sp>
        <p:nvSpPr>
          <p:cNvPr id="4" name="Rectangle 3"/>
          <p:cNvSpPr/>
          <p:nvPr/>
        </p:nvSpPr>
        <p:spPr>
          <a:xfrm>
            <a:off x="530942" y="1384384"/>
            <a:ext cx="11056374" cy="4031873"/>
          </a:xfrm>
          <a:prstGeom prst="rect">
            <a:avLst/>
          </a:prstGeom>
        </p:spPr>
        <p:txBody>
          <a:bodyPr wrap="square">
            <a:spAutoFit/>
          </a:bodyPr>
          <a:lstStyle/>
          <a:p>
            <a:r>
              <a:rPr lang="en-US" sz="1600" dirty="0"/>
              <a:t>Protects the patient and caregiver from cross contamination. It reduces the risk of contamination from outside pathogens, reduces colonization with in the circuit, and it designed to protect caregivers from exposure to body fluids.</a:t>
            </a:r>
            <a:endParaRPr lang="en-US" sz="1600" b="1" dirty="0"/>
          </a:p>
          <a:p>
            <a:pPr lvl="1"/>
            <a:r>
              <a:rPr lang="en-US" sz="1600" b="1" dirty="0"/>
              <a:t>Showpad</a:t>
            </a:r>
            <a:r>
              <a:rPr lang="en-US" sz="1600" dirty="0"/>
              <a:t> - Turbo-Cleaning</a:t>
            </a:r>
          </a:p>
          <a:p>
            <a:pPr lvl="1"/>
            <a:r>
              <a:rPr lang="en-US" sz="1600" b="1" dirty="0"/>
              <a:t>Showpad</a:t>
            </a:r>
            <a:r>
              <a:rPr lang="en-US" sz="1600" dirty="0"/>
              <a:t> - A NEW standard in clean</a:t>
            </a:r>
          </a:p>
          <a:p>
            <a:pPr lvl="1"/>
            <a:r>
              <a:rPr lang="en-US" sz="1600" dirty="0"/>
              <a:t>Microbiology Report, Nelson Laboratories Final Report, (89% Reduction in Bacterial Colonization vs TC24)</a:t>
            </a:r>
          </a:p>
          <a:p>
            <a:pPr lvl="1"/>
            <a:r>
              <a:rPr lang="en-US" sz="1600" dirty="0"/>
              <a:t>Freytag study: "Prolonged Application of Closed In-Line Suction Catheters Increases Microbial Colonization of the Lower Respiratory Tract and Bacterial Growth on Catheter Surface”</a:t>
            </a:r>
          </a:p>
          <a:p>
            <a:pPr lvl="1"/>
            <a:endParaRPr lang="en-US" sz="1600" dirty="0"/>
          </a:p>
          <a:p>
            <a:pPr lvl="1"/>
            <a:endParaRPr lang="en-US" sz="1600" dirty="0"/>
          </a:p>
          <a:p>
            <a:r>
              <a:rPr lang="en-US" sz="1600" b="1" dirty="0"/>
              <a:t>Freytag study: Prolonged Application of Closed in-line suction catheters Increases Microbial Colonization of the Lower Respiratory Tract and Bacterial Growth on Catheter Surface.  </a:t>
            </a:r>
            <a:r>
              <a:rPr lang="en-US" sz="1600" dirty="0"/>
              <a:t>The Freytag study showed a standard close suction catheter used 1 day vs 3 days…The off label use of 3 days demonstrated a significant increase in microbial colonization of the catheter tip and adjacent sequent (over 10 times more colonization in most cases).  Additional the study discusses that using saline instillation with a standard closed suction catheter can result in dispersion of microbial material into the lower respiratory tract.  This is supported by the AARC guidelines which recommend not using a saline instillation with closed suctioning</a:t>
            </a:r>
          </a:p>
        </p:txBody>
      </p:sp>
    </p:spTree>
    <p:extLst>
      <p:ext uri="{BB962C8B-B14F-4D97-AF65-F5344CB8AC3E}">
        <p14:creationId xmlns:p14="http://schemas.microsoft.com/office/powerpoint/2010/main" val="1497195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0292" y="270105"/>
            <a:ext cx="5006499" cy="584775"/>
          </a:xfrm>
          <a:prstGeom prst="rect">
            <a:avLst/>
          </a:prstGeom>
        </p:spPr>
        <p:txBody>
          <a:bodyPr wrap="none">
            <a:spAutoFit/>
          </a:bodyPr>
          <a:lstStyle/>
          <a:p>
            <a:r>
              <a:rPr lang="en-US" sz="3200" dirty="0">
                <a:solidFill>
                  <a:srgbClr val="1D51A4"/>
                </a:solidFill>
                <a:latin typeface="Arial" panose="020B0604020202020204" pitchFamily="34" charset="0"/>
                <a:ea typeface="+mj-ea"/>
                <a:cs typeface="Arial" panose="020B0604020202020204" pitchFamily="34" charset="0"/>
              </a:rPr>
              <a:t> 2. May reduce risk of VAP</a:t>
            </a:r>
          </a:p>
        </p:txBody>
      </p:sp>
      <p:sp>
        <p:nvSpPr>
          <p:cNvPr id="5" name="Rectangle 4"/>
          <p:cNvSpPr/>
          <p:nvPr/>
        </p:nvSpPr>
        <p:spPr>
          <a:xfrm>
            <a:off x="624348" y="1245025"/>
            <a:ext cx="10987550" cy="2800767"/>
          </a:xfrm>
          <a:prstGeom prst="rect">
            <a:avLst/>
          </a:prstGeom>
        </p:spPr>
        <p:txBody>
          <a:bodyPr wrap="square">
            <a:spAutoFit/>
          </a:bodyPr>
          <a:lstStyle/>
          <a:p>
            <a:r>
              <a:rPr lang="en-US" sz="1600" dirty="0"/>
              <a:t>The closed suction maintains PEEP and avoids decruitment, TC has a 89% cleaner tip and removes tracheal secretions that could fall back into the lungs.</a:t>
            </a:r>
          </a:p>
          <a:p>
            <a:endParaRPr lang="en-US" sz="1600" b="1" dirty="0"/>
          </a:p>
          <a:p>
            <a:pPr lvl="1"/>
            <a:r>
              <a:rPr lang="en-US" sz="1600" b="1" dirty="0"/>
              <a:t>Showpad</a:t>
            </a:r>
            <a:r>
              <a:rPr lang="en-US" sz="1600" dirty="0"/>
              <a:t> - Turbo-Cleaning</a:t>
            </a:r>
          </a:p>
          <a:p>
            <a:pPr lvl="1"/>
            <a:r>
              <a:rPr lang="en-US" sz="1600" b="1" dirty="0"/>
              <a:t>Showpad</a:t>
            </a:r>
            <a:r>
              <a:rPr lang="en-US" sz="1600" dirty="0"/>
              <a:t> - A NEW standard in clean</a:t>
            </a:r>
          </a:p>
          <a:p>
            <a:pPr lvl="1"/>
            <a:r>
              <a:rPr lang="en-US" sz="1600" dirty="0"/>
              <a:t>Decreases psychological stress to patient</a:t>
            </a:r>
          </a:p>
          <a:p>
            <a:pPr lvl="1"/>
            <a:r>
              <a:rPr lang="en-US" sz="1600" dirty="0"/>
              <a:t>Turbo Clean 72 hr. cleaner tip</a:t>
            </a:r>
          </a:p>
          <a:p>
            <a:pPr lvl="1"/>
            <a:endParaRPr lang="en-US" sz="1600" dirty="0"/>
          </a:p>
          <a:p>
            <a:pPr lvl="1"/>
            <a:endParaRPr lang="en-US" sz="1600" dirty="0"/>
          </a:p>
          <a:p>
            <a:pPr lvl="1"/>
            <a:r>
              <a:rPr lang="en-US" sz="1600" dirty="0"/>
              <a:t>Fraser Study-Lung volume changes during cleaning of closed endotracheal suction catheters: A randomized crossover study using electrical impedance tomography.</a:t>
            </a:r>
          </a:p>
        </p:txBody>
      </p:sp>
    </p:spTree>
    <p:extLst>
      <p:ext uri="{BB962C8B-B14F-4D97-AF65-F5344CB8AC3E}">
        <p14:creationId xmlns:p14="http://schemas.microsoft.com/office/powerpoint/2010/main" val="1338151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1110" y="261581"/>
            <a:ext cx="11538155" cy="584775"/>
          </a:xfrm>
          <a:prstGeom prst="rect">
            <a:avLst/>
          </a:prstGeom>
        </p:spPr>
        <p:txBody>
          <a:bodyPr wrap="square">
            <a:spAutoFit/>
          </a:bodyPr>
          <a:lstStyle/>
          <a:p>
            <a:r>
              <a:rPr lang="en-US" sz="3200" dirty="0">
                <a:solidFill>
                  <a:srgbClr val="1D51A4"/>
                </a:solidFill>
                <a:latin typeface="Arial" panose="020B0604020202020204" pitchFamily="34" charset="0"/>
                <a:ea typeface="+mj-ea"/>
                <a:cs typeface="Arial" panose="020B0604020202020204" pitchFamily="34" charset="0"/>
              </a:rPr>
              <a:t>3. Increase adherence to “Standard or Universal Precautions”</a:t>
            </a:r>
            <a:endParaRPr lang="en-US" sz="2400" b="1" u="sng" dirty="0"/>
          </a:p>
        </p:txBody>
      </p:sp>
      <p:pic>
        <p:nvPicPr>
          <p:cNvPr id="5" name="Picture 4"/>
          <p:cNvPicPr>
            <a:picLocks noChangeAspect="1"/>
          </p:cNvPicPr>
          <p:nvPr/>
        </p:nvPicPr>
        <p:blipFill rotWithShape="1">
          <a:blip r:embed="rId2"/>
          <a:srcRect l="1711" r="3071" b="9737"/>
          <a:stretch/>
        </p:blipFill>
        <p:spPr>
          <a:xfrm>
            <a:off x="5422490" y="1992524"/>
            <a:ext cx="6522506" cy="4586605"/>
          </a:xfrm>
          <a:prstGeom prst="rect">
            <a:avLst/>
          </a:prstGeom>
        </p:spPr>
      </p:pic>
      <p:sp>
        <p:nvSpPr>
          <p:cNvPr id="6" name="TextBox 5">
            <a:extLst>
              <a:ext uri="{FF2B5EF4-FFF2-40B4-BE49-F238E27FC236}">
                <a16:creationId xmlns:a16="http://schemas.microsoft.com/office/drawing/2014/main" id="{BD370947-2FF4-019F-3B85-A5F90AACC59E}"/>
              </a:ext>
            </a:extLst>
          </p:cNvPr>
          <p:cNvSpPr txBox="1"/>
          <p:nvPr/>
        </p:nvSpPr>
        <p:spPr>
          <a:xfrm>
            <a:off x="521110" y="1116945"/>
            <a:ext cx="10382864" cy="1015663"/>
          </a:xfrm>
          <a:prstGeom prst="rect">
            <a:avLst/>
          </a:prstGeom>
          <a:noFill/>
        </p:spPr>
        <p:txBody>
          <a:bodyPr wrap="square" rtlCol="0">
            <a:spAutoFit/>
          </a:bodyPr>
          <a:lstStyle/>
          <a:p>
            <a:r>
              <a:rPr lang="en-US" sz="2000" dirty="0"/>
              <a:t>Freytag study: Prolonged Application of Closed In-Line suction Catheters Increases Microbial Colonization of the Lower Respiratory Tract and Bacterial Growth on Catheter Surface</a:t>
            </a:r>
          </a:p>
        </p:txBody>
      </p:sp>
    </p:spTree>
    <p:extLst>
      <p:ext uri="{BB962C8B-B14F-4D97-AF65-F5344CB8AC3E}">
        <p14:creationId xmlns:p14="http://schemas.microsoft.com/office/powerpoint/2010/main" val="1734527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68C59D-E48D-45DA-AE3D-EB346E5AB9BF}"/>
              </a:ext>
            </a:extLst>
          </p:cNvPr>
          <p:cNvPicPr>
            <a:picLocks noChangeAspect="1"/>
          </p:cNvPicPr>
          <p:nvPr/>
        </p:nvPicPr>
        <p:blipFill>
          <a:blip r:embed="rId2"/>
          <a:stretch>
            <a:fillRect/>
          </a:stretch>
        </p:blipFill>
        <p:spPr>
          <a:xfrm>
            <a:off x="4365523" y="1133829"/>
            <a:ext cx="7642890" cy="5517797"/>
          </a:xfrm>
          <a:prstGeom prst="rect">
            <a:avLst/>
          </a:prstGeom>
        </p:spPr>
      </p:pic>
      <p:sp>
        <p:nvSpPr>
          <p:cNvPr id="5" name="TextBox 4">
            <a:extLst>
              <a:ext uri="{FF2B5EF4-FFF2-40B4-BE49-F238E27FC236}">
                <a16:creationId xmlns:a16="http://schemas.microsoft.com/office/drawing/2014/main" id="{4D13FB5F-A924-8026-5A1A-B86CBE2AFEF7}"/>
              </a:ext>
            </a:extLst>
          </p:cNvPr>
          <p:cNvSpPr txBox="1"/>
          <p:nvPr/>
        </p:nvSpPr>
        <p:spPr>
          <a:xfrm>
            <a:off x="506362" y="233174"/>
            <a:ext cx="10303926" cy="584775"/>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BALLARD* Turbo Closed Suction System</a:t>
            </a:r>
          </a:p>
        </p:txBody>
      </p:sp>
    </p:spTree>
    <p:extLst>
      <p:ext uri="{BB962C8B-B14F-4D97-AF65-F5344CB8AC3E}">
        <p14:creationId xmlns:p14="http://schemas.microsoft.com/office/powerpoint/2010/main" val="2629274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DE4789-6354-4445-B9CF-D0575D693EA7}"/>
              </a:ext>
            </a:extLst>
          </p:cNvPr>
          <p:cNvSpPr>
            <a:spLocks noGrp="1"/>
          </p:cNvSpPr>
          <p:nvPr>
            <p:ph idx="1"/>
          </p:nvPr>
        </p:nvSpPr>
        <p:spPr/>
        <p:txBody>
          <a:bodyPr/>
          <a:lstStyle/>
          <a:p>
            <a:r>
              <a:rPr lang="en-US" sz="2000" b="1" dirty="0"/>
              <a:t>Value Propositions:</a:t>
            </a:r>
          </a:p>
          <a:p>
            <a:endParaRPr lang="en-US" sz="2000" dirty="0"/>
          </a:p>
          <a:p>
            <a:pPr marL="609585" indent="-609585">
              <a:buClr>
                <a:srgbClr val="0070C0"/>
              </a:buClr>
              <a:buFont typeface="+mj-lt"/>
              <a:buAutoNum type="arabicPeriod"/>
            </a:pPr>
            <a:r>
              <a:rPr lang="en-US" sz="1600" b="1" dirty="0"/>
              <a:t>Reduce the bacterial colonization of the catheter tip.</a:t>
            </a:r>
          </a:p>
          <a:p>
            <a:pPr marL="609585" lvl="2" indent="0">
              <a:buClr>
                <a:srgbClr val="0070C0"/>
              </a:buClr>
              <a:buNone/>
            </a:pPr>
            <a:r>
              <a:rPr lang="en-US" sz="1600" dirty="0"/>
              <a:t>-Nelson Microbiology Report</a:t>
            </a:r>
          </a:p>
          <a:p>
            <a:pPr marL="609585" lvl="2" indent="0">
              <a:buClr>
                <a:srgbClr val="0070C0"/>
              </a:buClr>
              <a:buNone/>
            </a:pPr>
            <a:r>
              <a:rPr lang="en-US" sz="1600" dirty="0"/>
              <a:t>-Freytag study</a:t>
            </a:r>
          </a:p>
          <a:p>
            <a:pPr marL="952485" lvl="2" indent="-342900">
              <a:buClr>
                <a:srgbClr val="0070C0"/>
              </a:buClr>
              <a:buFont typeface="+mj-lt"/>
              <a:buAutoNum type="arabicPeriod"/>
            </a:pPr>
            <a:endParaRPr lang="en-US" sz="1600" dirty="0"/>
          </a:p>
          <a:p>
            <a:pPr marL="609585" indent="-609585">
              <a:buClr>
                <a:srgbClr val="0070C0"/>
              </a:buClr>
              <a:buFont typeface="+mj-lt"/>
              <a:buAutoNum type="arabicPeriod"/>
            </a:pPr>
            <a:r>
              <a:rPr lang="en-US" sz="1600" b="1" dirty="0"/>
              <a:t>Maintains lung volume during cleaning of the catheter tip.</a:t>
            </a:r>
          </a:p>
          <a:p>
            <a:pPr marL="609585" lvl="2" indent="0">
              <a:buClr>
                <a:srgbClr val="0070C0"/>
              </a:buClr>
              <a:buNone/>
            </a:pPr>
            <a:r>
              <a:rPr lang="en-US" sz="1600" dirty="0"/>
              <a:t>-Corley Study</a:t>
            </a:r>
          </a:p>
          <a:p>
            <a:pPr marL="609585" lvl="2" indent="0">
              <a:buClr>
                <a:srgbClr val="0070C0"/>
              </a:buClr>
              <a:buNone/>
            </a:pPr>
            <a:r>
              <a:rPr lang="en-US" sz="1600" dirty="0"/>
              <a:t>-Spooner Video</a:t>
            </a:r>
          </a:p>
          <a:p>
            <a:pPr marL="609585" lvl="2" indent="0">
              <a:buClr>
                <a:srgbClr val="0070C0"/>
              </a:buClr>
              <a:buNone/>
            </a:pPr>
            <a:r>
              <a:rPr lang="en-US" sz="1600" dirty="0"/>
              <a:t>-</a:t>
            </a:r>
            <a:r>
              <a:rPr lang="en-US" sz="1600" dirty="0" err="1"/>
              <a:t>ARDSNet</a:t>
            </a:r>
            <a:endParaRPr lang="en-US" sz="1600" dirty="0"/>
          </a:p>
          <a:p>
            <a:pPr marL="457189" indent="-457189">
              <a:buClr>
                <a:srgbClr val="0070C0"/>
              </a:buClr>
              <a:buFont typeface="+mj-lt"/>
              <a:buAutoNum type="arabicPeriod"/>
            </a:pPr>
            <a:r>
              <a:rPr lang="en-US" sz="1600" b="1" dirty="0"/>
              <a:t>Maintains a closed circuit for 72 hours(3 days).</a:t>
            </a:r>
          </a:p>
          <a:p>
            <a:pPr marL="609585" lvl="2" indent="0">
              <a:buClr>
                <a:srgbClr val="0070C0"/>
              </a:buClr>
              <a:buNone/>
            </a:pPr>
            <a:r>
              <a:rPr lang="en-US" sz="1600" dirty="0"/>
              <a:t>-DFU</a:t>
            </a:r>
          </a:p>
          <a:p>
            <a:pPr marL="609585" lvl="2" indent="0">
              <a:buNone/>
            </a:pPr>
            <a:r>
              <a:rPr lang="en-US" sz="1600" dirty="0"/>
              <a:t>-AARC</a:t>
            </a:r>
            <a:endParaRPr lang="en-US" dirty="0"/>
          </a:p>
        </p:txBody>
      </p:sp>
      <p:sp>
        <p:nvSpPr>
          <p:cNvPr id="5" name="TextBox 4">
            <a:extLst>
              <a:ext uri="{FF2B5EF4-FFF2-40B4-BE49-F238E27FC236}">
                <a16:creationId xmlns:a16="http://schemas.microsoft.com/office/drawing/2014/main" id="{3263119B-7F07-6C65-B71D-3E10627060F3}"/>
              </a:ext>
            </a:extLst>
          </p:cNvPr>
          <p:cNvSpPr txBox="1"/>
          <p:nvPr/>
        </p:nvSpPr>
        <p:spPr>
          <a:xfrm>
            <a:off x="506362" y="233174"/>
            <a:ext cx="10303926" cy="584775"/>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Turbo Closed Suction System</a:t>
            </a:r>
          </a:p>
        </p:txBody>
      </p:sp>
    </p:spTree>
    <p:extLst>
      <p:ext uri="{BB962C8B-B14F-4D97-AF65-F5344CB8AC3E}">
        <p14:creationId xmlns:p14="http://schemas.microsoft.com/office/powerpoint/2010/main" val="209941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975" y="1813904"/>
            <a:ext cx="10891271" cy="827459"/>
          </a:xfrm>
        </p:spPr>
        <p:txBody>
          <a:bodyPr>
            <a:normAutofit/>
          </a:bodyPr>
          <a:lstStyle/>
          <a:p>
            <a:r>
              <a:rPr lang="en-US" sz="1600" dirty="0" err="1">
                <a:latin typeface="+mn-lt"/>
                <a:cs typeface="Calibri" pitchFamily="34" charset="0"/>
              </a:rPr>
              <a:t>AirLife</a:t>
            </a:r>
            <a:r>
              <a:rPr lang="en-US" sz="1600" dirty="0">
                <a:latin typeface="+mn-lt"/>
                <a:cs typeface="Calibri" pitchFamily="34" charset="0"/>
              </a:rPr>
              <a:t> has clinical data to validate 72-hour claim</a:t>
            </a:r>
          </a:p>
          <a:p>
            <a:r>
              <a:rPr lang="en-US" sz="1600" dirty="0">
                <a:latin typeface="+mn-lt"/>
                <a:cs typeface="Calibri" pitchFamily="34" charset="0"/>
              </a:rPr>
              <a:t>Other companies may indicate “72 hours” without submission of clinical testing to the FDA to justify that usage claim.</a:t>
            </a:r>
          </a:p>
          <a:p>
            <a:endParaRPr lang="en-US" sz="2000" dirty="0"/>
          </a:p>
        </p:txBody>
      </p:sp>
      <p:sp>
        <p:nvSpPr>
          <p:cNvPr id="6" name="Content Placeholder 5"/>
          <p:cNvSpPr>
            <a:spLocks noGrp="1"/>
          </p:cNvSpPr>
          <p:nvPr>
            <p:ph sz="half" idx="4294967295"/>
          </p:nvPr>
        </p:nvSpPr>
        <p:spPr>
          <a:xfrm>
            <a:off x="527927" y="1226496"/>
            <a:ext cx="4595812" cy="393159"/>
          </a:xfrm>
        </p:spPr>
        <p:txBody>
          <a:bodyPr>
            <a:normAutofit/>
          </a:bodyPr>
          <a:lstStyle/>
          <a:p>
            <a:pPr marL="0" indent="0">
              <a:buNone/>
            </a:pPr>
            <a:r>
              <a:rPr lang="en-US" sz="2000" dirty="0"/>
              <a:t>Competitors vs. Claims:</a:t>
            </a:r>
          </a:p>
        </p:txBody>
      </p:sp>
      <p:sp>
        <p:nvSpPr>
          <p:cNvPr id="5" name="TextBox 4"/>
          <p:cNvSpPr txBox="1"/>
          <p:nvPr/>
        </p:nvSpPr>
        <p:spPr>
          <a:xfrm>
            <a:off x="1676400" y="5862617"/>
            <a:ext cx="8839200" cy="577466"/>
          </a:xfrm>
          <a:prstGeom prst="rect">
            <a:avLst/>
          </a:prstGeom>
          <a:noFill/>
        </p:spPr>
        <p:txBody>
          <a:bodyPr wrap="square" rtlCol="0" anchor="ctr">
            <a:spAutoFit/>
          </a:bodyPr>
          <a:lstStyle/>
          <a:p>
            <a:r>
              <a:rPr lang="en-US" sz="1051" dirty="0">
                <a:solidFill>
                  <a:srgbClr val="FFFFFF"/>
                </a:solidFill>
              </a:rPr>
              <a:t>TRACH CARE* 72 catheters, at 72 hours, show 89% reduction in mean catheter tip colonization vs. the control catheters at 24 hours (p&lt;0.001)</a:t>
            </a:r>
            <a:endParaRPr lang="en-US" sz="1051" baseline="30000" dirty="0">
              <a:solidFill>
                <a:srgbClr val="FFFFFF"/>
              </a:solidFill>
            </a:endParaRPr>
          </a:p>
          <a:p>
            <a:endParaRPr lang="en-US" sz="1051" dirty="0">
              <a:solidFill>
                <a:srgbClr val="002856"/>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384" y="2896214"/>
            <a:ext cx="3665232" cy="3665232"/>
          </a:xfrm>
          <a:prstGeom prst="rect">
            <a:avLst/>
          </a:prstGeom>
        </p:spPr>
      </p:pic>
      <p:sp>
        <p:nvSpPr>
          <p:cNvPr id="9" name="TextBox 8">
            <a:extLst>
              <a:ext uri="{FF2B5EF4-FFF2-40B4-BE49-F238E27FC236}">
                <a16:creationId xmlns:a16="http://schemas.microsoft.com/office/drawing/2014/main" id="{7D4D0744-9F63-B9A6-2573-7E98320EE1D8}"/>
              </a:ext>
            </a:extLst>
          </p:cNvPr>
          <p:cNvSpPr txBox="1"/>
          <p:nvPr/>
        </p:nvSpPr>
        <p:spPr>
          <a:xfrm>
            <a:off x="506362" y="233174"/>
            <a:ext cx="10303926" cy="584775"/>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Turbo Closed Suction System</a:t>
            </a:r>
          </a:p>
        </p:txBody>
      </p:sp>
    </p:spTree>
    <p:extLst>
      <p:ext uri="{BB962C8B-B14F-4D97-AF65-F5344CB8AC3E}">
        <p14:creationId xmlns:p14="http://schemas.microsoft.com/office/powerpoint/2010/main" val="3180435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9">
            <a:extLst>
              <a:ext uri="{FF2B5EF4-FFF2-40B4-BE49-F238E27FC236}">
                <a16:creationId xmlns:a16="http://schemas.microsoft.com/office/drawing/2014/main" id="{5C29A409-188D-4BCA-8190-568C70011B45}"/>
              </a:ext>
            </a:extLst>
          </p:cNvPr>
          <p:cNvPicPr>
            <a:picLocks noGrp="1" noChangeAspect="1"/>
          </p:cNvPicPr>
          <p:nvPr>
            <p:ph idx="4294967295"/>
          </p:nvPr>
        </p:nvPicPr>
        <p:blipFill>
          <a:blip r:embed="rId3"/>
          <a:stretch>
            <a:fillRect/>
          </a:stretch>
        </p:blipFill>
        <p:spPr>
          <a:xfrm>
            <a:off x="558537" y="4019242"/>
            <a:ext cx="1773182" cy="1673441"/>
          </a:xfrm>
          <a:prstGeom prst="rect">
            <a:avLst/>
          </a:prstGeom>
        </p:spPr>
      </p:pic>
      <p:graphicFrame>
        <p:nvGraphicFramePr>
          <p:cNvPr id="24" name="Table 23">
            <a:extLst>
              <a:ext uri="{FF2B5EF4-FFF2-40B4-BE49-F238E27FC236}">
                <a16:creationId xmlns:a16="http://schemas.microsoft.com/office/drawing/2014/main" id="{4294C596-FC99-4217-9B71-50682E08B5C0}"/>
              </a:ext>
            </a:extLst>
          </p:cNvPr>
          <p:cNvGraphicFramePr>
            <a:graphicFrameLocks noGrp="1"/>
          </p:cNvGraphicFramePr>
          <p:nvPr>
            <p:extLst>
              <p:ext uri="{D42A27DB-BD31-4B8C-83A1-F6EECF244321}">
                <p14:modId xmlns:p14="http://schemas.microsoft.com/office/powerpoint/2010/main" val="1069665658"/>
              </p:ext>
            </p:extLst>
          </p:nvPr>
        </p:nvGraphicFramePr>
        <p:xfrm>
          <a:off x="4164946" y="484976"/>
          <a:ext cx="7239000" cy="607648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339957">
                  <a:extLst>
                    <a:ext uri="{9D8B030D-6E8A-4147-A177-3AD203B41FA5}">
                      <a16:colId xmlns:a16="http://schemas.microsoft.com/office/drawing/2014/main" val="1453576445"/>
                    </a:ext>
                  </a:extLst>
                </a:gridCol>
                <a:gridCol w="1474839">
                  <a:extLst>
                    <a:ext uri="{9D8B030D-6E8A-4147-A177-3AD203B41FA5}">
                      <a16:colId xmlns:a16="http://schemas.microsoft.com/office/drawing/2014/main" val="3756607884"/>
                    </a:ext>
                  </a:extLst>
                </a:gridCol>
                <a:gridCol w="1424204">
                  <a:extLst>
                    <a:ext uri="{9D8B030D-6E8A-4147-A177-3AD203B41FA5}">
                      <a16:colId xmlns:a16="http://schemas.microsoft.com/office/drawing/2014/main" val="247516395"/>
                    </a:ext>
                  </a:extLst>
                </a:gridCol>
              </a:tblGrid>
              <a:tr h="697698">
                <a:tc>
                  <a:txBody>
                    <a:bodyPr/>
                    <a:lstStyle/>
                    <a:p>
                      <a:pPr algn="ctr"/>
                      <a:r>
                        <a:rPr lang="en-US" sz="2000" b="0" dirty="0"/>
                        <a:t>Features</a:t>
                      </a:r>
                    </a:p>
                  </a:txBody>
                  <a:tcPr>
                    <a:solidFill>
                      <a:srgbClr val="002060"/>
                    </a:solidFill>
                  </a:tcPr>
                </a:tc>
                <a:tc>
                  <a:txBody>
                    <a:bodyPr/>
                    <a:lstStyle/>
                    <a:p>
                      <a:pPr algn="ctr"/>
                      <a:r>
                        <a:rPr lang="en-US" sz="2000" b="0" dirty="0">
                          <a:effectLst>
                            <a:outerShdw blurRad="38100" dist="38100" dir="2700000" algn="tl">
                              <a:srgbClr val="000000">
                                <a:alpha val="43137"/>
                              </a:srgbClr>
                            </a:outerShdw>
                          </a:effectLst>
                        </a:rPr>
                        <a:t>Turbo </a:t>
                      </a:r>
                      <a:br>
                        <a:rPr lang="en-US" sz="2000" b="0" dirty="0">
                          <a:effectLst>
                            <a:outerShdw blurRad="38100" dist="38100" dir="2700000" algn="tl">
                              <a:srgbClr val="000000">
                                <a:alpha val="43137"/>
                              </a:srgbClr>
                            </a:outerShdw>
                          </a:effectLst>
                        </a:rPr>
                      </a:br>
                      <a:r>
                        <a:rPr lang="en-US" sz="2000" b="0" dirty="0">
                          <a:effectLst>
                            <a:outerShdw blurRad="38100" dist="38100" dir="2700000" algn="tl">
                              <a:srgbClr val="000000">
                                <a:alpha val="43137"/>
                              </a:srgbClr>
                            </a:outerShdw>
                          </a:effectLst>
                        </a:rPr>
                        <a:t>Catheter</a:t>
                      </a:r>
                    </a:p>
                  </a:txBody>
                  <a:tcPr>
                    <a:solidFill>
                      <a:srgbClr val="002060"/>
                    </a:solidFill>
                  </a:tcPr>
                </a:tc>
                <a:tc>
                  <a:txBody>
                    <a:bodyPr/>
                    <a:lstStyle/>
                    <a:p>
                      <a:pPr algn="ctr"/>
                      <a:r>
                        <a:rPr lang="en-US" sz="2000" b="0" dirty="0">
                          <a:effectLst>
                            <a:outerShdw blurRad="38100" dist="38100" dir="2700000" algn="tl">
                              <a:srgbClr val="000000">
                                <a:alpha val="43137"/>
                              </a:srgbClr>
                            </a:outerShdw>
                          </a:effectLst>
                        </a:rPr>
                        <a:t>Standard Catheter</a:t>
                      </a:r>
                    </a:p>
                  </a:txBody>
                  <a:tcPr>
                    <a:solidFill>
                      <a:srgbClr val="002060"/>
                    </a:solidFill>
                  </a:tcPr>
                </a:tc>
                <a:extLst>
                  <a:ext uri="{0D108BD9-81ED-4DB2-BD59-A6C34878D82A}">
                    <a16:rowId xmlns:a16="http://schemas.microsoft.com/office/drawing/2014/main" val="1885779982"/>
                  </a:ext>
                </a:extLst>
              </a:tr>
              <a:tr h="697698">
                <a:tc>
                  <a:txBody>
                    <a:bodyPr/>
                    <a:lstStyle/>
                    <a:p>
                      <a:r>
                        <a:rPr lang="en-US" sz="1600" dirty="0">
                          <a:solidFill>
                            <a:schemeClr val="tx1"/>
                          </a:solidFill>
                        </a:rPr>
                        <a:t>Contained Turbulent Cleaning Chamber</a:t>
                      </a:r>
                    </a:p>
                  </a:txBody>
                  <a:tcPr/>
                </a:tc>
                <a:tc>
                  <a:txBody>
                    <a:bodyPr/>
                    <a:lstStyle/>
                    <a:p>
                      <a:pPr algn="ctr"/>
                      <a:r>
                        <a:rPr lang="en-US" sz="1600" dirty="0">
                          <a:solidFill>
                            <a:schemeClr val="tx1"/>
                          </a:solidFill>
                          <a:sym typeface="Wingdings" panose="05000000000000000000" pitchFamily="2" charset="2"/>
                        </a:rPr>
                        <a:t></a:t>
                      </a:r>
                      <a:endParaRPr lang="en-US" sz="1600" dirty="0">
                        <a:solidFill>
                          <a:schemeClr val="tx1"/>
                        </a:solidFill>
                      </a:endParaRPr>
                    </a:p>
                  </a:txBody>
                  <a:tcPr/>
                </a:tc>
                <a:tc>
                  <a:txBody>
                    <a:bodyPr/>
                    <a:lstStyle/>
                    <a:p>
                      <a:pPr algn="ctr"/>
                      <a:r>
                        <a:rPr lang="en-US" sz="1600" dirty="0">
                          <a:solidFill>
                            <a:schemeClr val="tx1"/>
                          </a:solidFill>
                        </a:rPr>
                        <a:t>-</a:t>
                      </a:r>
                    </a:p>
                  </a:txBody>
                  <a:tcPr/>
                </a:tc>
                <a:extLst>
                  <a:ext uri="{0D108BD9-81ED-4DB2-BD59-A6C34878D82A}">
                    <a16:rowId xmlns:a16="http://schemas.microsoft.com/office/drawing/2014/main" val="2563505611"/>
                  </a:ext>
                </a:extLst>
              </a:tr>
              <a:tr h="697698">
                <a:tc>
                  <a:txBody>
                    <a:bodyPr/>
                    <a:lstStyle/>
                    <a:p>
                      <a:r>
                        <a:rPr lang="en-US" sz="1600" dirty="0">
                          <a:solidFill>
                            <a:schemeClr val="tx1"/>
                          </a:solidFill>
                        </a:rPr>
                        <a:t>Protects HME by Containing Saline</a:t>
                      </a:r>
                    </a:p>
                  </a:txBody>
                  <a:tcPr/>
                </a:tc>
                <a:tc>
                  <a:txBody>
                    <a:bodyPr/>
                    <a:lstStyle/>
                    <a:p>
                      <a:pPr algn="ctr"/>
                      <a:r>
                        <a:rPr lang="en-US" sz="1600" dirty="0">
                          <a:solidFill>
                            <a:schemeClr val="tx1"/>
                          </a:solidFill>
                          <a:sym typeface="Wingdings" panose="05000000000000000000" pitchFamily="2" charset="2"/>
                        </a:rPr>
                        <a:t></a:t>
                      </a:r>
                      <a:endParaRPr lang="en-US" sz="1600" dirty="0">
                        <a:solidFill>
                          <a:schemeClr val="tx1"/>
                        </a:solidFill>
                      </a:endParaRPr>
                    </a:p>
                  </a:txBody>
                  <a:tcPr/>
                </a:tc>
                <a:tc>
                  <a:txBody>
                    <a:bodyPr/>
                    <a:lstStyle/>
                    <a:p>
                      <a:pPr algn="ctr"/>
                      <a:r>
                        <a:rPr lang="en-US" sz="1600" dirty="0">
                          <a:solidFill>
                            <a:schemeClr val="tx1"/>
                          </a:solidFill>
                        </a:rPr>
                        <a:t>-</a:t>
                      </a:r>
                    </a:p>
                  </a:txBody>
                  <a:tcPr/>
                </a:tc>
                <a:extLst>
                  <a:ext uri="{0D108BD9-81ED-4DB2-BD59-A6C34878D82A}">
                    <a16:rowId xmlns:a16="http://schemas.microsoft.com/office/drawing/2014/main" val="3723692403"/>
                  </a:ext>
                </a:extLst>
              </a:tr>
              <a:tr h="697698">
                <a:tc>
                  <a:txBody>
                    <a:bodyPr/>
                    <a:lstStyle/>
                    <a:p>
                      <a:r>
                        <a:rPr lang="en-US" sz="1600" dirty="0">
                          <a:solidFill>
                            <a:schemeClr val="tx1"/>
                          </a:solidFill>
                        </a:rPr>
                        <a:t>Reduces In-Advertent Lavage</a:t>
                      </a:r>
                    </a:p>
                  </a:txBody>
                  <a:tcPr/>
                </a:tc>
                <a:tc>
                  <a:txBody>
                    <a:bodyPr/>
                    <a:lstStyle/>
                    <a:p>
                      <a:pPr algn="ctr"/>
                      <a:r>
                        <a:rPr lang="en-US" sz="1600" dirty="0">
                          <a:solidFill>
                            <a:schemeClr val="tx1"/>
                          </a:solidFill>
                          <a:sym typeface="Wingdings" panose="05000000000000000000" pitchFamily="2" charset="2"/>
                        </a:rPr>
                        <a:t></a:t>
                      </a:r>
                      <a:endParaRPr lang="en-US" sz="1600" dirty="0">
                        <a:solidFill>
                          <a:schemeClr val="tx1"/>
                        </a:solidFill>
                      </a:endParaRPr>
                    </a:p>
                  </a:txBody>
                  <a:tcPr/>
                </a:tc>
                <a:tc>
                  <a:txBody>
                    <a:bodyPr/>
                    <a:lstStyle/>
                    <a:p>
                      <a:pPr algn="ctr"/>
                      <a:r>
                        <a:rPr lang="en-US" sz="1600" dirty="0">
                          <a:solidFill>
                            <a:schemeClr val="tx1"/>
                          </a:solidFill>
                        </a:rPr>
                        <a:t>-</a:t>
                      </a:r>
                    </a:p>
                  </a:txBody>
                  <a:tcPr/>
                </a:tc>
                <a:extLst>
                  <a:ext uri="{0D108BD9-81ED-4DB2-BD59-A6C34878D82A}">
                    <a16:rowId xmlns:a16="http://schemas.microsoft.com/office/drawing/2014/main" val="3874490844"/>
                  </a:ext>
                </a:extLst>
              </a:tr>
              <a:tr h="396419">
                <a:tc>
                  <a:txBody>
                    <a:bodyPr/>
                    <a:lstStyle/>
                    <a:p>
                      <a:r>
                        <a:rPr lang="en-US" sz="1600" dirty="0">
                          <a:solidFill>
                            <a:schemeClr val="tx1"/>
                          </a:solidFill>
                        </a:rPr>
                        <a:t>Reduces Volume Loss</a:t>
                      </a:r>
                    </a:p>
                  </a:txBody>
                  <a:tcPr/>
                </a:tc>
                <a:tc>
                  <a:txBody>
                    <a:bodyPr/>
                    <a:lstStyle/>
                    <a:p>
                      <a:pPr algn="ctr"/>
                      <a:r>
                        <a:rPr lang="en-US" sz="1600" dirty="0">
                          <a:solidFill>
                            <a:schemeClr val="tx1"/>
                          </a:solidFill>
                          <a:sym typeface="Wingdings" panose="05000000000000000000" pitchFamily="2" charset="2"/>
                        </a:rPr>
                        <a:t></a:t>
                      </a:r>
                      <a:endParaRPr lang="en-US" sz="1600" dirty="0">
                        <a:solidFill>
                          <a:schemeClr val="tx1"/>
                        </a:solidFill>
                      </a:endParaRPr>
                    </a:p>
                  </a:txBody>
                  <a:tcPr/>
                </a:tc>
                <a:tc>
                  <a:txBody>
                    <a:bodyPr/>
                    <a:lstStyle/>
                    <a:p>
                      <a:pPr algn="ctr"/>
                      <a:r>
                        <a:rPr lang="en-US" sz="1600" dirty="0">
                          <a:solidFill>
                            <a:schemeClr val="tx1"/>
                          </a:solidFill>
                        </a:rPr>
                        <a:t>-</a:t>
                      </a:r>
                    </a:p>
                  </a:txBody>
                  <a:tcPr/>
                </a:tc>
                <a:extLst>
                  <a:ext uri="{0D108BD9-81ED-4DB2-BD59-A6C34878D82A}">
                    <a16:rowId xmlns:a16="http://schemas.microsoft.com/office/drawing/2014/main" val="405356688"/>
                  </a:ext>
                </a:extLst>
              </a:tr>
              <a:tr h="697698">
                <a:tc>
                  <a:txBody>
                    <a:bodyPr/>
                    <a:lstStyle/>
                    <a:p>
                      <a:r>
                        <a:rPr lang="en-US" sz="1600" dirty="0">
                          <a:solidFill>
                            <a:schemeClr val="tx1"/>
                          </a:solidFill>
                        </a:rPr>
                        <a:t>Prevents Splash Back-One Way Lavage Port</a:t>
                      </a:r>
                    </a:p>
                  </a:txBody>
                  <a:tcPr/>
                </a:tc>
                <a:tc>
                  <a:txBody>
                    <a:bodyPr/>
                    <a:lstStyle/>
                    <a:p>
                      <a:pPr algn="ctr"/>
                      <a:r>
                        <a:rPr lang="en-US" sz="1600" dirty="0">
                          <a:solidFill>
                            <a:schemeClr val="tx1"/>
                          </a:solidFill>
                          <a:sym typeface="Wingdings" panose="05000000000000000000" pitchFamily="2" charset="2"/>
                        </a:rPr>
                        <a:t></a:t>
                      </a:r>
                      <a:endParaRPr lang="en-US" sz="1600" dirty="0">
                        <a:solidFill>
                          <a:schemeClr val="tx1"/>
                        </a:solidFill>
                      </a:endParaRPr>
                    </a:p>
                  </a:txBody>
                  <a:tcPr/>
                </a:tc>
                <a:tc>
                  <a:txBody>
                    <a:bodyPr/>
                    <a:lstStyle/>
                    <a:p>
                      <a:pPr algn="ctr"/>
                      <a:r>
                        <a:rPr lang="en-US" sz="1600" dirty="0">
                          <a:solidFill>
                            <a:schemeClr val="tx1"/>
                          </a:solidFill>
                        </a:rPr>
                        <a:t>-</a:t>
                      </a:r>
                    </a:p>
                  </a:txBody>
                  <a:tcPr/>
                </a:tc>
                <a:extLst>
                  <a:ext uri="{0D108BD9-81ED-4DB2-BD59-A6C34878D82A}">
                    <a16:rowId xmlns:a16="http://schemas.microsoft.com/office/drawing/2014/main" val="3822979232"/>
                  </a:ext>
                </a:extLst>
              </a:tr>
              <a:tr h="697698">
                <a:tc>
                  <a:txBody>
                    <a:bodyPr/>
                    <a:lstStyle/>
                    <a:p>
                      <a:r>
                        <a:rPr lang="en-US" sz="1600" dirty="0">
                          <a:solidFill>
                            <a:schemeClr val="tx1"/>
                          </a:solidFill>
                        </a:rPr>
                        <a:t>Clinical Study on Reduced Tip Colonization</a:t>
                      </a:r>
                    </a:p>
                  </a:txBody>
                  <a:tcPr/>
                </a:tc>
                <a:tc>
                  <a:txBody>
                    <a:bodyPr/>
                    <a:lstStyle/>
                    <a:p>
                      <a:pPr algn="ctr"/>
                      <a:r>
                        <a:rPr lang="en-US" sz="1600" dirty="0">
                          <a:solidFill>
                            <a:schemeClr val="tx1"/>
                          </a:solidFill>
                          <a:sym typeface="Wingdings" panose="05000000000000000000" pitchFamily="2" charset="2"/>
                        </a:rPr>
                        <a:t></a:t>
                      </a:r>
                      <a:endParaRPr lang="en-US" sz="1600" dirty="0">
                        <a:solidFill>
                          <a:schemeClr val="tx1"/>
                        </a:solidFill>
                      </a:endParaRPr>
                    </a:p>
                  </a:txBody>
                  <a:tcPr/>
                </a:tc>
                <a:tc>
                  <a:txBody>
                    <a:bodyPr/>
                    <a:lstStyle/>
                    <a:p>
                      <a:pPr algn="ctr"/>
                      <a:r>
                        <a:rPr lang="en-US" sz="1600" dirty="0">
                          <a:solidFill>
                            <a:schemeClr val="tx1"/>
                          </a:solidFill>
                        </a:rPr>
                        <a:t>-</a:t>
                      </a:r>
                    </a:p>
                  </a:txBody>
                  <a:tcPr/>
                </a:tc>
                <a:extLst>
                  <a:ext uri="{0D108BD9-81ED-4DB2-BD59-A6C34878D82A}">
                    <a16:rowId xmlns:a16="http://schemas.microsoft.com/office/drawing/2014/main" val="3780160575"/>
                  </a:ext>
                </a:extLst>
              </a:tr>
              <a:tr h="697698">
                <a:tc>
                  <a:txBody>
                    <a:bodyPr/>
                    <a:lstStyle/>
                    <a:p>
                      <a:r>
                        <a:rPr lang="en-US" sz="1600" b="1" dirty="0">
                          <a:solidFill>
                            <a:srgbClr val="00B050"/>
                          </a:solidFill>
                        </a:rPr>
                        <a:t>Approved Clinical 3-day Indication</a:t>
                      </a:r>
                    </a:p>
                  </a:txBody>
                  <a:tcPr/>
                </a:tc>
                <a:tc>
                  <a:txBody>
                    <a:bodyPr/>
                    <a:lstStyle/>
                    <a:p>
                      <a:pPr algn="ctr"/>
                      <a:r>
                        <a:rPr lang="en-US" sz="1600" dirty="0">
                          <a:solidFill>
                            <a:schemeClr val="tx1"/>
                          </a:solidFill>
                          <a:sym typeface="Wingdings" panose="05000000000000000000" pitchFamily="2" charset="2"/>
                        </a:rPr>
                        <a:t></a:t>
                      </a:r>
                      <a:endParaRPr lang="en-US" sz="1600" dirty="0">
                        <a:solidFill>
                          <a:schemeClr val="tx1"/>
                        </a:solidFill>
                      </a:endParaRPr>
                    </a:p>
                  </a:txBody>
                  <a:tcPr/>
                </a:tc>
                <a:tc>
                  <a:txBody>
                    <a:bodyPr/>
                    <a:lstStyle/>
                    <a:p>
                      <a:pPr algn="ctr"/>
                      <a:r>
                        <a:rPr lang="en-US" sz="1600" dirty="0">
                          <a:solidFill>
                            <a:schemeClr val="tx1"/>
                          </a:solidFill>
                        </a:rPr>
                        <a:t>-</a:t>
                      </a:r>
                    </a:p>
                  </a:txBody>
                  <a:tcPr/>
                </a:tc>
                <a:extLst>
                  <a:ext uri="{0D108BD9-81ED-4DB2-BD59-A6C34878D82A}">
                    <a16:rowId xmlns:a16="http://schemas.microsoft.com/office/drawing/2014/main" val="1912772474"/>
                  </a:ext>
                </a:extLst>
              </a:tr>
              <a:tr h="396419">
                <a:tc>
                  <a:txBody>
                    <a:bodyPr/>
                    <a:lstStyle/>
                    <a:p>
                      <a:r>
                        <a:rPr lang="en-US" sz="1600" dirty="0">
                          <a:solidFill>
                            <a:schemeClr val="tx1"/>
                          </a:solidFill>
                        </a:rPr>
                        <a:t>(2) PEEP Seals</a:t>
                      </a:r>
                    </a:p>
                  </a:txBody>
                  <a:tcPr/>
                </a:tc>
                <a:tc>
                  <a:txBody>
                    <a:bodyPr/>
                    <a:lstStyle/>
                    <a:p>
                      <a:pPr algn="ctr"/>
                      <a:r>
                        <a:rPr lang="en-US" sz="1600" dirty="0">
                          <a:solidFill>
                            <a:schemeClr val="tx1"/>
                          </a:solidFill>
                          <a:sym typeface="Wingdings" panose="05000000000000000000" pitchFamily="2" charset="2"/>
                        </a:rPr>
                        <a:t></a:t>
                      </a:r>
                      <a:endParaRPr lang="en-US" sz="1600" dirty="0">
                        <a:solidFill>
                          <a:schemeClr val="tx1"/>
                        </a:solidFill>
                      </a:endParaRPr>
                    </a:p>
                  </a:txBody>
                  <a:tcPr/>
                </a:tc>
                <a:tc>
                  <a:txBody>
                    <a:bodyPr/>
                    <a:lstStyle/>
                    <a:p>
                      <a:pPr algn="ctr"/>
                      <a:r>
                        <a:rPr lang="en-US" sz="1600" dirty="0">
                          <a:solidFill>
                            <a:schemeClr val="tx1"/>
                          </a:solidFill>
                        </a:rPr>
                        <a:t>-</a:t>
                      </a:r>
                    </a:p>
                  </a:txBody>
                  <a:tcPr/>
                </a:tc>
                <a:extLst>
                  <a:ext uri="{0D108BD9-81ED-4DB2-BD59-A6C34878D82A}">
                    <a16:rowId xmlns:a16="http://schemas.microsoft.com/office/drawing/2014/main" val="1730645957"/>
                  </a:ext>
                </a:extLst>
              </a:tr>
              <a:tr h="396419">
                <a:tc>
                  <a:txBody>
                    <a:bodyPr/>
                    <a:lstStyle/>
                    <a:p>
                      <a:r>
                        <a:rPr lang="en-US" sz="1600" dirty="0">
                          <a:solidFill>
                            <a:schemeClr val="tx1"/>
                          </a:solidFill>
                        </a:rPr>
                        <a:t>Wedge Plug</a:t>
                      </a:r>
                    </a:p>
                  </a:txBody>
                  <a:tcPr/>
                </a:tc>
                <a:tc>
                  <a:txBody>
                    <a:bodyPr/>
                    <a:lstStyle/>
                    <a:p>
                      <a:pPr algn="ctr"/>
                      <a:r>
                        <a:rPr lang="en-US" sz="1600" dirty="0">
                          <a:solidFill>
                            <a:schemeClr val="tx1"/>
                          </a:solidFill>
                          <a:sym typeface="Wingdings" panose="05000000000000000000" pitchFamily="2" charset="2"/>
                        </a:rPr>
                        <a:t></a:t>
                      </a:r>
                      <a:endParaRPr lang="en-US" sz="1600" dirty="0">
                        <a:solidFill>
                          <a:schemeClr val="tx1"/>
                        </a:solidFill>
                      </a:endParaRPr>
                    </a:p>
                  </a:txBody>
                  <a:tcPr/>
                </a:tc>
                <a:tc>
                  <a:txBody>
                    <a:bodyPr/>
                    <a:lstStyle/>
                    <a:p>
                      <a:pPr algn="ctr"/>
                      <a:r>
                        <a:rPr lang="en-US" sz="1600" dirty="0">
                          <a:solidFill>
                            <a:schemeClr val="tx1"/>
                          </a:solidFill>
                        </a:rPr>
                        <a:t>-</a:t>
                      </a:r>
                    </a:p>
                  </a:txBody>
                  <a:tcPr/>
                </a:tc>
                <a:extLst>
                  <a:ext uri="{0D108BD9-81ED-4DB2-BD59-A6C34878D82A}">
                    <a16:rowId xmlns:a16="http://schemas.microsoft.com/office/drawing/2014/main" val="2710753553"/>
                  </a:ext>
                </a:extLst>
              </a:tr>
            </a:tbl>
          </a:graphicData>
        </a:graphic>
      </p:graphicFrame>
      <p:pic>
        <p:nvPicPr>
          <p:cNvPr id="31" name="Picture 30">
            <a:extLst>
              <a:ext uri="{FF2B5EF4-FFF2-40B4-BE49-F238E27FC236}">
                <a16:creationId xmlns:a16="http://schemas.microsoft.com/office/drawing/2014/main" id="{9CE261A0-5B37-40EC-A1F7-B8E160722279}"/>
              </a:ext>
            </a:extLst>
          </p:cNvPr>
          <p:cNvPicPr>
            <a:picLocks noChangeAspect="1"/>
          </p:cNvPicPr>
          <p:nvPr/>
        </p:nvPicPr>
        <p:blipFill>
          <a:blip r:embed="rId4"/>
          <a:stretch>
            <a:fillRect/>
          </a:stretch>
        </p:blipFill>
        <p:spPr>
          <a:xfrm>
            <a:off x="558537" y="1071710"/>
            <a:ext cx="1685487" cy="1217895"/>
          </a:xfrm>
          <a:prstGeom prst="rect">
            <a:avLst/>
          </a:prstGeom>
        </p:spPr>
      </p:pic>
    </p:spTree>
    <p:extLst>
      <p:ext uri="{BB962C8B-B14F-4D97-AF65-F5344CB8AC3E}">
        <p14:creationId xmlns:p14="http://schemas.microsoft.com/office/powerpoint/2010/main" val="3437006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C72 Wedge plug2"/>
          <p:cNvPicPr>
            <a:picLocks noChangeAspect="1" noChangeArrowheads="1"/>
          </p:cNvPicPr>
          <p:nvPr/>
        </p:nvPicPr>
        <p:blipFill>
          <a:blip r:embed="rId2" cstate="print"/>
          <a:srcRect/>
          <a:stretch>
            <a:fillRect/>
          </a:stretch>
        </p:blipFill>
        <p:spPr bwMode="auto">
          <a:xfrm>
            <a:off x="9486718" y="5156406"/>
            <a:ext cx="2083433" cy="1497124"/>
          </a:xfrm>
          <a:prstGeom prst="rect">
            <a:avLst/>
          </a:prstGeom>
          <a:noFill/>
          <a:ln w="9525">
            <a:noFill/>
            <a:miter lim="800000"/>
            <a:headEnd/>
            <a:tailEnd/>
          </a:ln>
        </p:spPr>
      </p:pic>
      <p:pic>
        <p:nvPicPr>
          <p:cNvPr id="6" name="Picture 5" descr="TC72Valve open"/>
          <p:cNvPicPr>
            <a:picLocks noChangeAspect="1" noChangeArrowheads="1"/>
          </p:cNvPicPr>
          <p:nvPr/>
        </p:nvPicPr>
        <p:blipFill>
          <a:blip r:embed="rId3" cstate="print"/>
          <a:srcRect/>
          <a:stretch>
            <a:fillRect/>
          </a:stretch>
        </p:blipFill>
        <p:spPr bwMode="auto">
          <a:xfrm>
            <a:off x="9486717" y="1336098"/>
            <a:ext cx="2083433" cy="1482563"/>
          </a:xfrm>
          <a:prstGeom prst="rect">
            <a:avLst/>
          </a:prstGeom>
          <a:noFill/>
          <a:ln w="9525">
            <a:noFill/>
            <a:miter lim="800000"/>
            <a:headEnd/>
            <a:tailEnd/>
          </a:ln>
        </p:spPr>
      </p:pic>
      <p:pic>
        <p:nvPicPr>
          <p:cNvPr id="7" name="Picture 4" descr="TC72 Cut Away3"/>
          <p:cNvPicPr>
            <a:picLocks noChangeAspect="1" noChangeArrowheads="1"/>
          </p:cNvPicPr>
          <p:nvPr/>
        </p:nvPicPr>
        <p:blipFill>
          <a:blip r:embed="rId4" cstate="print"/>
          <a:srcRect/>
          <a:stretch>
            <a:fillRect/>
          </a:stretch>
        </p:blipFill>
        <p:spPr bwMode="auto">
          <a:xfrm>
            <a:off x="9438773" y="3292459"/>
            <a:ext cx="2131378" cy="1497124"/>
          </a:xfrm>
          <a:prstGeom prst="rect">
            <a:avLst/>
          </a:prstGeom>
          <a:noFill/>
          <a:ln w="9525">
            <a:noFill/>
            <a:miter lim="800000"/>
            <a:headEnd/>
            <a:tailEnd/>
          </a:ln>
        </p:spPr>
      </p:pic>
      <p:sp>
        <p:nvSpPr>
          <p:cNvPr id="9" name="TextBox 8"/>
          <p:cNvSpPr txBox="1"/>
          <p:nvPr/>
        </p:nvSpPr>
        <p:spPr>
          <a:xfrm>
            <a:off x="4635273" y="1755069"/>
            <a:ext cx="2172923" cy="369332"/>
          </a:xfrm>
          <a:prstGeom prst="rect">
            <a:avLst/>
          </a:prstGeom>
          <a:noFill/>
        </p:spPr>
        <p:txBody>
          <a:bodyPr wrap="square" rtlCol="0">
            <a:spAutoFit/>
          </a:bodyPr>
          <a:lstStyle/>
          <a:p>
            <a:r>
              <a:rPr lang="en-US" dirty="0">
                <a:solidFill>
                  <a:srgbClr val="00B050"/>
                </a:solidFill>
              </a:rPr>
              <a:t>Flapper Valve</a:t>
            </a:r>
          </a:p>
        </p:txBody>
      </p:sp>
      <p:sp>
        <p:nvSpPr>
          <p:cNvPr id="10" name="TextBox 9"/>
          <p:cNvSpPr txBox="1"/>
          <p:nvPr/>
        </p:nvSpPr>
        <p:spPr>
          <a:xfrm>
            <a:off x="4635273" y="3180005"/>
            <a:ext cx="2158383" cy="369332"/>
          </a:xfrm>
          <a:prstGeom prst="rect">
            <a:avLst/>
          </a:prstGeom>
          <a:noFill/>
        </p:spPr>
        <p:txBody>
          <a:bodyPr wrap="square" rtlCol="0">
            <a:spAutoFit/>
          </a:bodyPr>
          <a:lstStyle/>
          <a:p>
            <a:r>
              <a:rPr lang="en-US" dirty="0">
                <a:solidFill>
                  <a:srgbClr val="00B050"/>
                </a:solidFill>
              </a:rPr>
              <a:t>Two PEEP Seals</a:t>
            </a:r>
          </a:p>
        </p:txBody>
      </p:sp>
      <p:cxnSp>
        <p:nvCxnSpPr>
          <p:cNvPr id="12" name="Straight Arrow Connector 11"/>
          <p:cNvCxnSpPr>
            <a:cxnSpLocks/>
          </p:cNvCxnSpPr>
          <p:nvPr/>
        </p:nvCxnSpPr>
        <p:spPr>
          <a:xfrm>
            <a:off x="6808196" y="3369658"/>
            <a:ext cx="4149856" cy="10150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a:stCxn id="10" idx="3"/>
          </p:cNvCxnSpPr>
          <p:nvPr/>
        </p:nvCxnSpPr>
        <p:spPr>
          <a:xfrm>
            <a:off x="6793656" y="3364671"/>
            <a:ext cx="3299157" cy="5376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9" idx="3"/>
          </p:cNvCxnSpPr>
          <p:nvPr/>
        </p:nvCxnSpPr>
        <p:spPr>
          <a:xfrm flipV="1">
            <a:off x="6808196" y="1894861"/>
            <a:ext cx="4114031" cy="448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94746" y="4737617"/>
            <a:ext cx="3002507" cy="369332"/>
          </a:xfrm>
          <a:prstGeom prst="rect">
            <a:avLst/>
          </a:prstGeom>
          <a:noFill/>
        </p:spPr>
        <p:txBody>
          <a:bodyPr wrap="square" rtlCol="0">
            <a:spAutoFit/>
          </a:bodyPr>
          <a:lstStyle/>
          <a:p>
            <a:r>
              <a:rPr lang="en-US" dirty="0">
                <a:solidFill>
                  <a:srgbClr val="00B050"/>
                </a:solidFill>
              </a:rPr>
              <a:t>Disconnection Wedge</a:t>
            </a:r>
          </a:p>
        </p:txBody>
      </p:sp>
      <p:cxnSp>
        <p:nvCxnSpPr>
          <p:cNvPr id="21" name="Straight Arrow Connector 20"/>
          <p:cNvCxnSpPr>
            <a:cxnSpLocks/>
          </p:cNvCxnSpPr>
          <p:nvPr/>
        </p:nvCxnSpPr>
        <p:spPr>
          <a:xfrm>
            <a:off x="6931742" y="4918410"/>
            <a:ext cx="2735085" cy="862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14066" y="1755069"/>
            <a:ext cx="3970420" cy="3785652"/>
          </a:xfrm>
          <a:prstGeom prst="rect">
            <a:avLst/>
          </a:prstGeom>
          <a:noFill/>
        </p:spPr>
        <p:txBody>
          <a:bodyPr wrap="square" rtlCol="0">
            <a:spAutoFit/>
          </a:bodyPr>
          <a:lstStyle/>
          <a:p>
            <a:r>
              <a:rPr lang="en-US" sz="1600" dirty="0"/>
              <a:t>Flapper Valve- Preserves lung volumes,(PEEP) reduces risk of inadvertent lavage</a:t>
            </a:r>
          </a:p>
          <a:p>
            <a:endParaRPr lang="en-US" sz="1600" dirty="0"/>
          </a:p>
          <a:p>
            <a:endParaRPr lang="en-US" sz="1600" dirty="0"/>
          </a:p>
          <a:p>
            <a:endParaRPr lang="en-US" sz="1600" dirty="0"/>
          </a:p>
          <a:p>
            <a:r>
              <a:rPr lang="en-US" sz="1600" dirty="0"/>
              <a:t>Two PEEP seals- Maintains PEEP and cleans the catheter tip by reducing colonization on the catheter</a:t>
            </a:r>
          </a:p>
          <a:p>
            <a:endParaRPr lang="en-US" sz="1600" dirty="0"/>
          </a:p>
          <a:p>
            <a:endParaRPr lang="en-US" sz="1600" dirty="0"/>
          </a:p>
          <a:p>
            <a:endParaRPr lang="en-US" sz="1600" dirty="0"/>
          </a:p>
          <a:p>
            <a:r>
              <a:rPr lang="en-US" sz="1600" dirty="0"/>
              <a:t>Disconnection Wedge- holds the valve in place during shipping and is used to disconnect the suction from the ETT</a:t>
            </a:r>
          </a:p>
        </p:txBody>
      </p:sp>
      <p:sp>
        <p:nvSpPr>
          <p:cNvPr id="20" name="TextBox 19">
            <a:extLst>
              <a:ext uri="{FF2B5EF4-FFF2-40B4-BE49-F238E27FC236}">
                <a16:creationId xmlns:a16="http://schemas.microsoft.com/office/drawing/2014/main" id="{EDC9A6A8-8617-AD0A-891B-BF450816E09D}"/>
              </a:ext>
            </a:extLst>
          </p:cNvPr>
          <p:cNvSpPr txBox="1"/>
          <p:nvPr/>
        </p:nvSpPr>
        <p:spPr>
          <a:xfrm>
            <a:off x="506362" y="233174"/>
            <a:ext cx="10303926" cy="584775"/>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Turbo Closed Suction System</a:t>
            </a:r>
          </a:p>
        </p:txBody>
      </p:sp>
    </p:spTree>
    <p:extLst>
      <p:ext uri="{BB962C8B-B14F-4D97-AF65-F5344CB8AC3E}">
        <p14:creationId xmlns:p14="http://schemas.microsoft.com/office/powerpoint/2010/main" val="231482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3751" name="Rectangle 7"/>
          <p:cNvSpPr>
            <a:spLocks noGrp="1" noChangeArrowheads="1"/>
          </p:cNvSpPr>
          <p:nvPr>
            <p:ph idx="1"/>
          </p:nvPr>
        </p:nvSpPr>
        <p:spPr>
          <a:xfrm>
            <a:off x="478401" y="2302285"/>
            <a:ext cx="10891271" cy="1126715"/>
          </a:xfrm>
        </p:spPr>
        <p:txBody>
          <a:bodyPr/>
          <a:lstStyle/>
          <a:p>
            <a:r>
              <a:rPr lang="en-US" sz="1600" dirty="0"/>
              <a:t>Results: Avanos’s CSC 72 catheters at 72 hours show over an 89% reduction in the mean catheter tip colonization compared to the control CSC 24 catheters at 24 hours.</a:t>
            </a:r>
          </a:p>
        </p:txBody>
      </p:sp>
      <p:sp>
        <p:nvSpPr>
          <p:cNvPr id="543750" name="Rectangle 6"/>
          <p:cNvSpPr>
            <a:spLocks noGrp="1" noChangeArrowheads="1"/>
          </p:cNvSpPr>
          <p:nvPr>
            <p:ph type="title"/>
          </p:nvPr>
        </p:nvSpPr>
        <p:spPr>
          <a:xfrm>
            <a:off x="389484" y="1350560"/>
            <a:ext cx="10515600" cy="813766"/>
          </a:xfrm>
        </p:spPr>
        <p:txBody>
          <a:bodyPr>
            <a:normAutofit fontScale="90000"/>
          </a:bodyPr>
          <a:lstStyle/>
          <a:p>
            <a:r>
              <a:rPr lang="en-US" dirty="0">
                <a:latin typeface="+mn-lt"/>
                <a:cs typeface="Calibri" pitchFamily="34" charset="0"/>
              </a:rPr>
              <a:t> Critical Care Products CSC 72 Microbiology Report. </a:t>
            </a:r>
            <a:br>
              <a:rPr lang="en-US" dirty="0">
                <a:latin typeface="+mn-lt"/>
                <a:cs typeface="Calibri" pitchFamily="34" charset="0"/>
              </a:rPr>
            </a:br>
            <a:r>
              <a:rPr lang="en-US" sz="1800" i="1" dirty="0">
                <a:latin typeface="+mn-lt"/>
                <a:cs typeface="Calibri" pitchFamily="34" charset="0"/>
              </a:rPr>
              <a:t>Nelson Laboratories </a:t>
            </a:r>
            <a:r>
              <a:rPr lang="en-US" sz="1800" dirty="0">
                <a:latin typeface="+mn-lt"/>
                <a:cs typeface="Calibri" pitchFamily="34" charset="0"/>
              </a:rPr>
              <a:t>final Reports, Laboratory Numbers 184343</a:t>
            </a:r>
            <a:r>
              <a:rPr lang="en-US" sz="1800" dirty="0">
                <a:latin typeface="Calibri" pitchFamily="34" charset="0"/>
                <a:cs typeface="Calibri" pitchFamily="34" charset="0"/>
              </a:rPr>
              <a:t>, 163901.1</a:t>
            </a:r>
            <a:endParaRPr lang="en-US" sz="2400" dirty="0">
              <a:latin typeface="Calibri" pitchFamily="34" charset="0"/>
              <a:cs typeface="Calibri" pitchFamily="34" charset="0"/>
            </a:endParaRPr>
          </a:p>
        </p:txBody>
      </p:sp>
      <p:pic>
        <p:nvPicPr>
          <p:cNvPr id="2" name="Picture 1">
            <a:extLst>
              <a:ext uri="{FF2B5EF4-FFF2-40B4-BE49-F238E27FC236}">
                <a16:creationId xmlns:a16="http://schemas.microsoft.com/office/drawing/2014/main" id="{893400C6-7206-45FE-ABA4-35AF695DF15F}"/>
              </a:ext>
            </a:extLst>
          </p:cNvPr>
          <p:cNvPicPr>
            <a:picLocks noChangeAspect="1"/>
          </p:cNvPicPr>
          <p:nvPr/>
        </p:nvPicPr>
        <p:blipFill>
          <a:blip r:embed="rId3"/>
          <a:stretch>
            <a:fillRect/>
          </a:stretch>
        </p:blipFill>
        <p:spPr>
          <a:xfrm>
            <a:off x="4212020" y="3077498"/>
            <a:ext cx="6251352" cy="3496350"/>
          </a:xfrm>
          <a:prstGeom prst="rect">
            <a:avLst/>
          </a:prstGeom>
        </p:spPr>
      </p:pic>
      <p:sp>
        <p:nvSpPr>
          <p:cNvPr id="3" name="TextBox 2">
            <a:extLst>
              <a:ext uri="{FF2B5EF4-FFF2-40B4-BE49-F238E27FC236}">
                <a16:creationId xmlns:a16="http://schemas.microsoft.com/office/drawing/2014/main" id="{D8A96C62-99C4-A52E-4ADB-E03882FCA1F5}"/>
              </a:ext>
            </a:extLst>
          </p:cNvPr>
          <p:cNvSpPr txBox="1"/>
          <p:nvPr/>
        </p:nvSpPr>
        <p:spPr>
          <a:xfrm>
            <a:off x="506362" y="233174"/>
            <a:ext cx="10303926" cy="584775"/>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Turbo Closed Suction System</a:t>
            </a:r>
          </a:p>
        </p:txBody>
      </p:sp>
    </p:spTree>
    <p:extLst>
      <p:ext uri="{BB962C8B-B14F-4D97-AF65-F5344CB8AC3E}">
        <p14:creationId xmlns:p14="http://schemas.microsoft.com/office/powerpoint/2010/main" val="422809698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EE4BC9-F005-4591-893D-295D5D23AD4E}"/>
              </a:ext>
            </a:extLst>
          </p:cNvPr>
          <p:cNvSpPr txBox="1"/>
          <p:nvPr/>
        </p:nvSpPr>
        <p:spPr>
          <a:xfrm>
            <a:off x="522219" y="2286146"/>
            <a:ext cx="12119211" cy="2185214"/>
          </a:xfrm>
          <a:prstGeom prst="rect">
            <a:avLst/>
          </a:prstGeom>
          <a:noFill/>
        </p:spPr>
        <p:txBody>
          <a:bodyPr wrap="square" rtlCol="0">
            <a:spAutoFit/>
          </a:bodyPr>
          <a:lstStyle/>
          <a:p>
            <a:r>
              <a:rPr lang="en-US" sz="1600" dirty="0"/>
              <a:t>4 bacteria tested to represent the common respiratory pathogens approximately 47% of VAP</a:t>
            </a:r>
          </a:p>
          <a:p>
            <a:endParaRPr lang="en-US" sz="1600" dirty="0"/>
          </a:p>
          <a:p>
            <a:endParaRPr lang="en-US" sz="1600" dirty="0"/>
          </a:p>
          <a:p>
            <a:pPr marL="380990" indent="-380990">
              <a:buFont typeface="Arial" panose="020B0604020202020204" pitchFamily="34" charset="0"/>
              <a:buChar char="•"/>
            </a:pPr>
            <a:r>
              <a:rPr lang="en-US" sz="1600" dirty="0"/>
              <a:t>Staphylococcus aureus</a:t>
            </a:r>
          </a:p>
          <a:p>
            <a:pPr marL="380990" indent="-380990">
              <a:buFont typeface="Arial" panose="020B0604020202020204" pitchFamily="34" charset="0"/>
              <a:buChar char="•"/>
            </a:pPr>
            <a:r>
              <a:rPr lang="en-US" sz="1600" dirty="0"/>
              <a:t>Pseudomonas aeruginosa</a:t>
            </a:r>
          </a:p>
          <a:p>
            <a:pPr marL="380990" indent="-380990">
              <a:buFont typeface="Arial" panose="020B0604020202020204" pitchFamily="34" charset="0"/>
              <a:buChar char="•"/>
            </a:pPr>
            <a:r>
              <a:rPr lang="en-US" sz="1600" dirty="0" err="1"/>
              <a:t>Klebsiella</a:t>
            </a:r>
            <a:r>
              <a:rPr lang="en-US" sz="1600" dirty="0"/>
              <a:t> pneumonia</a:t>
            </a:r>
          </a:p>
          <a:p>
            <a:pPr marL="380990" indent="-380990">
              <a:buFont typeface="Arial" panose="020B0604020202020204" pitchFamily="34" charset="0"/>
              <a:buChar char="•"/>
            </a:pPr>
            <a:r>
              <a:rPr lang="en-US" sz="1600" dirty="0"/>
              <a:t>Escherichia coli</a:t>
            </a:r>
          </a:p>
          <a:p>
            <a:endParaRPr lang="en-US" sz="2400" dirty="0"/>
          </a:p>
        </p:txBody>
      </p:sp>
      <p:sp>
        <p:nvSpPr>
          <p:cNvPr id="6" name="TextBox 5">
            <a:extLst>
              <a:ext uri="{FF2B5EF4-FFF2-40B4-BE49-F238E27FC236}">
                <a16:creationId xmlns:a16="http://schemas.microsoft.com/office/drawing/2014/main" id="{8B106304-F525-4EDF-AF31-F18918068F19}"/>
              </a:ext>
            </a:extLst>
          </p:cNvPr>
          <p:cNvSpPr txBox="1"/>
          <p:nvPr/>
        </p:nvSpPr>
        <p:spPr>
          <a:xfrm>
            <a:off x="522219" y="1260501"/>
            <a:ext cx="7888407" cy="400110"/>
          </a:xfrm>
          <a:prstGeom prst="rect">
            <a:avLst/>
          </a:prstGeom>
          <a:noFill/>
        </p:spPr>
        <p:txBody>
          <a:bodyPr wrap="square" rtlCol="0">
            <a:spAutoFit/>
          </a:bodyPr>
          <a:lstStyle/>
          <a:p>
            <a:r>
              <a:rPr lang="en-US" sz="2000" dirty="0"/>
              <a:t>Nelson Microbiology Report:</a:t>
            </a:r>
          </a:p>
        </p:txBody>
      </p:sp>
      <p:pic>
        <p:nvPicPr>
          <p:cNvPr id="7" name="Picture 6">
            <a:extLst>
              <a:ext uri="{FF2B5EF4-FFF2-40B4-BE49-F238E27FC236}">
                <a16:creationId xmlns:a16="http://schemas.microsoft.com/office/drawing/2014/main" id="{A5120E50-5AE8-442E-91A0-C01B736BCB3D}"/>
              </a:ext>
            </a:extLst>
          </p:cNvPr>
          <p:cNvPicPr>
            <a:picLocks noChangeAspect="1"/>
          </p:cNvPicPr>
          <p:nvPr/>
        </p:nvPicPr>
        <p:blipFill>
          <a:blip r:embed="rId2"/>
          <a:stretch>
            <a:fillRect/>
          </a:stretch>
        </p:blipFill>
        <p:spPr>
          <a:xfrm>
            <a:off x="4236396" y="3186408"/>
            <a:ext cx="5962150" cy="3384439"/>
          </a:xfrm>
          <a:prstGeom prst="rect">
            <a:avLst/>
          </a:prstGeom>
        </p:spPr>
      </p:pic>
      <p:sp>
        <p:nvSpPr>
          <p:cNvPr id="4" name="Title 3">
            <a:extLst>
              <a:ext uri="{FF2B5EF4-FFF2-40B4-BE49-F238E27FC236}">
                <a16:creationId xmlns:a16="http://schemas.microsoft.com/office/drawing/2014/main" id="{FAEDDCFC-689E-1DCB-6646-67BAC822C627}"/>
              </a:ext>
            </a:extLst>
          </p:cNvPr>
          <p:cNvSpPr txBox="1">
            <a:spLocks noGrp="1"/>
          </p:cNvSpPr>
          <p:nvPr>
            <p:ph type="title"/>
          </p:nvPr>
        </p:nvSpPr>
        <p:spPr>
          <a:xfrm>
            <a:off x="522219" y="144766"/>
            <a:ext cx="10515600" cy="812800"/>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Turbo Closed Suction System</a:t>
            </a:r>
          </a:p>
        </p:txBody>
      </p:sp>
    </p:spTree>
    <p:extLst>
      <p:ext uri="{BB962C8B-B14F-4D97-AF65-F5344CB8AC3E}">
        <p14:creationId xmlns:p14="http://schemas.microsoft.com/office/powerpoint/2010/main" val="1259613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63357.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70528" y="4346501"/>
            <a:ext cx="2701053" cy="1925738"/>
          </a:xfrm>
          <a:prstGeom prst="rect">
            <a:avLst/>
          </a:prstGeom>
        </p:spPr>
      </p:pic>
      <p:pic>
        <p:nvPicPr>
          <p:cNvPr id="8" name="Picture 7" descr="7861700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67837" y="4346501"/>
            <a:ext cx="2832586" cy="1925738"/>
          </a:xfrm>
          <a:prstGeom prst="rect">
            <a:avLst/>
          </a:prstGeom>
        </p:spPr>
      </p:pic>
      <p:pic>
        <p:nvPicPr>
          <p:cNvPr id="9" name="Picture 8" descr="494326035_edit.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88386" y="4346501"/>
            <a:ext cx="2733156" cy="1925738"/>
          </a:xfrm>
          <a:prstGeom prst="rect">
            <a:avLst/>
          </a:prstGeom>
        </p:spPr>
      </p:pic>
      <p:sp>
        <p:nvSpPr>
          <p:cNvPr id="5" name="Content Placeholder 4"/>
          <p:cNvSpPr>
            <a:spLocks noGrp="1"/>
          </p:cNvSpPr>
          <p:nvPr>
            <p:ph idx="4294967295"/>
          </p:nvPr>
        </p:nvSpPr>
        <p:spPr>
          <a:xfrm>
            <a:off x="1588386" y="1077157"/>
            <a:ext cx="9606356" cy="3063875"/>
          </a:xfrm>
        </p:spPr>
        <p:txBody>
          <a:bodyPr/>
          <a:lstStyle/>
          <a:p>
            <a:r>
              <a:rPr lang="en-US" sz="1600" i="1" dirty="0">
                <a:solidFill>
                  <a:schemeClr val="accent6">
                    <a:lumMod val="75000"/>
                  </a:schemeClr>
                </a:solidFill>
              </a:rPr>
              <a:t>The information provided in the </a:t>
            </a:r>
            <a:r>
              <a:rPr lang="en-US" sz="1600" i="1" dirty="0" err="1">
                <a:solidFill>
                  <a:schemeClr val="accent6">
                    <a:lumMod val="75000"/>
                  </a:schemeClr>
                </a:solidFill>
              </a:rPr>
              <a:t>AirLife</a:t>
            </a:r>
            <a:r>
              <a:rPr lang="en-US" sz="1600" i="1" dirty="0">
                <a:solidFill>
                  <a:schemeClr val="accent6">
                    <a:lumMod val="75000"/>
                  </a:schemeClr>
                </a:solidFill>
              </a:rPr>
              <a:t> Training Academy </a:t>
            </a:r>
            <a:br>
              <a:rPr lang="en-US" sz="1600" i="1" dirty="0">
                <a:solidFill>
                  <a:schemeClr val="accent6">
                    <a:lumMod val="75000"/>
                  </a:schemeClr>
                </a:solidFill>
              </a:rPr>
            </a:br>
            <a:r>
              <a:rPr lang="en-US" sz="1600" i="1" dirty="0">
                <a:solidFill>
                  <a:schemeClr val="accent6">
                    <a:lumMod val="75000"/>
                  </a:schemeClr>
                </a:solidFill>
              </a:rPr>
              <a:t>for the Sales and Marketing teams of </a:t>
            </a:r>
            <a:r>
              <a:rPr lang="en-US" sz="1600" i="1" dirty="0" err="1">
                <a:solidFill>
                  <a:schemeClr val="accent6">
                    <a:lumMod val="75000"/>
                  </a:schemeClr>
                </a:solidFill>
              </a:rPr>
              <a:t>AirLife</a:t>
            </a:r>
            <a:r>
              <a:rPr lang="en-US" sz="1600" i="1" dirty="0">
                <a:solidFill>
                  <a:schemeClr val="accent6">
                    <a:lumMod val="75000"/>
                  </a:schemeClr>
                </a:solidFill>
              </a:rPr>
              <a:t> and its distributors is not intended for further distribution.</a:t>
            </a:r>
            <a:br>
              <a:rPr lang="en-US" sz="1600" i="1" dirty="0">
                <a:solidFill>
                  <a:schemeClr val="accent6">
                    <a:lumMod val="75000"/>
                  </a:schemeClr>
                </a:solidFill>
              </a:rPr>
            </a:br>
            <a:endParaRPr lang="en-US" sz="1600" i="1" dirty="0">
              <a:solidFill>
                <a:schemeClr val="accent6">
                  <a:lumMod val="75000"/>
                </a:schemeClr>
              </a:solidFill>
            </a:endParaRPr>
          </a:p>
          <a:p>
            <a:r>
              <a:rPr lang="en-US" sz="1600" i="1" dirty="0">
                <a:solidFill>
                  <a:schemeClr val="accent6">
                    <a:lumMod val="75000"/>
                  </a:schemeClr>
                </a:solidFill>
              </a:rPr>
              <a:t>The enclosed information can only be used for educational purposes for our sales teams.</a:t>
            </a:r>
            <a:br>
              <a:rPr lang="en-US" sz="1600" i="1" dirty="0">
                <a:solidFill>
                  <a:schemeClr val="accent6">
                    <a:lumMod val="75000"/>
                  </a:schemeClr>
                </a:solidFill>
              </a:rPr>
            </a:br>
            <a:endParaRPr lang="en-US" sz="1600" i="1" dirty="0">
              <a:solidFill>
                <a:schemeClr val="accent6">
                  <a:lumMod val="75000"/>
                </a:schemeClr>
              </a:solidFill>
            </a:endParaRPr>
          </a:p>
          <a:p>
            <a:r>
              <a:rPr lang="en-US" sz="1600" i="1" dirty="0">
                <a:solidFill>
                  <a:schemeClr val="accent6">
                    <a:lumMod val="75000"/>
                  </a:schemeClr>
                </a:solidFill>
              </a:rPr>
              <a:t>This information can under no circumstances be used as advertising or </a:t>
            </a:r>
            <a:br>
              <a:rPr lang="en-US" sz="1600" i="1" dirty="0">
                <a:solidFill>
                  <a:schemeClr val="accent6">
                    <a:lumMod val="75000"/>
                  </a:schemeClr>
                </a:solidFill>
              </a:rPr>
            </a:br>
            <a:r>
              <a:rPr lang="en-US" sz="1600" i="1" dirty="0">
                <a:solidFill>
                  <a:schemeClr val="accent6">
                    <a:lumMod val="75000"/>
                  </a:schemeClr>
                </a:solidFill>
              </a:rPr>
              <a:t>for distribution to end users.</a:t>
            </a:r>
            <a:br>
              <a:rPr lang="en-US" sz="1600" i="1" dirty="0">
                <a:solidFill>
                  <a:schemeClr val="accent6">
                    <a:lumMod val="75000"/>
                  </a:schemeClr>
                </a:solidFill>
              </a:rPr>
            </a:br>
            <a:endParaRPr lang="en-US" sz="1600" i="1" dirty="0">
              <a:solidFill>
                <a:schemeClr val="accent6">
                  <a:lumMod val="75000"/>
                </a:schemeClr>
              </a:solidFill>
            </a:endParaRPr>
          </a:p>
          <a:p>
            <a:r>
              <a:rPr lang="fr-BE" sz="1600" dirty="0" err="1">
                <a:solidFill>
                  <a:schemeClr val="accent6">
                    <a:lumMod val="75000"/>
                  </a:schemeClr>
                </a:solidFill>
              </a:rPr>
              <a:t>Confidential</a:t>
            </a:r>
            <a:r>
              <a:rPr lang="fr-BE" sz="1600" dirty="0">
                <a:solidFill>
                  <a:schemeClr val="accent6">
                    <a:lumMod val="75000"/>
                  </a:schemeClr>
                </a:solidFill>
              </a:rPr>
              <a:t>: Not for </a:t>
            </a:r>
            <a:r>
              <a:rPr lang="fr-BE" sz="1600" dirty="0" err="1">
                <a:solidFill>
                  <a:schemeClr val="accent6">
                    <a:lumMod val="75000"/>
                  </a:schemeClr>
                </a:solidFill>
              </a:rPr>
              <a:t>further</a:t>
            </a:r>
            <a:r>
              <a:rPr lang="fr-BE" sz="1600" dirty="0">
                <a:solidFill>
                  <a:schemeClr val="accent6">
                    <a:lumMod val="75000"/>
                  </a:schemeClr>
                </a:solidFill>
              </a:rPr>
              <a:t> distribution</a:t>
            </a:r>
            <a:endParaRPr lang="en-US" dirty="0">
              <a:solidFill>
                <a:schemeClr val="accent6">
                  <a:lumMod val="75000"/>
                </a:schemeClr>
              </a:solidFill>
            </a:endParaRPr>
          </a:p>
        </p:txBody>
      </p:sp>
    </p:spTree>
    <p:extLst>
      <p:ext uri="{BB962C8B-B14F-4D97-AF65-F5344CB8AC3E}">
        <p14:creationId xmlns:p14="http://schemas.microsoft.com/office/powerpoint/2010/main" val="2135240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D087DB-1A9A-D1BF-E344-080B212924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B7DCFC99-E3D4-BB25-4F1F-809A21BF7644}"/>
              </a:ext>
            </a:extLst>
          </p:cNvPr>
          <p:cNvSpPr>
            <a:spLocks noGrp="1"/>
          </p:cNvSpPr>
          <p:nvPr>
            <p:ph type="title"/>
          </p:nvPr>
        </p:nvSpPr>
        <p:spPr/>
        <p:txBody>
          <a:bodyPr/>
          <a:lstStyle/>
          <a:p>
            <a:r>
              <a:rPr lang="fr-BE" dirty="0"/>
              <a:t>Tips &amp; Tricks</a:t>
            </a:r>
            <a:endParaRPr lang="en-US" dirty="0"/>
          </a:p>
        </p:txBody>
      </p:sp>
    </p:spTree>
    <p:extLst>
      <p:ext uri="{BB962C8B-B14F-4D97-AF65-F5344CB8AC3E}">
        <p14:creationId xmlns:p14="http://schemas.microsoft.com/office/powerpoint/2010/main" val="2397938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78548" y="913892"/>
            <a:ext cx="8481267" cy="5764710"/>
          </a:xfrm>
          <a:prstGeom prst="rect">
            <a:avLst/>
          </a:prstGeom>
        </p:spPr>
      </p:pic>
    </p:spTree>
    <p:extLst>
      <p:ext uri="{BB962C8B-B14F-4D97-AF65-F5344CB8AC3E}">
        <p14:creationId xmlns:p14="http://schemas.microsoft.com/office/powerpoint/2010/main" val="1261395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84562" y="548503"/>
            <a:ext cx="7861975" cy="6029940"/>
          </a:xfrm>
          <a:prstGeom prst="rect">
            <a:avLst/>
          </a:prstGeom>
        </p:spPr>
      </p:pic>
    </p:spTree>
    <p:extLst>
      <p:ext uri="{BB962C8B-B14F-4D97-AF65-F5344CB8AC3E}">
        <p14:creationId xmlns:p14="http://schemas.microsoft.com/office/powerpoint/2010/main" val="3472134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6503" y="1206028"/>
            <a:ext cx="10227742" cy="4031873"/>
          </a:xfrm>
          <a:prstGeom prst="rect">
            <a:avLst/>
          </a:prstGeom>
        </p:spPr>
        <p:txBody>
          <a:bodyPr wrap="square">
            <a:spAutoFit/>
          </a:bodyPr>
          <a:lstStyle/>
          <a:p>
            <a:r>
              <a:rPr lang="en-US" dirty="0"/>
              <a:t>The suction catheter should not be any larger than 50% of the internal diameter of the tube!</a:t>
            </a:r>
          </a:p>
          <a:p>
            <a:endParaRPr lang="en-US" dirty="0"/>
          </a:p>
          <a:p>
            <a:pPr marL="380990" indent="-380990">
              <a:buFont typeface="Arial" panose="020B0604020202020204" pitchFamily="34" charset="0"/>
              <a:buChar char="•"/>
            </a:pPr>
            <a:r>
              <a:rPr lang="en-US" dirty="0"/>
              <a:t>Closed Suction Catheter too large =&gt; Massive atelectasis may occur.</a:t>
            </a:r>
          </a:p>
          <a:p>
            <a:pPr marL="380990" indent="-380990">
              <a:buFont typeface="Arial" panose="020B0604020202020204" pitchFamily="34" charset="0"/>
              <a:buChar char="•"/>
            </a:pPr>
            <a:r>
              <a:rPr lang="en-US" dirty="0"/>
              <a:t>Closed Suction Catheter too small =&gt; May not clear secretions and lead to multiple passes</a:t>
            </a:r>
          </a:p>
          <a:p>
            <a:pPr marL="380990" indent="-380990" algn="ctr">
              <a:buFont typeface="Arial" panose="020B0604020202020204" pitchFamily="34" charset="0"/>
              <a:buChar char="•"/>
            </a:pPr>
            <a:endParaRPr lang="en-US" dirty="0"/>
          </a:p>
          <a:p>
            <a:pPr marL="380990" indent="-380990" algn="ctr">
              <a:buFont typeface="Arial" panose="020B0604020202020204" pitchFamily="34" charset="0"/>
              <a:buChar char="•"/>
            </a:pPr>
            <a:endParaRPr lang="en-US" dirty="0"/>
          </a:p>
          <a:p>
            <a:pPr algn="ctr"/>
            <a:endParaRPr lang="en-US" dirty="0"/>
          </a:p>
          <a:p>
            <a:pPr algn="ctr"/>
            <a:r>
              <a:rPr lang="en-US" dirty="0">
                <a:solidFill>
                  <a:srgbClr val="00B050"/>
                </a:solidFill>
              </a:rPr>
              <a:t>A good rule of thumb is:</a:t>
            </a:r>
          </a:p>
          <a:p>
            <a:endParaRPr lang="en-US" sz="2400" dirty="0">
              <a:solidFill>
                <a:srgbClr val="00B050"/>
              </a:solidFill>
            </a:endParaRPr>
          </a:p>
          <a:p>
            <a:pPr algn="ctr"/>
            <a:r>
              <a:rPr lang="en-US" sz="3200" b="1" dirty="0">
                <a:solidFill>
                  <a:srgbClr val="00B050"/>
                </a:solidFill>
              </a:rPr>
              <a:t>(ETT</a:t>
            </a:r>
            <a:r>
              <a:rPr lang="en-US" sz="1600" dirty="0">
                <a:solidFill>
                  <a:srgbClr val="00B050"/>
                </a:solidFill>
              </a:rPr>
              <a:t>(mm) </a:t>
            </a:r>
            <a:r>
              <a:rPr lang="en-US" sz="3200" b="1" dirty="0">
                <a:solidFill>
                  <a:srgbClr val="00B050"/>
                </a:solidFill>
              </a:rPr>
              <a:t>-1) X 2 = Fr </a:t>
            </a:r>
            <a:br>
              <a:rPr lang="en-US" sz="3200" b="1" dirty="0">
                <a:solidFill>
                  <a:srgbClr val="00B050"/>
                </a:solidFill>
              </a:rPr>
            </a:br>
            <a:endParaRPr lang="en-US" sz="3200" b="1" dirty="0">
              <a:solidFill>
                <a:srgbClr val="00B050"/>
              </a:solidFill>
            </a:endParaRPr>
          </a:p>
          <a:p>
            <a:r>
              <a:rPr lang="en-US" sz="2400" dirty="0">
                <a:solidFill>
                  <a:srgbClr val="00B050"/>
                </a:solidFill>
              </a:rPr>
              <a:t>			(8,0 mm – 1) x 2= 14 Fr Closed Suction Catheter</a:t>
            </a:r>
          </a:p>
        </p:txBody>
      </p:sp>
      <p:pic>
        <p:nvPicPr>
          <p:cNvPr id="1028" name="Picture 4" descr="Image result for 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8" y="3010251"/>
            <a:ext cx="3168045" cy="306065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a:extLst>
              <a:ext uri="{FF2B5EF4-FFF2-40B4-BE49-F238E27FC236}">
                <a16:creationId xmlns:a16="http://schemas.microsoft.com/office/drawing/2014/main" id="{12DC7AFB-F9FD-854F-156C-E97B6E2B2275}"/>
              </a:ext>
            </a:extLst>
          </p:cNvPr>
          <p:cNvSpPr txBox="1">
            <a:spLocks noGrp="1"/>
          </p:cNvSpPr>
          <p:nvPr>
            <p:ph type="title"/>
          </p:nvPr>
        </p:nvSpPr>
        <p:spPr>
          <a:xfrm>
            <a:off x="522219" y="283400"/>
            <a:ext cx="10515600" cy="535531"/>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Tips &amp; Tricks</a:t>
            </a:r>
          </a:p>
        </p:txBody>
      </p:sp>
    </p:spTree>
    <p:extLst>
      <p:ext uri="{BB962C8B-B14F-4D97-AF65-F5344CB8AC3E}">
        <p14:creationId xmlns:p14="http://schemas.microsoft.com/office/powerpoint/2010/main" val="933504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02449556"/>
              </p:ext>
            </p:extLst>
          </p:nvPr>
        </p:nvGraphicFramePr>
        <p:xfrm>
          <a:off x="4236396" y="1163998"/>
          <a:ext cx="4605852" cy="5336024"/>
        </p:xfrm>
        <a:graphic>
          <a:graphicData uri="http://schemas.openxmlformats.org/drawingml/2006/table">
            <a:tbl>
              <a:tblPr firstRow="1" bandRow="1">
                <a:tableStyleId>{7DF18680-E054-41AD-8BC1-D1AEF772440D}</a:tableStyleId>
              </a:tblPr>
              <a:tblGrid>
                <a:gridCol w="2388140">
                  <a:extLst>
                    <a:ext uri="{9D8B030D-6E8A-4147-A177-3AD203B41FA5}">
                      <a16:colId xmlns:a16="http://schemas.microsoft.com/office/drawing/2014/main" val="863324009"/>
                    </a:ext>
                  </a:extLst>
                </a:gridCol>
                <a:gridCol w="1152728">
                  <a:extLst>
                    <a:ext uri="{9D8B030D-6E8A-4147-A177-3AD203B41FA5}">
                      <a16:colId xmlns:a16="http://schemas.microsoft.com/office/drawing/2014/main" val="3306954747"/>
                    </a:ext>
                  </a:extLst>
                </a:gridCol>
                <a:gridCol w="1064984">
                  <a:extLst>
                    <a:ext uri="{9D8B030D-6E8A-4147-A177-3AD203B41FA5}">
                      <a16:colId xmlns:a16="http://schemas.microsoft.com/office/drawing/2014/main" val="911329666"/>
                    </a:ext>
                  </a:extLst>
                </a:gridCol>
              </a:tblGrid>
              <a:tr h="761346">
                <a:tc>
                  <a:txBody>
                    <a:bodyPr/>
                    <a:lstStyle/>
                    <a:p>
                      <a:r>
                        <a:rPr lang="en-US" sz="1800" dirty="0"/>
                        <a:t>Patient Age</a:t>
                      </a:r>
                    </a:p>
                  </a:txBody>
                  <a:tcPr marL="121920" marR="121920" marT="60960" marB="60960"/>
                </a:tc>
                <a:tc>
                  <a:txBody>
                    <a:bodyPr/>
                    <a:lstStyle/>
                    <a:p>
                      <a:pPr algn="ctr"/>
                      <a:r>
                        <a:rPr lang="en-US" sz="1800" dirty="0"/>
                        <a:t>ETT size</a:t>
                      </a:r>
                      <a:r>
                        <a:rPr lang="en-US" sz="1800" baseline="0" dirty="0"/>
                        <a:t> (mm)</a:t>
                      </a:r>
                      <a:endParaRPr lang="en-US" sz="1800" dirty="0"/>
                    </a:p>
                  </a:txBody>
                  <a:tcPr marL="121920" marR="121920" marT="60960" marB="60960"/>
                </a:tc>
                <a:tc>
                  <a:txBody>
                    <a:bodyPr/>
                    <a:lstStyle/>
                    <a:p>
                      <a:pPr algn="ctr"/>
                      <a:r>
                        <a:rPr lang="en-US" sz="1800" dirty="0"/>
                        <a:t>CSC (Fr)</a:t>
                      </a:r>
                    </a:p>
                  </a:txBody>
                  <a:tcPr marL="121920" marR="121920" marT="60960" marB="60960"/>
                </a:tc>
                <a:extLst>
                  <a:ext uri="{0D108BD9-81ED-4DB2-BD59-A6C34878D82A}">
                    <a16:rowId xmlns:a16="http://schemas.microsoft.com/office/drawing/2014/main" val="50060713"/>
                  </a:ext>
                </a:extLst>
              </a:tr>
              <a:tr h="354607">
                <a:tc>
                  <a:txBody>
                    <a:bodyPr/>
                    <a:lstStyle/>
                    <a:p>
                      <a:r>
                        <a:rPr lang="en-US" sz="1600" dirty="0"/>
                        <a:t>Premature</a:t>
                      </a:r>
                    </a:p>
                  </a:txBody>
                  <a:tcPr marL="121920" marR="121920" marT="60960" marB="60960"/>
                </a:tc>
                <a:tc>
                  <a:txBody>
                    <a:bodyPr/>
                    <a:lstStyle/>
                    <a:p>
                      <a:pPr algn="ctr"/>
                      <a:r>
                        <a:rPr lang="en-US" sz="1600" dirty="0"/>
                        <a:t>2.5 - 3.5</a:t>
                      </a:r>
                    </a:p>
                  </a:txBody>
                  <a:tcPr marL="121920" marR="121920" marT="60960" marB="60960"/>
                </a:tc>
                <a:tc>
                  <a:txBody>
                    <a:bodyPr/>
                    <a:lstStyle/>
                    <a:p>
                      <a:pPr algn="ctr"/>
                      <a:r>
                        <a:rPr lang="en-US" sz="1600" dirty="0"/>
                        <a:t>6</a:t>
                      </a:r>
                    </a:p>
                  </a:txBody>
                  <a:tcPr marL="121920" marR="121920" marT="60960" marB="60960"/>
                </a:tc>
                <a:extLst>
                  <a:ext uri="{0D108BD9-81ED-4DB2-BD59-A6C34878D82A}">
                    <a16:rowId xmlns:a16="http://schemas.microsoft.com/office/drawing/2014/main" val="302371963"/>
                  </a:ext>
                </a:extLst>
              </a:tr>
              <a:tr h="354607">
                <a:tc>
                  <a:txBody>
                    <a:bodyPr/>
                    <a:lstStyle/>
                    <a:p>
                      <a:r>
                        <a:rPr lang="en-US" sz="1600" dirty="0"/>
                        <a:t>Newborn</a:t>
                      </a:r>
                    </a:p>
                  </a:txBody>
                  <a:tcPr marL="121920" marR="121920" marT="60960" marB="60960"/>
                </a:tc>
                <a:tc>
                  <a:txBody>
                    <a:bodyPr/>
                    <a:lstStyle/>
                    <a:p>
                      <a:pPr algn="ctr"/>
                      <a:r>
                        <a:rPr lang="en-US" sz="1600" dirty="0"/>
                        <a:t>3.0</a:t>
                      </a:r>
                    </a:p>
                  </a:txBody>
                  <a:tcPr marL="121920" marR="121920" marT="60960" marB="60960"/>
                </a:tc>
                <a:tc>
                  <a:txBody>
                    <a:bodyPr/>
                    <a:lstStyle/>
                    <a:p>
                      <a:pPr algn="ctr"/>
                      <a:r>
                        <a:rPr lang="en-US" sz="1600" dirty="0"/>
                        <a:t>6</a:t>
                      </a:r>
                    </a:p>
                  </a:txBody>
                  <a:tcPr marL="121920" marR="121920" marT="60960" marB="60960"/>
                </a:tc>
                <a:extLst>
                  <a:ext uri="{0D108BD9-81ED-4DB2-BD59-A6C34878D82A}">
                    <a16:rowId xmlns:a16="http://schemas.microsoft.com/office/drawing/2014/main" val="2036275087"/>
                  </a:ext>
                </a:extLst>
              </a:tr>
              <a:tr h="354607">
                <a:tc>
                  <a:txBody>
                    <a:bodyPr/>
                    <a:lstStyle/>
                    <a:p>
                      <a:r>
                        <a:rPr lang="en-US" sz="1600" dirty="0"/>
                        <a:t>6 months</a:t>
                      </a:r>
                    </a:p>
                  </a:txBody>
                  <a:tcPr marL="121920" marR="121920" marT="60960" marB="60960"/>
                </a:tc>
                <a:tc>
                  <a:txBody>
                    <a:bodyPr/>
                    <a:lstStyle/>
                    <a:p>
                      <a:pPr algn="ctr"/>
                      <a:r>
                        <a:rPr lang="en-US" sz="1600" dirty="0"/>
                        <a:t>3.5</a:t>
                      </a:r>
                    </a:p>
                  </a:txBody>
                  <a:tcPr marL="121920" marR="121920" marT="60960" marB="60960"/>
                </a:tc>
                <a:tc>
                  <a:txBody>
                    <a:bodyPr/>
                    <a:lstStyle/>
                    <a:p>
                      <a:pPr algn="ctr"/>
                      <a:r>
                        <a:rPr lang="en-US" sz="1600" dirty="0"/>
                        <a:t>6</a:t>
                      </a:r>
                    </a:p>
                  </a:txBody>
                  <a:tcPr marL="121920" marR="121920" marT="60960" marB="60960"/>
                </a:tc>
                <a:extLst>
                  <a:ext uri="{0D108BD9-81ED-4DB2-BD59-A6C34878D82A}">
                    <a16:rowId xmlns:a16="http://schemas.microsoft.com/office/drawing/2014/main" val="1047307703"/>
                  </a:ext>
                </a:extLst>
              </a:tr>
              <a:tr h="354607">
                <a:tc>
                  <a:txBody>
                    <a:bodyPr/>
                    <a:lstStyle/>
                    <a:p>
                      <a:r>
                        <a:rPr lang="en-US" sz="1600" dirty="0"/>
                        <a:t>18 months</a:t>
                      </a:r>
                    </a:p>
                  </a:txBody>
                  <a:tcPr marL="121920" marR="121920" marT="60960" marB="60960"/>
                </a:tc>
                <a:tc>
                  <a:txBody>
                    <a:bodyPr/>
                    <a:lstStyle/>
                    <a:p>
                      <a:pPr algn="ctr"/>
                      <a:r>
                        <a:rPr lang="en-US" sz="1600" dirty="0"/>
                        <a:t>4.0</a:t>
                      </a:r>
                    </a:p>
                  </a:txBody>
                  <a:tcPr marL="121920" marR="121920" marT="60960" marB="60960"/>
                </a:tc>
                <a:tc>
                  <a:txBody>
                    <a:bodyPr/>
                    <a:lstStyle/>
                    <a:p>
                      <a:pPr algn="ctr"/>
                      <a:r>
                        <a:rPr lang="en-US" sz="1600" dirty="0"/>
                        <a:t>8</a:t>
                      </a:r>
                    </a:p>
                  </a:txBody>
                  <a:tcPr marL="121920" marR="121920" marT="60960" marB="60960"/>
                </a:tc>
                <a:extLst>
                  <a:ext uri="{0D108BD9-81ED-4DB2-BD59-A6C34878D82A}">
                    <a16:rowId xmlns:a16="http://schemas.microsoft.com/office/drawing/2014/main" val="1983263008"/>
                  </a:ext>
                </a:extLst>
              </a:tr>
              <a:tr h="354607">
                <a:tc>
                  <a:txBody>
                    <a:bodyPr/>
                    <a:lstStyle/>
                    <a:p>
                      <a:r>
                        <a:rPr lang="en-US" sz="1600" dirty="0"/>
                        <a:t>3 year old</a:t>
                      </a:r>
                    </a:p>
                  </a:txBody>
                  <a:tcPr marL="121920" marR="121920" marT="60960" marB="60960"/>
                </a:tc>
                <a:tc>
                  <a:txBody>
                    <a:bodyPr/>
                    <a:lstStyle/>
                    <a:p>
                      <a:pPr algn="ctr"/>
                      <a:r>
                        <a:rPr lang="en-US" sz="1600" dirty="0"/>
                        <a:t>4.5</a:t>
                      </a:r>
                    </a:p>
                  </a:txBody>
                  <a:tcPr marL="121920" marR="121920" marT="60960" marB="60960"/>
                </a:tc>
                <a:tc>
                  <a:txBody>
                    <a:bodyPr/>
                    <a:lstStyle/>
                    <a:p>
                      <a:pPr algn="ctr"/>
                      <a:r>
                        <a:rPr lang="en-US" sz="1600" dirty="0"/>
                        <a:t>8</a:t>
                      </a:r>
                    </a:p>
                  </a:txBody>
                  <a:tcPr marL="121920" marR="121920" marT="60960" marB="60960"/>
                </a:tc>
                <a:extLst>
                  <a:ext uri="{0D108BD9-81ED-4DB2-BD59-A6C34878D82A}">
                    <a16:rowId xmlns:a16="http://schemas.microsoft.com/office/drawing/2014/main" val="2516364239"/>
                  </a:ext>
                </a:extLst>
              </a:tr>
              <a:tr h="354607">
                <a:tc>
                  <a:txBody>
                    <a:bodyPr/>
                    <a:lstStyle/>
                    <a:p>
                      <a:r>
                        <a:rPr lang="en-US" sz="1600" dirty="0"/>
                        <a:t>5 year</a:t>
                      </a:r>
                      <a:r>
                        <a:rPr lang="en-US" sz="1600" baseline="0" dirty="0"/>
                        <a:t> old</a:t>
                      </a:r>
                      <a:endParaRPr lang="en-US" sz="1600" dirty="0"/>
                    </a:p>
                  </a:txBody>
                  <a:tcPr marL="121920" marR="121920" marT="60960" marB="60960"/>
                </a:tc>
                <a:tc>
                  <a:txBody>
                    <a:bodyPr/>
                    <a:lstStyle/>
                    <a:p>
                      <a:pPr algn="ctr"/>
                      <a:r>
                        <a:rPr lang="en-US" sz="1600" dirty="0"/>
                        <a:t>5.0</a:t>
                      </a:r>
                    </a:p>
                  </a:txBody>
                  <a:tcPr marL="121920" marR="121920" marT="60960" marB="60960"/>
                </a:tc>
                <a:tc>
                  <a:txBody>
                    <a:bodyPr/>
                    <a:lstStyle/>
                    <a:p>
                      <a:pPr algn="ctr"/>
                      <a:r>
                        <a:rPr lang="en-US" sz="1600" dirty="0"/>
                        <a:t>10</a:t>
                      </a:r>
                    </a:p>
                  </a:txBody>
                  <a:tcPr marL="121920" marR="121920" marT="60960" marB="60960"/>
                </a:tc>
                <a:extLst>
                  <a:ext uri="{0D108BD9-81ED-4DB2-BD59-A6C34878D82A}">
                    <a16:rowId xmlns:a16="http://schemas.microsoft.com/office/drawing/2014/main" val="3486397023"/>
                  </a:ext>
                </a:extLst>
              </a:tr>
              <a:tr h="354607">
                <a:tc>
                  <a:txBody>
                    <a:bodyPr/>
                    <a:lstStyle/>
                    <a:p>
                      <a:r>
                        <a:rPr lang="en-US" sz="1600" dirty="0"/>
                        <a:t>6 year old</a:t>
                      </a:r>
                    </a:p>
                  </a:txBody>
                  <a:tcPr marL="121920" marR="121920" marT="60960" marB="60960"/>
                </a:tc>
                <a:tc>
                  <a:txBody>
                    <a:bodyPr/>
                    <a:lstStyle/>
                    <a:p>
                      <a:pPr algn="ctr"/>
                      <a:r>
                        <a:rPr lang="en-US" sz="1600" dirty="0"/>
                        <a:t>5.5</a:t>
                      </a:r>
                    </a:p>
                  </a:txBody>
                  <a:tcPr marL="121920" marR="121920" marT="60960" marB="60960"/>
                </a:tc>
                <a:tc>
                  <a:txBody>
                    <a:bodyPr/>
                    <a:lstStyle/>
                    <a:p>
                      <a:pPr algn="ctr"/>
                      <a:r>
                        <a:rPr lang="en-US" sz="1600" dirty="0"/>
                        <a:t>10</a:t>
                      </a:r>
                    </a:p>
                  </a:txBody>
                  <a:tcPr marL="121920" marR="121920" marT="60960" marB="60960"/>
                </a:tc>
                <a:extLst>
                  <a:ext uri="{0D108BD9-81ED-4DB2-BD59-A6C34878D82A}">
                    <a16:rowId xmlns:a16="http://schemas.microsoft.com/office/drawing/2014/main" val="3966943812"/>
                  </a:ext>
                </a:extLst>
              </a:tr>
              <a:tr h="354607">
                <a:tc>
                  <a:txBody>
                    <a:bodyPr/>
                    <a:lstStyle/>
                    <a:p>
                      <a:r>
                        <a:rPr lang="en-US" sz="1600" dirty="0"/>
                        <a:t>8 year old</a:t>
                      </a:r>
                    </a:p>
                  </a:txBody>
                  <a:tcPr marL="121920" marR="121920" marT="60960" marB="60960"/>
                </a:tc>
                <a:tc>
                  <a:txBody>
                    <a:bodyPr/>
                    <a:lstStyle/>
                    <a:p>
                      <a:pPr algn="ctr"/>
                      <a:r>
                        <a:rPr lang="en-US" sz="1600" dirty="0"/>
                        <a:t>6.0</a:t>
                      </a:r>
                    </a:p>
                  </a:txBody>
                  <a:tcPr marL="121920" marR="121920" marT="60960" marB="60960"/>
                </a:tc>
                <a:tc>
                  <a:txBody>
                    <a:bodyPr/>
                    <a:lstStyle/>
                    <a:p>
                      <a:pPr algn="ctr"/>
                      <a:r>
                        <a:rPr lang="en-US" sz="1600" dirty="0"/>
                        <a:t>10</a:t>
                      </a:r>
                    </a:p>
                  </a:txBody>
                  <a:tcPr marL="121920" marR="121920" marT="60960" marB="60960"/>
                </a:tc>
                <a:extLst>
                  <a:ext uri="{0D108BD9-81ED-4DB2-BD59-A6C34878D82A}">
                    <a16:rowId xmlns:a16="http://schemas.microsoft.com/office/drawing/2014/main" val="298856051"/>
                  </a:ext>
                </a:extLst>
              </a:tr>
              <a:tr h="354607">
                <a:tc>
                  <a:txBody>
                    <a:bodyPr/>
                    <a:lstStyle/>
                    <a:p>
                      <a:r>
                        <a:rPr lang="en-US" sz="1600" dirty="0"/>
                        <a:t>12</a:t>
                      </a:r>
                      <a:r>
                        <a:rPr lang="en-US" sz="1600" baseline="0" dirty="0"/>
                        <a:t> year old</a:t>
                      </a:r>
                      <a:endParaRPr lang="en-US" sz="1600" dirty="0"/>
                    </a:p>
                  </a:txBody>
                  <a:tcPr marL="121920" marR="121920" marT="60960" marB="60960"/>
                </a:tc>
                <a:tc>
                  <a:txBody>
                    <a:bodyPr/>
                    <a:lstStyle/>
                    <a:p>
                      <a:pPr algn="ctr"/>
                      <a:r>
                        <a:rPr lang="en-US" sz="1600" dirty="0"/>
                        <a:t>6.5</a:t>
                      </a:r>
                    </a:p>
                  </a:txBody>
                  <a:tcPr marL="121920" marR="121920" marT="60960" marB="60960"/>
                </a:tc>
                <a:tc>
                  <a:txBody>
                    <a:bodyPr/>
                    <a:lstStyle/>
                    <a:p>
                      <a:pPr algn="ctr"/>
                      <a:r>
                        <a:rPr lang="en-US" sz="1600" dirty="0"/>
                        <a:t>10</a:t>
                      </a:r>
                    </a:p>
                  </a:txBody>
                  <a:tcPr marL="121920" marR="121920" marT="60960" marB="60960"/>
                </a:tc>
                <a:extLst>
                  <a:ext uri="{0D108BD9-81ED-4DB2-BD59-A6C34878D82A}">
                    <a16:rowId xmlns:a16="http://schemas.microsoft.com/office/drawing/2014/main" val="1949120273"/>
                  </a:ext>
                </a:extLst>
              </a:tr>
              <a:tr h="367784">
                <a:tc>
                  <a:txBody>
                    <a:bodyPr/>
                    <a:lstStyle/>
                    <a:p>
                      <a:r>
                        <a:rPr lang="en-US" sz="1600" dirty="0"/>
                        <a:t>16 year old/small adult</a:t>
                      </a:r>
                    </a:p>
                  </a:txBody>
                  <a:tcPr marL="121920" marR="121920" marT="60960" marB="60960"/>
                </a:tc>
                <a:tc>
                  <a:txBody>
                    <a:bodyPr/>
                    <a:lstStyle/>
                    <a:p>
                      <a:pPr algn="ctr"/>
                      <a:r>
                        <a:rPr lang="en-US" sz="1600" dirty="0"/>
                        <a:t>7.0</a:t>
                      </a:r>
                    </a:p>
                  </a:txBody>
                  <a:tcPr marL="121920" marR="121920" marT="60960" marB="60960"/>
                </a:tc>
                <a:tc>
                  <a:txBody>
                    <a:bodyPr/>
                    <a:lstStyle/>
                    <a:p>
                      <a:pPr algn="ctr"/>
                      <a:r>
                        <a:rPr lang="en-US" sz="1600" dirty="0"/>
                        <a:t>12</a:t>
                      </a:r>
                    </a:p>
                  </a:txBody>
                  <a:tcPr marL="121920" marR="121920" marT="60960" marB="60960"/>
                </a:tc>
                <a:extLst>
                  <a:ext uri="{0D108BD9-81ED-4DB2-BD59-A6C34878D82A}">
                    <a16:rowId xmlns:a16="http://schemas.microsoft.com/office/drawing/2014/main" val="2208117870"/>
                  </a:ext>
                </a:extLst>
              </a:tr>
              <a:tr h="354607">
                <a:tc>
                  <a:txBody>
                    <a:bodyPr/>
                    <a:lstStyle/>
                    <a:p>
                      <a:r>
                        <a:rPr lang="en-US" sz="1600" dirty="0"/>
                        <a:t>Adult female</a:t>
                      </a:r>
                    </a:p>
                  </a:txBody>
                  <a:tcPr marL="121920" marR="121920" marT="60960" marB="60960"/>
                </a:tc>
                <a:tc>
                  <a:txBody>
                    <a:bodyPr/>
                    <a:lstStyle/>
                    <a:p>
                      <a:pPr algn="ctr"/>
                      <a:r>
                        <a:rPr lang="en-US" sz="1600" dirty="0"/>
                        <a:t>8.0</a:t>
                      </a:r>
                    </a:p>
                  </a:txBody>
                  <a:tcPr marL="121920" marR="121920" marT="60960" marB="60960"/>
                </a:tc>
                <a:tc>
                  <a:txBody>
                    <a:bodyPr/>
                    <a:lstStyle/>
                    <a:p>
                      <a:pPr algn="ctr"/>
                      <a:r>
                        <a:rPr lang="en-US" sz="1600" dirty="0"/>
                        <a:t>14</a:t>
                      </a:r>
                    </a:p>
                  </a:txBody>
                  <a:tcPr marL="121920" marR="121920" marT="60960" marB="60960"/>
                </a:tc>
                <a:extLst>
                  <a:ext uri="{0D108BD9-81ED-4DB2-BD59-A6C34878D82A}">
                    <a16:rowId xmlns:a16="http://schemas.microsoft.com/office/drawing/2014/main" val="1315644572"/>
                  </a:ext>
                </a:extLst>
              </a:tr>
              <a:tr h="354607">
                <a:tc>
                  <a:txBody>
                    <a:bodyPr/>
                    <a:lstStyle/>
                    <a:p>
                      <a:r>
                        <a:rPr lang="en-US" sz="1600" dirty="0"/>
                        <a:t>Adult male</a:t>
                      </a:r>
                    </a:p>
                  </a:txBody>
                  <a:tcPr marL="121920" marR="121920" marT="60960" marB="60960"/>
                </a:tc>
                <a:tc>
                  <a:txBody>
                    <a:bodyPr/>
                    <a:lstStyle/>
                    <a:p>
                      <a:pPr algn="ctr"/>
                      <a:r>
                        <a:rPr lang="en-US" sz="1600" dirty="0"/>
                        <a:t>9.0</a:t>
                      </a:r>
                    </a:p>
                  </a:txBody>
                  <a:tcPr marL="121920" marR="121920" marT="60960" marB="60960"/>
                </a:tc>
                <a:tc>
                  <a:txBody>
                    <a:bodyPr/>
                    <a:lstStyle/>
                    <a:p>
                      <a:pPr algn="ctr"/>
                      <a:r>
                        <a:rPr lang="en-US" sz="1600" dirty="0"/>
                        <a:t>14</a:t>
                      </a:r>
                    </a:p>
                  </a:txBody>
                  <a:tcPr marL="121920" marR="121920" marT="60960" marB="60960"/>
                </a:tc>
                <a:extLst>
                  <a:ext uri="{0D108BD9-81ED-4DB2-BD59-A6C34878D82A}">
                    <a16:rowId xmlns:a16="http://schemas.microsoft.com/office/drawing/2014/main" val="3343505417"/>
                  </a:ext>
                </a:extLst>
              </a:tr>
            </a:tbl>
          </a:graphicData>
        </a:graphic>
      </p:graphicFrame>
      <p:sp>
        <p:nvSpPr>
          <p:cNvPr id="4" name="Title 3">
            <a:extLst>
              <a:ext uri="{FF2B5EF4-FFF2-40B4-BE49-F238E27FC236}">
                <a16:creationId xmlns:a16="http://schemas.microsoft.com/office/drawing/2014/main" id="{E0187E71-A706-A3C4-4E1F-5B06B37A934F}"/>
              </a:ext>
            </a:extLst>
          </p:cNvPr>
          <p:cNvSpPr txBox="1">
            <a:spLocks noGrp="1"/>
          </p:cNvSpPr>
          <p:nvPr>
            <p:ph type="title"/>
          </p:nvPr>
        </p:nvSpPr>
        <p:spPr>
          <a:xfrm>
            <a:off x="517355" y="283400"/>
            <a:ext cx="10515600" cy="535531"/>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Tips &amp; Tricks</a:t>
            </a:r>
          </a:p>
        </p:txBody>
      </p:sp>
    </p:spTree>
    <p:extLst>
      <p:ext uri="{BB962C8B-B14F-4D97-AF65-F5344CB8AC3E}">
        <p14:creationId xmlns:p14="http://schemas.microsoft.com/office/powerpoint/2010/main" val="3779243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608C22-F5C4-4FF7-8FD0-378E9AA85CF7}"/>
              </a:ext>
            </a:extLst>
          </p:cNvPr>
          <p:cNvSpPr txBox="1"/>
          <p:nvPr/>
        </p:nvSpPr>
        <p:spPr>
          <a:xfrm>
            <a:off x="1032815" y="1638909"/>
            <a:ext cx="8840961" cy="2677656"/>
          </a:xfrm>
          <a:prstGeom prst="rect">
            <a:avLst/>
          </a:prstGeom>
          <a:noFill/>
        </p:spPr>
        <p:txBody>
          <a:bodyPr wrap="square" rtlCol="0">
            <a:spAutoFit/>
          </a:bodyPr>
          <a:lstStyle/>
          <a:p>
            <a:pPr algn="ctr"/>
            <a:r>
              <a:rPr lang="en-US" sz="2400" b="1" dirty="0"/>
              <a:t>Suction Pressure:</a:t>
            </a:r>
          </a:p>
          <a:p>
            <a:pPr algn="ctr"/>
            <a:endParaRPr lang="en-US" sz="2400" b="1" u="sng" dirty="0"/>
          </a:p>
          <a:p>
            <a:pPr algn="ctr"/>
            <a:r>
              <a:rPr lang="en-US" sz="2400" dirty="0"/>
              <a:t>Adults 80-120 mmHg</a:t>
            </a:r>
          </a:p>
          <a:p>
            <a:pPr algn="ctr"/>
            <a:endParaRPr lang="en-US" sz="2400" dirty="0"/>
          </a:p>
          <a:p>
            <a:pPr algn="ctr"/>
            <a:r>
              <a:rPr lang="en-US" sz="2400" dirty="0"/>
              <a:t>Children 80-100 mmHg</a:t>
            </a:r>
          </a:p>
          <a:p>
            <a:pPr algn="ctr"/>
            <a:endParaRPr lang="en-US" sz="2400" dirty="0"/>
          </a:p>
          <a:p>
            <a:pPr algn="ctr"/>
            <a:r>
              <a:rPr lang="en-US" sz="2400" dirty="0"/>
              <a:t>Infants 40-60 mmHg</a:t>
            </a:r>
          </a:p>
        </p:txBody>
      </p:sp>
      <p:sp>
        <p:nvSpPr>
          <p:cNvPr id="5" name="Title 3">
            <a:extLst>
              <a:ext uri="{FF2B5EF4-FFF2-40B4-BE49-F238E27FC236}">
                <a16:creationId xmlns:a16="http://schemas.microsoft.com/office/drawing/2014/main" id="{95769E60-EB83-D2CA-7494-6292808A7BA6}"/>
              </a:ext>
            </a:extLst>
          </p:cNvPr>
          <p:cNvSpPr txBox="1">
            <a:spLocks noGrp="1"/>
          </p:cNvSpPr>
          <p:nvPr>
            <p:ph type="title"/>
          </p:nvPr>
        </p:nvSpPr>
        <p:spPr>
          <a:xfrm>
            <a:off x="517355" y="283400"/>
            <a:ext cx="10515600" cy="535531"/>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Tips &amp; Tricks</a:t>
            </a:r>
          </a:p>
        </p:txBody>
      </p:sp>
    </p:spTree>
    <p:extLst>
      <p:ext uri="{BB962C8B-B14F-4D97-AF65-F5344CB8AC3E}">
        <p14:creationId xmlns:p14="http://schemas.microsoft.com/office/powerpoint/2010/main" val="2627690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3414" y="2001399"/>
            <a:ext cx="1469790" cy="4062651"/>
          </a:xfrm>
          <a:prstGeom prst="rect">
            <a:avLst/>
          </a:prstGeom>
          <a:noFill/>
        </p:spPr>
        <p:txBody>
          <a:bodyPr wrap="square" rtlCol="0">
            <a:spAutoFit/>
          </a:bodyPr>
          <a:lstStyle/>
          <a:p>
            <a:r>
              <a:rPr lang="en-US" dirty="0"/>
              <a:t>= 5 French</a:t>
            </a:r>
          </a:p>
          <a:p>
            <a:endParaRPr lang="en-US" dirty="0"/>
          </a:p>
          <a:p>
            <a:endParaRPr lang="en-US" dirty="0"/>
          </a:p>
          <a:p>
            <a:r>
              <a:rPr lang="en-US" dirty="0"/>
              <a:t>= 6 French</a:t>
            </a:r>
          </a:p>
          <a:p>
            <a:endParaRPr lang="en-US" dirty="0"/>
          </a:p>
          <a:p>
            <a:endParaRPr lang="en-US" dirty="0"/>
          </a:p>
          <a:p>
            <a:r>
              <a:rPr lang="en-US" dirty="0"/>
              <a:t>= 7 French</a:t>
            </a:r>
          </a:p>
          <a:p>
            <a:r>
              <a:rPr lang="en-US" dirty="0"/>
              <a:t> </a:t>
            </a:r>
          </a:p>
          <a:p>
            <a:endParaRPr lang="en-US" dirty="0"/>
          </a:p>
          <a:p>
            <a:r>
              <a:rPr lang="en-US" dirty="0"/>
              <a:t>= 8 French</a:t>
            </a:r>
          </a:p>
          <a:p>
            <a:endParaRPr lang="en-US" dirty="0"/>
          </a:p>
          <a:p>
            <a:endParaRPr lang="en-US" dirty="0"/>
          </a:p>
          <a:p>
            <a:r>
              <a:rPr lang="en-US" dirty="0"/>
              <a:t>= 10 French</a:t>
            </a:r>
          </a:p>
          <a:p>
            <a:endParaRPr lang="en-US" sz="2400" dirty="0"/>
          </a:p>
        </p:txBody>
      </p:sp>
      <p:sp>
        <p:nvSpPr>
          <p:cNvPr id="5" name="Rectangle 4"/>
          <p:cNvSpPr/>
          <p:nvPr/>
        </p:nvSpPr>
        <p:spPr>
          <a:xfrm>
            <a:off x="1041779" y="4409644"/>
            <a:ext cx="1173708" cy="59140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p:cNvSpPr/>
          <p:nvPr/>
        </p:nvSpPr>
        <p:spPr>
          <a:xfrm>
            <a:off x="1064526" y="1913561"/>
            <a:ext cx="1173708" cy="564107"/>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p:cNvSpPr/>
          <p:nvPr/>
        </p:nvSpPr>
        <p:spPr>
          <a:xfrm>
            <a:off x="1019033" y="2739215"/>
            <a:ext cx="1219200" cy="56410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p:cNvSpPr/>
          <p:nvPr/>
        </p:nvSpPr>
        <p:spPr>
          <a:xfrm>
            <a:off x="1064526" y="5223607"/>
            <a:ext cx="1173708" cy="600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p:nvSpPr>
        <p:spPr>
          <a:xfrm>
            <a:off x="994097" y="3583528"/>
            <a:ext cx="1244136" cy="5459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ectangle 10"/>
          <p:cNvSpPr/>
          <p:nvPr/>
        </p:nvSpPr>
        <p:spPr>
          <a:xfrm>
            <a:off x="5394218" y="1963825"/>
            <a:ext cx="1201003" cy="56410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p:cNvSpPr txBox="1"/>
          <p:nvPr/>
        </p:nvSpPr>
        <p:spPr>
          <a:xfrm>
            <a:off x="7149189" y="2076963"/>
            <a:ext cx="1878080" cy="2862322"/>
          </a:xfrm>
          <a:prstGeom prst="rect">
            <a:avLst/>
          </a:prstGeom>
          <a:noFill/>
        </p:spPr>
        <p:txBody>
          <a:bodyPr wrap="square" rtlCol="0">
            <a:spAutoFit/>
          </a:bodyPr>
          <a:lstStyle/>
          <a:p>
            <a:r>
              <a:rPr lang="en-US" dirty="0"/>
              <a:t>= 12 French</a:t>
            </a:r>
          </a:p>
          <a:p>
            <a:endParaRPr lang="en-US" dirty="0"/>
          </a:p>
          <a:p>
            <a:endParaRPr lang="en-US" dirty="0"/>
          </a:p>
          <a:p>
            <a:r>
              <a:rPr lang="en-US" dirty="0"/>
              <a:t>=14 French</a:t>
            </a:r>
          </a:p>
          <a:p>
            <a:endParaRPr lang="en-US" dirty="0"/>
          </a:p>
          <a:p>
            <a:endParaRPr lang="en-US" dirty="0"/>
          </a:p>
          <a:p>
            <a:r>
              <a:rPr lang="en-US" dirty="0"/>
              <a:t>=16 French</a:t>
            </a:r>
          </a:p>
          <a:p>
            <a:endParaRPr lang="en-US" dirty="0"/>
          </a:p>
          <a:p>
            <a:endParaRPr lang="en-US" dirty="0"/>
          </a:p>
          <a:p>
            <a:r>
              <a:rPr lang="en-US" dirty="0"/>
              <a:t>= 18 French</a:t>
            </a:r>
          </a:p>
        </p:txBody>
      </p:sp>
      <p:sp>
        <p:nvSpPr>
          <p:cNvPr id="13" name="Rectangle 12"/>
          <p:cNvSpPr/>
          <p:nvPr/>
        </p:nvSpPr>
        <p:spPr>
          <a:xfrm>
            <a:off x="5408557" y="2725817"/>
            <a:ext cx="1201003" cy="57750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p:cNvSpPr/>
          <p:nvPr/>
        </p:nvSpPr>
        <p:spPr>
          <a:xfrm>
            <a:off x="5431965" y="3604232"/>
            <a:ext cx="1201003" cy="525207"/>
          </a:xfrm>
          <a:prstGeom prst="rect">
            <a:avLst/>
          </a:prstGeom>
          <a:solidFill>
            <a:srgbClr val="F2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ectangle 14"/>
          <p:cNvSpPr/>
          <p:nvPr/>
        </p:nvSpPr>
        <p:spPr>
          <a:xfrm>
            <a:off x="5427104" y="4430348"/>
            <a:ext cx="1201003" cy="5706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TextBox 15"/>
          <p:cNvSpPr txBox="1"/>
          <p:nvPr/>
        </p:nvSpPr>
        <p:spPr>
          <a:xfrm>
            <a:off x="501461" y="1166906"/>
            <a:ext cx="5513696" cy="461665"/>
          </a:xfrm>
          <a:prstGeom prst="rect">
            <a:avLst/>
          </a:prstGeom>
          <a:noFill/>
        </p:spPr>
        <p:txBody>
          <a:bodyPr wrap="square" rtlCol="0">
            <a:spAutoFit/>
          </a:bodyPr>
          <a:lstStyle/>
          <a:p>
            <a:r>
              <a:rPr lang="en-US" sz="2400" b="1" dirty="0">
                <a:solidFill>
                  <a:srgbClr val="000000"/>
                </a:solidFill>
              </a:rPr>
              <a:t>Color Coded French Size:</a:t>
            </a:r>
          </a:p>
        </p:txBody>
      </p:sp>
      <p:sp>
        <p:nvSpPr>
          <p:cNvPr id="8" name="Title 3">
            <a:extLst>
              <a:ext uri="{FF2B5EF4-FFF2-40B4-BE49-F238E27FC236}">
                <a16:creationId xmlns:a16="http://schemas.microsoft.com/office/drawing/2014/main" id="{B29C3B5A-5643-C5E8-A10C-D67699CB3F3E}"/>
              </a:ext>
            </a:extLst>
          </p:cNvPr>
          <p:cNvSpPr txBox="1">
            <a:spLocks noGrp="1"/>
          </p:cNvSpPr>
          <p:nvPr>
            <p:ph type="title"/>
          </p:nvPr>
        </p:nvSpPr>
        <p:spPr>
          <a:xfrm>
            <a:off x="517355" y="283400"/>
            <a:ext cx="10515600" cy="535531"/>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Tips &amp; Tricks</a:t>
            </a:r>
          </a:p>
        </p:txBody>
      </p:sp>
    </p:spTree>
    <p:extLst>
      <p:ext uri="{BB962C8B-B14F-4D97-AF65-F5344CB8AC3E}">
        <p14:creationId xmlns:p14="http://schemas.microsoft.com/office/powerpoint/2010/main" val="997454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D087DB-1A9A-D1BF-E344-080B212924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srgbClr val="00855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dirty="0">
              <a:ln>
                <a:noFill/>
              </a:ln>
              <a:solidFill>
                <a:srgbClr val="008557"/>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B7DCFC99-E3D4-BB25-4F1F-809A21BF7644}"/>
              </a:ext>
            </a:extLst>
          </p:cNvPr>
          <p:cNvSpPr>
            <a:spLocks noGrp="1"/>
          </p:cNvSpPr>
          <p:nvPr>
            <p:ph type="title"/>
          </p:nvPr>
        </p:nvSpPr>
        <p:spPr>
          <a:xfrm>
            <a:off x="6609945" y="3544151"/>
            <a:ext cx="5030966" cy="2542323"/>
          </a:xfrm>
        </p:spPr>
        <p:txBody>
          <a:bodyPr/>
          <a:lstStyle/>
          <a:p>
            <a:r>
              <a:rPr lang="fr-BE" dirty="0"/>
              <a:t>BALLARD* CSS</a:t>
            </a:r>
            <a:br>
              <a:rPr lang="fr-BE" dirty="0"/>
            </a:br>
            <a:r>
              <a:rPr lang="fr-BE" dirty="0"/>
              <a:t> Sales &amp; Marketing </a:t>
            </a:r>
            <a:r>
              <a:rPr lang="fr-BE" dirty="0" err="1"/>
              <a:t>tools</a:t>
            </a:r>
            <a:endParaRPr lang="en-US" dirty="0"/>
          </a:p>
        </p:txBody>
      </p:sp>
    </p:spTree>
    <p:extLst>
      <p:ext uri="{BB962C8B-B14F-4D97-AF65-F5344CB8AC3E}">
        <p14:creationId xmlns:p14="http://schemas.microsoft.com/office/powerpoint/2010/main" val="3348571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18E2830-45DE-D0E4-6EE3-6540803888A5}"/>
              </a:ext>
            </a:extLst>
          </p:cNvPr>
          <p:cNvSpPr>
            <a:spLocks noGrp="1"/>
          </p:cNvSpPr>
          <p:nvPr>
            <p:ph type="body" sz="quarter" idx="13"/>
          </p:nvPr>
        </p:nvSpPr>
        <p:spPr/>
        <p:txBody>
          <a:bodyPr/>
          <a:lstStyle/>
          <a:p>
            <a:pPr marL="0" indent="0" algn="ctr">
              <a:buNone/>
            </a:pPr>
            <a:r>
              <a:rPr lang="fr-BE" dirty="0"/>
              <a:t>HC692-00</a:t>
            </a:r>
            <a:endParaRPr lang="en-US" dirty="0"/>
          </a:p>
        </p:txBody>
      </p:sp>
      <p:sp>
        <p:nvSpPr>
          <p:cNvPr id="7" name="Text Placeholder 6">
            <a:extLst>
              <a:ext uri="{FF2B5EF4-FFF2-40B4-BE49-F238E27FC236}">
                <a16:creationId xmlns:a16="http://schemas.microsoft.com/office/drawing/2014/main" id="{99D9068B-F35A-7DD7-7C6F-AF9723954527}"/>
              </a:ext>
            </a:extLst>
          </p:cNvPr>
          <p:cNvSpPr>
            <a:spLocks noGrp="1"/>
          </p:cNvSpPr>
          <p:nvPr>
            <p:ph type="body" sz="quarter" idx="14"/>
          </p:nvPr>
        </p:nvSpPr>
        <p:spPr/>
        <p:txBody>
          <a:bodyPr/>
          <a:lstStyle/>
          <a:p>
            <a:pPr marL="0" indent="0" algn="ctr">
              <a:buNone/>
            </a:pPr>
            <a:r>
              <a:rPr lang="fr-BE" dirty="0"/>
              <a:t>HC601-00</a:t>
            </a:r>
            <a:endParaRPr lang="en-US" dirty="0"/>
          </a:p>
        </p:txBody>
      </p:sp>
      <p:sp>
        <p:nvSpPr>
          <p:cNvPr id="8" name="Text Placeholder 7">
            <a:extLst>
              <a:ext uri="{FF2B5EF4-FFF2-40B4-BE49-F238E27FC236}">
                <a16:creationId xmlns:a16="http://schemas.microsoft.com/office/drawing/2014/main" id="{00398BD5-C01C-A12E-46D5-DF776F896930}"/>
              </a:ext>
            </a:extLst>
          </p:cNvPr>
          <p:cNvSpPr>
            <a:spLocks noGrp="1"/>
          </p:cNvSpPr>
          <p:nvPr>
            <p:ph type="body" sz="quarter" idx="15"/>
          </p:nvPr>
        </p:nvSpPr>
        <p:spPr/>
        <p:txBody>
          <a:bodyPr/>
          <a:lstStyle/>
          <a:p>
            <a:pPr marL="0" indent="0" algn="ctr">
              <a:buNone/>
            </a:pPr>
            <a:r>
              <a:rPr lang="fr-BE" dirty="0"/>
              <a:t>HC605-00</a:t>
            </a:r>
            <a:endParaRPr lang="en-US" dirty="0"/>
          </a:p>
        </p:txBody>
      </p:sp>
      <p:sp>
        <p:nvSpPr>
          <p:cNvPr id="2" name="Slide Number Placeholder 1">
            <a:extLst>
              <a:ext uri="{FF2B5EF4-FFF2-40B4-BE49-F238E27FC236}">
                <a16:creationId xmlns:a16="http://schemas.microsoft.com/office/drawing/2014/main" id="{D8C94281-4ED2-3D18-2D95-C3A7650AE7B3}"/>
              </a:ext>
            </a:extLst>
          </p:cNvPr>
          <p:cNvSpPr>
            <a:spLocks noGrp="1"/>
          </p:cNvSpPr>
          <p:nvPr>
            <p:ph type="sldNum" sz="quarter" idx="4294967295"/>
          </p:nvPr>
        </p:nvSpPr>
        <p:spPr>
          <a:xfrm>
            <a:off x="11361738" y="6443663"/>
            <a:ext cx="830262" cy="2825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itle 3">
            <a:extLst>
              <a:ext uri="{FF2B5EF4-FFF2-40B4-BE49-F238E27FC236}">
                <a16:creationId xmlns:a16="http://schemas.microsoft.com/office/drawing/2014/main" id="{DBC371F6-7551-60E8-83CB-B91E2CDFE2DD}"/>
              </a:ext>
            </a:extLst>
          </p:cNvPr>
          <p:cNvSpPr txBox="1">
            <a:spLocks noGrp="1"/>
          </p:cNvSpPr>
          <p:nvPr>
            <p:ph type="title"/>
          </p:nvPr>
        </p:nvSpPr>
        <p:spPr>
          <a:xfrm>
            <a:off x="522218" y="283400"/>
            <a:ext cx="11669781" cy="535531"/>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BALLARD* Closed Suction System: Open vs. Closed Suction</a:t>
            </a:r>
          </a:p>
        </p:txBody>
      </p:sp>
      <p:pic>
        <p:nvPicPr>
          <p:cNvPr id="14" name="Picture 13">
            <a:extLst>
              <a:ext uri="{FF2B5EF4-FFF2-40B4-BE49-F238E27FC236}">
                <a16:creationId xmlns:a16="http://schemas.microsoft.com/office/drawing/2014/main" id="{0880014C-B7DC-967F-9C5E-CFE322D4B237}"/>
              </a:ext>
            </a:extLst>
          </p:cNvPr>
          <p:cNvPicPr>
            <a:picLocks noChangeAspect="1"/>
          </p:cNvPicPr>
          <p:nvPr/>
        </p:nvPicPr>
        <p:blipFill>
          <a:blip r:embed="rId2"/>
          <a:stretch>
            <a:fillRect/>
          </a:stretch>
        </p:blipFill>
        <p:spPr>
          <a:xfrm>
            <a:off x="1311497" y="1048915"/>
            <a:ext cx="2131567" cy="3061122"/>
          </a:xfrm>
          <a:prstGeom prst="rect">
            <a:avLst/>
          </a:prstGeom>
        </p:spPr>
      </p:pic>
      <p:pic>
        <p:nvPicPr>
          <p:cNvPr id="16" name="Picture 15">
            <a:extLst>
              <a:ext uri="{FF2B5EF4-FFF2-40B4-BE49-F238E27FC236}">
                <a16:creationId xmlns:a16="http://schemas.microsoft.com/office/drawing/2014/main" id="{F42D0BC6-9C8B-A5F5-928D-52A25CD83B86}"/>
              </a:ext>
            </a:extLst>
          </p:cNvPr>
          <p:cNvPicPr>
            <a:picLocks noChangeAspect="1"/>
          </p:cNvPicPr>
          <p:nvPr/>
        </p:nvPicPr>
        <p:blipFill>
          <a:blip r:embed="rId3"/>
          <a:stretch>
            <a:fillRect/>
          </a:stretch>
        </p:blipFill>
        <p:spPr>
          <a:xfrm>
            <a:off x="5077838" y="1008949"/>
            <a:ext cx="2072203" cy="3056786"/>
          </a:xfrm>
          <a:prstGeom prst="rect">
            <a:avLst/>
          </a:prstGeom>
        </p:spPr>
      </p:pic>
      <p:pic>
        <p:nvPicPr>
          <p:cNvPr id="18" name="Picture 17">
            <a:extLst>
              <a:ext uri="{FF2B5EF4-FFF2-40B4-BE49-F238E27FC236}">
                <a16:creationId xmlns:a16="http://schemas.microsoft.com/office/drawing/2014/main" id="{9F758BF0-2CE1-E815-9B77-9316373C3E26}"/>
              </a:ext>
            </a:extLst>
          </p:cNvPr>
          <p:cNvPicPr>
            <a:picLocks noChangeAspect="1"/>
          </p:cNvPicPr>
          <p:nvPr/>
        </p:nvPicPr>
        <p:blipFill>
          <a:blip r:embed="rId4"/>
          <a:stretch>
            <a:fillRect/>
          </a:stretch>
        </p:blipFill>
        <p:spPr>
          <a:xfrm>
            <a:off x="8983582" y="1048915"/>
            <a:ext cx="2053528" cy="3016820"/>
          </a:xfrm>
          <a:prstGeom prst="rect">
            <a:avLst/>
          </a:prstGeom>
        </p:spPr>
      </p:pic>
    </p:spTree>
    <p:extLst>
      <p:ext uri="{BB962C8B-B14F-4D97-AF65-F5344CB8AC3E}">
        <p14:creationId xmlns:p14="http://schemas.microsoft.com/office/powerpoint/2010/main" val="3757800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18E2830-45DE-D0E4-6EE3-6540803888A5}"/>
              </a:ext>
            </a:extLst>
          </p:cNvPr>
          <p:cNvSpPr>
            <a:spLocks noGrp="1"/>
          </p:cNvSpPr>
          <p:nvPr>
            <p:ph type="body" sz="quarter" idx="13"/>
          </p:nvPr>
        </p:nvSpPr>
        <p:spPr/>
        <p:txBody>
          <a:bodyPr/>
          <a:lstStyle/>
          <a:p>
            <a:pPr marL="0" indent="0" algn="ctr">
              <a:buNone/>
            </a:pPr>
            <a:r>
              <a:rPr lang="fr-BE" dirty="0"/>
              <a:t>HC691-03</a:t>
            </a:r>
            <a:endParaRPr lang="en-US" dirty="0"/>
          </a:p>
        </p:txBody>
      </p:sp>
      <p:sp>
        <p:nvSpPr>
          <p:cNvPr id="2" name="Slide Number Placeholder 1">
            <a:extLst>
              <a:ext uri="{FF2B5EF4-FFF2-40B4-BE49-F238E27FC236}">
                <a16:creationId xmlns:a16="http://schemas.microsoft.com/office/drawing/2014/main" id="{D8C94281-4ED2-3D18-2D95-C3A7650AE7B3}"/>
              </a:ext>
            </a:extLst>
          </p:cNvPr>
          <p:cNvSpPr>
            <a:spLocks noGrp="1"/>
          </p:cNvSpPr>
          <p:nvPr>
            <p:ph type="sldNum" sz="quarter" idx="4294967295"/>
          </p:nvPr>
        </p:nvSpPr>
        <p:spPr>
          <a:xfrm>
            <a:off x="11361738" y="6443663"/>
            <a:ext cx="830262" cy="2825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itle 3">
            <a:extLst>
              <a:ext uri="{FF2B5EF4-FFF2-40B4-BE49-F238E27FC236}">
                <a16:creationId xmlns:a16="http://schemas.microsoft.com/office/drawing/2014/main" id="{DBC371F6-7551-60E8-83CB-B91E2CDFE2DD}"/>
              </a:ext>
            </a:extLst>
          </p:cNvPr>
          <p:cNvSpPr txBox="1">
            <a:spLocks noGrp="1"/>
          </p:cNvSpPr>
          <p:nvPr>
            <p:ph type="title"/>
          </p:nvPr>
        </p:nvSpPr>
        <p:spPr>
          <a:xfrm>
            <a:off x="522218" y="283400"/>
            <a:ext cx="11669781" cy="535531"/>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BALLARD* Closed Suction System: General</a:t>
            </a:r>
          </a:p>
        </p:txBody>
      </p:sp>
      <p:pic>
        <p:nvPicPr>
          <p:cNvPr id="11" name="Picture 10">
            <a:extLst>
              <a:ext uri="{FF2B5EF4-FFF2-40B4-BE49-F238E27FC236}">
                <a16:creationId xmlns:a16="http://schemas.microsoft.com/office/drawing/2014/main" id="{61473D8E-D972-7442-ABC0-EFE930DAB451}"/>
              </a:ext>
            </a:extLst>
          </p:cNvPr>
          <p:cNvPicPr>
            <a:picLocks noChangeAspect="1"/>
          </p:cNvPicPr>
          <p:nvPr/>
        </p:nvPicPr>
        <p:blipFill>
          <a:blip r:embed="rId2"/>
          <a:stretch>
            <a:fillRect/>
          </a:stretch>
        </p:blipFill>
        <p:spPr>
          <a:xfrm>
            <a:off x="1606149" y="1024918"/>
            <a:ext cx="2122327" cy="3061122"/>
          </a:xfrm>
          <a:prstGeom prst="rect">
            <a:avLst/>
          </a:prstGeom>
        </p:spPr>
      </p:pic>
    </p:spTree>
    <p:extLst>
      <p:ext uri="{BB962C8B-B14F-4D97-AF65-F5344CB8AC3E}">
        <p14:creationId xmlns:p14="http://schemas.microsoft.com/office/powerpoint/2010/main" val="424721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443" y="1343798"/>
            <a:ext cx="8431500" cy="3877985"/>
          </a:xfrm>
          <a:prstGeom prst="rect">
            <a:avLst/>
          </a:prstGeom>
          <a:noFill/>
        </p:spPr>
        <p:txBody>
          <a:bodyPr wrap="square" rtlCol="0">
            <a:spAutoFit/>
          </a:bodyPr>
          <a:lstStyle/>
          <a:p>
            <a:r>
              <a:rPr lang="en-US" sz="2400" dirty="0"/>
              <a:t>Objectives: </a:t>
            </a:r>
          </a:p>
          <a:p>
            <a:endParaRPr lang="en-US" sz="2400" dirty="0"/>
          </a:p>
          <a:p>
            <a:pPr marL="380990" indent="-380990">
              <a:buClr>
                <a:srgbClr val="0070C0"/>
              </a:buClr>
              <a:buFont typeface="Arial" panose="020B0604020202020204" pitchFamily="34" charset="0"/>
              <a:buChar char="•"/>
            </a:pPr>
            <a:r>
              <a:rPr lang="en-US" dirty="0"/>
              <a:t>Discuss the differences between open and closed suction procedures.</a:t>
            </a:r>
          </a:p>
          <a:p>
            <a:pPr marL="380990" indent="-380990">
              <a:buClr>
                <a:srgbClr val="0070C0"/>
              </a:buClr>
              <a:buFont typeface="Arial" panose="020B0604020202020204" pitchFamily="34" charset="0"/>
              <a:buChar char="•"/>
            </a:pPr>
            <a:endParaRPr lang="en-US" dirty="0"/>
          </a:p>
          <a:p>
            <a:pPr marL="380990" indent="-380990">
              <a:buClr>
                <a:srgbClr val="0070C0"/>
              </a:buClr>
              <a:buFont typeface="Arial" panose="020B0604020202020204" pitchFamily="34" charset="0"/>
              <a:buChar char="•"/>
            </a:pPr>
            <a:r>
              <a:rPr lang="en-US" dirty="0"/>
              <a:t>Convey the </a:t>
            </a:r>
            <a:r>
              <a:rPr lang="en-US" dirty="0" err="1"/>
              <a:t>AirLife</a:t>
            </a:r>
            <a:r>
              <a:rPr lang="en-US" dirty="0"/>
              <a:t> solution for Closed Suction Catheters. </a:t>
            </a:r>
          </a:p>
          <a:p>
            <a:pPr marL="380990" indent="-380990">
              <a:buClr>
                <a:srgbClr val="0070C0"/>
              </a:buClr>
              <a:buFont typeface="Arial" panose="020B0604020202020204" pitchFamily="34" charset="0"/>
              <a:buChar char="•"/>
            </a:pPr>
            <a:endParaRPr lang="en-US" dirty="0"/>
          </a:p>
          <a:p>
            <a:pPr marL="380990" indent="-380990">
              <a:buClr>
                <a:srgbClr val="0070C0"/>
              </a:buClr>
              <a:buFont typeface="Arial" panose="020B0604020202020204" pitchFamily="34" charset="0"/>
              <a:buChar char="•"/>
            </a:pPr>
            <a:r>
              <a:rPr lang="en-US" dirty="0"/>
              <a:t>Identify the key features and benefits of </a:t>
            </a:r>
            <a:r>
              <a:rPr lang="en-US" dirty="0" err="1"/>
              <a:t>AirLife</a:t>
            </a:r>
            <a:r>
              <a:rPr lang="en-US" dirty="0"/>
              <a:t> CSS.</a:t>
            </a:r>
          </a:p>
          <a:p>
            <a:pPr marL="380990" indent="-380990">
              <a:buClr>
                <a:srgbClr val="0070C0"/>
              </a:buClr>
              <a:buFont typeface="Arial" panose="020B0604020202020204" pitchFamily="34" charset="0"/>
              <a:buChar char="•"/>
            </a:pPr>
            <a:endParaRPr lang="en-US" dirty="0"/>
          </a:p>
          <a:p>
            <a:pPr marL="380990" indent="-380990">
              <a:buClr>
                <a:srgbClr val="0070C0"/>
              </a:buClr>
              <a:buFont typeface="Arial" panose="020B0604020202020204" pitchFamily="34" charset="0"/>
              <a:buChar char="•"/>
            </a:pPr>
            <a:r>
              <a:rPr lang="en-US" dirty="0"/>
              <a:t>Practice role paying using our insight messaging for Turbo Cleaning.</a:t>
            </a:r>
          </a:p>
          <a:p>
            <a:pPr marL="380990" indent="-380990">
              <a:buClr>
                <a:srgbClr val="0070C0"/>
              </a:buClr>
              <a:buFont typeface="Arial" panose="020B0604020202020204" pitchFamily="34" charset="0"/>
              <a:buChar char="•"/>
            </a:pPr>
            <a:endParaRPr lang="en-US" dirty="0"/>
          </a:p>
          <a:p>
            <a:pPr marL="380990" indent="-380990">
              <a:buClr>
                <a:srgbClr val="0070C0"/>
              </a:buClr>
              <a:buFont typeface="Arial" panose="020B0604020202020204" pitchFamily="34" charset="0"/>
              <a:buChar char="•"/>
            </a:pPr>
            <a:r>
              <a:rPr lang="en-US" dirty="0"/>
              <a:t>Demonstrate in-service techniques for our closed suction systems.</a:t>
            </a:r>
          </a:p>
          <a:p>
            <a:pPr marL="380990" indent="-380990">
              <a:buClr>
                <a:srgbClr val="0070C0"/>
              </a:buClr>
              <a:buFont typeface="Arial" panose="020B0604020202020204" pitchFamily="34" charset="0"/>
              <a:buChar char="•"/>
            </a:pPr>
            <a:endParaRPr lang="en-US" dirty="0"/>
          </a:p>
          <a:p>
            <a:pPr marL="380990" indent="-380990">
              <a:buClr>
                <a:srgbClr val="0070C0"/>
              </a:buClr>
              <a:buFont typeface="Arial" panose="020B0604020202020204" pitchFamily="34" charset="0"/>
              <a:buChar char="•"/>
            </a:pPr>
            <a:r>
              <a:rPr lang="en-US" dirty="0"/>
              <a:t>Tip to tail demonstrations of closed suction catheters.</a:t>
            </a:r>
          </a:p>
        </p:txBody>
      </p:sp>
      <p:sp>
        <p:nvSpPr>
          <p:cNvPr id="3" name="Title 2">
            <a:extLst>
              <a:ext uri="{FF2B5EF4-FFF2-40B4-BE49-F238E27FC236}">
                <a16:creationId xmlns:a16="http://schemas.microsoft.com/office/drawing/2014/main" id="{39BD7F4F-7DD2-D5C9-1FAF-34A9EA69DC5A}"/>
              </a:ext>
            </a:extLst>
          </p:cNvPr>
          <p:cNvSpPr>
            <a:spLocks noGrp="1"/>
          </p:cNvSpPr>
          <p:nvPr>
            <p:ph type="title"/>
          </p:nvPr>
        </p:nvSpPr>
        <p:spPr>
          <a:xfrm>
            <a:off x="507627" y="167148"/>
            <a:ext cx="10515600" cy="813766"/>
          </a:xfrm>
        </p:spPr>
        <p:txBody>
          <a:bodyPr>
            <a:normAutofit/>
          </a:bodyPr>
          <a:lstStyle/>
          <a:p>
            <a:r>
              <a:rPr lang="fr-BE" sz="3200" dirty="0">
                <a:solidFill>
                  <a:srgbClr val="1D51A4"/>
                </a:solidFill>
              </a:rPr>
              <a:t>BALLARD* </a:t>
            </a:r>
            <a:r>
              <a:rPr lang="fr-BE" sz="3200" dirty="0" err="1">
                <a:solidFill>
                  <a:srgbClr val="1D51A4"/>
                </a:solidFill>
              </a:rPr>
              <a:t>Closed</a:t>
            </a:r>
            <a:r>
              <a:rPr lang="fr-BE" sz="3200" dirty="0">
                <a:solidFill>
                  <a:srgbClr val="1D51A4"/>
                </a:solidFill>
              </a:rPr>
              <a:t> </a:t>
            </a:r>
            <a:r>
              <a:rPr lang="fr-BE" sz="3200" dirty="0" err="1">
                <a:solidFill>
                  <a:srgbClr val="1D51A4"/>
                </a:solidFill>
              </a:rPr>
              <a:t>Suction</a:t>
            </a:r>
            <a:r>
              <a:rPr lang="fr-BE" sz="3200" dirty="0">
                <a:solidFill>
                  <a:srgbClr val="1D51A4"/>
                </a:solidFill>
              </a:rPr>
              <a:t> </a:t>
            </a:r>
            <a:r>
              <a:rPr lang="fr-BE" sz="3200" dirty="0" err="1">
                <a:solidFill>
                  <a:srgbClr val="1D51A4"/>
                </a:solidFill>
              </a:rPr>
              <a:t>Systems</a:t>
            </a:r>
            <a:r>
              <a:rPr lang="fr-BE" sz="3200" dirty="0">
                <a:solidFill>
                  <a:srgbClr val="1D51A4"/>
                </a:solidFill>
              </a:rPr>
              <a:t>:</a:t>
            </a:r>
            <a:endParaRPr lang="en-US" sz="3200" dirty="0">
              <a:solidFill>
                <a:srgbClr val="1D51A4"/>
              </a:solidFill>
            </a:endParaRPr>
          </a:p>
        </p:txBody>
      </p:sp>
    </p:spTree>
    <p:extLst>
      <p:ext uri="{BB962C8B-B14F-4D97-AF65-F5344CB8AC3E}">
        <p14:creationId xmlns:p14="http://schemas.microsoft.com/office/powerpoint/2010/main" val="784603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18E2830-45DE-D0E4-6EE3-6540803888A5}"/>
              </a:ext>
            </a:extLst>
          </p:cNvPr>
          <p:cNvSpPr>
            <a:spLocks noGrp="1"/>
          </p:cNvSpPr>
          <p:nvPr>
            <p:ph type="body" sz="quarter" idx="13"/>
          </p:nvPr>
        </p:nvSpPr>
        <p:spPr/>
        <p:txBody>
          <a:bodyPr/>
          <a:lstStyle/>
          <a:p>
            <a:pPr marL="0" indent="0" algn="ctr">
              <a:buNone/>
            </a:pPr>
            <a:r>
              <a:rPr lang="fr-BE" dirty="0"/>
              <a:t>HC608-00</a:t>
            </a:r>
            <a:endParaRPr lang="en-US" dirty="0"/>
          </a:p>
        </p:txBody>
      </p:sp>
      <p:sp>
        <p:nvSpPr>
          <p:cNvPr id="7" name="Text Placeholder 6">
            <a:extLst>
              <a:ext uri="{FF2B5EF4-FFF2-40B4-BE49-F238E27FC236}">
                <a16:creationId xmlns:a16="http://schemas.microsoft.com/office/drawing/2014/main" id="{99D9068B-F35A-7DD7-7C6F-AF9723954527}"/>
              </a:ext>
            </a:extLst>
          </p:cNvPr>
          <p:cNvSpPr>
            <a:spLocks noGrp="1"/>
          </p:cNvSpPr>
          <p:nvPr>
            <p:ph type="body" sz="quarter" idx="14"/>
          </p:nvPr>
        </p:nvSpPr>
        <p:spPr/>
        <p:txBody>
          <a:bodyPr/>
          <a:lstStyle/>
          <a:p>
            <a:pPr marL="0" indent="0" algn="ctr">
              <a:buNone/>
            </a:pPr>
            <a:r>
              <a:rPr lang="fr-BE" dirty="0"/>
              <a:t>HC63369</a:t>
            </a:r>
            <a:endParaRPr lang="en-US" dirty="0"/>
          </a:p>
        </p:txBody>
      </p:sp>
      <p:sp>
        <p:nvSpPr>
          <p:cNvPr id="2" name="Slide Number Placeholder 1">
            <a:extLst>
              <a:ext uri="{FF2B5EF4-FFF2-40B4-BE49-F238E27FC236}">
                <a16:creationId xmlns:a16="http://schemas.microsoft.com/office/drawing/2014/main" id="{D8C94281-4ED2-3D18-2D95-C3A7650AE7B3}"/>
              </a:ext>
            </a:extLst>
          </p:cNvPr>
          <p:cNvSpPr>
            <a:spLocks noGrp="1"/>
          </p:cNvSpPr>
          <p:nvPr>
            <p:ph type="sldNum" sz="quarter" idx="4294967295"/>
          </p:nvPr>
        </p:nvSpPr>
        <p:spPr>
          <a:xfrm>
            <a:off x="11361738" y="6443663"/>
            <a:ext cx="830262" cy="2825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itle 3">
            <a:extLst>
              <a:ext uri="{FF2B5EF4-FFF2-40B4-BE49-F238E27FC236}">
                <a16:creationId xmlns:a16="http://schemas.microsoft.com/office/drawing/2014/main" id="{DBC371F6-7551-60E8-83CB-B91E2CDFE2DD}"/>
              </a:ext>
            </a:extLst>
          </p:cNvPr>
          <p:cNvSpPr txBox="1">
            <a:spLocks noGrp="1"/>
          </p:cNvSpPr>
          <p:nvPr>
            <p:ph type="title"/>
          </p:nvPr>
        </p:nvSpPr>
        <p:spPr>
          <a:xfrm>
            <a:off x="522218" y="283400"/>
            <a:ext cx="11669781" cy="535531"/>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BALLARD* Closed Suction Turbo Cleaning</a:t>
            </a:r>
          </a:p>
        </p:txBody>
      </p:sp>
      <p:pic>
        <p:nvPicPr>
          <p:cNvPr id="4" name="Picture 3">
            <a:extLst>
              <a:ext uri="{FF2B5EF4-FFF2-40B4-BE49-F238E27FC236}">
                <a16:creationId xmlns:a16="http://schemas.microsoft.com/office/drawing/2014/main" id="{274B92AE-4DF0-B917-6AE9-2D20FB862B7F}"/>
              </a:ext>
            </a:extLst>
          </p:cNvPr>
          <p:cNvPicPr>
            <a:picLocks noChangeAspect="1"/>
          </p:cNvPicPr>
          <p:nvPr/>
        </p:nvPicPr>
        <p:blipFill>
          <a:blip r:embed="rId2"/>
          <a:stretch>
            <a:fillRect/>
          </a:stretch>
        </p:blipFill>
        <p:spPr>
          <a:xfrm>
            <a:off x="1499231" y="1071638"/>
            <a:ext cx="2244335" cy="2971373"/>
          </a:xfrm>
          <a:prstGeom prst="rect">
            <a:avLst/>
          </a:prstGeom>
        </p:spPr>
      </p:pic>
      <p:pic>
        <p:nvPicPr>
          <p:cNvPr id="11" name="Picture 10">
            <a:extLst>
              <a:ext uri="{FF2B5EF4-FFF2-40B4-BE49-F238E27FC236}">
                <a16:creationId xmlns:a16="http://schemas.microsoft.com/office/drawing/2014/main" id="{4C9E8FB1-6A54-6455-FF3B-0D12874882DF}"/>
              </a:ext>
            </a:extLst>
          </p:cNvPr>
          <p:cNvPicPr>
            <a:picLocks noChangeAspect="1"/>
          </p:cNvPicPr>
          <p:nvPr/>
        </p:nvPicPr>
        <p:blipFill>
          <a:blip r:embed="rId3"/>
          <a:stretch>
            <a:fillRect/>
          </a:stretch>
        </p:blipFill>
        <p:spPr>
          <a:xfrm>
            <a:off x="5108762" y="1027863"/>
            <a:ext cx="2134157" cy="3067480"/>
          </a:xfrm>
          <a:prstGeom prst="rect">
            <a:avLst/>
          </a:prstGeom>
        </p:spPr>
      </p:pic>
    </p:spTree>
    <p:extLst>
      <p:ext uri="{BB962C8B-B14F-4D97-AF65-F5344CB8AC3E}">
        <p14:creationId xmlns:p14="http://schemas.microsoft.com/office/powerpoint/2010/main" val="1171507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18E2830-45DE-D0E4-6EE3-6540803888A5}"/>
              </a:ext>
            </a:extLst>
          </p:cNvPr>
          <p:cNvSpPr>
            <a:spLocks noGrp="1"/>
          </p:cNvSpPr>
          <p:nvPr>
            <p:ph type="body" sz="quarter" idx="13"/>
          </p:nvPr>
        </p:nvSpPr>
        <p:spPr/>
        <p:txBody>
          <a:bodyPr/>
          <a:lstStyle/>
          <a:p>
            <a:pPr marL="0" indent="0" algn="ctr">
              <a:buNone/>
            </a:pPr>
            <a:r>
              <a:rPr lang="fr-BE" dirty="0"/>
              <a:t>HC615-00</a:t>
            </a:r>
            <a:endParaRPr lang="en-US" dirty="0"/>
          </a:p>
        </p:txBody>
      </p:sp>
      <p:sp>
        <p:nvSpPr>
          <p:cNvPr id="7" name="Text Placeholder 6">
            <a:extLst>
              <a:ext uri="{FF2B5EF4-FFF2-40B4-BE49-F238E27FC236}">
                <a16:creationId xmlns:a16="http://schemas.microsoft.com/office/drawing/2014/main" id="{99D9068B-F35A-7DD7-7C6F-AF9723954527}"/>
              </a:ext>
            </a:extLst>
          </p:cNvPr>
          <p:cNvSpPr>
            <a:spLocks noGrp="1"/>
          </p:cNvSpPr>
          <p:nvPr>
            <p:ph type="body" sz="quarter" idx="14"/>
          </p:nvPr>
        </p:nvSpPr>
        <p:spPr/>
        <p:txBody>
          <a:bodyPr/>
          <a:lstStyle/>
          <a:p>
            <a:pPr marL="0" indent="0" algn="ctr">
              <a:buNone/>
            </a:pPr>
            <a:r>
              <a:rPr lang="fr-BE" dirty="0"/>
              <a:t>HC658-04</a:t>
            </a:r>
            <a:endParaRPr lang="en-US" dirty="0"/>
          </a:p>
        </p:txBody>
      </p:sp>
      <p:sp>
        <p:nvSpPr>
          <p:cNvPr id="2" name="Slide Number Placeholder 1">
            <a:extLst>
              <a:ext uri="{FF2B5EF4-FFF2-40B4-BE49-F238E27FC236}">
                <a16:creationId xmlns:a16="http://schemas.microsoft.com/office/drawing/2014/main" id="{D8C94281-4ED2-3D18-2D95-C3A7650AE7B3}"/>
              </a:ext>
            </a:extLst>
          </p:cNvPr>
          <p:cNvSpPr>
            <a:spLocks noGrp="1"/>
          </p:cNvSpPr>
          <p:nvPr>
            <p:ph type="sldNum" sz="quarter" idx="4294967295"/>
          </p:nvPr>
        </p:nvSpPr>
        <p:spPr>
          <a:xfrm>
            <a:off x="11361738" y="6443663"/>
            <a:ext cx="830262" cy="2825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5D75E3-62B6-C44A-8295-14DF27978E1A}" type="slidenum">
              <a:rPr kumimoji="0" lang="en-US" sz="11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itle 3">
            <a:extLst>
              <a:ext uri="{FF2B5EF4-FFF2-40B4-BE49-F238E27FC236}">
                <a16:creationId xmlns:a16="http://schemas.microsoft.com/office/drawing/2014/main" id="{DBC371F6-7551-60E8-83CB-B91E2CDFE2DD}"/>
              </a:ext>
            </a:extLst>
          </p:cNvPr>
          <p:cNvSpPr txBox="1">
            <a:spLocks noGrp="1"/>
          </p:cNvSpPr>
          <p:nvPr>
            <p:ph type="title"/>
          </p:nvPr>
        </p:nvSpPr>
        <p:spPr>
          <a:xfrm>
            <a:off x="522218" y="283400"/>
            <a:ext cx="11669781" cy="535531"/>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BALLARD* Closed Suction System: AGPs</a:t>
            </a:r>
          </a:p>
        </p:txBody>
      </p:sp>
      <p:pic>
        <p:nvPicPr>
          <p:cNvPr id="9" name="Picture 8">
            <a:extLst>
              <a:ext uri="{FF2B5EF4-FFF2-40B4-BE49-F238E27FC236}">
                <a16:creationId xmlns:a16="http://schemas.microsoft.com/office/drawing/2014/main" id="{2100D966-2E6F-1F5C-EEBA-7395DC339250}"/>
              </a:ext>
            </a:extLst>
          </p:cNvPr>
          <p:cNvPicPr>
            <a:picLocks noChangeAspect="1"/>
          </p:cNvPicPr>
          <p:nvPr/>
        </p:nvPicPr>
        <p:blipFill>
          <a:blip r:embed="rId2"/>
          <a:stretch>
            <a:fillRect/>
          </a:stretch>
        </p:blipFill>
        <p:spPr>
          <a:xfrm>
            <a:off x="1524474" y="1074907"/>
            <a:ext cx="2109375" cy="3005576"/>
          </a:xfrm>
          <a:prstGeom prst="rect">
            <a:avLst/>
          </a:prstGeom>
        </p:spPr>
      </p:pic>
      <p:pic>
        <p:nvPicPr>
          <p:cNvPr id="11" name="Picture 10">
            <a:extLst>
              <a:ext uri="{FF2B5EF4-FFF2-40B4-BE49-F238E27FC236}">
                <a16:creationId xmlns:a16="http://schemas.microsoft.com/office/drawing/2014/main" id="{E490E509-8A34-01BE-B51A-DF4CA2E56A96}"/>
              </a:ext>
            </a:extLst>
          </p:cNvPr>
          <p:cNvPicPr>
            <a:picLocks noChangeAspect="1"/>
          </p:cNvPicPr>
          <p:nvPr/>
        </p:nvPicPr>
        <p:blipFill>
          <a:blip r:embed="rId3"/>
          <a:stretch>
            <a:fillRect/>
          </a:stretch>
        </p:blipFill>
        <p:spPr>
          <a:xfrm>
            <a:off x="5077474" y="1091301"/>
            <a:ext cx="2037051" cy="2940814"/>
          </a:xfrm>
          <a:prstGeom prst="rect">
            <a:avLst/>
          </a:prstGeom>
        </p:spPr>
      </p:pic>
    </p:spTree>
    <p:extLst>
      <p:ext uri="{BB962C8B-B14F-4D97-AF65-F5344CB8AC3E}">
        <p14:creationId xmlns:p14="http://schemas.microsoft.com/office/powerpoint/2010/main" val="1759953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A394-137C-43B6-AB78-6EA475721DAF}"/>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059876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Target Audience/Call Points:</a:t>
            </a:r>
          </a:p>
          <a:p>
            <a:pPr marL="1371600" lvl="1" indent="-685800">
              <a:buClr>
                <a:srgbClr val="0070C0"/>
              </a:buClr>
            </a:pPr>
            <a:r>
              <a:rPr lang="en-US" sz="1800" dirty="0"/>
              <a:t>Infection Control Departments</a:t>
            </a:r>
          </a:p>
          <a:p>
            <a:pPr marL="1371600" lvl="1" indent="-685800">
              <a:buClr>
                <a:srgbClr val="0070C0"/>
              </a:buClr>
            </a:pPr>
            <a:r>
              <a:rPr lang="en-US" sz="1800" dirty="0"/>
              <a:t>Director of Respiratory Therapy/RN</a:t>
            </a:r>
          </a:p>
          <a:p>
            <a:pPr marL="1371600" lvl="1" indent="-685800">
              <a:buClr>
                <a:srgbClr val="0070C0"/>
              </a:buClr>
            </a:pPr>
            <a:r>
              <a:rPr lang="en-US" sz="1800" dirty="0"/>
              <a:t>Intensivists/Hospitalist</a:t>
            </a:r>
          </a:p>
          <a:p>
            <a:pPr marL="1371600" lvl="1" indent="-685800">
              <a:buClr>
                <a:srgbClr val="0070C0"/>
              </a:buClr>
            </a:pPr>
            <a:r>
              <a:rPr lang="en-US" sz="1800" dirty="0"/>
              <a:t>Pulmonologist</a:t>
            </a:r>
          </a:p>
          <a:p>
            <a:pPr marL="1371600" lvl="1" indent="-685800">
              <a:buClr>
                <a:srgbClr val="0070C0"/>
              </a:buClr>
            </a:pPr>
            <a:r>
              <a:rPr lang="en-US" sz="1800" dirty="0"/>
              <a:t>Materials Manager</a:t>
            </a:r>
          </a:p>
          <a:p>
            <a:pPr marL="1371600" lvl="1" indent="-685800">
              <a:buClr>
                <a:srgbClr val="0070C0"/>
              </a:buClr>
            </a:pPr>
            <a:endParaRPr lang="en-US" sz="1800" dirty="0"/>
          </a:p>
          <a:p>
            <a:pPr marL="1371600" lvl="1" indent="-685800">
              <a:buClr>
                <a:srgbClr val="0070C0"/>
              </a:buClr>
            </a:pPr>
            <a:endParaRPr lang="en-US" sz="1800" dirty="0"/>
          </a:p>
          <a:p>
            <a:pPr marL="0" indent="0">
              <a:buNone/>
            </a:pPr>
            <a:r>
              <a:rPr lang="en-US" dirty="0"/>
              <a:t>Products: </a:t>
            </a:r>
          </a:p>
          <a:p>
            <a:pPr marL="1371600" lvl="1" indent="-685800">
              <a:buClr>
                <a:srgbClr val="0070C0"/>
              </a:buClr>
            </a:pPr>
            <a:r>
              <a:rPr lang="en-US" sz="1800" dirty="0"/>
              <a:t>BALLARD* Standard CSS (24hrs)</a:t>
            </a:r>
          </a:p>
          <a:p>
            <a:pPr marL="1371600" lvl="1" indent="-685800">
              <a:buClr>
                <a:srgbClr val="0070C0"/>
              </a:buClr>
            </a:pPr>
            <a:r>
              <a:rPr lang="en-US" sz="1800" dirty="0"/>
              <a:t>BALLARD* Turbo CSS (72hrs)</a:t>
            </a:r>
          </a:p>
          <a:p>
            <a:pPr lvl="1" indent="0">
              <a:buNone/>
            </a:pPr>
            <a:r>
              <a:rPr lang="en-US" sz="1800" dirty="0"/>
              <a:t>May include: Double Swivel Elbow, T-Piece, MDI Port, Dual lumen, wet packs, or directional tip.</a:t>
            </a:r>
            <a:br>
              <a:rPr lang="en-US" sz="1800" dirty="0"/>
            </a:br>
            <a:r>
              <a:rPr lang="en-US" sz="1800" dirty="0"/>
              <a:t>Comes in endotracheal and tracheostomy lengths</a:t>
            </a:r>
          </a:p>
          <a:p>
            <a:pPr marL="0" indent="0" algn="ctr">
              <a:buNone/>
            </a:pPr>
            <a:endParaRPr lang="en-US" sz="1800" dirty="0"/>
          </a:p>
          <a:p>
            <a:pPr marL="0" indent="0">
              <a:buNone/>
            </a:pPr>
            <a:endParaRPr lang="en-US" sz="6400" dirty="0"/>
          </a:p>
          <a:p>
            <a:pPr marL="0" indent="0">
              <a:buNone/>
            </a:pPr>
            <a:endParaRPr lang="en-US" sz="6400" dirty="0"/>
          </a:p>
          <a:p>
            <a:pPr marL="0" indent="0">
              <a:buNone/>
            </a:pPr>
            <a:endParaRPr lang="en-US" sz="1965" dirty="0"/>
          </a:p>
        </p:txBody>
      </p:sp>
      <p:sp>
        <p:nvSpPr>
          <p:cNvPr id="4" name="Title 2">
            <a:extLst>
              <a:ext uri="{FF2B5EF4-FFF2-40B4-BE49-F238E27FC236}">
                <a16:creationId xmlns:a16="http://schemas.microsoft.com/office/drawing/2014/main" id="{69411C98-797B-AD88-688F-7CFE4338A834}"/>
              </a:ext>
            </a:extLst>
          </p:cNvPr>
          <p:cNvSpPr txBox="1">
            <a:spLocks/>
          </p:cNvSpPr>
          <p:nvPr/>
        </p:nvSpPr>
        <p:spPr>
          <a:xfrm>
            <a:off x="507627" y="167148"/>
            <a:ext cx="10515600" cy="8137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r>
              <a:rPr lang="fr-BE" sz="3200" dirty="0" err="1">
                <a:solidFill>
                  <a:srgbClr val="1D51A4"/>
                </a:solidFill>
              </a:rPr>
              <a:t>Closed</a:t>
            </a:r>
            <a:r>
              <a:rPr lang="fr-BE" sz="3200" dirty="0">
                <a:solidFill>
                  <a:srgbClr val="1D51A4"/>
                </a:solidFill>
              </a:rPr>
              <a:t> </a:t>
            </a:r>
            <a:r>
              <a:rPr lang="fr-BE" sz="3200" dirty="0" err="1">
                <a:solidFill>
                  <a:srgbClr val="1D51A4"/>
                </a:solidFill>
              </a:rPr>
              <a:t>Suction</a:t>
            </a:r>
            <a:r>
              <a:rPr lang="fr-BE" sz="3200" dirty="0">
                <a:solidFill>
                  <a:srgbClr val="1D51A4"/>
                </a:solidFill>
              </a:rPr>
              <a:t> </a:t>
            </a:r>
            <a:r>
              <a:rPr lang="fr-BE" sz="3200" dirty="0" err="1">
                <a:solidFill>
                  <a:srgbClr val="1D51A4"/>
                </a:solidFill>
              </a:rPr>
              <a:t>Catheters</a:t>
            </a:r>
            <a:r>
              <a:rPr lang="fr-BE" sz="3200" dirty="0">
                <a:solidFill>
                  <a:srgbClr val="1D51A4"/>
                </a:solidFill>
              </a:rPr>
              <a:t>: </a:t>
            </a:r>
            <a:r>
              <a:rPr lang="fr-BE" sz="3200" dirty="0" err="1">
                <a:solidFill>
                  <a:srgbClr val="1D51A4"/>
                </a:solidFill>
              </a:rPr>
              <a:t>Adults</a:t>
            </a:r>
            <a:endParaRPr lang="en-US" sz="3200" dirty="0">
              <a:solidFill>
                <a:srgbClr val="1D51A4"/>
              </a:solidFill>
            </a:endParaRPr>
          </a:p>
        </p:txBody>
      </p:sp>
    </p:spTree>
    <p:extLst>
      <p:ext uri="{BB962C8B-B14F-4D97-AF65-F5344CB8AC3E}">
        <p14:creationId xmlns:p14="http://schemas.microsoft.com/office/powerpoint/2010/main" val="329989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9811" y="258412"/>
            <a:ext cx="11555105" cy="584775"/>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What is endotracheal suctioning?</a:t>
            </a:r>
            <a:endParaRPr lang="en-US" sz="3200" dirty="0"/>
          </a:p>
        </p:txBody>
      </p:sp>
      <p:sp>
        <p:nvSpPr>
          <p:cNvPr id="5" name="TextBox 4">
            <a:extLst>
              <a:ext uri="{FF2B5EF4-FFF2-40B4-BE49-F238E27FC236}">
                <a16:creationId xmlns:a16="http://schemas.microsoft.com/office/drawing/2014/main" id="{16208869-25DF-8478-B162-2843CBEC0F3D}"/>
              </a:ext>
            </a:extLst>
          </p:cNvPr>
          <p:cNvSpPr txBox="1"/>
          <p:nvPr/>
        </p:nvSpPr>
        <p:spPr>
          <a:xfrm>
            <a:off x="576869" y="1429901"/>
            <a:ext cx="10866426" cy="3877985"/>
          </a:xfrm>
          <a:prstGeom prst="rect">
            <a:avLst/>
          </a:prstGeom>
          <a:noFill/>
        </p:spPr>
        <p:txBody>
          <a:bodyPr wrap="square" rtlCol="0">
            <a:spAutoFit/>
          </a:bodyPr>
          <a:lstStyle/>
          <a:p>
            <a:r>
              <a:rPr lang="en-US" sz="2400" dirty="0"/>
              <a:t>Purpose:  </a:t>
            </a:r>
            <a:br>
              <a:rPr lang="en-US" sz="2400" b="1" dirty="0"/>
            </a:br>
            <a:br>
              <a:rPr lang="en-US" sz="2400" b="1" dirty="0"/>
            </a:br>
            <a:r>
              <a:rPr lang="en-US" dirty="0"/>
              <a:t>Endotracheal or tracheostomy tube suctioning is performed </a:t>
            </a:r>
            <a:br>
              <a:rPr lang="en-US" dirty="0"/>
            </a:br>
            <a:r>
              <a:rPr lang="en-US" dirty="0"/>
              <a:t>to maintain the patency of the artificial airway and </a:t>
            </a:r>
            <a:br>
              <a:rPr lang="en-US" dirty="0"/>
            </a:br>
            <a:r>
              <a:rPr lang="en-US" dirty="0"/>
              <a:t>to improve gas exchange, </a:t>
            </a:r>
            <a:br>
              <a:rPr lang="en-US" dirty="0"/>
            </a:br>
            <a:r>
              <a:rPr lang="en-US" dirty="0"/>
              <a:t>decrease airway resistance and </a:t>
            </a:r>
            <a:br>
              <a:rPr lang="en-US" dirty="0"/>
            </a:br>
            <a:r>
              <a:rPr lang="en-US" dirty="0"/>
              <a:t>reduce infection risk by removing secretions from the trachea and main-stem bronchi.  </a:t>
            </a:r>
            <a:br>
              <a:rPr lang="en-US" dirty="0"/>
            </a:br>
            <a:br>
              <a:rPr lang="en-US" dirty="0"/>
            </a:br>
            <a:r>
              <a:rPr lang="en-US" dirty="0"/>
              <a:t>Suctioning also may be performed to obtain samples of tracheal secretions for laboratory analysis.</a:t>
            </a:r>
          </a:p>
          <a:p>
            <a:endParaRPr lang="en-US" dirty="0"/>
          </a:p>
          <a:p>
            <a:endParaRPr lang="en-US" sz="1600" dirty="0"/>
          </a:p>
          <a:p>
            <a:endParaRPr lang="en-US" sz="1600" dirty="0"/>
          </a:p>
          <a:p>
            <a:endParaRPr lang="en-US" sz="1100" dirty="0"/>
          </a:p>
          <a:p>
            <a:r>
              <a:rPr lang="en-US" sz="1100" dirty="0"/>
              <a:t>*AACN Procedure Manual for High Acuity, Progressive, and Critical Care. 7</a:t>
            </a:r>
            <a:r>
              <a:rPr lang="en-US" sz="1100" baseline="30000" dirty="0"/>
              <a:t>th</a:t>
            </a:r>
            <a:r>
              <a:rPr lang="en-US" sz="1100" dirty="0"/>
              <a:t> Edition.</a:t>
            </a:r>
          </a:p>
        </p:txBody>
      </p:sp>
    </p:spTree>
    <p:extLst>
      <p:ext uri="{BB962C8B-B14F-4D97-AF65-F5344CB8AC3E}">
        <p14:creationId xmlns:p14="http://schemas.microsoft.com/office/powerpoint/2010/main" val="422142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EBD1A2-3F6E-4B7B-B14D-543A32AECA88}"/>
              </a:ext>
            </a:extLst>
          </p:cNvPr>
          <p:cNvSpPr txBox="1"/>
          <p:nvPr/>
        </p:nvSpPr>
        <p:spPr>
          <a:xfrm>
            <a:off x="506446" y="209934"/>
            <a:ext cx="12192000" cy="584775"/>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Purpose of Suctioning (cont.)</a:t>
            </a:r>
          </a:p>
        </p:txBody>
      </p:sp>
      <p:sp>
        <p:nvSpPr>
          <p:cNvPr id="3" name="Content Placeholder 2">
            <a:extLst>
              <a:ext uri="{FF2B5EF4-FFF2-40B4-BE49-F238E27FC236}">
                <a16:creationId xmlns:a16="http://schemas.microsoft.com/office/drawing/2014/main" id="{7919BE66-7C1C-0AB2-784C-5014ED663F8D}"/>
              </a:ext>
            </a:extLst>
          </p:cNvPr>
          <p:cNvSpPr>
            <a:spLocks noGrp="1"/>
          </p:cNvSpPr>
          <p:nvPr>
            <p:ph idx="1"/>
          </p:nvPr>
        </p:nvSpPr>
        <p:spPr>
          <a:xfrm>
            <a:off x="530994" y="1314258"/>
            <a:ext cx="10891271" cy="4737153"/>
          </a:xfrm>
        </p:spPr>
        <p:txBody>
          <a:bodyPr/>
          <a:lstStyle/>
          <a:p>
            <a:endParaRPr lang="en-US" dirty="0"/>
          </a:p>
          <a:p>
            <a:r>
              <a:rPr lang="en-US" sz="1800" dirty="0"/>
              <a:t>Maintain a patent airway by removing retained </a:t>
            </a:r>
            <a:r>
              <a:rPr lang="en-US" sz="1800" dirty="0" err="1"/>
              <a:t>tracheobroncheal</a:t>
            </a:r>
            <a:r>
              <a:rPr lang="en-US" sz="1800" dirty="0"/>
              <a:t> secretions.</a:t>
            </a:r>
          </a:p>
          <a:p>
            <a:endParaRPr lang="en-US" sz="1800" dirty="0"/>
          </a:p>
          <a:p>
            <a:r>
              <a:rPr lang="en-US" sz="1800" dirty="0"/>
              <a:t>To prevent lower respiratory tract infection from retained secretions.</a:t>
            </a:r>
          </a:p>
          <a:p>
            <a:endParaRPr lang="en-US" sz="1800" dirty="0"/>
          </a:p>
          <a:p>
            <a:r>
              <a:rPr lang="en-US" sz="1800" dirty="0"/>
              <a:t>Provide effective ventilation.</a:t>
            </a:r>
          </a:p>
          <a:p>
            <a:endParaRPr lang="en-US" sz="1800" dirty="0"/>
          </a:p>
          <a:p>
            <a:r>
              <a:rPr lang="en-US" sz="1800" dirty="0"/>
              <a:t>Stimulate coughing.</a:t>
            </a:r>
          </a:p>
          <a:p>
            <a:endParaRPr lang="en-US" dirty="0"/>
          </a:p>
        </p:txBody>
      </p:sp>
    </p:spTree>
    <p:extLst>
      <p:ext uri="{BB962C8B-B14F-4D97-AF65-F5344CB8AC3E}">
        <p14:creationId xmlns:p14="http://schemas.microsoft.com/office/powerpoint/2010/main" val="220823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1754" y="1702429"/>
            <a:ext cx="11054687" cy="1200329"/>
          </a:xfrm>
          <a:prstGeom prst="rect">
            <a:avLst/>
          </a:prstGeom>
          <a:noFill/>
        </p:spPr>
        <p:txBody>
          <a:bodyPr wrap="square" rtlCol="0">
            <a:spAutoFit/>
          </a:bodyPr>
          <a:lstStyle/>
          <a:p>
            <a:r>
              <a:rPr lang="en-US" sz="2400" dirty="0">
                <a:solidFill>
                  <a:srgbClr val="00B050"/>
                </a:solidFill>
              </a:rPr>
              <a:t>Suctioning of airways should be performed </a:t>
            </a:r>
            <a:br>
              <a:rPr lang="en-US" sz="2400" dirty="0">
                <a:solidFill>
                  <a:srgbClr val="00B050"/>
                </a:solidFill>
              </a:rPr>
            </a:br>
            <a:r>
              <a:rPr lang="en-US" sz="2400" dirty="0">
                <a:solidFill>
                  <a:srgbClr val="00B050"/>
                </a:solidFill>
              </a:rPr>
              <a:t>only for a clinical indication and </a:t>
            </a:r>
            <a:br>
              <a:rPr lang="en-US" sz="2400" dirty="0">
                <a:solidFill>
                  <a:srgbClr val="00B050"/>
                </a:solidFill>
              </a:rPr>
            </a:br>
            <a:r>
              <a:rPr lang="en-US" sz="2400" dirty="0">
                <a:solidFill>
                  <a:srgbClr val="00B050"/>
                </a:solidFill>
              </a:rPr>
              <a:t>not as a routine fixed-schedule treatment.</a:t>
            </a:r>
          </a:p>
        </p:txBody>
      </p:sp>
      <p:sp>
        <p:nvSpPr>
          <p:cNvPr id="5" name="TextBox 4">
            <a:extLst>
              <a:ext uri="{FF2B5EF4-FFF2-40B4-BE49-F238E27FC236}">
                <a16:creationId xmlns:a16="http://schemas.microsoft.com/office/drawing/2014/main" id="{41738ADC-0C2A-4595-9163-60BAE41DD9EA}"/>
              </a:ext>
            </a:extLst>
          </p:cNvPr>
          <p:cNvSpPr txBox="1"/>
          <p:nvPr/>
        </p:nvSpPr>
        <p:spPr>
          <a:xfrm>
            <a:off x="511754" y="206404"/>
            <a:ext cx="6614160" cy="584775"/>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When should it be performed?</a:t>
            </a:r>
          </a:p>
        </p:txBody>
      </p:sp>
    </p:spTree>
    <p:extLst>
      <p:ext uri="{BB962C8B-B14F-4D97-AF65-F5344CB8AC3E}">
        <p14:creationId xmlns:p14="http://schemas.microsoft.com/office/powerpoint/2010/main" val="240607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2221" y="223006"/>
            <a:ext cx="11709779" cy="584775"/>
          </a:xfrm>
          <a:prstGeom prst="rect">
            <a:avLst/>
          </a:prstGeom>
          <a:noFill/>
        </p:spPr>
        <p:txBody>
          <a:bodyPr wrap="square" rtlCol="0">
            <a:spAutoFit/>
          </a:bodyPr>
          <a:lstStyle/>
          <a:p>
            <a:r>
              <a:rPr lang="en-US" sz="3200" dirty="0">
                <a:solidFill>
                  <a:srgbClr val="1D51A4"/>
                </a:solidFill>
                <a:latin typeface="Arial" panose="020B0604020202020204" pitchFamily="34" charset="0"/>
                <a:ea typeface="+mj-ea"/>
                <a:cs typeface="Arial" panose="020B0604020202020204" pitchFamily="34" charset="0"/>
              </a:rPr>
              <a:t>Indications for suction include the following:</a:t>
            </a:r>
            <a:endParaRPr lang="en-US" sz="3200" dirty="0"/>
          </a:p>
        </p:txBody>
      </p:sp>
      <p:sp>
        <p:nvSpPr>
          <p:cNvPr id="3" name="Content Placeholder 2">
            <a:extLst>
              <a:ext uri="{FF2B5EF4-FFF2-40B4-BE49-F238E27FC236}">
                <a16:creationId xmlns:a16="http://schemas.microsoft.com/office/drawing/2014/main" id="{EB27D08E-3B9E-1CEA-8078-CF66A7CEF982}"/>
              </a:ext>
            </a:extLst>
          </p:cNvPr>
          <p:cNvSpPr>
            <a:spLocks noGrp="1"/>
          </p:cNvSpPr>
          <p:nvPr>
            <p:ph idx="1"/>
          </p:nvPr>
        </p:nvSpPr>
        <p:spPr>
          <a:xfrm>
            <a:off x="586523" y="1498094"/>
            <a:ext cx="10891271" cy="4737153"/>
          </a:xfrm>
        </p:spPr>
        <p:txBody>
          <a:bodyPr>
            <a:normAutofit/>
          </a:bodyPr>
          <a:lstStyle/>
          <a:p>
            <a:pPr marL="342900" indent="-342900">
              <a:buClr>
                <a:srgbClr val="0070C0"/>
              </a:buClr>
              <a:buFont typeface="Arial" panose="020B0604020202020204" pitchFamily="34" charset="0"/>
              <a:buChar char="•"/>
            </a:pPr>
            <a:r>
              <a:rPr lang="en-US" sz="1800" dirty="0"/>
              <a:t>Secretions in the artificial airway,</a:t>
            </a:r>
          </a:p>
          <a:p>
            <a:pPr marL="342900" indent="-342900">
              <a:buClr>
                <a:srgbClr val="0070C0"/>
              </a:buClr>
              <a:buFont typeface="Arial" panose="020B0604020202020204" pitchFamily="34" charset="0"/>
              <a:buChar char="•"/>
            </a:pPr>
            <a:r>
              <a:rPr lang="en-US" sz="1800" dirty="0"/>
              <a:t>Suspected aspiration of gastric or upper-airway secretions,</a:t>
            </a:r>
          </a:p>
          <a:p>
            <a:pPr marL="342900" indent="-342900">
              <a:buClr>
                <a:srgbClr val="0070C0"/>
              </a:buClr>
              <a:buFont typeface="Arial" panose="020B0604020202020204" pitchFamily="34" charset="0"/>
              <a:buChar char="•"/>
            </a:pPr>
            <a:r>
              <a:rPr lang="en-US" sz="1800" dirty="0"/>
              <a:t>Auscultation of adventitious lung sounds,</a:t>
            </a:r>
          </a:p>
          <a:p>
            <a:pPr marL="342900" indent="-342900">
              <a:buClr>
                <a:srgbClr val="0070C0"/>
              </a:buClr>
              <a:buFont typeface="Arial" panose="020B0604020202020204" pitchFamily="34" charset="0"/>
              <a:buChar char="•"/>
            </a:pPr>
            <a:r>
              <a:rPr lang="en-US" sz="1800" dirty="0"/>
              <a:t>Increase in peak airway pressure, </a:t>
            </a:r>
          </a:p>
          <a:p>
            <a:pPr marL="342900" indent="-342900">
              <a:buClr>
                <a:srgbClr val="0070C0"/>
              </a:buClr>
              <a:buFont typeface="Arial" panose="020B0604020202020204" pitchFamily="34" charset="0"/>
              <a:buChar char="•"/>
            </a:pPr>
            <a:r>
              <a:rPr lang="en-US" sz="1800" dirty="0"/>
              <a:t>Increase in respiratory rate, frequent coughing, or both,</a:t>
            </a:r>
          </a:p>
          <a:p>
            <a:pPr marL="342900" indent="-342900">
              <a:buClr>
                <a:srgbClr val="0070C0"/>
              </a:buClr>
              <a:buFont typeface="Arial" panose="020B0604020202020204" pitchFamily="34" charset="0"/>
              <a:buChar char="•"/>
            </a:pPr>
            <a:r>
              <a:rPr lang="en-US" sz="1800" dirty="0"/>
              <a:t>Gradual or sudden decrease in blood oxygen saturations,</a:t>
            </a:r>
          </a:p>
          <a:p>
            <a:pPr marL="342900" indent="-342900">
              <a:buClr>
                <a:srgbClr val="0070C0"/>
              </a:buClr>
              <a:buFont typeface="Arial" panose="020B0604020202020204" pitchFamily="34" charset="0"/>
              <a:buChar char="•"/>
            </a:pPr>
            <a:r>
              <a:rPr lang="en-US" sz="1800" dirty="0"/>
              <a:t>Sudden onset of respiratory distress.</a:t>
            </a:r>
          </a:p>
        </p:txBody>
      </p:sp>
    </p:spTree>
    <p:extLst>
      <p:ext uri="{BB962C8B-B14F-4D97-AF65-F5344CB8AC3E}">
        <p14:creationId xmlns:p14="http://schemas.microsoft.com/office/powerpoint/2010/main" val="118503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irLif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3354</TotalTime>
  <Words>2296</Words>
  <Application>Microsoft Office PowerPoint</Application>
  <PresentationFormat>Widescreen</PresentationFormat>
  <Paragraphs>362</Paragraphs>
  <Slides>42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Courier New</vt:lpstr>
      <vt:lpstr>Times-Roman</vt:lpstr>
      <vt:lpstr>Verdana</vt:lpstr>
      <vt:lpstr>Wingdings</vt:lpstr>
      <vt:lpstr>AirLife Theme</vt:lpstr>
      <vt:lpstr>BALLARD* Closed Suction Systems</vt:lpstr>
      <vt:lpstr> BALLARD*  Closed Suction Systems</vt:lpstr>
      <vt:lpstr>PowerPoint Presentation</vt:lpstr>
      <vt:lpstr>BALLARD* Closed Suction Systems:</vt:lpstr>
      <vt:lpstr>PowerPoint Presentation</vt:lpstr>
      <vt:lpstr>PowerPoint Presentation</vt:lpstr>
      <vt:lpstr>PowerPoint Presentation</vt:lpstr>
      <vt:lpstr>PowerPoint Presentation</vt:lpstr>
      <vt:lpstr>PowerPoint Presentation</vt:lpstr>
      <vt:lpstr>Complications associated with suctioning of artificial airway:</vt:lpstr>
      <vt:lpstr>History:</vt:lpstr>
      <vt:lpstr>Types of Suctioning</vt:lpstr>
      <vt:lpstr>PowerPoint Presentation</vt:lpstr>
      <vt:lpstr>1985</vt:lpstr>
      <vt:lpstr>PowerPoint Presentation</vt:lpstr>
      <vt:lpstr>PowerPoint Presentation</vt:lpstr>
      <vt:lpstr>Clinical Guidelines: CDC and AARC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Critical Care Products CSC 72 Microbiology Report.  Nelson Laboratories final Reports, Laboratory Numbers 184343, 163901.1</vt:lpstr>
      <vt:lpstr>Turbo Closed Suction System</vt:lpstr>
      <vt:lpstr>Tips &amp; Tricks</vt:lpstr>
      <vt:lpstr>PowerPoint Presentation</vt:lpstr>
      <vt:lpstr>PowerPoint Presentation</vt:lpstr>
      <vt:lpstr>Tips &amp; Tricks</vt:lpstr>
      <vt:lpstr>Tips &amp; Tricks</vt:lpstr>
      <vt:lpstr>Tips &amp; Tricks</vt:lpstr>
      <vt:lpstr>Tips &amp; Tricks</vt:lpstr>
      <vt:lpstr>BALLARD* CSS  Sales &amp; Marketing tools</vt:lpstr>
      <vt:lpstr>BALLARD* Closed Suction System: Open vs. Closed Suction</vt:lpstr>
      <vt:lpstr>BALLARD* Closed Suction System: General</vt:lpstr>
      <vt:lpstr>BALLARD* Closed Suction Turbo Cleaning</vt:lpstr>
      <vt:lpstr>BALLARD* Closed Suction System: AGPs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Gossett</dc:creator>
  <cp:lastModifiedBy>Van Audenhove, Luc</cp:lastModifiedBy>
  <cp:revision>183</cp:revision>
  <cp:lastPrinted>2018-06-05T06:49:42Z</cp:lastPrinted>
  <dcterms:created xsi:type="dcterms:W3CDTF">2018-05-31T13:58:24Z</dcterms:created>
  <dcterms:modified xsi:type="dcterms:W3CDTF">2023-10-25T12:34:09Z</dcterms:modified>
</cp:coreProperties>
</file>