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648" r:id="rId2"/>
  </p:sldMasterIdLst>
  <p:notesMasterIdLst>
    <p:notesMasterId r:id="rId41"/>
  </p:notesMasterIdLst>
  <p:handoutMasterIdLst>
    <p:handoutMasterId r:id="rId42"/>
  </p:handoutMasterIdLst>
  <p:sldIdLst>
    <p:sldId id="866" r:id="rId3"/>
    <p:sldId id="867" r:id="rId4"/>
    <p:sldId id="870" r:id="rId5"/>
    <p:sldId id="299" r:id="rId6"/>
    <p:sldId id="286" r:id="rId7"/>
    <p:sldId id="285" r:id="rId8"/>
    <p:sldId id="287" r:id="rId9"/>
    <p:sldId id="300" r:id="rId10"/>
    <p:sldId id="29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37" r:id="rId25"/>
    <p:sldId id="314" r:id="rId26"/>
    <p:sldId id="316" r:id="rId27"/>
    <p:sldId id="871" r:id="rId28"/>
    <p:sldId id="318" r:id="rId29"/>
    <p:sldId id="319" r:id="rId30"/>
    <p:sldId id="317" r:id="rId31"/>
    <p:sldId id="321" r:id="rId32"/>
    <p:sldId id="322" r:id="rId33"/>
    <p:sldId id="323" r:id="rId34"/>
    <p:sldId id="330" r:id="rId35"/>
    <p:sldId id="873" r:id="rId36"/>
    <p:sldId id="344" r:id="rId37"/>
    <p:sldId id="872" r:id="rId38"/>
    <p:sldId id="874" r:id="rId39"/>
    <p:sldId id="35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998"/>
    <a:srgbClr val="4E7883"/>
    <a:srgbClr val="298FC2"/>
    <a:srgbClr val="FC6F6A"/>
    <a:srgbClr val="FD7B56"/>
    <a:srgbClr val="FD8643"/>
    <a:srgbClr val="FE922F"/>
    <a:srgbClr val="FB637E"/>
    <a:srgbClr val="FF9E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82"/>
    <p:restoredTop sz="94650"/>
  </p:normalViewPr>
  <p:slideViewPr>
    <p:cSldViewPr snapToGrid="0" snapToObjects="1">
      <p:cViewPr varScale="1">
        <p:scale>
          <a:sx n="78" d="100"/>
          <a:sy n="78" d="100"/>
        </p:scale>
        <p:origin x="69" y="525"/>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5" d="100"/>
          <a:sy n="145" d="100"/>
        </p:scale>
        <p:origin x="100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Closed</c:v>
                </c:pt>
              </c:strCache>
            </c:strRef>
          </c:tx>
          <c:invertIfNegative val="0"/>
          <c:cat>
            <c:strRef>
              <c:f>Sheet1!$A$2:$A$5</c:f>
              <c:strCache>
                <c:ptCount val="4"/>
                <c:pt idx="0">
                  <c:v>Staff time/day (min)</c:v>
                </c:pt>
                <c:pt idx="1">
                  <c:v>Decreased SpO2 (%)</c:v>
                </c:pt>
                <c:pt idx="2">
                  <c:v>Increased MAP (%)</c:v>
                </c:pt>
                <c:pt idx="3">
                  <c:v>Increased HR (%)</c:v>
                </c:pt>
              </c:strCache>
            </c:strRef>
          </c:cat>
          <c:val>
            <c:numRef>
              <c:f>Sheet1!$B$2:$B$5</c:f>
              <c:numCache>
                <c:formatCode>General</c:formatCode>
                <c:ptCount val="4"/>
                <c:pt idx="0">
                  <c:v>23</c:v>
                </c:pt>
                <c:pt idx="1">
                  <c:v>4.8</c:v>
                </c:pt>
                <c:pt idx="2">
                  <c:v>3.4</c:v>
                </c:pt>
                <c:pt idx="3">
                  <c:v>1.6</c:v>
                </c:pt>
              </c:numCache>
            </c:numRef>
          </c:val>
          <c:extLst>
            <c:ext xmlns:c16="http://schemas.microsoft.com/office/drawing/2014/chart" uri="{C3380CC4-5D6E-409C-BE32-E72D297353CC}">
              <c16:uniqueId val="{00000000-9A0C-4711-9662-9BD18B60233F}"/>
            </c:ext>
          </c:extLst>
        </c:ser>
        <c:ser>
          <c:idx val="1"/>
          <c:order val="1"/>
          <c:tx>
            <c:strRef>
              <c:f>Sheet1!$C$1</c:f>
              <c:strCache>
                <c:ptCount val="1"/>
                <c:pt idx="0">
                  <c:v>Open</c:v>
                </c:pt>
              </c:strCache>
            </c:strRef>
          </c:tx>
          <c:invertIfNegative val="0"/>
          <c:cat>
            <c:strRef>
              <c:f>Sheet1!$A$2:$A$5</c:f>
              <c:strCache>
                <c:ptCount val="4"/>
                <c:pt idx="0">
                  <c:v>Staff time/day (min)</c:v>
                </c:pt>
                <c:pt idx="1">
                  <c:v>Decreased SpO2 (%)</c:v>
                </c:pt>
                <c:pt idx="2">
                  <c:v>Increased MAP (%)</c:v>
                </c:pt>
                <c:pt idx="3">
                  <c:v>Increased HR (%)</c:v>
                </c:pt>
              </c:strCache>
            </c:strRef>
          </c:cat>
          <c:val>
            <c:numRef>
              <c:f>Sheet1!$C$2:$C$5</c:f>
              <c:numCache>
                <c:formatCode>General</c:formatCode>
                <c:ptCount val="4"/>
                <c:pt idx="0">
                  <c:v>38</c:v>
                </c:pt>
                <c:pt idx="1">
                  <c:v>6.3</c:v>
                </c:pt>
                <c:pt idx="2">
                  <c:v>9.1999999999999993</c:v>
                </c:pt>
                <c:pt idx="3">
                  <c:v>4.5999999999999996</c:v>
                </c:pt>
              </c:numCache>
            </c:numRef>
          </c:val>
          <c:extLst>
            <c:ext xmlns:c16="http://schemas.microsoft.com/office/drawing/2014/chart" uri="{C3380CC4-5D6E-409C-BE32-E72D297353CC}">
              <c16:uniqueId val="{00000001-9A0C-4711-9662-9BD18B60233F}"/>
            </c:ext>
          </c:extLst>
        </c:ser>
        <c:dLbls>
          <c:showLegendKey val="0"/>
          <c:showVal val="0"/>
          <c:showCatName val="0"/>
          <c:showSerName val="0"/>
          <c:showPercent val="0"/>
          <c:showBubbleSize val="0"/>
        </c:dLbls>
        <c:gapWidth val="150"/>
        <c:axId val="271170536"/>
        <c:axId val="271161912"/>
      </c:barChart>
      <c:catAx>
        <c:axId val="271170536"/>
        <c:scaling>
          <c:orientation val="minMax"/>
        </c:scaling>
        <c:delete val="0"/>
        <c:axPos val="b"/>
        <c:numFmt formatCode="General" sourceLinked="0"/>
        <c:majorTickMark val="out"/>
        <c:minorTickMark val="none"/>
        <c:tickLblPos val="nextTo"/>
        <c:txPr>
          <a:bodyPr/>
          <a:lstStyle/>
          <a:p>
            <a:pPr>
              <a:defRPr sz="1100"/>
            </a:pPr>
            <a:endParaRPr lang="en-US"/>
          </a:p>
        </c:txPr>
        <c:crossAx val="271161912"/>
        <c:crosses val="autoZero"/>
        <c:auto val="1"/>
        <c:lblAlgn val="ctr"/>
        <c:lblOffset val="100"/>
        <c:noMultiLvlLbl val="0"/>
      </c:catAx>
      <c:valAx>
        <c:axId val="271161912"/>
        <c:scaling>
          <c:orientation val="minMax"/>
        </c:scaling>
        <c:delete val="0"/>
        <c:axPos val="l"/>
        <c:majorGridlines/>
        <c:numFmt formatCode="General" sourceLinked="1"/>
        <c:majorTickMark val="out"/>
        <c:minorTickMark val="none"/>
        <c:tickLblPos val="nextTo"/>
        <c:crossAx val="271170536"/>
        <c:crosses val="autoZero"/>
        <c:crossBetween val="between"/>
      </c:valAx>
    </c:plotArea>
    <c:legend>
      <c:legendPos val="r"/>
      <c:overlay val="0"/>
    </c:legend>
    <c:plotVisOnly val="1"/>
    <c:dispBlanksAs val="gap"/>
    <c:showDLblsOverMax val="0"/>
  </c:chart>
  <c:txPr>
    <a:bodyPr/>
    <a:lstStyle/>
    <a:p>
      <a:pPr>
        <a:defRPr sz="1400" baseline="0">
          <a:solidFill>
            <a:srgbClr val="002060"/>
          </a:solidFil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0.621</cdr:x>
      <cdr:y>0.14522</cdr:y>
    </cdr:from>
    <cdr:to>
      <cdr:x>0.81382</cdr:x>
      <cdr:y>0.24126</cdr:y>
    </cdr:to>
    <cdr:sp macro="" textlink="">
      <cdr:nvSpPr>
        <cdr:cNvPr id="2" name="TextBox 1"/>
        <cdr:cNvSpPr txBox="1"/>
      </cdr:nvSpPr>
      <cdr:spPr>
        <a:xfrm xmlns:a="http://schemas.openxmlformats.org/drawingml/2006/main">
          <a:off x="3429161" y="538679"/>
          <a:ext cx="1064792" cy="3562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solidFill>
                <a:schemeClr val="bg1"/>
              </a:solidFill>
            </a:rPr>
            <a:t>All </a:t>
          </a:r>
          <a:r>
            <a:rPr lang="en-US" sz="1400" i="1" dirty="0">
              <a:solidFill>
                <a:schemeClr val="bg1"/>
              </a:solidFill>
            </a:rPr>
            <a:t>p</a:t>
          </a:r>
          <a:r>
            <a:rPr lang="en-US" sz="1400" dirty="0">
              <a:solidFill>
                <a:schemeClr val="bg1"/>
              </a:solidFill>
            </a:rPr>
            <a:t>  &lt; 0.05</a:t>
          </a:r>
        </a:p>
      </cdr:txBody>
    </cdr:sp>
  </cdr:relSizeAnchor>
  <cdr:relSizeAnchor xmlns:cdr="http://schemas.openxmlformats.org/drawingml/2006/chartDrawing">
    <cdr:from>
      <cdr:x>0.6302</cdr:x>
      <cdr:y>0.15892</cdr:y>
    </cdr:from>
    <cdr:to>
      <cdr:x>0.82302</cdr:x>
      <cdr:y>0.25495</cdr:y>
    </cdr:to>
    <cdr:sp macro="" textlink="">
      <cdr:nvSpPr>
        <cdr:cNvPr id="3" name="TextBox 1"/>
        <cdr:cNvSpPr txBox="1"/>
      </cdr:nvSpPr>
      <cdr:spPr>
        <a:xfrm xmlns:a="http://schemas.openxmlformats.org/drawingml/2006/main">
          <a:off x="3479978" y="589478"/>
          <a:ext cx="1064756" cy="35624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rgbClr val="002060"/>
              </a:solidFill>
            </a:rPr>
            <a:t>All </a:t>
          </a:r>
          <a:r>
            <a:rPr lang="en-US" sz="1400" i="1" dirty="0">
              <a:solidFill>
                <a:srgbClr val="002060"/>
              </a:solidFill>
            </a:rPr>
            <a:t>p</a:t>
          </a:r>
          <a:r>
            <a:rPr lang="en-US" sz="1400" dirty="0">
              <a:solidFill>
                <a:srgbClr val="002060"/>
              </a:solidFill>
            </a:rPr>
            <a:t>  &lt; 0.05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D9E5B3-22BE-EA49-9981-F001DC0528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20E146-9BB7-6949-BCAE-C95264FDB6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1DB347-C9F4-2349-B22E-ECC743D02CB9}" type="datetimeFigureOut">
              <a:rPr lang="en-US" smtClean="0"/>
              <a:t>10/25/2023</a:t>
            </a:fld>
            <a:endParaRPr lang="en-US"/>
          </a:p>
        </p:txBody>
      </p:sp>
      <p:sp>
        <p:nvSpPr>
          <p:cNvPr id="4" name="Footer Placeholder 3">
            <a:extLst>
              <a:ext uri="{FF2B5EF4-FFF2-40B4-BE49-F238E27FC236}">
                <a16:creationId xmlns:a16="http://schemas.microsoft.com/office/drawing/2014/main" id="{28A8B35D-C99D-D245-97E8-030C1263CD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C2DD83-8CFA-1542-9C64-FA814EA4AD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95AC33-6A20-224B-86DF-A71E69FAAC3C}" type="slidenum">
              <a:rPr lang="en-US" smtClean="0"/>
              <a:t>‹#›</a:t>
            </a:fld>
            <a:endParaRPr lang="en-US"/>
          </a:p>
        </p:txBody>
      </p:sp>
    </p:spTree>
    <p:extLst>
      <p:ext uri="{BB962C8B-B14F-4D97-AF65-F5344CB8AC3E}">
        <p14:creationId xmlns:p14="http://schemas.microsoft.com/office/powerpoint/2010/main" val="1143112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9A6226-457A-4350-B12A-4BA97207D26B}"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90EA5-0915-4F5D-87BF-B771FF089239}" type="slidenum">
              <a:rPr lang="en-US" smtClean="0"/>
              <a:t>‹#›</a:t>
            </a:fld>
            <a:endParaRPr lang="en-US"/>
          </a:p>
        </p:txBody>
      </p:sp>
    </p:spTree>
    <p:extLst>
      <p:ext uri="{BB962C8B-B14F-4D97-AF65-F5344CB8AC3E}">
        <p14:creationId xmlns:p14="http://schemas.microsoft.com/office/powerpoint/2010/main" val="279141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6CEAFB7-0AC3-44A6-9722-FA5E2EB71FBB}" type="slidenum">
              <a:rPr lang="en-US"/>
              <a:pPr/>
              <a:t>5</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b="1" dirty="0">
                <a:latin typeface="Times New Roman" pitchFamily="18" charset="0"/>
              </a:rPr>
              <a:t>Neonates</a:t>
            </a:r>
          </a:p>
          <a:p>
            <a:pPr eaLnBrk="1" hangingPunct="1">
              <a:buFontTx/>
              <a:buChar char="•"/>
            </a:pPr>
            <a:r>
              <a:rPr lang="en-US" dirty="0">
                <a:latin typeface="Times New Roman" pitchFamily="18" charset="0"/>
              </a:rPr>
              <a:t>Premature Infants</a:t>
            </a:r>
          </a:p>
          <a:p>
            <a:pPr lvl="1" eaLnBrk="1" hangingPunct="1">
              <a:buFontTx/>
              <a:buChar char="•"/>
            </a:pPr>
            <a:r>
              <a:rPr lang="en-US" dirty="0">
                <a:latin typeface="Times New Roman" pitchFamily="18" charset="0"/>
              </a:rPr>
              <a:t>Premature infants often require ballot or a support because their lungs are not fully functional and may lack </a:t>
            </a:r>
            <a:r>
              <a:rPr lang="en-US" b="1" dirty="0">
                <a:latin typeface="Times New Roman" pitchFamily="18" charset="0"/>
              </a:rPr>
              <a:t>surfactant</a:t>
            </a:r>
            <a:r>
              <a:rPr lang="en-US" dirty="0">
                <a:latin typeface="Times New Roman" pitchFamily="18" charset="0"/>
              </a:rPr>
              <a:t>, a chemical produced by the body that keeps the lungs inflated.</a:t>
            </a:r>
          </a:p>
          <a:p>
            <a:pPr eaLnBrk="1" hangingPunct="1">
              <a:buFontTx/>
              <a:buChar char="•"/>
            </a:pPr>
            <a:r>
              <a:rPr lang="en-US" dirty="0">
                <a:latin typeface="Times New Roman" pitchFamily="18" charset="0"/>
              </a:rPr>
              <a:t>High Pregnancy/labor/delivery complications</a:t>
            </a:r>
          </a:p>
          <a:p>
            <a:pPr lvl="1" eaLnBrk="1" hangingPunct="1">
              <a:buFontTx/>
              <a:buChar char="•"/>
            </a:pPr>
            <a:r>
              <a:rPr lang="en-US" dirty="0">
                <a:latin typeface="Times New Roman" pitchFamily="18" charset="0"/>
              </a:rPr>
              <a:t>Delivery complications place a huge amount of stress on the neonate and the stress often leads to respiratory failure and the need for ventilation </a:t>
            </a:r>
          </a:p>
          <a:p>
            <a:pPr eaLnBrk="1" hangingPunct="1">
              <a:buFontTx/>
              <a:buChar char="•"/>
            </a:pPr>
            <a:r>
              <a:rPr lang="en-US" dirty="0">
                <a:latin typeface="Times New Roman" pitchFamily="18" charset="0"/>
              </a:rPr>
              <a:t>Fetal stress</a:t>
            </a:r>
          </a:p>
          <a:p>
            <a:pPr lvl="1" eaLnBrk="1" hangingPunct="1">
              <a:buFontTx/>
              <a:buChar char="•"/>
            </a:pPr>
            <a:r>
              <a:rPr lang="en-US" dirty="0">
                <a:latin typeface="Times New Roman" pitchFamily="18" charset="0"/>
              </a:rPr>
              <a:t>Labor complications</a:t>
            </a:r>
          </a:p>
          <a:p>
            <a:pPr lvl="1" eaLnBrk="1" hangingPunct="1">
              <a:buFontTx/>
              <a:buChar char="•"/>
            </a:pPr>
            <a:r>
              <a:rPr lang="en-US" dirty="0">
                <a:latin typeface="Times New Roman" pitchFamily="18" charset="0"/>
              </a:rPr>
              <a:t>Delivery</a:t>
            </a:r>
          </a:p>
          <a:p>
            <a:pPr eaLnBrk="1" hangingPunct="1">
              <a:buFontTx/>
              <a:buChar char="•"/>
            </a:pPr>
            <a:r>
              <a:rPr lang="en-US" dirty="0">
                <a:latin typeface="Times New Roman" pitchFamily="18" charset="0"/>
              </a:rPr>
              <a:t>Meconium aspiration</a:t>
            </a:r>
          </a:p>
          <a:p>
            <a:pPr lvl="1" eaLnBrk="1" hangingPunct="1">
              <a:buFontTx/>
              <a:buChar char="•"/>
            </a:pPr>
            <a:r>
              <a:rPr lang="en-US" dirty="0">
                <a:latin typeface="Times New Roman" pitchFamily="18" charset="0"/>
              </a:rPr>
              <a:t>Meconium aspiration occurs when the neonate takes a breath during the delivery process when the airway is filled with the baby’s first bowel movement. In general terms, it is aspiration of fecal material. Fecal material is caustic to the lungs and causes respiratory failure. Mechanical ventilation and suctioning will resolve this aspiration.</a:t>
            </a:r>
          </a:p>
          <a:p>
            <a:pPr eaLnBrk="1" hangingPunct="1"/>
            <a:endParaRPr lang="en-US" dirty="0">
              <a:latin typeface="Times New Roman" pitchFamily="18" charset="0"/>
            </a:endParaRPr>
          </a:p>
        </p:txBody>
      </p:sp>
    </p:spTree>
    <p:extLst>
      <p:ext uri="{BB962C8B-B14F-4D97-AF65-F5344CB8AC3E}">
        <p14:creationId xmlns:p14="http://schemas.microsoft.com/office/powerpoint/2010/main" val="2473101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EB97701B-001D-47A7-9D82-51C3125F0E53}" type="slidenum">
              <a:rPr lang="en-US" smtClean="0">
                <a:latin typeface="Arial" pitchFamily="34" charset="0"/>
                <a:ea typeface="MS PGothic" pitchFamily="34" charset="-128"/>
              </a:rPr>
              <a:pPr/>
              <a:t>16</a:t>
            </a:fld>
            <a:endParaRPr lang="en-US">
              <a:latin typeface="Arial" pitchFamily="34" charset="0"/>
              <a:ea typeface="MS PGothic" pitchFamily="34" charset="-128"/>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36636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6E4FBF5-1B0F-437A-A0CC-9018DB0AE90A}" type="slidenum">
              <a:rPr lang="en-US"/>
              <a:pPr/>
              <a:t>17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b="1" i="1" dirty="0"/>
              <a:t>Infection Control</a:t>
            </a:r>
          </a:p>
          <a:p>
            <a:pPr eaLnBrk="1" hangingPunct="1"/>
            <a:endParaRPr lang="en-US" dirty="0"/>
          </a:p>
          <a:p>
            <a:pPr eaLnBrk="1" hangingPunct="1">
              <a:buFontTx/>
              <a:buChar char="•"/>
            </a:pPr>
            <a:r>
              <a:rPr lang="en-US" dirty="0"/>
              <a:t>Reduce opportunity for procedure related infections -VAP</a:t>
            </a:r>
          </a:p>
          <a:p>
            <a:pPr eaLnBrk="1" hangingPunct="1">
              <a:buFontTx/>
              <a:buChar char="•"/>
            </a:pPr>
            <a:r>
              <a:rPr lang="en-US" dirty="0"/>
              <a:t>Protect care-giver from contamination</a:t>
            </a:r>
          </a:p>
          <a:p>
            <a:pPr eaLnBrk="1" hangingPunct="1">
              <a:buFontTx/>
              <a:buChar char="•"/>
            </a:pPr>
            <a:r>
              <a:rPr lang="en-US" dirty="0"/>
              <a:t>Reduce pt-pt cross contamination</a:t>
            </a:r>
          </a:p>
          <a:p>
            <a:pPr eaLnBrk="1" hangingPunct="1">
              <a:buFontTx/>
              <a:buChar char="•"/>
            </a:pPr>
            <a:r>
              <a:rPr lang="en-US" dirty="0"/>
              <a:t>Maintain closed vent circuit</a:t>
            </a:r>
          </a:p>
          <a:p>
            <a:pPr eaLnBrk="1" hangingPunct="1">
              <a:buFontTx/>
              <a:buChar char="•"/>
            </a:pPr>
            <a:endParaRPr lang="en-US" dirty="0"/>
          </a:p>
          <a:p>
            <a:pPr eaLnBrk="1" hangingPunct="1"/>
            <a:r>
              <a:rPr lang="en-US" dirty="0"/>
              <a:t>These are the same issues that we discussed for the adult TRACH CARE* market and they are the same for the neonatal market as well.</a:t>
            </a:r>
          </a:p>
          <a:p>
            <a:pPr eaLnBrk="1" hangingPunct="1"/>
            <a:endParaRPr lang="en-US" b="1" i="1" dirty="0"/>
          </a:p>
          <a:p>
            <a:pPr eaLnBrk="1" hangingPunct="1"/>
            <a:endParaRPr lang="en-US" b="1" i="1" dirty="0"/>
          </a:p>
        </p:txBody>
      </p:sp>
    </p:spTree>
    <p:extLst>
      <p:ext uri="{BB962C8B-B14F-4D97-AF65-F5344CB8AC3E}">
        <p14:creationId xmlns:p14="http://schemas.microsoft.com/office/powerpoint/2010/main" val="4182949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FD270CB-C437-4DE0-A85F-8EAE904AF668}" type="slidenum">
              <a:rPr lang="en-US"/>
              <a:pPr/>
              <a:t>18</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dirty="0"/>
              <a:t>This is a list of the physiological advantages of using neonatal TRACH CARE* (cont’d). </a:t>
            </a:r>
          </a:p>
          <a:p>
            <a:pPr eaLnBrk="1" hangingPunct="1"/>
            <a:endParaRPr lang="en-US" dirty="0"/>
          </a:p>
          <a:p>
            <a:pPr eaLnBrk="1" hangingPunct="1">
              <a:buFontTx/>
              <a:buChar char="•"/>
            </a:pPr>
            <a:r>
              <a:rPr lang="en-US" dirty="0"/>
              <a:t>Maintains O2 delivery</a:t>
            </a:r>
          </a:p>
          <a:p>
            <a:pPr lvl="1" eaLnBrk="1" hangingPunct="1">
              <a:buFontTx/>
              <a:buChar char="•"/>
            </a:pPr>
            <a:r>
              <a:rPr lang="en-US" dirty="0"/>
              <a:t>Reduces </a:t>
            </a:r>
            <a:r>
              <a:rPr lang="en-US" dirty="0" err="1"/>
              <a:t>desaturation</a:t>
            </a:r>
            <a:r>
              <a:rPr lang="en-US" dirty="0"/>
              <a:t> </a:t>
            </a:r>
            <a:r>
              <a:rPr lang="en-US" sz="900" dirty="0"/>
              <a:t>(Hypoxemia)</a:t>
            </a:r>
          </a:p>
          <a:p>
            <a:pPr eaLnBrk="1" hangingPunct="1">
              <a:buFontTx/>
              <a:buChar char="•"/>
            </a:pPr>
            <a:r>
              <a:rPr lang="en-US" dirty="0"/>
              <a:t>Maintains PEEP (positive airway pressure)</a:t>
            </a:r>
          </a:p>
          <a:p>
            <a:pPr lvl="1" eaLnBrk="1" hangingPunct="1">
              <a:buFontTx/>
              <a:buChar char="•"/>
            </a:pPr>
            <a:r>
              <a:rPr lang="en-US" dirty="0"/>
              <a:t>Reduces alveolar de-recruitment </a:t>
            </a:r>
          </a:p>
          <a:p>
            <a:pPr eaLnBrk="1" hangingPunct="1">
              <a:buFontTx/>
              <a:buChar char="•"/>
            </a:pPr>
            <a:r>
              <a:rPr lang="en-US" dirty="0"/>
              <a:t>Reduces cardiac arrhythmias</a:t>
            </a:r>
          </a:p>
          <a:p>
            <a:pPr eaLnBrk="1" hangingPunct="1">
              <a:buFontTx/>
              <a:buChar char="•"/>
            </a:pPr>
            <a:r>
              <a:rPr lang="en-US" dirty="0"/>
              <a:t>&lt; O2 consumption </a:t>
            </a:r>
          </a:p>
          <a:p>
            <a:pPr eaLnBrk="1" hangingPunct="1">
              <a:buFontTx/>
              <a:buChar char="•"/>
            </a:pPr>
            <a:r>
              <a:rPr lang="en-US" dirty="0"/>
              <a:t>Intra-cranial pressures ICP</a:t>
            </a:r>
          </a:p>
          <a:p>
            <a:pPr eaLnBrk="1" hangingPunct="1"/>
            <a:endParaRPr lang="en-US" dirty="0"/>
          </a:p>
          <a:p>
            <a:pPr eaLnBrk="1" hangingPunct="1"/>
            <a:endParaRPr lang="en-US" dirty="0"/>
          </a:p>
        </p:txBody>
      </p:sp>
    </p:spTree>
    <p:extLst>
      <p:ext uri="{BB962C8B-B14F-4D97-AF65-F5344CB8AC3E}">
        <p14:creationId xmlns:p14="http://schemas.microsoft.com/office/powerpoint/2010/main" val="294910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03A0E485-1962-4D18-A1A0-94A4E199A118}" type="slidenum">
              <a:rPr lang="en-US"/>
              <a:pPr/>
              <a:t>19</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a:t>This is a list of the psychological advantages of using neonatal TRACH CARE*. Discuss each briefly.</a:t>
            </a:r>
          </a:p>
          <a:p>
            <a:pPr eaLnBrk="1" hangingPunct="1"/>
            <a:endParaRPr lang="en-US" dirty="0"/>
          </a:p>
          <a:p>
            <a:pPr eaLnBrk="1" hangingPunct="1">
              <a:buFontTx/>
              <a:buChar char="•"/>
            </a:pPr>
            <a:r>
              <a:rPr lang="en-US" dirty="0"/>
              <a:t>Ventilator breathing maintained</a:t>
            </a:r>
          </a:p>
          <a:p>
            <a:pPr eaLnBrk="1" hangingPunct="1">
              <a:buFontTx/>
              <a:buChar char="•"/>
            </a:pPr>
            <a:r>
              <a:rPr lang="en-US" dirty="0"/>
              <a:t>Shortened procedure time</a:t>
            </a:r>
          </a:p>
          <a:p>
            <a:pPr eaLnBrk="1" hangingPunct="1">
              <a:buFontTx/>
              <a:buChar char="•"/>
            </a:pPr>
            <a:r>
              <a:rPr lang="en-US" dirty="0"/>
              <a:t>More gentle catheter insertion – less traumatic</a:t>
            </a:r>
          </a:p>
          <a:p>
            <a:pPr eaLnBrk="1" hangingPunct="1">
              <a:buFontTx/>
              <a:buChar char="•"/>
            </a:pPr>
            <a:r>
              <a:rPr lang="en-US" dirty="0"/>
              <a:t>Less stress for the patient</a:t>
            </a:r>
          </a:p>
          <a:p>
            <a:pPr eaLnBrk="1" hangingPunct="1">
              <a:buFontTx/>
              <a:buChar char="•"/>
            </a:pPr>
            <a:endParaRPr lang="en-US" dirty="0"/>
          </a:p>
        </p:txBody>
      </p:sp>
    </p:spTree>
    <p:extLst>
      <p:ext uri="{BB962C8B-B14F-4D97-AF65-F5344CB8AC3E}">
        <p14:creationId xmlns:p14="http://schemas.microsoft.com/office/powerpoint/2010/main" val="399943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F1A1EC7-A086-4C9F-98CD-AAFA49B2E24B}" type="slidenum">
              <a:rPr lang="en-US"/>
              <a:pPr/>
              <a:t>20</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a:t>This is a list of the time advantages of using neonatal TRACH CARE*. Discuss each briefly.</a:t>
            </a:r>
          </a:p>
          <a:p>
            <a:pPr eaLnBrk="1" hangingPunct="1"/>
            <a:endParaRPr lang="en-US" dirty="0"/>
          </a:p>
          <a:p>
            <a:pPr eaLnBrk="1" hangingPunct="1">
              <a:buFontTx/>
              <a:buChar char="•"/>
            </a:pPr>
            <a:r>
              <a:rPr lang="en-US" dirty="0"/>
              <a:t>One person suction technique</a:t>
            </a:r>
          </a:p>
          <a:p>
            <a:pPr eaLnBrk="1" hangingPunct="1">
              <a:buFontTx/>
              <a:buChar char="•"/>
            </a:pPr>
            <a:r>
              <a:rPr lang="en-US" dirty="0"/>
              <a:t>Reduces procedure time.</a:t>
            </a:r>
          </a:p>
          <a:p>
            <a:pPr eaLnBrk="1" hangingPunct="1">
              <a:buFontTx/>
              <a:buChar char="•"/>
            </a:pPr>
            <a:r>
              <a:rPr lang="en-US" dirty="0"/>
              <a:t>Less stress patient </a:t>
            </a:r>
          </a:p>
          <a:p>
            <a:pPr eaLnBrk="1" hangingPunct="1">
              <a:buFontTx/>
              <a:buChar char="•"/>
            </a:pPr>
            <a:r>
              <a:rPr lang="en-US" dirty="0"/>
              <a:t>Standardization of procedure</a:t>
            </a:r>
          </a:p>
          <a:p>
            <a:pPr eaLnBrk="1" hangingPunct="1">
              <a:buFontTx/>
              <a:buChar char="•"/>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797119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612B700-A237-4F31-82CC-3A5B87519DCC}" type="slidenum">
              <a:rPr lang="en-US"/>
              <a:pPr/>
              <a:t>21</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a:t>This is a list of the cost advantages of using neonatal TRACH CARE*. Discuss each briefly.</a:t>
            </a:r>
          </a:p>
          <a:p>
            <a:pPr eaLnBrk="1" hangingPunct="1"/>
            <a:endParaRPr lang="en-US" dirty="0"/>
          </a:p>
          <a:p>
            <a:pPr eaLnBrk="1" hangingPunct="1">
              <a:buFontTx/>
              <a:buChar char="•"/>
            </a:pPr>
            <a:r>
              <a:rPr lang="en-US" dirty="0"/>
              <a:t>Reduce cost of treating complications associated with ventilated high risk babies</a:t>
            </a:r>
          </a:p>
          <a:p>
            <a:pPr lvl="1" eaLnBrk="1" hangingPunct="1">
              <a:buFontTx/>
              <a:buChar char="•"/>
            </a:pPr>
            <a:r>
              <a:rPr lang="en-US" dirty="0"/>
              <a:t>Hypoxemia</a:t>
            </a:r>
          </a:p>
          <a:p>
            <a:pPr lvl="1" eaLnBrk="1" hangingPunct="1">
              <a:buFontTx/>
              <a:buChar char="•"/>
            </a:pPr>
            <a:r>
              <a:rPr lang="en-US" dirty="0"/>
              <a:t>Cardiac</a:t>
            </a:r>
          </a:p>
          <a:p>
            <a:pPr lvl="1" eaLnBrk="1" hangingPunct="1">
              <a:buFontTx/>
              <a:buChar char="•"/>
            </a:pPr>
            <a:r>
              <a:rPr lang="en-US" dirty="0"/>
              <a:t>Infection</a:t>
            </a:r>
          </a:p>
          <a:p>
            <a:pPr eaLnBrk="1" hangingPunct="1">
              <a:buFontTx/>
              <a:buChar char="•"/>
            </a:pPr>
            <a:r>
              <a:rPr lang="en-US" dirty="0"/>
              <a:t>Comparison costs of TRACH CARE* vs. multiple single use catheters</a:t>
            </a:r>
          </a:p>
          <a:p>
            <a:pPr eaLnBrk="1" hangingPunct="1">
              <a:buFontTx/>
              <a:buChar char="•"/>
            </a:pPr>
            <a:r>
              <a:rPr lang="en-US" dirty="0"/>
              <a:t>Reduced procedure time</a:t>
            </a:r>
          </a:p>
          <a:p>
            <a:pPr eaLnBrk="1" hangingPunct="1"/>
            <a:endParaRPr lang="en-US" dirty="0"/>
          </a:p>
        </p:txBody>
      </p:sp>
    </p:spTree>
    <p:extLst>
      <p:ext uri="{BB962C8B-B14F-4D97-AF65-F5344CB8AC3E}">
        <p14:creationId xmlns:p14="http://schemas.microsoft.com/office/powerpoint/2010/main" val="162761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9C4E2E1-5079-455F-AA87-B6D8CC79E4B8}" type="slidenum">
              <a:rPr lang="en-US"/>
              <a:pPr/>
              <a:t>22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a:t>Now let’s review neonatal TRACH CARE* products. The neonatal product line includes three major categories including neonatal </a:t>
            </a:r>
            <a:r>
              <a:rPr lang="en-US" dirty="0" err="1"/>
              <a:t>Trached</a:t>
            </a:r>
            <a:r>
              <a:rPr lang="en-US" dirty="0"/>
              <a:t> Care, pediatric TRACH CARE*, and MAC catheters.</a:t>
            </a:r>
          </a:p>
          <a:p>
            <a:pPr eaLnBrk="1" hangingPunct="1"/>
            <a:endParaRPr lang="en-US" dirty="0"/>
          </a:p>
          <a:p>
            <a:pPr eaLnBrk="1" hangingPunct="1"/>
            <a:r>
              <a:rPr lang="en-US" dirty="0"/>
              <a:t>Point to the photograph with a laser pointer and ask the class to identify the TRACH CARE* products.</a:t>
            </a:r>
          </a:p>
          <a:p>
            <a:pPr eaLnBrk="1" hangingPunct="1"/>
            <a:endParaRPr lang="en-US" dirty="0"/>
          </a:p>
          <a:p>
            <a:pPr eaLnBrk="1" hangingPunct="1"/>
            <a:r>
              <a:rPr lang="en-US" b="1" dirty="0"/>
              <a:t>From left to right: </a:t>
            </a:r>
          </a:p>
          <a:p>
            <a:pPr eaLnBrk="1" hangingPunct="1">
              <a:buFontTx/>
              <a:buChar char="•"/>
            </a:pPr>
            <a:r>
              <a:rPr lang="en-US" dirty="0"/>
              <a:t>Neonatal TRACH CARE* “Y” configuration </a:t>
            </a:r>
          </a:p>
          <a:p>
            <a:pPr eaLnBrk="1" hangingPunct="1">
              <a:buFontTx/>
              <a:buChar char="•"/>
            </a:pPr>
            <a:r>
              <a:rPr lang="en-US" dirty="0"/>
              <a:t>MAC Catheter</a:t>
            </a:r>
          </a:p>
          <a:p>
            <a:pPr eaLnBrk="1" hangingPunct="1">
              <a:buFontTx/>
              <a:buChar char="•"/>
            </a:pPr>
            <a:r>
              <a:rPr lang="en-US" dirty="0"/>
              <a:t>Neonatal TRACH CARE* Manifold configuration </a:t>
            </a:r>
          </a:p>
          <a:p>
            <a:pPr eaLnBrk="1" hangingPunct="1">
              <a:buFontTx/>
              <a:buChar char="•"/>
            </a:pPr>
            <a:r>
              <a:rPr lang="en-US" dirty="0"/>
              <a:t>Neonatal TRACH CARE* Elbow configuration </a:t>
            </a:r>
          </a:p>
        </p:txBody>
      </p:sp>
    </p:spTree>
    <p:extLst>
      <p:ext uri="{BB962C8B-B14F-4D97-AF65-F5344CB8AC3E}">
        <p14:creationId xmlns:p14="http://schemas.microsoft.com/office/powerpoint/2010/main" val="4101910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D7973B-3672-4001-BEDF-0D43F5CDE2DB}" type="slidenum">
              <a:rPr lang="en-US"/>
              <a:pPr/>
              <a:t>24</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685800" y="4344025"/>
            <a:ext cx="5562600" cy="4275320"/>
          </a:xfrm>
          <a:noFill/>
          <a:ln/>
        </p:spPr>
        <p:txBody>
          <a:bodyPr/>
          <a:lstStyle/>
          <a:p>
            <a:pPr eaLnBrk="1" hangingPunct="1"/>
            <a:r>
              <a:rPr lang="en-US" dirty="0"/>
              <a:t>The older Manifold had an issue with dead space that may have derailed conversions several years ago. All adapters are now designed with</a:t>
            </a:r>
            <a:r>
              <a:rPr lang="en-US" baseline="0" dirty="0"/>
              <a:t> </a:t>
            </a:r>
            <a:r>
              <a:rPr lang="en-US" dirty="0"/>
              <a:t>low dead space adapters and they direct the catheter down the ETT.</a:t>
            </a:r>
          </a:p>
          <a:p>
            <a:pPr eaLnBrk="1" hangingPunct="1">
              <a:buFontTx/>
              <a:buChar char="•"/>
            </a:pPr>
            <a:r>
              <a:rPr lang="en-US" dirty="0"/>
              <a:t>A 6 Fr CSS includes 2.5, 3.0 and 3.5 adapters. </a:t>
            </a:r>
          </a:p>
          <a:p>
            <a:pPr eaLnBrk="1" hangingPunct="1">
              <a:buFontTx/>
              <a:buChar char="•"/>
            </a:pPr>
            <a:r>
              <a:rPr lang="en-US" dirty="0"/>
              <a:t>A 3.0 ETT requires a 6Fr suction Catheter. Twice the ETT value to determine Fr. Size.</a:t>
            </a:r>
          </a:p>
          <a:p>
            <a:pPr eaLnBrk="1" hangingPunct="1">
              <a:buFontTx/>
              <a:buChar char="•"/>
            </a:pPr>
            <a:r>
              <a:rPr lang="en-US" dirty="0"/>
              <a:t>We always include the exact adapter (based on Fr. Size) and 0.5 mm below and 0.5 mm above the exact adapter. </a:t>
            </a:r>
          </a:p>
          <a:p>
            <a:pPr eaLnBrk="1" hangingPunct="1">
              <a:buFontTx/>
              <a:buChar char="•"/>
            </a:pPr>
            <a:r>
              <a:rPr lang="en-US" dirty="0"/>
              <a:t>PEEP Seal</a:t>
            </a:r>
          </a:p>
          <a:p>
            <a:pPr lvl="1" eaLnBrk="1" hangingPunct="1">
              <a:buFontTx/>
              <a:buChar char="•"/>
            </a:pPr>
            <a:r>
              <a:rPr lang="en-US" dirty="0"/>
              <a:t>Same as adult TRACH CARE*. Prevents ventilator gases from entering the soft suction sleeve </a:t>
            </a:r>
          </a:p>
          <a:p>
            <a:pPr eaLnBrk="1" hangingPunct="1">
              <a:buFontTx/>
              <a:buChar char="•"/>
            </a:pPr>
            <a:r>
              <a:rPr lang="en-US" dirty="0"/>
              <a:t>Soft tactile</a:t>
            </a:r>
            <a:r>
              <a:rPr lang="en-US" baseline="0" dirty="0"/>
              <a:t> </a:t>
            </a:r>
            <a:r>
              <a:rPr lang="en-US" dirty="0"/>
              <a:t>sleeve</a:t>
            </a:r>
          </a:p>
          <a:p>
            <a:pPr lvl="1" eaLnBrk="1" hangingPunct="1">
              <a:buFontTx/>
              <a:buChar char="•"/>
            </a:pPr>
            <a:r>
              <a:rPr lang="en-US" dirty="0"/>
              <a:t>Allows for a precise touch and feel of the suction catheter for gentle measured depth suctioning </a:t>
            </a:r>
          </a:p>
          <a:p>
            <a:pPr eaLnBrk="1" hangingPunct="1">
              <a:buFontTx/>
              <a:buChar char="•"/>
            </a:pPr>
            <a:r>
              <a:rPr lang="en-US" dirty="0"/>
              <a:t>Measured Suction</a:t>
            </a:r>
          </a:p>
          <a:p>
            <a:pPr lvl="1" eaLnBrk="1" hangingPunct="1">
              <a:buFontTx/>
              <a:buChar char="•"/>
            </a:pPr>
            <a:r>
              <a:rPr lang="en-US" dirty="0"/>
              <a:t>All neonatal and pediatric TRACH CARE* catheters include numeric and color striped markings for precise measured depth suctioning </a:t>
            </a:r>
          </a:p>
          <a:p>
            <a:pPr eaLnBrk="1" hangingPunct="1">
              <a:buFontTx/>
              <a:buChar char="•"/>
            </a:pPr>
            <a:r>
              <a:rPr lang="en-US" dirty="0"/>
              <a:t>Isolated suction valve</a:t>
            </a:r>
          </a:p>
          <a:p>
            <a:pPr lvl="1" eaLnBrk="1" hangingPunct="1">
              <a:buFontTx/>
              <a:buChar char="•"/>
            </a:pPr>
            <a:r>
              <a:rPr lang="en-US" dirty="0"/>
              <a:t>The thumb control well prevents secretions and bacteria from migrating back into the suction catheter and </a:t>
            </a:r>
            <a:r>
              <a:rPr lang="en-US" dirty="0" err="1"/>
              <a:t>endotracheal</a:t>
            </a:r>
            <a:r>
              <a:rPr lang="en-US" dirty="0"/>
              <a:t> tube.</a:t>
            </a:r>
          </a:p>
        </p:txBody>
      </p:sp>
    </p:spTree>
    <p:extLst>
      <p:ext uri="{BB962C8B-B14F-4D97-AF65-F5344CB8AC3E}">
        <p14:creationId xmlns:p14="http://schemas.microsoft.com/office/powerpoint/2010/main" val="1179120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93398-050B-47F6-AE51-112E488ACF78}" type="slidenum">
              <a:rPr lang="en-US"/>
              <a:pPr/>
              <a:t>25</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pPr marL="228600" indent="-228600"/>
            <a:r>
              <a:rPr lang="en-US" dirty="0"/>
              <a:t>Hands-on product demos. Make sure that the each group of two to three people have the following items:</a:t>
            </a:r>
          </a:p>
          <a:p>
            <a:pPr marL="228600" indent="-228600"/>
            <a:endParaRPr lang="en-US" dirty="0"/>
          </a:p>
          <a:p>
            <a:pPr marL="228600" indent="-228600">
              <a:buFontTx/>
              <a:buAutoNum type="arabicPeriod"/>
            </a:pPr>
            <a:r>
              <a:rPr lang="en-US" dirty="0"/>
              <a:t>Clear head </a:t>
            </a:r>
          </a:p>
          <a:p>
            <a:pPr marL="228600" indent="-228600">
              <a:buFontTx/>
              <a:buAutoNum type="arabicPeriod"/>
            </a:pPr>
            <a:r>
              <a:rPr lang="en-US" dirty="0"/>
              <a:t>TRACH CARE** (DSE or T-Piece)</a:t>
            </a:r>
          </a:p>
          <a:p>
            <a:pPr marL="228600" indent="-228600">
              <a:buFontTx/>
              <a:buAutoNum type="arabicPeriod"/>
            </a:pPr>
            <a:r>
              <a:rPr lang="en-US" dirty="0"/>
              <a:t>Saline bullets </a:t>
            </a:r>
          </a:p>
          <a:p>
            <a:pPr marL="228600" indent="-228600">
              <a:buFontTx/>
              <a:buAutoNum type="arabicPeriod"/>
            </a:pPr>
            <a:r>
              <a:rPr lang="en-US" dirty="0"/>
              <a:t>Exam gloves</a:t>
            </a:r>
          </a:p>
          <a:p>
            <a:pPr marL="228600" indent="-228600">
              <a:buFontTx/>
              <a:buNone/>
            </a:pPr>
            <a:r>
              <a:rPr lang="en-US" dirty="0"/>
              <a:t> </a:t>
            </a:r>
          </a:p>
        </p:txBody>
      </p:sp>
    </p:spTree>
    <p:extLst>
      <p:ext uri="{BB962C8B-B14F-4D97-AF65-F5344CB8AC3E}">
        <p14:creationId xmlns:p14="http://schemas.microsoft.com/office/powerpoint/2010/main" val="2535472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7A7B6-DA79-4A1B-A42D-F52B75A79A46}" type="slidenum">
              <a:rPr lang="en-US"/>
              <a:pPr/>
              <a:t>27</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2119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a:t>
            </a:r>
            <a:r>
              <a:rPr lang="en-US" baseline="0" dirty="0"/>
              <a:t> as the pervious slide in regards characteristics of the NICU &amp; PICU environment you will need to be aware of and follow.  </a:t>
            </a:r>
          </a:p>
        </p:txBody>
      </p:sp>
      <p:sp>
        <p:nvSpPr>
          <p:cNvPr id="4" name="Slide Number Placeholder 3"/>
          <p:cNvSpPr>
            <a:spLocks noGrp="1"/>
          </p:cNvSpPr>
          <p:nvPr>
            <p:ph type="sldNum" sz="quarter" idx="10"/>
          </p:nvPr>
        </p:nvSpPr>
        <p:spPr/>
        <p:txBody>
          <a:bodyPr/>
          <a:lstStyle/>
          <a:p>
            <a:pPr>
              <a:defRPr/>
            </a:pPr>
            <a:fld id="{DD745792-E196-4FD2-81DD-A9FE2150CE3C}" type="slidenum">
              <a:rPr lang="en-US" smtClean="0"/>
              <a:pPr>
                <a:defRPr/>
              </a:pPr>
              <a:t>6</a:t>
            </a:fld>
            <a:endParaRPr lang="en-US"/>
          </a:p>
        </p:txBody>
      </p:sp>
    </p:spTree>
    <p:extLst>
      <p:ext uri="{BB962C8B-B14F-4D97-AF65-F5344CB8AC3E}">
        <p14:creationId xmlns:p14="http://schemas.microsoft.com/office/powerpoint/2010/main" val="4282483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Choosing the appropriate size catheter</a:t>
            </a:r>
          </a:p>
          <a:p>
            <a:endParaRPr lang="en-US" dirty="0"/>
          </a:p>
          <a:p>
            <a:pPr>
              <a:buFontTx/>
              <a:buChar char="•"/>
            </a:pPr>
            <a:r>
              <a:rPr lang="en-US" sz="1400" dirty="0"/>
              <a:t>The relationship of suction catheter (OD) to the ET tube </a:t>
            </a:r>
          </a:p>
          <a:p>
            <a:pPr>
              <a:buFontTx/>
              <a:buChar char="•"/>
            </a:pPr>
            <a:r>
              <a:rPr lang="en-US" sz="1400" dirty="0"/>
              <a:t>Rule of thumb </a:t>
            </a:r>
            <a:r>
              <a:rPr lang="en-US" sz="1400" dirty="0" err="1"/>
              <a:t>cath</a:t>
            </a:r>
            <a:r>
              <a:rPr lang="en-US" sz="1400" dirty="0"/>
              <a:t> size:</a:t>
            </a:r>
          </a:p>
          <a:p>
            <a:pPr lvl="1">
              <a:buFontTx/>
              <a:buChar char="•"/>
            </a:pPr>
            <a:r>
              <a:rPr lang="en-US" sz="1400" dirty="0"/>
              <a:t>2 times ET size mm, 8.0mm tube (x2) = 16F</a:t>
            </a:r>
          </a:p>
          <a:p>
            <a:pPr lvl="1">
              <a:buFontTx/>
              <a:buChar char="•"/>
            </a:pPr>
            <a:r>
              <a:rPr lang="en-US" sz="1400" dirty="0"/>
              <a:t> Choose next lowest size catheter or 14 French</a:t>
            </a:r>
          </a:p>
          <a:p>
            <a:pPr>
              <a:buFontTx/>
              <a:buChar char="•"/>
            </a:pPr>
            <a:r>
              <a:rPr lang="en-US" sz="1400" dirty="0"/>
              <a:t>14 French is the most common</a:t>
            </a:r>
          </a:p>
          <a:p>
            <a:pPr>
              <a:buFontTx/>
              <a:buChar char="•"/>
            </a:pPr>
            <a:r>
              <a:rPr lang="en-US" sz="1400" dirty="0"/>
              <a:t>Most respiratory therapists know this rule of thumb and sometimes will deviate from it. It’s their call.</a:t>
            </a:r>
          </a:p>
          <a:p>
            <a:pPr>
              <a:buFontTx/>
              <a:buChar char="•"/>
            </a:pPr>
            <a:r>
              <a:rPr lang="en-US" sz="1400" dirty="0"/>
              <a:t>This is a safety rule of thumb that prevents use of oversized suction catheters. </a:t>
            </a:r>
          </a:p>
          <a:p>
            <a:pPr>
              <a:buFontTx/>
              <a:buChar char="•"/>
            </a:pPr>
            <a:r>
              <a:rPr lang="en-US" sz="1400" dirty="0"/>
              <a:t>A suction catheter should never exceed 50% of the endotracheal tube diameter. This allows the patient to be ventilated during the suctioning procedure.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D745792-E196-4FD2-81DD-A9FE2150CE3C}" type="slidenum">
              <a:rPr lang="en-US" smtClean="0"/>
              <a:pPr>
                <a:defRPr/>
              </a:pPr>
              <a:t>28</a:t>
            </a:fld>
            <a:endParaRPr lang="en-US"/>
          </a:p>
        </p:txBody>
      </p:sp>
    </p:spTree>
    <p:extLst>
      <p:ext uri="{BB962C8B-B14F-4D97-AF65-F5344CB8AC3E}">
        <p14:creationId xmlns:p14="http://schemas.microsoft.com/office/powerpoint/2010/main" val="335099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50A1B-3FA4-4A01-98C7-0AEBFB67F15A}" type="slidenum">
              <a:rPr lang="en-US"/>
              <a:pPr/>
              <a:t>29</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dirty="0"/>
              <a:t>Warnings</a:t>
            </a:r>
          </a:p>
          <a:p>
            <a:r>
              <a:rPr lang="en-US" dirty="0"/>
              <a:t>Continuous flow therapy and T-Piece.</a:t>
            </a:r>
          </a:p>
          <a:p>
            <a:endParaRPr lang="en-US" dirty="0"/>
          </a:p>
          <a:p>
            <a:r>
              <a:rPr lang="en-US" dirty="0"/>
              <a:t>Great care should be taken when cutting the </a:t>
            </a:r>
            <a:r>
              <a:rPr lang="en-US" dirty="0" err="1"/>
              <a:t>endotracheal</a:t>
            </a:r>
            <a:r>
              <a:rPr lang="en-US" dirty="0"/>
              <a:t> tube. Many hospitals trim the </a:t>
            </a:r>
            <a:r>
              <a:rPr lang="en-US" dirty="0" err="1"/>
              <a:t>endotracheal</a:t>
            </a:r>
            <a:r>
              <a:rPr lang="en-US" dirty="0"/>
              <a:t> tube to reduce kinking and lower the </a:t>
            </a:r>
            <a:r>
              <a:rPr lang="en-US" dirty="0" err="1"/>
              <a:t>inspiratory</a:t>
            </a:r>
            <a:r>
              <a:rPr lang="en-US" dirty="0"/>
              <a:t> pressures. ** they should always make certain that the TRACH CARE** catheter is fully withdrawn into the sleeve before cutting the </a:t>
            </a:r>
            <a:r>
              <a:rPr lang="en-US" dirty="0" err="1"/>
              <a:t>endotracheal</a:t>
            </a:r>
            <a:r>
              <a:rPr lang="en-US" dirty="0"/>
              <a:t> tube. This can be confirmed by visualization of the black stripe on the catheter within the clear suction sleeve. Noted with arrow in photograph.</a:t>
            </a:r>
          </a:p>
        </p:txBody>
      </p:sp>
    </p:spTree>
    <p:extLst>
      <p:ext uri="{BB962C8B-B14F-4D97-AF65-F5344CB8AC3E}">
        <p14:creationId xmlns:p14="http://schemas.microsoft.com/office/powerpoint/2010/main" val="22296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37B24B4-B923-4DC0-A346-7FAD57353856}" type="slidenum">
              <a:rPr lang="en-US"/>
              <a:pPr/>
              <a:t>30</a:t>
            </a:fld>
            <a:endParaRPr lang="en-US"/>
          </a:p>
        </p:txBody>
      </p:sp>
      <p:sp>
        <p:nvSpPr>
          <p:cNvPr id="83971" name="Rectangle 2"/>
          <p:cNvSpPr>
            <a:spLocks noGrp="1" noRot="1" noChangeAspect="1" noChangeArrowheads="1" noTextEdit="1"/>
          </p:cNvSpPr>
          <p:nvPr>
            <p:ph type="sldImg"/>
          </p:nvPr>
        </p:nvSpPr>
        <p:spPr>
          <a:xfrm>
            <a:off x="400050" y="681038"/>
            <a:ext cx="6061075" cy="3409950"/>
          </a:xfrm>
          <a:ln/>
        </p:spPr>
      </p:sp>
      <p:sp>
        <p:nvSpPr>
          <p:cNvPr id="83972" name="Rectangle 3"/>
          <p:cNvSpPr>
            <a:spLocks noGrp="1" noChangeArrowheads="1"/>
          </p:cNvSpPr>
          <p:nvPr>
            <p:ph type="body" idx="1"/>
          </p:nvPr>
        </p:nvSpPr>
        <p:spPr>
          <a:xfrm>
            <a:off x="381000" y="4317480"/>
            <a:ext cx="6172200" cy="4545454"/>
          </a:xfrm>
          <a:noFill/>
          <a:ln/>
        </p:spPr>
        <p:txBody>
          <a:bodyPr lIns="91125" tIns="45562" rIns="91125" bIns="45562"/>
          <a:lstStyle/>
          <a:p>
            <a:pPr eaLnBrk="1" hangingPunct="1"/>
            <a:r>
              <a:rPr lang="en-US" b="1" dirty="0"/>
              <a:t>Measured Depth Suction</a:t>
            </a:r>
            <a:r>
              <a:rPr lang="en-US" dirty="0"/>
              <a:t> </a:t>
            </a:r>
          </a:p>
          <a:p>
            <a:pPr eaLnBrk="1" hangingPunct="1"/>
            <a:endParaRPr lang="en-US" dirty="0"/>
          </a:p>
          <a:p>
            <a:pPr eaLnBrk="1" hangingPunct="1"/>
            <a:r>
              <a:rPr lang="en-US" dirty="0"/>
              <a:t>The reason for measured suction in neonates is to prevent inadvertent damage to the carina. The neonates carina is thin and easily punctured with a suction catheter. Measured suctioning prevents the suction catheter from being introduced to far into the trachea.</a:t>
            </a:r>
          </a:p>
          <a:p>
            <a:pPr eaLnBrk="1" hangingPunct="1"/>
            <a:endParaRPr lang="en-US" dirty="0"/>
          </a:p>
          <a:p>
            <a:pPr eaLnBrk="1" hangingPunct="1"/>
            <a:r>
              <a:rPr lang="en-US" dirty="0"/>
              <a:t>Measured depth suctioning includes aligning the numbers marked on the endotracheal tube with the numbers or colors marked on the suction catheter. This ensures that the suction catheter does not extend beyond the endotracheal tube tip. The hospital we’ll have a policy and procedure that dictates the distance the catheter can extend beyond the endotracheal tube. The common distances are 0.0, 0.5 and 1.0 cm relative to the endotracheal tube.</a:t>
            </a:r>
          </a:p>
          <a:p>
            <a:pPr eaLnBrk="1" hangingPunct="1"/>
            <a:endParaRPr lang="en-US" dirty="0"/>
          </a:p>
          <a:p>
            <a:pPr eaLnBrk="1" hangingPunct="1"/>
            <a:r>
              <a:rPr lang="en-US" dirty="0"/>
              <a:t>Point out alignment of numbers on ET tube and catheter as one method for positioning catheter tip at ET tube tip.]</a:t>
            </a:r>
          </a:p>
        </p:txBody>
      </p:sp>
    </p:spTree>
    <p:extLst>
      <p:ext uri="{BB962C8B-B14F-4D97-AF65-F5344CB8AC3E}">
        <p14:creationId xmlns:p14="http://schemas.microsoft.com/office/powerpoint/2010/main" val="60260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C4CE34C-753D-4407-87B2-BAD151199BCA}" type="slidenum">
              <a:rPr lang="en-US"/>
              <a:pPr/>
              <a:t>31</a:t>
            </a:fld>
            <a:endParaRPr lang="en-US"/>
          </a:p>
        </p:txBody>
      </p:sp>
      <p:sp>
        <p:nvSpPr>
          <p:cNvPr id="99331" name="Rectangle 2"/>
          <p:cNvSpPr>
            <a:spLocks noGrp="1" noRot="1" noChangeAspect="1" noChangeArrowheads="1" noTextEdit="1"/>
          </p:cNvSpPr>
          <p:nvPr>
            <p:ph type="sldImg"/>
          </p:nvPr>
        </p:nvSpPr>
        <p:spPr>
          <a:xfrm>
            <a:off x="400050" y="681038"/>
            <a:ext cx="6061075" cy="3409950"/>
          </a:xfrm>
          <a:ln/>
        </p:spPr>
      </p:sp>
      <p:sp>
        <p:nvSpPr>
          <p:cNvPr id="99332" name="Rectangle 3"/>
          <p:cNvSpPr>
            <a:spLocks noGrp="1" noChangeArrowheads="1"/>
          </p:cNvSpPr>
          <p:nvPr>
            <p:ph type="body" idx="1"/>
          </p:nvPr>
        </p:nvSpPr>
        <p:spPr>
          <a:xfrm>
            <a:off x="381000" y="4317480"/>
            <a:ext cx="6172200" cy="4545454"/>
          </a:xfrm>
          <a:noFill/>
          <a:ln/>
        </p:spPr>
        <p:txBody>
          <a:bodyPr lIns="91125" tIns="45562" rIns="91125" bIns="45562"/>
          <a:lstStyle/>
          <a:p>
            <a:pPr eaLnBrk="1" hangingPunct="1"/>
            <a:r>
              <a:rPr lang="en-US" dirty="0"/>
              <a:t>This is a photograph of the </a:t>
            </a:r>
            <a:r>
              <a:rPr lang="en-US" b="1" dirty="0"/>
              <a:t>neonatal TRACH CARE* “Y” adapter </a:t>
            </a:r>
            <a:r>
              <a:rPr lang="en-US" dirty="0"/>
              <a:t>highlighting the features that allow the clinician to perform precise measured depth suctioning.  </a:t>
            </a:r>
          </a:p>
          <a:p>
            <a:pPr eaLnBrk="1" hangingPunct="1">
              <a:buFontTx/>
              <a:buChar char="•"/>
            </a:pPr>
            <a:endParaRPr lang="en-US" dirty="0"/>
          </a:p>
          <a:p>
            <a:pPr eaLnBrk="1" hangingPunct="1">
              <a:buFontTx/>
              <a:buChar char="•"/>
            </a:pPr>
            <a:r>
              <a:rPr lang="en-US" dirty="0"/>
              <a:t>Can be used to point out how numbers align during safe suction procedure.</a:t>
            </a:r>
          </a:p>
          <a:p>
            <a:pPr eaLnBrk="1" hangingPunct="1">
              <a:buFontTx/>
              <a:buChar char="•"/>
            </a:pPr>
            <a:endParaRPr lang="en-US" dirty="0"/>
          </a:p>
          <a:p>
            <a:pPr eaLnBrk="1" hangingPunct="1">
              <a:buFontTx/>
              <a:buChar char="•"/>
            </a:pPr>
            <a:r>
              <a:rPr lang="en-US" dirty="0"/>
              <a:t>Measure 5mm back from the adapter tip. Practice with a CSS before going into presentation or in-service. Tell the clinicians to do the same!</a:t>
            </a:r>
          </a:p>
          <a:p>
            <a:pPr eaLnBrk="1" hangingPunct="1">
              <a:buFontTx/>
              <a:buChar char="•"/>
            </a:pPr>
            <a:endParaRPr lang="en-US" dirty="0"/>
          </a:p>
          <a:p>
            <a:pPr eaLnBrk="1" hangingPunct="1">
              <a:buFontTx/>
              <a:buChar char="•"/>
            </a:pPr>
            <a:r>
              <a:rPr lang="en-US" dirty="0"/>
              <a:t>Pass a catheter and adapter around for visualization by everyone.</a:t>
            </a:r>
          </a:p>
          <a:p>
            <a:pPr eaLnBrk="1" hangingPunct="1">
              <a:buFontTx/>
              <a:buChar char="•"/>
            </a:pPr>
            <a:endParaRPr lang="en-US" dirty="0"/>
          </a:p>
          <a:p>
            <a:pPr eaLnBrk="1" hangingPunct="1">
              <a:buFontTx/>
              <a:buChar char="•"/>
            </a:pPr>
            <a:r>
              <a:rPr lang="en-US" dirty="0"/>
              <a:t>The </a:t>
            </a:r>
            <a:r>
              <a:rPr lang="en-US" dirty="0" err="1"/>
              <a:t>lavage</a:t>
            </a:r>
            <a:r>
              <a:rPr lang="en-US" dirty="0"/>
              <a:t> port is directly over the PEEP Seal.</a:t>
            </a:r>
          </a:p>
        </p:txBody>
      </p:sp>
    </p:spTree>
    <p:extLst>
      <p:ext uri="{BB962C8B-B14F-4D97-AF65-F5344CB8AC3E}">
        <p14:creationId xmlns:p14="http://schemas.microsoft.com/office/powerpoint/2010/main" val="137901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a:t>
            </a:r>
          </a:p>
          <a:p>
            <a:r>
              <a:rPr lang="en-US" dirty="0"/>
              <a:t>Northwestern Memorial Hospital – NICU </a:t>
            </a:r>
          </a:p>
          <a:p>
            <a:endParaRPr lang="en-US" dirty="0"/>
          </a:p>
          <a:p>
            <a:r>
              <a:rPr lang="en-US" dirty="0"/>
              <a:t>These are very popular</a:t>
            </a:r>
            <a:r>
              <a:rPr lang="en-US" baseline="0" dirty="0"/>
              <a:t> vents that you will often see utilized in the NICU/PICU in your facilities.  </a:t>
            </a:r>
          </a:p>
          <a:p>
            <a:r>
              <a:rPr lang="en-US" baseline="0" dirty="0"/>
              <a:t>You will need to know these formulations not only while maintaining business </a:t>
            </a:r>
            <a:r>
              <a:rPr lang="en-US" baseline="0"/>
              <a:t>for Pediatric </a:t>
            </a:r>
            <a:r>
              <a:rPr lang="en-US" baseline="0" dirty="0"/>
              <a:t>TRACH CARE* but for educational in-services.  It is not always just adding on 5 for the adapter, it is based on what vent they are using to determine the best measured depth suctioning.  </a:t>
            </a:r>
            <a:endParaRPr lang="en-US" dirty="0"/>
          </a:p>
        </p:txBody>
      </p:sp>
      <p:sp>
        <p:nvSpPr>
          <p:cNvPr id="4" name="Slide Number Placeholder 3"/>
          <p:cNvSpPr>
            <a:spLocks noGrp="1"/>
          </p:cNvSpPr>
          <p:nvPr>
            <p:ph type="sldNum" sz="quarter" idx="10"/>
          </p:nvPr>
        </p:nvSpPr>
        <p:spPr/>
        <p:txBody>
          <a:bodyPr/>
          <a:lstStyle/>
          <a:p>
            <a:pPr>
              <a:defRPr/>
            </a:pPr>
            <a:fld id="{DD745792-E196-4FD2-81DD-A9FE2150CE3C}" type="slidenum">
              <a:rPr lang="en-US" smtClean="0"/>
              <a:pPr>
                <a:defRPr/>
              </a:pPr>
              <a:t>32</a:t>
            </a:fld>
            <a:endParaRPr lang="en-US"/>
          </a:p>
        </p:txBody>
      </p:sp>
    </p:spTree>
    <p:extLst>
      <p:ext uri="{BB962C8B-B14F-4D97-AF65-F5344CB8AC3E}">
        <p14:creationId xmlns:p14="http://schemas.microsoft.com/office/powerpoint/2010/main" val="125733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B53069A-B402-48A9-A822-B9BB46473EB2}" type="slidenum">
              <a:rPr lang="en-US"/>
              <a:pPr/>
              <a:t>7</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lnSpc>
                <a:spcPct val="90000"/>
              </a:lnSpc>
            </a:pPr>
            <a:r>
              <a:rPr lang="en-US" dirty="0"/>
              <a:t>The slide describes more information about the patient population </a:t>
            </a:r>
          </a:p>
          <a:p>
            <a:pPr eaLnBrk="1" hangingPunct="1">
              <a:lnSpc>
                <a:spcPct val="90000"/>
              </a:lnSpc>
            </a:pPr>
            <a:endParaRPr lang="en-US" dirty="0"/>
          </a:p>
          <a:p>
            <a:pPr eaLnBrk="1" hangingPunct="1">
              <a:lnSpc>
                <a:spcPct val="90000"/>
              </a:lnSpc>
            </a:pPr>
            <a:r>
              <a:rPr lang="en-US" b="1" dirty="0"/>
              <a:t>Neonatal Symptoms</a:t>
            </a:r>
          </a:p>
          <a:p>
            <a:pPr eaLnBrk="1" hangingPunct="1">
              <a:lnSpc>
                <a:spcPct val="90000"/>
              </a:lnSpc>
              <a:buFontTx/>
              <a:buChar char="•"/>
            </a:pPr>
            <a:r>
              <a:rPr lang="en-US" dirty="0"/>
              <a:t>Immature lungs</a:t>
            </a:r>
          </a:p>
          <a:p>
            <a:pPr eaLnBrk="1" hangingPunct="1">
              <a:lnSpc>
                <a:spcPct val="90000"/>
              </a:lnSpc>
              <a:buFontTx/>
              <a:buChar char="•"/>
            </a:pPr>
            <a:r>
              <a:rPr lang="en-US" dirty="0"/>
              <a:t>Decreased / no surfactant</a:t>
            </a:r>
          </a:p>
          <a:p>
            <a:pPr lvl="1" eaLnBrk="1" hangingPunct="1">
              <a:lnSpc>
                <a:spcPct val="90000"/>
              </a:lnSpc>
              <a:buFontTx/>
              <a:buChar char="•"/>
            </a:pPr>
            <a:r>
              <a:rPr lang="en-US" dirty="0"/>
              <a:t>Discussed on previous slide</a:t>
            </a:r>
          </a:p>
          <a:p>
            <a:pPr eaLnBrk="1" hangingPunct="1">
              <a:lnSpc>
                <a:spcPct val="90000"/>
              </a:lnSpc>
              <a:buFontTx/>
              <a:buChar char="•"/>
            </a:pPr>
            <a:r>
              <a:rPr lang="en-US" dirty="0"/>
              <a:t>Increased work of breathing</a:t>
            </a:r>
          </a:p>
          <a:p>
            <a:pPr lvl="1" eaLnBrk="1" hangingPunct="1">
              <a:lnSpc>
                <a:spcPct val="90000"/>
              </a:lnSpc>
              <a:buFontTx/>
              <a:buChar char="•"/>
            </a:pPr>
            <a:r>
              <a:rPr lang="en-US" dirty="0"/>
              <a:t>This comes from the lack of surfactant. Surfactant makes it easy to breathe and neonates without surfactant struggle to survive.</a:t>
            </a:r>
          </a:p>
          <a:p>
            <a:pPr eaLnBrk="1" hangingPunct="1">
              <a:lnSpc>
                <a:spcPct val="90000"/>
              </a:lnSpc>
              <a:buFontTx/>
              <a:buChar char="•"/>
            </a:pPr>
            <a:r>
              <a:rPr lang="en-US" dirty="0"/>
              <a:t>Ventilator complications 	</a:t>
            </a:r>
          </a:p>
          <a:p>
            <a:pPr lvl="1" eaLnBrk="1" hangingPunct="1">
              <a:lnSpc>
                <a:spcPct val="90000"/>
              </a:lnSpc>
              <a:buFontTx/>
              <a:buChar char="•"/>
            </a:pPr>
            <a:r>
              <a:rPr lang="en-US" dirty="0"/>
              <a:t>Barotrauma / lung damage</a:t>
            </a:r>
          </a:p>
          <a:p>
            <a:pPr lvl="2" eaLnBrk="1" hangingPunct="1">
              <a:lnSpc>
                <a:spcPct val="90000"/>
              </a:lnSpc>
              <a:buFontTx/>
              <a:buChar char="•"/>
            </a:pPr>
            <a:r>
              <a:rPr lang="en-US" dirty="0"/>
              <a:t>Discussed during adult ventilation.  Barotrauma is pressured trauma from a high ventilating pressures which leads to lung damage. </a:t>
            </a:r>
          </a:p>
          <a:p>
            <a:pPr lvl="1" eaLnBrk="1" hangingPunct="1">
              <a:lnSpc>
                <a:spcPct val="90000"/>
              </a:lnSpc>
              <a:buFontTx/>
              <a:buChar char="•"/>
            </a:pPr>
            <a:r>
              <a:rPr lang="en-US" dirty="0"/>
              <a:t>Infection</a:t>
            </a:r>
          </a:p>
          <a:p>
            <a:pPr lvl="2" eaLnBrk="1" hangingPunct="1">
              <a:lnSpc>
                <a:spcPct val="90000"/>
              </a:lnSpc>
              <a:buFontTx/>
              <a:buChar char="•"/>
            </a:pPr>
            <a:r>
              <a:rPr lang="en-US" dirty="0"/>
              <a:t>Ventilation and intubation often lead to VAP, even in neonates</a:t>
            </a:r>
          </a:p>
          <a:p>
            <a:pPr eaLnBrk="1" hangingPunct="1">
              <a:lnSpc>
                <a:spcPct val="90000"/>
              </a:lnSpc>
              <a:buFontTx/>
              <a:buChar char="•"/>
            </a:pPr>
            <a:r>
              <a:rPr lang="en-US" dirty="0"/>
              <a:t>Body temperature</a:t>
            </a:r>
          </a:p>
          <a:p>
            <a:pPr lvl="1" eaLnBrk="1" hangingPunct="1">
              <a:lnSpc>
                <a:spcPct val="90000"/>
              </a:lnSpc>
              <a:buFontTx/>
              <a:buChar char="•"/>
            </a:pPr>
            <a:r>
              <a:rPr lang="en-US" dirty="0"/>
              <a:t>Neonates have very thin skin and lose body heat quickly. They are kept warm with special lights and incubators.</a:t>
            </a:r>
          </a:p>
        </p:txBody>
      </p:sp>
    </p:spTree>
    <p:extLst>
      <p:ext uri="{BB962C8B-B14F-4D97-AF65-F5344CB8AC3E}">
        <p14:creationId xmlns:p14="http://schemas.microsoft.com/office/powerpoint/2010/main" val="179094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7C1EC61-CC95-461D-9952-EEA451A626D3}" type="slidenum">
              <a:rPr lang="en-US"/>
              <a:pPr/>
              <a:t>8</a:t>
            </a:fld>
            <a:endParaRPr lang="en-US"/>
          </a:p>
        </p:txBody>
      </p:sp>
      <p:sp>
        <p:nvSpPr>
          <p:cNvPr id="79875" name="Rectangle 2"/>
          <p:cNvSpPr>
            <a:spLocks noGrp="1" noRot="1" noChangeAspect="1" noChangeArrowheads="1" noTextEdit="1"/>
          </p:cNvSpPr>
          <p:nvPr>
            <p:ph type="sldImg"/>
          </p:nvPr>
        </p:nvSpPr>
        <p:spPr>
          <a:xfrm>
            <a:off x="404813" y="682625"/>
            <a:ext cx="6056312" cy="3408363"/>
          </a:xfrm>
          <a:ln/>
        </p:spPr>
      </p:sp>
      <p:sp>
        <p:nvSpPr>
          <p:cNvPr id="79876" name="Rectangle 3"/>
          <p:cNvSpPr>
            <a:spLocks noGrp="1" noChangeArrowheads="1"/>
          </p:cNvSpPr>
          <p:nvPr>
            <p:ph type="body" idx="1"/>
          </p:nvPr>
        </p:nvSpPr>
        <p:spPr>
          <a:xfrm>
            <a:off x="381000" y="4317480"/>
            <a:ext cx="6172200" cy="4545454"/>
          </a:xfrm>
          <a:noFill/>
          <a:ln/>
        </p:spPr>
        <p:txBody>
          <a:bodyPr lIns="91419" tIns="45710" rIns="91419" bIns="45710"/>
          <a:lstStyle/>
          <a:p>
            <a:pPr eaLnBrk="1" hangingPunct="1"/>
            <a:r>
              <a:rPr lang="en-US" sz="1400" dirty="0"/>
              <a:t>This is a photograph of a neonate. </a:t>
            </a:r>
          </a:p>
          <a:p>
            <a:pPr eaLnBrk="1" hangingPunct="1"/>
            <a:endParaRPr lang="en-US" sz="1400" dirty="0"/>
          </a:p>
          <a:p>
            <a:pPr eaLnBrk="1" hangingPunct="1"/>
            <a:r>
              <a:rPr lang="en-US" sz="1400" dirty="0"/>
              <a:t>The neonate is not just a miniature adult</a:t>
            </a:r>
          </a:p>
          <a:p>
            <a:pPr lvl="1" eaLnBrk="1" hangingPunct="1">
              <a:buFontTx/>
              <a:buChar char="•"/>
            </a:pPr>
            <a:r>
              <a:rPr lang="en-US" sz="1400" dirty="0"/>
              <a:t>It is a premature infant </a:t>
            </a:r>
          </a:p>
          <a:p>
            <a:pPr lvl="1" eaLnBrk="1" hangingPunct="1">
              <a:buFontTx/>
              <a:buChar char="•"/>
            </a:pPr>
            <a:r>
              <a:rPr lang="en-US" sz="1400" dirty="0"/>
              <a:t>Its body organs including lungs,  heart,  brain, GI tract, kidneys, liver and skin are not completely developed. Clinicians are where of these development issues and care for the patient accordingly.</a:t>
            </a:r>
          </a:p>
          <a:p>
            <a:pPr eaLnBrk="1" hangingPunct="1">
              <a:buFontTx/>
              <a:buChar char="•"/>
            </a:pPr>
            <a:endParaRPr lang="en-US" sz="1400" dirty="0"/>
          </a:p>
          <a:p>
            <a:pPr eaLnBrk="1" hangingPunct="1">
              <a:buFontTx/>
              <a:buChar char="•"/>
            </a:pPr>
            <a:endParaRPr lang="en-US" sz="1400" b="1" dirty="0"/>
          </a:p>
        </p:txBody>
      </p:sp>
    </p:spTree>
    <p:extLst>
      <p:ext uri="{BB962C8B-B14F-4D97-AF65-F5344CB8AC3E}">
        <p14:creationId xmlns:p14="http://schemas.microsoft.com/office/powerpoint/2010/main" val="2182744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brief moment and think</a:t>
            </a:r>
            <a:r>
              <a:rPr lang="en-US" baseline="0" dirty="0"/>
              <a:t> back to the review we had on Mechanical Ventilation…remember all of the different types of ventilators and strategies associated with this patient population?  </a:t>
            </a:r>
            <a:endParaRPr lang="en-US" dirty="0"/>
          </a:p>
        </p:txBody>
      </p:sp>
      <p:sp>
        <p:nvSpPr>
          <p:cNvPr id="4" name="Slide Number Placeholder 3"/>
          <p:cNvSpPr>
            <a:spLocks noGrp="1"/>
          </p:cNvSpPr>
          <p:nvPr>
            <p:ph type="sldNum" sz="quarter" idx="10"/>
          </p:nvPr>
        </p:nvSpPr>
        <p:spPr/>
        <p:txBody>
          <a:bodyPr/>
          <a:lstStyle/>
          <a:p>
            <a:pPr>
              <a:defRPr/>
            </a:pPr>
            <a:fld id="{DD745792-E196-4FD2-81DD-A9FE2150CE3C}" type="slidenum">
              <a:rPr lang="en-US" smtClean="0"/>
              <a:pPr>
                <a:defRPr/>
              </a:pPr>
              <a:t>9</a:t>
            </a:fld>
            <a:endParaRPr lang="en-US"/>
          </a:p>
        </p:txBody>
      </p:sp>
    </p:spTree>
    <p:extLst>
      <p:ext uri="{BB962C8B-B14F-4D97-AF65-F5344CB8AC3E}">
        <p14:creationId xmlns:p14="http://schemas.microsoft.com/office/powerpoint/2010/main" val="134252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Modes of Ventilation for the NICU and PICU are different for that of the Adult Patient</a:t>
            </a:r>
            <a:r>
              <a:rPr lang="en-US" baseline="0" dirty="0"/>
              <a:t> Population</a:t>
            </a:r>
            <a:endParaRPr lang="en-US" dirty="0"/>
          </a:p>
        </p:txBody>
      </p:sp>
      <p:sp>
        <p:nvSpPr>
          <p:cNvPr id="4" name="Slide Number Placeholder 3"/>
          <p:cNvSpPr>
            <a:spLocks noGrp="1"/>
          </p:cNvSpPr>
          <p:nvPr>
            <p:ph type="sldNum" sz="quarter" idx="10"/>
          </p:nvPr>
        </p:nvSpPr>
        <p:spPr/>
        <p:txBody>
          <a:bodyPr/>
          <a:lstStyle/>
          <a:p>
            <a:pPr>
              <a:defRPr/>
            </a:pPr>
            <a:fld id="{DD745792-E196-4FD2-81DD-A9FE2150CE3C}" type="slidenum">
              <a:rPr lang="en-US" smtClean="0"/>
              <a:pPr>
                <a:defRPr/>
              </a:pPr>
              <a:t>11</a:t>
            </a:fld>
            <a:endParaRPr lang="en-US"/>
          </a:p>
        </p:txBody>
      </p:sp>
    </p:spTree>
    <p:extLst>
      <p:ext uri="{BB962C8B-B14F-4D97-AF65-F5344CB8AC3E}">
        <p14:creationId xmlns:p14="http://schemas.microsoft.com/office/powerpoint/2010/main" val="96627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8A61108-36AD-4B3D-A8BD-0E1AB3E00C42}" type="slidenum">
              <a:rPr lang="en-US"/>
              <a:pPr/>
              <a:t>12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a:t>Why is suctioning necessary and neonates?  </a:t>
            </a:r>
          </a:p>
          <a:p>
            <a:pPr eaLnBrk="1" hangingPunct="1"/>
            <a:endParaRPr lang="en-US" sz="1600" i="1">
              <a:latin typeface="Times New Roman" pitchFamily="18" charset="0"/>
            </a:endParaRPr>
          </a:p>
          <a:p>
            <a:pPr eaLnBrk="1" hangingPunct="1"/>
            <a:r>
              <a:rPr lang="en-US" sz="1600" i="1">
                <a:latin typeface="Times New Roman" pitchFamily="18" charset="0"/>
              </a:rPr>
              <a:t>The patient cannot spontaneously remove secretions from the airways.</a:t>
            </a:r>
          </a:p>
          <a:p>
            <a:pPr eaLnBrk="1" hangingPunct="1"/>
            <a:endParaRPr lang="en-US" sz="1600" b="1">
              <a:latin typeface="Times New Roman" pitchFamily="18" charset="0"/>
            </a:endParaRPr>
          </a:p>
          <a:p>
            <a:pPr eaLnBrk="1" hangingPunct="1"/>
            <a:r>
              <a:rPr lang="en-US" sz="1600" b="1">
                <a:latin typeface="Times New Roman" pitchFamily="18" charset="0"/>
              </a:rPr>
              <a:t>Mechanical Suctioning:</a:t>
            </a:r>
          </a:p>
          <a:p>
            <a:pPr eaLnBrk="1" hangingPunct="1"/>
            <a:r>
              <a:rPr lang="en-US" sz="1600">
                <a:latin typeface="Times New Roman" pitchFamily="18" charset="0"/>
              </a:rPr>
              <a:t>Removes secretions from the (artificial) airway</a:t>
            </a:r>
          </a:p>
          <a:p>
            <a:pPr eaLnBrk="1" hangingPunct="1"/>
            <a:r>
              <a:rPr lang="en-US" sz="1600">
                <a:latin typeface="Times New Roman" pitchFamily="18" charset="0"/>
              </a:rPr>
              <a:t>Improves gas exchange</a:t>
            </a:r>
          </a:p>
          <a:p>
            <a:pPr eaLnBrk="1" hangingPunct="1"/>
            <a:r>
              <a:rPr lang="en-US" sz="1600">
                <a:latin typeface="Times New Roman" pitchFamily="18" charset="0"/>
              </a:rPr>
              <a:t>Reduces opportunity of pneumonia</a:t>
            </a:r>
          </a:p>
          <a:p>
            <a:pPr eaLnBrk="1" hangingPunct="1"/>
            <a:endParaRPr lang="en-US"/>
          </a:p>
        </p:txBody>
      </p:sp>
    </p:spTree>
    <p:extLst>
      <p:ext uri="{BB962C8B-B14F-4D97-AF65-F5344CB8AC3E}">
        <p14:creationId xmlns:p14="http://schemas.microsoft.com/office/powerpoint/2010/main" val="87542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694FB4E-13C7-40E6-8ED7-343D74DAE80A}" type="slidenum">
              <a:rPr lang="en-US"/>
              <a:pPr/>
              <a:t>13</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lnSpc>
                <a:spcPct val="90000"/>
              </a:lnSpc>
            </a:pPr>
            <a:r>
              <a:rPr lang="en-US" dirty="0"/>
              <a:t>review clinical concerns relative to the neonate:</a:t>
            </a:r>
          </a:p>
          <a:p>
            <a:pPr marL="171450" indent="-171450" eaLnBrk="1" hangingPunct="1">
              <a:lnSpc>
                <a:spcPct val="90000"/>
              </a:lnSpc>
              <a:buFont typeface="Arial" pitchFamily="34" charset="0"/>
              <a:buChar char="•"/>
            </a:pPr>
            <a:r>
              <a:rPr lang="en-US" dirty="0"/>
              <a:t>Desaturation</a:t>
            </a:r>
          </a:p>
          <a:p>
            <a:pPr lvl="1" eaLnBrk="1" hangingPunct="1">
              <a:lnSpc>
                <a:spcPct val="90000"/>
              </a:lnSpc>
              <a:buFontTx/>
              <a:buChar char="•"/>
            </a:pPr>
            <a:r>
              <a:rPr lang="en-US" dirty="0"/>
              <a:t>Hypoxia</a:t>
            </a:r>
          </a:p>
          <a:p>
            <a:pPr lvl="1" eaLnBrk="1" hangingPunct="1">
              <a:lnSpc>
                <a:spcPct val="90000"/>
              </a:lnSpc>
              <a:buFontTx/>
              <a:buChar char="•"/>
            </a:pPr>
            <a:r>
              <a:rPr lang="en-US" dirty="0"/>
              <a:t>Cardiac arrhythmias</a:t>
            </a:r>
          </a:p>
          <a:p>
            <a:pPr lvl="1" eaLnBrk="1" hangingPunct="1">
              <a:lnSpc>
                <a:spcPct val="90000"/>
              </a:lnSpc>
              <a:buFontTx/>
              <a:buChar char="•"/>
            </a:pPr>
            <a:r>
              <a:rPr lang="en-US" dirty="0"/>
              <a:t>Death</a:t>
            </a:r>
          </a:p>
          <a:p>
            <a:pPr eaLnBrk="1" hangingPunct="1">
              <a:lnSpc>
                <a:spcPct val="90000"/>
              </a:lnSpc>
              <a:buFontTx/>
              <a:buChar char="•"/>
            </a:pPr>
            <a:r>
              <a:rPr lang="en-US" dirty="0"/>
              <a:t>Infection</a:t>
            </a:r>
          </a:p>
          <a:p>
            <a:pPr lvl="1" eaLnBrk="1" hangingPunct="1">
              <a:lnSpc>
                <a:spcPct val="90000"/>
              </a:lnSpc>
              <a:buFontTx/>
              <a:buChar char="•"/>
            </a:pPr>
            <a:r>
              <a:rPr lang="en-US" dirty="0"/>
              <a:t>Risk is higher with intubation and ventilation = VAP</a:t>
            </a:r>
          </a:p>
          <a:p>
            <a:pPr eaLnBrk="1" hangingPunct="1">
              <a:lnSpc>
                <a:spcPct val="90000"/>
              </a:lnSpc>
              <a:buFontTx/>
              <a:buChar char="•"/>
            </a:pPr>
            <a:r>
              <a:rPr lang="en-US" dirty="0"/>
              <a:t>Airway trauma</a:t>
            </a:r>
          </a:p>
          <a:p>
            <a:pPr lvl="1" eaLnBrk="1" hangingPunct="1">
              <a:lnSpc>
                <a:spcPct val="90000"/>
              </a:lnSpc>
              <a:buFontTx/>
              <a:buChar char="•"/>
            </a:pPr>
            <a:r>
              <a:rPr lang="en-US" dirty="0"/>
              <a:t>Potential is increased without measured depth suctioning and excessive vacuum pressures</a:t>
            </a:r>
          </a:p>
          <a:p>
            <a:pPr eaLnBrk="1" hangingPunct="1">
              <a:lnSpc>
                <a:spcPct val="90000"/>
              </a:lnSpc>
              <a:buFontTx/>
              <a:buChar char="•"/>
            </a:pPr>
            <a:r>
              <a:rPr lang="en-US" dirty="0"/>
              <a:t>Psychological trauma</a:t>
            </a:r>
          </a:p>
          <a:p>
            <a:pPr lvl="1" eaLnBrk="1" hangingPunct="1">
              <a:lnSpc>
                <a:spcPct val="90000"/>
              </a:lnSpc>
              <a:buFontTx/>
              <a:buChar char="•"/>
            </a:pPr>
            <a:r>
              <a:rPr lang="en-US" dirty="0"/>
              <a:t>Neonates stress very easily </a:t>
            </a:r>
          </a:p>
          <a:p>
            <a:pPr eaLnBrk="1" hangingPunct="1">
              <a:lnSpc>
                <a:spcPct val="90000"/>
              </a:lnSpc>
              <a:buFontTx/>
              <a:buChar char="•"/>
            </a:pPr>
            <a:r>
              <a:rPr lang="en-US" dirty="0"/>
              <a:t>Efficacy of TRACH CARE* </a:t>
            </a:r>
          </a:p>
          <a:p>
            <a:pPr lvl="1" eaLnBrk="1" hangingPunct="1">
              <a:lnSpc>
                <a:spcPct val="90000"/>
              </a:lnSpc>
              <a:buFontTx/>
              <a:buChar char="•"/>
            </a:pPr>
            <a:r>
              <a:rPr lang="en-US" dirty="0"/>
              <a:t>Does it work</a:t>
            </a:r>
          </a:p>
          <a:p>
            <a:pPr lvl="1" eaLnBrk="1" hangingPunct="1">
              <a:lnSpc>
                <a:spcPct val="90000"/>
              </a:lnSpc>
              <a:buFontTx/>
              <a:buChar char="•"/>
            </a:pPr>
            <a:r>
              <a:rPr lang="en-US" dirty="0"/>
              <a:t>Time</a:t>
            </a:r>
          </a:p>
          <a:p>
            <a:pPr eaLnBrk="1" hangingPunct="1">
              <a:lnSpc>
                <a:spcPct val="90000"/>
              </a:lnSpc>
              <a:buFontTx/>
              <a:buChar char="•"/>
            </a:pPr>
            <a:r>
              <a:rPr lang="en-US" dirty="0"/>
              <a:t>Cost</a:t>
            </a:r>
          </a:p>
          <a:p>
            <a:pPr lvl="1" eaLnBrk="1" hangingPunct="1">
              <a:lnSpc>
                <a:spcPct val="90000"/>
              </a:lnSpc>
              <a:buFontTx/>
              <a:buChar char="•"/>
            </a:pPr>
            <a:r>
              <a:rPr lang="en-US" dirty="0"/>
              <a:t>Less focus on cost in the NICU in the past however that is changing </a:t>
            </a:r>
          </a:p>
          <a:p>
            <a:pPr eaLnBrk="1" hangingPunct="1">
              <a:lnSpc>
                <a:spcPct val="90000"/>
              </a:lnSpc>
            </a:pPr>
            <a:endParaRPr lang="en-US" dirty="0"/>
          </a:p>
          <a:p>
            <a:pPr eaLnBrk="1" hangingPunct="1">
              <a:lnSpc>
                <a:spcPct val="90000"/>
              </a:lnSpc>
            </a:pPr>
            <a:endParaRPr lang="en-US" dirty="0"/>
          </a:p>
        </p:txBody>
      </p:sp>
    </p:spTree>
    <p:extLst>
      <p:ext uri="{BB962C8B-B14F-4D97-AF65-F5344CB8AC3E}">
        <p14:creationId xmlns:p14="http://schemas.microsoft.com/office/powerpoint/2010/main" val="366525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86D5348-E9F5-4F5C-9698-B93524FDF19C}" type="slidenum">
              <a:rPr lang="en-US"/>
              <a:pPr/>
              <a:t>14</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a:t>Complications of Suctioning</a:t>
            </a:r>
          </a:p>
          <a:p>
            <a:pPr eaLnBrk="1" hangingPunct="1"/>
            <a:endParaRPr lang="en-US" dirty="0"/>
          </a:p>
          <a:p>
            <a:pPr eaLnBrk="1" hangingPunct="1">
              <a:buFontTx/>
              <a:buChar char="•"/>
            </a:pPr>
            <a:r>
              <a:rPr lang="en-US" dirty="0"/>
              <a:t>Desaturation &gt; Hypoxia</a:t>
            </a:r>
          </a:p>
          <a:p>
            <a:pPr lvl="1" eaLnBrk="1" hangingPunct="1">
              <a:buFontTx/>
              <a:buChar char="•"/>
            </a:pPr>
            <a:r>
              <a:rPr lang="en-US" dirty="0"/>
              <a:t>Cardiac Arrhythmia's</a:t>
            </a:r>
          </a:p>
          <a:p>
            <a:pPr lvl="1" eaLnBrk="1" hangingPunct="1">
              <a:buFontTx/>
              <a:buChar char="•"/>
            </a:pPr>
            <a:r>
              <a:rPr lang="en-US" dirty="0"/>
              <a:t>Hemodynamic changes</a:t>
            </a:r>
          </a:p>
          <a:p>
            <a:pPr lvl="1" eaLnBrk="1" hangingPunct="1">
              <a:buFontTx/>
              <a:buChar char="•"/>
            </a:pPr>
            <a:r>
              <a:rPr lang="en-US" dirty="0"/>
              <a:t>Neurological impairment</a:t>
            </a:r>
          </a:p>
          <a:p>
            <a:pPr eaLnBrk="1" hangingPunct="1">
              <a:buFontTx/>
              <a:buChar char="•"/>
            </a:pPr>
            <a:r>
              <a:rPr lang="en-US" dirty="0"/>
              <a:t>Loss of lung recruitment therapy</a:t>
            </a:r>
          </a:p>
          <a:p>
            <a:pPr lvl="1" eaLnBrk="1" hangingPunct="1">
              <a:buFontTx/>
              <a:buChar char="•"/>
            </a:pPr>
            <a:r>
              <a:rPr lang="en-US" dirty="0"/>
              <a:t>Barotrauma</a:t>
            </a:r>
          </a:p>
          <a:p>
            <a:pPr lvl="1" eaLnBrk="1" hangingPunct="1">
              <a:buFontTx/>
              <a:buChar char="•"/>
            </a:pPr>
            <a:r>
              <a:rPr lang="en-US" dirty="0"/>
              <a:t>Extended ventilator/ICU time</a:t>
            </a:r>
          </a:p>
          <a:p>
            <a:pPr eaLnBrk="1" hangingPunct="1">
              <a:buFontTx/>
              <a:buChar char="•"/>
            </a:pPr>
            <a:r>
              <a:rPr lang="en-US" dirty="0"/>
              <a:t>Infection</a:t>
            </a:r>
          </a:p>
          <a:p>
            <a:pPr lvl="1" eaLnBrk="1" hangingPunct="1">
              <a:buFontTx/>
              <a:buChar char="•"/>
            </a:pPr>
            <a:r>
              <a:rPr lang="en-US" dirty="0"/>
              <a:t>Antibiotic regime</a:t>
            </a:r>
          </a:p>
          <a:p>
            <a:pPr lvl="1" eaLnBrk="1" hangingPunct="1">
              <a:buFontTx/>
              <a:buChar char="•"/>
            </a:pPr>
            <a:r>
              <a:rPr lang="en-US" dirty="0"/>
              <a:t>Extended ventilator/ICU time leads to VAP</a:t>
            </a:r>
          </a:p>
          <a:p>
            <a:pPr eaLnBrk="1" hangingPunct="1">
              <a:buFontTx/>
              <a:buChar char="•"/>
            </a:pPr>
            <a:r>
              <a:rPr lang="en-US" dirty="0"/>
              <a:t>Airway Trauma</a:t>
            </a:r>
          </a:p>
          <a:p>
            <a:pPr lvl="1" eaLnBrk="1" hangingPunct="1">
              <a:buFontTx/>
              <a:buChar char="•"/>
            </a:pPr>
            <a:r>
              <a:rPr lang="en-US" dirty="0"/>
              <a:t>Hemorrhage</a:t>
            </a:r>
          </a:p>
          <a:p>
            <a:pPr lvl="1" eaLnBrk="1" hangingPunct="1">
              <a:buFontTx/>
              <a:buChar char="•"/>
            </a:pPr>
            <a:r>
              <a:rPr lang="en-US" dirty="0"/>
              <a:t>Pneumothorax</a:t>
            </a:r>
          </a:p>
          <a:p>
            <a:pPr eaLnBrk="1" hangingPunct="1">
              <a:buFontTx/>
              <a:buChar char="•"/>
            </a:pPr>
            <a:r>
              <a:rPr lang="en-US" dirty="0"/>
              <a:t>Psychological stress on baby</a:t>
            </a:r>
          </a:p>
          <a:p>
            <a:pPr eaLnBrk="1" hangingPunct="1">
              <a:buFontTx/>
              <a:buChar char="•"/>
            </a:pPr>
            <a:r>
              <a:rPr lang="en-US" dirty="0"/>
              <a:t>Death- rare but can happen.</a:t>
            </a:r>
          </a:p>
          <a:p>
            <a:pPr eaLnBrk="1" hangingPunct="1"/>
            <a:endParaRPr lang="en-US" dirty="0"/>
          </a:p>
          <a:p>
            <a:pPr eaLnBrk="1" hangingPunct="1"/>
            <a:endParaRPr lang="en-US" dirty="0"/>
          </a:p>
        </p:txBody>
      </p:sp>
    </p:spTree>
    <p:extLst>
      <p:ext uri="{BB962C8B-B14F-4D97-AF65-F5344CB8AC3E}">
        <p14:creationId xmlns:p14="http://schemas.microsoft.com/office/powerpoint/2010/main" val="3643403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Tree>
    <p:extLst>
      <p:ext uri="{BB962C8B-B14F-4D97-AF65-F5344CB8AC3E}">
        <p14:creationId xmlns:p14="http://schemas.microsoft.com/office/powerpoint/2010/main" val="3406016907"/>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
            <a:ext cx="3556000"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D0EA378A-A067-1249-A2D8-72E92DB5F51A}"/>
              </a:ext>
            </a:extLst>
          </p:cNvPr>
          <p:cNvPicPr>
            <a:picLocks noChangeAspect="1"/>
          </p:cNvPicPr>
          <p:nvPr userDrawn="1"/>
        </p:nvPicPr>
        <p:blipFill>
          <a:blip r:embed="rId2"/>
          <a:stretch>
            <a:fillRect/>
          </a:stretch>
        </p:blipFill>
        <p:spPr>
          <a:xfrm>
            <a:off x="0" y="6403266"/>
            <a:ext cx="12188952" cy="490944"/>
          </a:xfrm>
          <a:prstGeom prst="rect">
            <a:avLst/>
          </a:prstGeom>
        </p:spPr>
      </p:pic>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3896255" y="733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E959E50D-0543-D84D-BBA0-64156DDBC6A4}"/>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995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256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5570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3176114"/>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2527338784"/>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42912" y="400047"/>
            <a:ext cx="3489007" cy="1314450"/>
          </a:xfrm>
        </p:spPr>
        <p:txBody>
          <a:bodyPr lIns="0" anchor="t">
            <a:noAutofit/>
          </a:bodyPr>
          <a:lstStyle>
            <a:lvl1pPr>
              <a:lnSpc>
                <a:spcPts val="3200"/>
              </a:lnSpc>
              <a:defRPr sz="3000" b="1" i="0" spc="2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BBC6A63-50CF-EF4D-B205-EA8DB6790D51}"/>
              </a:ext>
            </a:extLst>
          </p:cNvPr>
          <p:cNvSpPr>
            <a:spLocks noGrp="1"/>
          </p:cNvSpPr>
          <p:nvPr>
            <p:ph idx="1"/>
          </p:nvPr>
        </p:nvSpPr>
        <p:spPr>
          <a:xfrm>
            <a:off x="4301066" y="400047"/>
            <a:ext cx="7186083" cy="4562480"/>
          </a:xfrm>
        </p:spPr>
        <p:txBody>
          <a:bodyPr lIns="0" numCol="1" anchor="t">
            <a:normAutofit/>
          </a:bodyPr>
          <a:lstStyle>
            <a:lvl1pPr marL="342900" indent="-342900">
              <a:lnSpc>
                <a:spcPct val="100000"/>
              </a:lnSpc>
              <a:spcBef>
                <a:spcPts val="0"/>
              </a:spcBef>
              <a:spcAft>
                <a:spcPts val="1800"/>
              </a:spcAft>
              <a:buSzPct val="100000"/>
              <a:buFont typeface="+mj-lt"/>
              <a:buAutoNum type="arabicPeriod"/>
              <a:defRPr sz="2400">
                <a:solidFill>
                  <a:schemeClr val="tx1"/>
                </a:solidFill>
              </a:defRPr>
            </a:lvl1pPr>
            <a:lvl2pPr>
              <a:lnSpc>
                <a:spcPct val="100000"/>
              </a:lnSpc>
              <a:spcBef>
                <a:spcPts val="0"/>
              </a:spcBef>
              <a:spcAft>
                <a:spcPts val="1200"/>
              </a:spcAft>
              <a:buSzPct val="100000"/>
              <a:defRPr sz="2000">
                <a:solidFill>
                  <a:schemeClr val="tx1"/>
                </a:solidFill>
              </a:defRPr>
            </a:lvl2pPr>
            <a:lvl3pPr>
              <a:defRPr sz="1400"/>
            </a:lvl3pPr>
            <a:lvl4pPr>
              <a:defRPr sz="1200"/>
            </a:lvl4pPr>
            <a:lvl5pPr>
              <a:defRPr sz="12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48585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WIDTH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11277600" cy="3871314"/>
          </a:xfrm>
        </p:spPr>
        <p:txBody>
          <a:bodyPr numCol="2"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3253075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WIDTH (TITLE WITH 2 LINE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11277600" cy="3871314"/>
          </a:xfrm>
        </p:spPr>
        <p:txBody>
          <a:bodyPr numCol="2"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415560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98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622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04101738"/>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 SUBHEAD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
        <p:nvSpPr>
          <p:cNvPr id="9" name="Text Placeholder 5">
            <a:extLst>
              <a:ext uri="{FF2B5EF4-FFF2-40B4-BE49-F238E27FC236}">
                <a16:creationId xmlns:a16="http://schemas.microsoft.com/office/drawing/2014/main" id="{D4F9668A-A3FA-EB44-8A81-14175927FF02}"/>
              </a:ext>
            </a:extLst>
          </p:cNvPr>
          <p:cNvSpPr>
            <a:spLocks noGrp="1"/>
          </p:cNvSpPr>
          <p:nvPr>
            <p:ph type="body" sz="quarter" idx="13"/>
          </p:nvPr>
        </p:nvSpPr>
        <p:spPr>
          <a:xfrm>
            <a:off x="67056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388021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 SUBHEAD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203C7C7-7565-734F-B75D-EDDDBD788706}"/>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
        <p:nvSpPr>
          <p:cNvPr id="7" name="Text Placeholder 5">
            <a:extLst>
              <a:ext uri="{FF2B5EF4-FFF2-40B4-BE49-F238E27FC236}">
                <a16:creationId xmlns:a16="http://schemas.microsoft.com/office/drawing/2014/main" id="{8392026E-9BA8-784A-8FA9-9817867F4B9F}"/>
              </a:ext>
            </a:extLst>
          </p:cNvPr>
          <p:cNvSpPr>
            <a:spLocks noGrp="1"/>
          </p:cNvSpPr>
          <p:nvPr>
            <p:ph type="body" sz="quarter" idx="13"/>
          </p:nvPr>
        </p:nvSpPr>
        <p:spPr>
          <a:xfrm>
            <a:off x="67056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3537730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LUMN (TITLE WITH 1/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199" y="1921707"/>
            <a:ext cx="2651760" cy="3979011"/>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211865" y="1921708"/>
            <a:ext cx="2651760" cy="3985743"/>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p:nvPr>
        </p:nvSpPr>
        <p:spPr>
          <a:xfrm>
            <a:off x="457199" y="1284356"/>
            <a:ext cx="2651760" cy="533400"/>
          </a:xfrm>
        </p:spPr>
        <p:txBody>
          <a:bodyPr anchor="b"/>
          <a:lstStyle>
            <a:lvl1pPr marL="0" indent="0">
              <a:buNone/>
              <a:defRPr b="1"/>
            </a:lvl1pPr>
          </a:lstStyle>
          <a:p>
            <a:pPr lvl="0"/>
            <a:r>
              <a:rPr lang="en-US" dirty="0"/>
              <a:t>Edit Master text styles</a:t>
            </a:r>
          </a:p>
        </p:txBody>
      </p:sp>
      <p:sp>
        <p:nvSpPr>
          <p:cNvPr id="9" name="Text Placeholder 5">
            <a:extLst>
              <a:ext uri="{FF2B5EF4-FFF2-40B4-BE49-F238E27FC236}">
                <a16:creationId xmlns:a16="http://schemas.microsoft.com/office/drawing/2014/main" id="{D4F9668A-A3FA-EB44-8A81-14175927FF02}"/>
              </a:ext>
            </a:extLst>
          </p:cNvPr>
          <p:cNvSpPr>
            <a:spLocks noGrp="1"/>
          </p:cNvSpPr>
          <p:nvPr>
            <p:ph type="body" sz="quarter" idx="13"/>
          </p:nvPr>
        </p:nvSpPr>
        <p:spPr>
          <a:xfrm>
            <a:off x="6207759" y="1284356"/>
            <a:ext cx="2651760" cy="533400"/>
          </a:xfrm>
        </p:spPr>
        <p:txBody>
          <a:bodyPr anchor="b"/>
          <a:lstStyle>
            <a:lvl1pPr marL="0" indent="0">
              <a:buNone/>
              <a:defRPr b="1"/>
            </a:lvl1pPr>
          </a:lstStyle>
          <a:p>
            <a:pPr lvl="0"/>
            <a:r>
              <a:rPr lang="en-US" dirty="0"/>
              <a:t>Edit Master text styles</a:t>
            </a:r>
          </a:p>
        </p:txBody>
      </p:sp>
      <p:sp>
        <p:nvSpPr>
          <p:cNvPr id="10" name="Content Placeholder 2">
            <a:extLst>
              <a:ext uri="{FF2B5EF4-FFF2-40B4-BE49-F238E27FC236}">
                <a16:creationId xmlns:a16="http://schemas.microsoft.com/office/drawing/2014/main" id="{7B15ACCE-F5DE-B743-91BD-FCD100CE25BB}"/>
              </a:ext>
            </a:extLst>
          </p:cNvPr>
          <p:cNvSpPr>
            <a:spLocks noGrp="1"/>
          </p:cNvSpPr>
          <p:nvPr>
            <p:ph idx="14"/>
          </p:nvPr>
        </p:nvSpPr>
        <p:spPr>
          <a:xfrm>
            <a:off x="3334532" y="1921708"/>
            <a:ext cx="2651760" cy="3985743"/>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
            <a:extLst>
              <a:ext uri="{FF2B5EF4-FFF2-40B4-BE49-F238E27FC236}">
                <a16:creationId xmlns:a16="http://schemas.microsoft.com/office/drawing/2014/main" id="{A9242AAE-172D-194D-8353-492E46EB78E0}"/>
              </a:ext>
            </a:extLst>
          </p:cNvPr>
          <p:cNvSpPr>
            <a:spLocks noGrp="1"/>
          </p:cNvSpPr>
          <p:nvPr>
            <p:ph type="body" sz="quarter" idx="15"/>
          </p:nvPr>
        </p:nvSpPr>
        <p:spPr>
          <a:xfrm>
            <a:off x="3332479" y="1284356"/>
            <a:ext cx="2651760" cy="533400"/>
          </a:xfrm>
        </p:spPr>
        <p:txBody>
          <a:bodyPr anchor="b"/>
          <a:lstStyle>
            <a:lvl1pPr marL="0" indent="0">
              <a:buNone/>
              <a:defRPr b="1"/>
            </a:lvl1pPr>
          </a:lstStyle>
          <a:p>
            <a:pPr lvl="0"/>
            <a:r>
              <a:rPr lang="en-US" dirty="0"/>
              <a:t>Edit Master text styles</a:t>
            </a:r>
          </a:p>
        </p:txBody>
      </p:sp>
      <p:sp>
        <p:nvSpPr>
          <p:cNvPr id="12" name="Content Placeholder 2">
            <a:extLst>
              <a:ext uri="{FF2B5EF4-FFF2-40B4-BE49-F238E27FC236}">
                <a16:creationId xmlns:a16="http://schemas.microsoft.com/office/drawing/2014/main" id="{BA96AB07-C44D-894C-96EB-835185F405F3}"/>
              </a:ext>
            </a:extLst>
          </p:cNvPr>
          <p:cNvSpPr>
            <a:spLocks noGrp="1"/>
          </p:cNvSpPr>
          <p:nvPr>
            <p:ph idx="16"/>
          </p:nvPr>
        </p:nvSpPr>
        <p:spPr>
          <a:xfrm>
            <a:off x="9083040" y="1921708"/>
            <a:ext cx="2651760" cy="3985743"/>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5">
            <a:extLst>
              <a:ext uri="{FF2B5EF4-FFF2-40B4-BE49-F238E27FC236}">
                <a16:creationId xmlns:a16="http://schemas.microsoft.com/office/drawing/2014/main" id="{92BB0DD0-BDD8-3E47-875A-A11A909248AE}"/>
              </a:ext>
            </a:extLst>
          </p:cNvPr>
          <p:cNvSpPr>
            <a:spLocks noGrp="1"/>
          </p:cNvSpPr>
          <p:nvPr>
            <p:ph type="body" sz="quarter" idx="17"/>
          </p:nvPr>
        </p:nvSpPr>
        <p:spPr>
          <a:xfrm>
            <a:off x="9083040" y="1284356"/>
            <a:ext cx="265176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1965798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1 IMAGE) + SUBHEAD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30"/>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3414252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1 IMAGE) + SUBHEAD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30"/>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203C7C7-7565-734F-B75D-EDDDBD788706}"/>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1140705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 IMAGE (TITLE WITH 2 LINES)">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98814A48-CCE8-5344-BA21-4BC5E8F547B9}"/>
              </a:ext>
            </a:extLst>
          </p:cNvPr>
          <p:cNvSpPr>
            <a:spLocks noGrp="1"/>
          </p:cNvSpPr>
          <p:nvPr>
            <p:ph type="pic" sz="quarter" idx="10"/>
          </p:nvPr>
        </p:nvSpPr>
        <p:spPr>
          <a:xfrm>
            <a:off x="6080760" y="0"/>
            <a:ext cx="6111240" cy="6350000"/>
          </a:xfrm>
          <a:ln>
            <a:noFill/>
          </a:ln>
        </p:spPr>
        <p:txBody>
          <a:bodyPr/>
          <a:lstStyle/>
          <a:p>
            <a:endParaRPr lang="en-US"/>
          </a:p>
        </p:txBody>
      </p:sp>
      <p:sp>
        <p:nvSpPr>
          <p:cNvPr id="2" name="Title 1">
            <a:extLst>
              <a:ext uri="{FF2B5EF4-FFF2-40B4-BE49-F238E27FC236}">
                <a16:creationId xmlns:a16="http://schemas.microsoft.com/office/drawing/2014/main" id="{CF862EC4-65BC-A04F-9D88-F91C84EF3CC3}"/>
              </a:ext>
            </a:extLst>
          </p:cNvPr>
          <p:cNvSpPr>
            <a:spLocks noGrp="1"/>
          </p:cNvSpPr>
          <p:nvPr>
            <p:ph type="title" hasCustomPrompt="1"/>
          </p:nvPr>
        </p:nvSpPr>
        <p:spPr>
          <a:xfrm>
            <a:off x="457200" y="428623"/>
            <a:ext cx="5029200" cy="822960"/>
          </a:xfrm>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A7B0ADFF-3AFC-A049-9AC3-D92F83D47622}"/>
              </a:ext>
            </a:extLst>
          </p:cNvPr>
          <p:cNvSpPr>
            <a:spLocks noGrp="1"/>
          </p:cNvSpPr>
          <p:nvPr>
            <p:ph sz="half" idx="1"/>
          </p:nvPr>
        </p:nvSpPr>
        <p:spPr>
          <a:xfrm>
            <a:off x="457200" y="2029423"/>
            <a:ext cx="5029200" cy="3871313"/>
          </a:xfrm>
        </p:spPr>
        <p:txBody>
          <a:bodyPr r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11">
            <a:extLst>
              <a:ext uri="{FF2B5EF4-FFF2-40B4-BE49-F238E27FC236}">
                <a16:creationId xmlns:a16="http://schemas.microsoft.com/office/drawing/2014/main" id="{A009A7E4-28B6-5E4C-98F9-C8759EC97CC7}"/>
              </a:ext>
            </a:extLst>
          </p:cNvPr>
          <p:cNvSpPr>
            <a:spLocks noGrp="1"/>
          </p:cNvSpPr>
          <p:nvPr>
            <p:ph type="subTitle" idx="11"/>
          </p:nvPr>
        </p:nvSpPr>
        <p:spPr>
          <a:xfrm>
            <a:off x="457200" y="1276982"/>
            <a:ext cx="50292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363709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1935480" y="428623"/>
            <a:ext cx="8321040" cy="5591178"/>
          </a:xfrm>
        </p:spPr>
        <p:txBody>
          <a:bodyPr lIns="0" anchor="ctr"/>
          <a:lstStyle>
            <a:lvl1pPr algn="ctr">
              <a:lnSpc>
                <a:spcPct val="100000"/>
              </a:lnSpc>
              <a:defRPr b="0" i="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785807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61776483"/>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FA54A3-61E2-744B-A4CB-978A6BB7D7AD}"/>
              </a:ext>
            </a:extLst>
          </p:cNvPr>
          <p:cNvSpPr/>
          <p:nvPr userDrawn="1"/>
        </p:nvSpPr>
        <p:spPr>
          <a:xfrm rot="10800000">
            <a:off x="-3" y="0"/>
            <a:ext cx="12192002" cy="6857998"/>
          </a:xfrm>
          <a:prstGeom prst="rect">
            <a:avLst/>
          </a:prstGeom>
          <a:gradFill flip="none" rotWithShape="1">
            <a:gsLst>
              <a:gs pos="82000">
                <a:srgbClr val="FC6F6A"/>
              </a:gs>
              <a:gs pos="61000">
                <a:srgbClr val="FD7B56"/>
              </a:gs>
              <a:gs pos="38000">
                <a:srgbClr val="FD8643"/>
              </a:gs>
              <a:gs pos="22000">
                <a:srgbClr val="FE922F"/>
              </a:gs>
              <a:gs pos="0">
                <a:srgbClr val="FF9E1B"/>
              </a:gs>
              <a:gs pos="100000">
                <a:srgbClr val="FB637E"/>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E278D-44F1-B14B-BD05-7334101CA45F}"/>
              </a:ext>
            </a:extLst>
          </p:cNvPr>
          <p:cNvSpPr>
            <a:spLocks noGrp="1"/>
          </p:cNvSpPr>
          <p:nvPr>
            <p:ph type="ctrTitle" hasCustomPrompt="1"/>
          </p:nvPr>
        </p:nvSpPr>
        <p:spPr>
          <a:xfrm>
            <a:off x="4301067" y="391322"/>
            <a:ext cx="7057496" cy="3154098"/>
          </a:xfrm>
        </p:spPr>
        <p:txBody>
          <a:bodyPr lIns="0" tIns="0" rIns="0" bIns="0" anchor="t">
            <a:normAutofit/>
          </a:bodyPr>
          <a:lstStyle>
            <a:lvl1pPr algn="l">
              <a:lnSpc>
                <a:spcPts val="5500"/>
              </a:lnSpc>
              <a:defRPr sz="5400" b="1" i="0" spc="6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a:extLst>
              <a:ext uri="{FF2B5EF4-FFF2-40B4-BE49-F238E27FC236}">
                <a16:creationId xmlns:a16="http://schemas.microsoft.com/office/drawing/2014/main" id="{9029DF94-D1E2-5846-82A1-2B5EFE775566}"/>
              </a:ext>
            </a:extLst>
          </p:cNvPr>
          <p:cNvSpPr>
            <a:spLocks noGrp="1"/>
          </p:cNvSpPr>
          <p:nvPr>
            <p:ph type="body" sz="quarter" idx="10" hasCustomPrompt="1"/>
          </p:nvPr>
        </p:nvSpPr>
        <p:spPr>
          <a:xfrm>
            <a:off x="4438653" y="5018617"/>
            <a:ext cx="2619372" cy="958319"/>
          </a:xfrm>
        </p:spPr>
        <p:txBody>
          <a:bodyPr>
            <a:normAutofit/>
          </a:bodyPr>
          <a:lstStyle>
            <a:lvl1pPr marL="0" indent="0">
              <a:lnSpc>
                <a:spcPct val="100000"/>
              </a:lnSpc>
              <a:buNone/>
              <a:defRPr sz="1400">
                <a:solidFill>
                  <a:schemeClr val="bg1"/>
                </a:solidFill>
              </a:defRPr>
            </a:lvl1pPr>
          </a:lstStyle>
          <a:p>
            <a:pPr lvl="0"/>
            <a:r>
              <a:rPr lang="en-US" dirty="0"/>
              <a:t>Edit Master Text Styles</a:t>
            </a:r>
          </a:p>
        </p:txBody>
      </p:sp>
      <p:cxnSp>
        <p:nvCxnSpPr>
          <p:cNvPr id="20" name="Straight Connector 19">
            <a:extLst>
              <a:ext uri="{FF2B5EF4-FFF2-40B4-BE49-F238E27FC236}">
                <a16:creationId xmlns:a16="http://schemas.microsoft.com/office/drawing/2014/main" id="{1C1485BF-E646-0541-A310-8A9472A0A239}"/>
              </a:ext>
            </a:extLst>
          </p:cNvPr>
          <p:cNvCxnSpPr>
            <a:cxnSpLocks/>
          </p:cNvCxnSpPr>
          <p:nvPr userDrawn="1"/>
        </p:nvCxnSpPr>
        <p:spPr>
          <a:xfrm>
            <a:off x="4295777" y="5018617"/>
            <a:ext cx="0" cy="1828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B07B569-30D9-EB4D-B533-07D01E5FDEFF}"/>
              </a:ext>
            </a:extLst>
          </p:cNvPr>
          <p:cNvPicPr>
            <a:picLocks noChangeAspect="1"/>
          </p:cNvPicPr>
          <p:nvPr userDrawn="1"/>
        </p:nvPicPr>
        <p:blipFill>
          <a:blip r:embed="rId2"/>
          <a:stretch>
            <a:fillRect/>
          </a:stretch>
        </p:blipFill>
        <p:spPr>
          <a:xfrm>
            <a:off x="457196" y="454025"/>
            <a:ext cx="1975556" cy="320040"/>
          </a:xfrm>
          <a:prstGeom prst="rect">
            <a:avLst/>
          </a:prstGeom>
        </p:spPr>
      </p:pic>
      <p:sp>
        <p:nvSpPr>
          <p:cNvPr id="15" name="Text Placeholder 17">
            <a:extLst>
              <a:ext uri="{FF2B5EF4-FFF2-40B4-BE49-F238E27FC236}">
                <a16:creationId xmlns:a16="http://schemas.microsoft.com/office/drawing/2014/main" id="{74C24FDA-E7C4-AC42-B208-4133C5565A02}"/>
              </a:ext>
            </a:extLst>
          </p:cNvPr>
          <p:cNvSpPr>
            <a:spLocks noGrp="1"/>
          </p:cNvSpPr>
          <p:nvPr>
            <p:ph type="body" sz="quarter" idx="12" hasCustomPrompt="1"/>
          </p:nvPr>
        </p:nvSpPr>
        <p:spPr>
          <a:xfrm>
            <a:off x="600072" y="5018617"/>
            <a:ext cx="2619372" cy="958319"/>
          </a:xfrm>
        </p:spPr>
        <p:txBody>
          <a:bodyPr>
            <a:normAutofit/>
          </a:bodyPr>
          <a:lstStyle>
            <a:lvl1pPr marL="0" indent="0">
              <a:lnSpc>
                <a:spcPct val="100000"/>
              </a:lnSpc>
              <a:buNone/>
              <a:defRPr sz="1400">
                <a:solidFill>
                  <a:schemeClr val="bg1"/>
                </a:solidFill>
              </a:defRPr>
            </a:lvl1pPr>
          </a:lstStyle>
          <a:p>
            <a:pPr lvl="0"/>
            <a:r>
              <a:rPr lang="en-US" dirty="0"/>
              <a:t>Edit Master Text Styles</a:t>
            </a:r>
          </a:p>
        </p:txBody>
      </p:sp>
      <p:cxnSp>
        <p:nvCxnSpPr>
          <p:cNvPr id="16" name="Straight Connector 15">
            <a:extLst>
              <a:ext uri="{FF2B5EF4-FFF2-40B4-BE49-F238E27FC236}">
                <a16:creationId xmlns:a16="http://schemas.microsoft.com/office/drawing/2014/main" id="{D1C62543-C9F8-C842-A879-AFA62008AF37}"/>
              </a:ext>
            </a:extLst>
          </p:cNvPr>
          <p:cNvCxnSpPr>
            <a:cxnSpLocks/>
          </p:cNvCxnSpPr>
          <p:nvPr userDrawn="1"/>
        </p:nvCxnSpPr>
        <p:spPr>
          <a:xfrm>
            <a:off x="457196" y="5018617"/>
            <a:ext cx="0" cy="1828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287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5086B-C059-B444-9CEE-CF4CBD186D33}"/>
              </a:ext>
            </a:extLst>
          </p:cNvPr>
          <p:cNvPicPr>
            <a:picLocks noChangeAspect="1"/>
          </p:cNvPicPr>
          <p:nvPr userDrawn="1"/>
        </p:nvPicPr>
        <p:blipFill rotWithShape="1">
          <a:blip r:embed="rId2"/>
          <a:srcRect t="9555" r="30091" b="31459"/>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DDF8F589-B263-CA4B-8CEA-D0140EED4344}"/>
              </a:ext>
            </a:extLst>
          </p:cNvPr>
          <p:cNvSpPr/>
          <p:nvPr userDrawn="1"/>
        </p:nvSpPr>
        <p:spPr>
          <a:xfrm>
            <a:off x="0" y="4475747"/>
            <a:ext cx="12192000" cy="2382253"/>
          </a:xfrm>
          <a:prstGeom prst="rect">
            <a:avLst/>
          </a:prstGeom>
          <a:gradFill>
            <a:gsLst>
              <a:gs pos="100000">
                <a:schemeClr val="bg1">
                  <a:alpha val="80000"/>
                </a:schemeClr>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E278D-44F1-B14B-BD05-7334101CA45F}"/>
              </a:ext>
            </a:extLst>
          </p:cNvPr>
          <p:cNvSpPr>
            <a:spLocks noGrp="1"/>
          </p:cNvSpPr>
          <p:nvPr>
            <p:ph type="ctrTitle" hasCustomPrompt="1"/>
          </p:nvPr>
        </p:nvSpPr>
        <p:spPr>
          <a:xfrm>
            <a:off x="4301067" y="391322"/>
            <a:ext cx="7057496" cy="3154098"/>
          </a:xfrm>
        </p:spPr>
        <p:txBody>
          <a:bodyPr lIns="0" tIns="0" rIns="0" bIns="0" anchor="t">
            <a:normAutofit/>
          </a:bodyPr>
          <a:lstStyle>
            <a:lvl1pPr algn="l">
              <a:lnSpc>
                <a:spcPts val="5500"/>
              </a:lnSpc>
              <a:defRPr sz="5400" b="1" i="0" spc="6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a:extLst>
              <a:ext uri="{FF2B5EF4-FFF2-40B4-BE49-F238E27FC236}">
                <a16:creationId xmlns:a16="http://schemas.microsoft.com/office/drawing/2014/main" id="{9029DF94-D1E2-5846-82A1-2B5EFE775566}"/>
              </a:ext>
            </a:extLst>
          </p:cNvPr>
          <p:cNvSpPr>
            <a:spLocks noGrp="1"/>
          </p:cNvSpPr>
          <p:nvPr>
            <p:ph type="body" sz="quarter" idx="10" hasCustomPrompt="1"/>
          </p:nvPr>
        </p:nvSpPr>
        <p:spPr>
          <a:xfrm>
            <a:off x="4438653"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cxnSp>
        <p:nvCxnSpPr>
          <p:cNvPr id="20" name="Straight Connector 19">
            <a:extLst>
              <a:ext uri="{FF2B5EF4-FFF2-40B4-BE49-F238E27FC236}">
                <a16:creationId xmlns:a16="http://schemas.microsoft.com/office/drawing/2014/main" id="{1C1485BF-E646-0541-A310-8A9472A0A239}"/>
              </a:ext>
            </a:extLst>
          </p:cNvPr>
          <p:cNvCxnSpPr>
            <a:cxnSpLocks/>
          </p:cNvCxnSpPr>
          <p:nvPr userDrawn="1"/>
        </p:nvCxnSpPr>
        <p:spPr>
          <a:xfrm>
            <a:off x="4295777"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7">
            <a:extLst>
              <a:ext uri="{FF2B5EF4-FFF2-40B4-BE49-F238E27FC236}">
                <a16:creationId xmlns:a16="http://schemas.microsoft.com/office/drawing/2014/main" id="{74C24FDA-E7C4-AC42-B208-4133C5565A02}"/>
              </a:ext>
            </a:extLst>
          </p:cNvPr>
          <p:cNvSpPr>
            <a:spLocks noGrp="1"/>
          </p:cNvSpPr>
          <p:nvPr>
            <p:ph type="body" sz="quarter" idx="12" hasCustomPrompt="1"/>
          </p:nvPr>
        </p:nvSpPr>
        <p:spPr>
          <a:xfrm>
            <a:off x="600072"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cxnSp>
        <p:nvCxnSpPr>
          <p:cNvPr id="16" name="Straight Connector 15">
            <a:extLst>
              <a:ext uri="{FF2B5EF4-FFF2-40B4-BE49-F238E27FC236}">
                <a16:creationId xmlns:a16="http://schemas.microsoft.com/office/drawing/2014/main" id="{D1C62543-C9F8-C842-A879-AFA62008AF37}"/>
              </a:ext>
            </a:extLst>
          </p:cNvPr>
          <p:cNvCxnSpPr>
            <a:cxnSpLocks/>
          </p:cNvCxnSpPr>
          <p:nvPr userDrawn="1"/>
        </p:nvCxnSpPr>
        <p:spPr>
          <a:xfrm>
            <a:off x="457196"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9B59870-9CC2-3F44-ABBE-36E7719C8799}"/>
              </a:ext>
            </a:extLst>
          </p:cNvPr>
          <p:cNvPicPr>
            <a:picLocks noChangeAspect="1"/>
          </p:cNvPicPr>
          <p:nvPr userDrawn="1"/>
        </p:nvPicPr>
        <p:blipFill>
          <a:blip r:embed="rId3"/>
          <a:stretch>
            <a:fillRect/>
          </a:stretch>
        </p:blipFill>
        <p:spPr>
          <a:xfrm>
            <a:off x="457196" y="454025"/>
            <a:ext cx="1975556" cy="320040"/>
          </a:xfrm>
          <a:prstGeom prst="rect">
            <a:avLst/>
          </a:prstGeom>
        </p:spPr>
      </p:pic>
    </p:spTree>
    <p:extLst>
      <p:ext uri="{BB962C8B-B14F-4D97-AF65-F5344CB8AC3E}">
        <p14:creationId xmlns:p14="http://schemas.microsoft.com/office/powerpoint/2010/main" val="127122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87761935"/>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7EC3E-D243-554B-A595-F93CD1371697}"/>
              </a:ext>
            </a:extLst>
          </p:cNvPr>
          <p:cNvPicPr>
            <a:picLocks noChangeAspect="1"/>
          </p:cNvPicPr>
          <p:nvPr userDrawn="1"/>
        </p:nvPicPr>
        <p:blipFill rotWithShape="1">
          <a:blip r:embed="rId2"/>
          <a:srcRect l="12208" t="48551" r="28365" b="1308"/>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4E938771-7227-6049-8796-981B54320478}"/>
              </a:ext>
            </a:extLst>
          </p:cNvPr>
          <p:cNvSpPr/>
          <p:nvPr userDrawn="1"/>
        </p:nvSpPr>
        <p:spPr>
          <a:xfrm>
            <a:off x="0" y="4475747"/>
            <a:ext cx="12192000" cy="2382253"/>
          </a:xfrm>
          <a:prstGeom prst="rect">
            <a:avLst/>
          </a:prstGeom>
          <a:gradFill>
            <a:gsLst>
              <a:gs pos="100000">
                <a:schemeClr val="bg1">
                  <a:alpha val="80000"/>
                </a:schemeClr>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E278D-44F1-B14B-BD05-7334101CA45F}"/>
              </a:ext>
            </a:extLst>
          </p:cNvPr>
          <p:cNvSpPr>
            <a:spLocks noGrp="1"/>
          </p:cNvSpPr>
          <p:nvPr>
            <p:ph type="ctrTitle" hasCustomPrompt="1"/>
          </p:nvPr>
        </p:nvSpPr>
        <p:spPr>
          <a:xfrm>
            <a:off x="4301067" y="391322"/>
            <a:ext cx="7057496" cy="3154098"/>
          </a:xfrm>
        </p:spPr>
        <p:txBody>
          <a:bodyPr lIns="0" tIns="0" rIns="0" bIns="0" anchor="t">
            <a:normAutofit/>
          </a:bodyPr>
          <a:lstStyle>
            <a:lvl1pPr algn="l">
              <a:lnSpc>
                <a:spcPts val="5500"/>
              </a:lnSpc>
              <a:defRPr sz="5400" b="1" i="0" spc="6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a:extLst>
              <a:ext uri="{FF2B5EF4-FFF2-40B4-BE49-F238E27FC236}">
                <a16:creationId xmlns:a16="http://schemas.microsoft.com/office/drawing/2014/main" id="{9029DF94-D1E2-5846-82A1-2B5EFE775566}"/>
              </a:ext>
            </a:extLst>
          </p:cNvPr>
          <p:cNvSpPr>
            <a:spLocks noGrp="1"/>
          </p:cNvSpPr>
          <p:nvPr>
            <p:ph type="body" sz="quarter" idx="10" hasCustomPrompt="1"/>
          </p:nvPr>
        </p:nvSpPr>
        <p:spPr>
          <a:xfrm>
            <a:off x="4438653"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cxnSp>
        <p:nvCxnSpPr>
          <p:cNvPr id="20" name="Straight Connector 19">
            <a:extLst>
              <a:ext uri="{FF2B5EF4-FFF2-40B4-BE49-F238E27FC236}">
                <a16:creationId xmlns:a16="http://schemas.microsoft.com/office/drawing/2014/main" id="{1C1485BF-E646-0541-A310-8A9472A0A239}"/>
              </a:ext>
            </a:extLst>
          </p:cNvPr>
          <p:cNvCxnSpPr>
            <a:cxnSpLocks/>
          </p:cNvCxnSpPr>
          <p:nvPr userDrawn="1"/>
        </p:nvCxnSpPr>
        <p:spPr>
          <a:xfrm>
            <a:off x="4295777"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7">
            <a:extLst>
              <a:ext uri="{FF2B5EF4-FFF2-40B4-BE49-F238E27FC236}">
                <a16:creationId xmlns:a16="http://schemas.microsoft.com/office/drawing/2014/main" id="{74C24FDA-E7C4-AC42-B208-4133C5565A02}"/>
              </a:ext>
            </a:extLst>
          </p:cNvPr>
          <p:cNvSpPr>
            <a:spLocks noGrp="1"/>
          </p:cNvSpPr>
          <p:nvPr>
            <p:ph type="body" sz="quarter" idx="12" hasCustomPrompt="1"/>
          </p:nvPr>
        </p:nvSpPr>
        <p:spPr>
          <a:xfrm>
            <a:off x="600072"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cxnSp>
        <p:nvCxnSpPr>
          <p:cNvPr id="16" name="Straight Connector 15">
            <a:extLst>
              <a:ext uri="{FF2B5EF4-FFF2-40B4-BE49-F238E27FC236}">
                <a16:creationId xmlns:a16="http://schemas.microsoft.com/office/drawing/2014/main" id="{D1C62543-C9F8-C842-A879-AFA62008AF37}"/>
              </a:ext>
            </a:extLst>
          </p:cNvPr>
          <p:cNvCxnSpPr>
            <a:cxnSpLocks/>
          </p:cNvCxnSpPr>
          <p:nvPr userDrawn="1"/>
        </p:nvCxnSpPr>
        <p:spPr>
          <a:xfrm>
            <a:off x="457196"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9B59870-9CC2-3F44-ABBE-36E7719C8799}"/>
              </a:ext>
            </a:extLst>
          </p:cNvPr>
          <p:cNvPicPr>
            <a:picLocks noChangeAspect="1"/>
          </p:cNvPicPr>
          <p:nvPr userDrawn="1"/>
        </p:nvPicPr>
        <p:blipFill>
          <a:blip r:embed="rId3"/>
          <a:stretch>
            <a:fillRect/>
          </a:stretch>
        </p:blipFill>
        <p:spPr>
          <a:xfrm>
            <a:off x="457196" y="454025"/>
            <a:ext cx="1975556" cy="320040"/>
          </a:xfrm>
          <a:prstGeom prst="rect">
            <a:avLst/>
          </a:prstGeom>
        </p:spPr>
      </p:pic>
    </p:spTree>
    <p:extLst>
      <p:ext uri="{BB962C8B-B14F-4D97-AF65-F5344CB8AC3E}">
        <p14:creationId xmlns:p14="http://schemas.microsoft.com/office/powerpoint/2010/main" val="3931833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93F4C-FDC4-4C4C-8ABD-CEA677588CFE}"/>
              </a:ext>
            </a:extLst>
          </p:cNvPr>
          <p:cNvPicPr>
            <a:picLocks noChangeAspect="1"/>
          </p:cNvPicPr>
          <p:nvPr userDrawn="1"/>
        </p:nvPicPr>
        <p:blipFill rotWithShape="1">
          <a:blip r:embed="rId2"/>
          <a:srcRect l="3472" t="5146" r="5912" b="8521"/>
          <a:stretch/>
        </p:blipFill>
        <p:spPr>
          <a:xfrm flipV="1">
            <a:off x="0" y="1"/>
            <a:ext cx="12191999" cy="6847416"/>
          </a:xfrm>
          <a:prstGeom prst="rect">
            <a:avLst/>
          </a:prstGeom>
        </p:spPr>
      </p:pic>
      <p:sp>
        <p:nvSpPr>
          <p:cNvPr id="9" name="Rectangle 8">
            <a:extLst>
              <a:ext uri="{FF2B5EF4-FFF2-40B4-BE49-F238E27FC236}">
                <a16:creationId xmlns:a16="http://schemas.microsoft.com/office/drawing/2014/main" id="{27882595-0753-3A45-B5F6-CE1AEDA8B885}"/>
              </a:ext>
            </a:extLst>
          </p:cNvPr>
          <p:cNvSpPr/>
          <p:nvPr userDrawn="1"/>
        </p:nvSpPr>
        <p:spPr>
          <a:xfrm>
            <a:off x="0" y="4475747"/>
            <a:ext cx="12192000" cy="2382253"/>
          </a:xfrm>
          <a:prstGeom prst="rect">
            <a:avLst/>
          </a:prstGeom>
          <a:gradFill>
            <a:gsLst>
              <a:gs pos="100000">
                <a:schemeClr val="bg1">
                  <a:alpha val="80000"/>
                </a:schemeClr>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E278D-44F1-B14B-BD05-7334101CA45F}"/>
              </a:ext>
            </a:extLst>
          </p:cNvPr>
          <p:cNvSpPr>
            <a:spLocks noGrp="1"/>
          </p:cNvSpPr>
          <p:nvPr>
            <p:ph type="ctrTitle" hasCustomPrompt="1"/>
          </p:nvPr>
        </p:nvSpPr>
        <p:spPr>
          <a:xfrm>
            <a:off x="4301067" y="391322"/>
            <a:ext cx="7057496" cy="3154098"/>
          </a:xfrm>
        </p:spPr>
        <p:txBody>
          <a:bodyPr lIns="0" tIns="0" rIns="0" bIns="0" anchor="t">
            <a:normAutofit/>
          </a:bodyPr>
          <a:lstStyle>
            <a:lvl1pPr algn="l">
              <a:lnSpc>
                <a:spcPts val="5500"/>
              </a:lnSpc>
              <a:defRPr sz="5400" b="1" i="0" spc="6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a:extLst>
              <a:ext uri="{FF2B5EF4-FFF2-40B4-BE49-F238E27FC236}">
                <a16:creationId xmlns:a16="http://schemas.microsoft.com/office/drawing/2014/main" id="{9029DF94-D1E2-5846-82A1-2B5EFE775566}"/>
              </a:ext>
            </a:extLst>
          </p:cNvPr>
          <p:cNvSpPr>
            <a:spLocks noGrp="1"/>
          </p:cNvSpPr>
          <p:nvPr>
            <p:ph type="body" sz="quarter" idx="10" hasCustomPrompt="1"/>
          </p:nvPr>
        </p:nvSpPr>
        <p:spPr>
          <a:xfrm>
            <a:off x="4438653"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cxnSp>
        <p:nvCxnSpPr>
          <p:cNvPr id="20" name="Straight Connector 19">
            <a:extLst>
              <a:ext uri="{FF2B5EF4-FFF2-40B4-BE49-F238E27FC236}">
                <a16:creationId xmlns:a16="http://schemas.microsoft.com/office/drawing/2014/main" id="{1C1485BF-E646-0541-A310-8A9472A0A239}"/>
              </a:ext>
            </a:extLst>
          </p:cNvPr>
          <p:cNvCxnSpPr>
            <a:cxnSpLocks/>
          </p:cNvCxnSpPr>
          <p:nvPr userDrawn="1"/>
        </p:nvCxnSpPr>
        <p:spPr>
          <a:xfrm>
            <a:off x="4295777"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7">
            <a:extLst>
              <a:ext uri="{FF2B5EF4-FFF2-40B4-BE49-F238E27FC236}">
                <a16:creationId xmlns:a16="http://schemas.microsoft.com/office/drawing/2014/main" id="{74C24FDA-E7C4-AC42-B208-4133C5565A02}"/>
              </a:ext>
            </a:extLst>
          </p:cNvPr>
          <p:cNvSpPr>
            <a:spLocks noGrp="1"/>
          </p:cNvSpPr>
          <p:nvPr>
            <p:ph type="body" sz="quarter" idx="12" hasCustomPrompt="1"/>
          </p:nvPr>
        </p:nvSpPr>
        <p:spPr>
          <a:xfrm>
            <a:off x="600072"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cxnSp>
        <p:nvCxnSpPr>
          <p:cNvPr id="16" name="Straight Connector 15">
            <a:extLst>
              <a:ext uri="{FF2B5EF4-FFF2-40B4-BE49-F238E27FC236}">
                <a16:creationId xmlns:a16="http://schemas.microsoft.com/office/drawing/2014/main" id="{D1C62543-C9F8-C842-A879-AFA62008AF37}"/>
              </a:ext>
            </a:extLst>
          </p:cNvPr>
          <p:cNvCxnSpPr>
            <a:cxnSpLocks/>
          </p:cNvCxnSpPr>
          <p:nvPr userDrawn="1"/>
        </p:nvCxnSpPr>
        <p:spPr>
          <a:xfrm>
            <a:off x="457196"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9B59870-9CC2-3F44-ABBE-36E7719C8799}"/>
              </a:ext>
            </a:extLst>
          </p:cNvPr>
          <p:cNvPicPr>
            <a:picLocks noChangeAspect="1"/>
          </p:cNvPicPr>
          <p:nvPr userDrawn="1"/>
        </p:nvPicPr>
        <p:blipFill>
          <a:blip r:embed="rId3"/>
          <a:stretch>
            <a:fillRect/>
          </a:stretch>
        </p:blipFill>
        <p:spPr>
          <a:xfrm>
            <a:off x="457196" y="454025"/>
            <a:ext cx="1975556" cy="320040"/>
          </a:xfrm>
          <a:prstGeom prst="rect">
            <a:avLst/>
          </a:prstGeom>
        </p:spPr>
      </p:pic>
    </p:spTree>
    <p:extLst>
      <p:ext uri="{BB962C8B-B14F-4D97-AF65-F5344CB8AC3E}">
        <p14:creationId xmlns:p14="http://schemas.microsoft.com/office/powerpoint/2010/main" val="2126989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85E305-8671-904D-88A2-27CB56B51C72}"/>
              </a:ext>
            </a:extLst>
          </p:cNvPr>
          <p:cNvPicPr>
            <a:picLocks noChangeAspect="1"/>
          </p:cNvPicPr>
          <p:nvPr userDrawn="1"/>
        </p:nvPicPr>
        <p:blipFill rotWithShape="1">
          <a:blip r:embed="rId2"/>
          <a:srcRect b="5787"/>
          <a:stretch/>
        </p:blipFill>
        <p:spPr>
          <a:xfrm>
            <a:off x="0" y="-1"/>
            <a:ext cx="12390120" cy="6858001"/>
          </a:xfrm>
          <a:prstGeom prst="rect">
            <a:avLst/>
          </a:prstGeom>
        </p:spPr>
      </p:pic>
      <p:sp>
        <p:nvSpPr>
          <p:cNvPr id="2" name="Title 1">
            <a:extLst>
              <a:ext uri="{FF2B5EF4-FFF2-40B4-BE49-F238E27FC236}">
                <a16:creationId xmlns:a16="http://schemas.microsoft.com/office/drawing/2014/main" id="{553E278D-44F1-B14B-BD05-7334101CA45F}"/>
              </a:ext>
            </a:extLst>
          </p:cNvPr>
          <p:cNvSpPr>
            <a:spLocks noGrp="1"/>
          </p:cNvSpPr>
          <p:nvPr>
            <p:ph type="ctrTitle" hasCustomPrompt="1"/>
          </p:nvPr>
        </p:nvSpPr>
        <p:spPr>
          <a:xfrm>
            <a:off x="4301067" y="391322"/>
            <a:ext cx="7057496" cy="3154098"/>
          </a:xfrm>
        </p:spPr>
        <p:txBody>
          <a:bodyPr lIns="0" tIns="0" rIns="0" bIns="0" anchor="t">
            <a:normAutofit/>
          </a:bodyPr>
          <a:lstStyle>
            <a:lvl1pPr algn="l">
              <a:lnSpc>
                <a:spcPts val="5500"/>
              </a:lnSpc>
              <a:defRPr sz="5400" b="1" i="0" spc="6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a:extLst>
              <a:ext uri="{FF2B5EF4-FFF2-40B4-BE49-F238E27FC236}">
                <a16:creationId xmlns:a16="http://schemas.microsoft.com/office/drawing/2014/main" id="{9029DF94-D1E2-5846-82A1-2B5EFE775566}"/>
              </a:ext>
            </a:extLst>
          </p:cNvPr>
          <p:cNvSpPr>
            <a:spLocks noGrp="1"/>
          </p:cNvSpPr>
          <p:nvPr>
            <p:ph type="body" sz="quarter" idx="10" hasCustomPrompt="1"/>
          </p:nvPr>
        </p:nvSpPr>
        <p:spPr>
          <a:xfrm>
            <a:off x="4438653" y="5018617"/>
            <a:ext cx="2619372" cy="958319"/>
          </a:xfrm>
        </p:spPr>
        <p:txBody>
          <a:bodyPr>
            <a:normAutofit/>
          </a:bodyPr>
          <a:lstStyle>
            <a:lvl1pPr marL="0" indent="0">
              <a:lnSpc>
                <a:spcPct val="100000"/>
              </a:lnSpc>
              <a:buNone/>
              <a:defRPr sz="1400">
                <a:solidFill>
                  <a:schemeClr val="bg1"/>
                </a:solidFill>
              </a:defRPr>
            </a:lvl1pPr>
          </a:lstStyle>
          <a:p>
            <a:pPr lvl="0"/>
            <a:r>
              <a:rPr lang="en-US" dirty="0"/>
              <a:t>Edit Master Text Styles</a:t>
            </a:r>
          </a:p>
        </p:txBody>
      </p:sp>
      <p:cxnSp>
        <p:nvCxnSpPr>
          <p:cNvPr id="20" name="Straight Connector 19">
            <a:extLst>
              <a:ext uri="{FF2B5EF4-FFF2-40B4-BE49-F238E27FC236}">
                <a16:creationId xmlns:a16="http://schemas.microsoft.com/office/drawing/2014/main" id="{1C1485BF-E646-0541-A310-8A9472A0A239}"/>
              </a:ext>
            </a:extLst>
          </p:cNvPr>
          <p:cNvCxnSpPr>
            <a:cxnSpLocks/>
          </p:cNvCxnSpPr>
          <p:nvPr userDrawn="1"/>
        </p:nvCxnSpPr>
        <p:spPr>
          <a:xfrm>
            <a:off x="4295777" y="5018617"/>
            <a:ext cx="0" cy="1828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7">
            <a:extLst>
              <a:ext uri="{FF2B5EF4-FFF2-40B4-BE49-F238E27FC236}">
                <a16:creationId xmlns:a16="http://schemas.microsoft.com/office/drawing/2014/main" id="{74C24FDA-E7C4-AC42-B208-4133C5565A02}"/>
              </a:ext>
            </a:extLst>
          </p:cNvPr>
          <p:cNvSpPr>
            <a:spLocks noGrp="1"/>
          </p:cNvSpPr>
          <p:nvPr>
            <p:ph type="body" sz="quarter" idx="12" hasCustomPrompt="1"/>
          </p:nvPr>
        </p:nvSpPr>
        <p:spPr>
          <a:xfrm>
            <a:off x="600072" y="5018617"/>
            <a:ext cx="2619372" cy="958319"/>
          </a:xfrm>
        </p:spPr>
        <p:txBody>
          <a:bodyPr>
            <a:normAutofit/>
          </a:bodyPr>
          <a:lstStyle>
            <a:lvl1pPr marL="0" indent="0">
              <a:lnSpc>
                <a:spcPct val="100000"/>
              </a:lnSpc>
              <a:buNone/>
              <a:defRPr sz="1400">
                <a:solidFill>
                  <a:schemeClr val="bg1"/>
                </a:solidFill>
              </a:defRPr>
            </a:lvl1pPr>
          </a:lstStyle>
          <a:p>
            <a:pPr lvl="0"/>
            <a:r>
              <a:rPr lang="en-US" dirty="0"/>
              <a:t>Edit Master Text Styles</a:t>
            </a:r>
          </a:p>
        </p:txBody>
      </p:sp>
      <p:cxnSp>
        <p:nvCxnSpPr>
          <p:cNvPr id="16" name="Straight Connector 15">
            <a:extLst>
              <a:ext uri="{FF2B5EF4-FFF2-40B4-BE49-F238E27FC236}">
                <a16:creationId xmlns:a16="http://schemas.microsoft.com/office/drawing/2014/main" id="{D1C62543-C9F8-C842-A879-AFA62008AF37}"/>
              </a:ext>
            </a:extLst>
          </p:cNvPr>
          <p:cNvCxnSpPr>
            <a:cxnSpLocks/>
          </p:cNvCxnSpPr>
          <p:nvPr userDrawn="1"/>
        </p:nvCxnSpPr>
        <p:spPr>
          <a:xfrm>
            <a:off x="457196" y="5018617"/>
            <a:ext cx="0" cy="1828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AC7791-D4CC-6B4E-B607-11ED3AD60FDA}"/>
              </a:ext>
            </a:extLst>
          </p:cNvPr>
          <p:cNvPicPr>
            <a:picLocks noChangeAspect="1"/>
          </p:cNvPicPr>
          <p:nvPr userDrawn="1"/>
        </p:nvPicPr>
        <p:blipFill>
          <a:blip r:embed="rId3"/>
          <a:stretch>
            <a:fillRect/>
          </a:stretch>
        </p:blipFill>
        <p:spPr>
          <a:xfrm>
            <a:off x="457196" y="454025"/>
            <a:ext cx="1975556" cy="320040"/>
          </a:xfrm>
          <a:prstGeom prst="rect">
            <a:avLst/>
          </a:prstGeom>
        </p:spPr>
      </p:pic>
    </p:spTree>
    <p:extLst>
      <p:ext uri="{BB962C8B-B14F-4D97-AF65-F5344CB8AC3E}">
        <p14:creationId xmlns:p14="http://schemas.microsoft.com/office/powerpoint/2010/main" val="2107572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D6B592-3B53-F044-BEC1-0AC0E5C76B6A}"/>
              </a:ext>
            </a:extLst>
          </p:cNvPr>
          <p:cNvPicPr>
            <a:picLocks noChangeAspect="1"/>
          </p:cNvPicPr>
          <p:nvPr userDrawn="1"/>
        </p:nvPicPr>
        <p:blipFill rotWithShape="1">
          <a:blip r:embed="rId2"/>
          <a:srcRect l="35609" t="32283" b="13386"/>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55C09C-C053-EB47-83EA-CAC881198524}"/>
              </a:ext>
            </a:extLst>
          </p:cNvPr>
          <p:cNvSpPr/>
          <p:nvPr userDrawn="1"/>
        </p:nvSpPr>
        <p:spPr>
          <a:xfrm>
            <a:off x="0" y="4475747"/>
            <a:ext cx="12192000" cy="2382253"/>
          </a:xfrm>
          <a:prstGeom prst="rect">
            <a:avLst/>
          </a:prstGeom>
          <a:gradFill>
            <a:gsLst>
              <a:gs pos="100000">
                <a:schemeClr val="bg1">
                  <a:alpha val="80000"/>
                </a:schemeClr>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E278D-44F1-B14B-BD05-7334101CA45F}"/>
              </a:ext>
            </a:extLst>
          </p:cNvPr>
          <p:cNvSpPr>
            <a:spLocks noGrp="1"/>
          </p:cNvSpPr>
          <p:nvPr>
            <p:ph type="ctrTitle" hasCustomPrompt="1"/>
          </p:nvPr>
        </p:nvSpPr>
        <p:spPr>
          <a:xfrm>
            <a:off x="4301067" y="391322"/>
            <a:ext cx="7057496" cy="3154098"/>
          </a:xfrm>
        </p:spPr>
        <p:txBody>
          <a:bodyPr lIns="0" tIns="0" rIns="0" bIns="0" anchor="t">
            <a:normAutofit/>
          </a:bodyPr>
          <a:lstStyle>
            <a:lvl1pPr algn="l">
              <a:lnSpc>
                <a:spcPts val="5500"/>
              </a:lnSpc>
              <a:defRPr sz="5400" b="1" i="0" spc="6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a:extLst>
              <a:ext uri="{FF2B5EF4-FFF2-40B4-BE49-F238E27FC236}">
                <a16:creationId xmlns:a16="http://schemas.microsoft.com/office/drawing/2014/main" id="{9029DF94-D1E2-5846-82A1-2B5EFE775566}"/>
              </a:ext>
            </a:extLst>
          </p:cNvPr>
          <p:cNvSpPr>
            <a:spLocks noGrp="1"/>
          </p:cNvSpPr>
          <p:nvPr>
            <p:ph type="body" sz="quarter" idx="10" hasCustomPrompt="1"/>
          </p:nvPr>
        </p:nvSpPr>
        <p:spPr>
          <a:xfrm>
            <a:off x="4438653"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sp>
        <p:nvSpPr>
          <p:cNvPr id="15" name="Text Placeholder 17">
            <a:extLst>
              <a:ext uri="{FF2B5EF4-FFF2-40B4-BE49-F238E27FC236}">
                <a16:creationId xmlns:a16="http://schemas.microsoft.com/office/drawing/2014/main" id="{74C24FDA-E7C4-AC42-B208-4133C5565A02}"/>
              </a:ext>
            </a:extLst>
          </p:cNvPr>
          <p:cNvSpPr>
            <a:spLocks noGrp="1"/>
          </p:cNvSpPr>
          <p:nvPr>
            <p:ph type="body" sz="quarter" idx="12" hasCustomPrompt="1"/>
          </p:nvPr>
        </p:nvSpPr>
        <p:spPr>
          <a:xfrm>
            <a:off x="600072" y="5018617"/>
            <a:ext cx="2619372" cy="958319"/>
          </a:xfrm>
        </p:spPr>
        <p:txBody>
          <a:bodyPr>
            <a:normAutofit/>
          </a:bodyPr>
          <a:lstStyle>
            <a:lvl1pPr marL="0" indent="0">
              <a:lnSpc>
                <a:spcPct val="100000"/>
              </a:lnSpc>
              <a:buNone/>
              <a:defRPr sz="1400">
                <a:solidFill>
                  <a:schemeClr val="tx2"/>
                </a:solidFill>
              </a:defRPr>
            </a:lvl1pPr>
          </a:lstStyle>
          <a:p>
            <a:pPr lvl="0"/>
            <a:r>
              <a:rPr lang="en-US" dirty="0"/>
              <a:t>Edit Master Text Styles</a:t>
            </a:r>
          </a:p>
        </p:txBody>
      </p:sp>
      <p:cxnSp>
        <p:nvCxnSpPr>
          <p:cNvPr id="17" name="Straight Connector 16">
            <a:extLst>
              <a:ext uri="{FF2B5EF4-FFF2-40B4-BE49-F238E27FC236}">
                <a16:creationId xmlns:a16="http://schemas.microsoft.com/office/drawing/2014/main" id="{EF8341B0-6A4F-D44D-BB63-26824ED42448}"/>
              </a:ext>
            </a:extLst>
          </p:cNvPr>
          <p:cNvCxnSpPr>
            <a:cxnSpLocks/>
          </p:cNvCxnSpPr>
          <p:nvPr userDrawn="1"/>
        </p:nvCxnSpPr>
        <p:spPr>
          <a:xfrm>
            <a:off x="4295777"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26F230-9131-EF4A-BED5-C781887B89E0}"/>
              </a:ext>
            </a:extLst>
          </p:cNvPr>
          <p:cNvCxnSpPr>
            <a:cxnSpLocks/>
          </p:cNvCxnSpPr>
          <p:nvPr userDrawn="1"/>
        </p:nvCxnSpPr>
        <p:spPr>
          <a:xfrm>
            <a:off x="457196" y="5018617"/>
            <a:ext cx="0" cy="1828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F604768-20CA-2B4C-85B7-195C9E151D6E}"/>
              </a:ext>
            </a:extLst>
          </p:cNvPr>
          <p:cNvPicPr>
            <a:picLocks noChangeAspect="1"/>
          </p:cNvPicPr>
          <p:nvPr userDrawn="1"/>
        </p:nvPicPr>
        <p:blipFill>
          <a:blip r:embed="rId3"/>
          <a:stretch>
            <a:fillRect/>
          </a:stretch>
        </p:blipFill>
        <p:spPr>
          <a:xfrm>
            <a:off x="457196" y="454025"/>
            <a:ext cx="1975556" cy="320040"/>
          </a:xfrm>
          <a:prstGeom prst="rect">
            <a:avLst/>
          </a:prstGeom>
        </p:spPr>
      </p:pic>
    </p:spTree>
    <p:extLst>
      <p:ext uri="{BB962C8B-B14F-4D97-AF65-F5344CB8AC3E}">
        <p14:creationId xmlns:p14="http://schemas.microsoft.com/office/powerpoint/2010/main" val="1458272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42912" y="400047"/>
            <a:ext cx="3489007" cy="1314450"/>
          </a:xfrm>
        </p:spPr>
        <p:txBody>
          <a:bodyPr lIns="0" anchor="t">
            <a:noAutofit/>
          </a:bodyPr>
          <a:lstStyle>
            <a:lvl1pPr>
              <a:lnSpc>
                <a:spcPts val="3200"/>
              </a:lnSpc>
              <a:defRPr sz="3000" b="1" i="0" spc="25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BBC6A63-50CF-EF4D-B205-EA8DB6790D51}"/>
              </a:ext>
            </a:extLst>
          </p:cNvPr>
          <p:cNvSpPr>
            <a:spLocks noGrp="1"/>
          </p:cNvSpPr>
          <p:nvPr>
            <p:ph idx="1"/>
          </p:nvPr>
        </p:nvSpPr>
        <p:spPr>
          <a:xfrm>
            <a:off x="4301066" y="400047"/>
            <a:ext cx="7186083" cy="4562480"/>
          </a:xfrm>
        </p:spPr>
        <p:txBody>
          <a:bodyPr lIns="0" numCol="1" anchor="t">
            <a:normAutofit/>
          </a:bodyPr>
          <a:lstStyle>
            <a:lvl1pPr marL="342900" indent="-342900">
              <a:lnSpc>
                <a:spcPct val="100000"/>
              </a:lnSpc>
              <a:spcBef>
                <a:spcPts val="0"/>
              </a:spcBef>
              <a:spcAft>
                <a:spcPts val="1800"/>
              </a:spcAft>
              <a:buSzPct val="100000"/>
              <a:buFont typeface="+mj-lt"/>
              <a:buAutoNum type="arabicPeriod"/>
              <a:defRPr sz="2400"/>
            </a:lvl1pPr>
            <a:lvl2pPr>
              <a:lnSpc>
                <a:spcPct val="100000"/>
              </a:lnSpc>
              <a:spcBef>
                <a:spcPts val="0"/>
              </a:spcBef>
              <a:spcAft>
                <a:spcPts val="1200"/>
              </a:spcAft>
              <a:buSzPct val="100000"/>
              <a:defRPr sz="2000"/>
            </a:lvl2pPr>
            <a:lvl3pPr>
              <a:defRPr sz="1400"/>
            </a:lvl3pPr>
            <a:lvl4pPr>
              <a:defRPr sz="1200"/>
            </a:lvl4pPr>
            <a:lvl5pPr>
              <a:defRPr sz="12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108384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F1CE44-8A35-5443-AAC5-0BF811F1BDC8}"/>
              </a:ext>
            </a:extLst>
          </p:cNvPr>
          <p:cNvSpPr/>
          <p:nvPr userDrawn="1"/>
        </p:nvSpPr>
        <p:spPr>
          <a:xfrm rot="10800000">
            <a:off x="0" y="-6"/>
            <a:ext cx="12192002" cy="63518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32FAD-3B03-A241-B1C3-4B8AE981E4D1}"/>
              </a:ext>
            </a:extLst>
          </p:cNvPr>
          <p:cNvSpPr>
            <a:spLocks noGrp="1"/>
          </p:cNvSpPr>
          <p:nvPr>
            <p:ph type="title" hasCustomPrompt="1"/>
          </p:nvPr>
        </p:nvSpPr>
        <p:spPr>
          <a:xfrm>
            <a:off x="1268413" y="2015780"/>
            <a:ext cx="6618287" cy="2015780"/>
          </a:xfrm>
        </p:spPr>
        <p:txBody>
          <a:bodyPr anchor="b">
            <a:normAutofit/>
          </a:bodyPr>
          <a:lstStyle>
            <a:lvl1pPr>
              <a:lnSpc>
                <a:spcPts val="4100"/>
              </a:lnSpc>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D8D741C-A143-894F-B7BB-6F4B517A3B14}"/>
              </a:ext>
            </a:extLst>
          </p:cNvPr>
          <p:cNvSpPr>
            <a:spLocks noGrp="1"/>
          </p:cNvSpPr>
          <p:nvPr>
            <p:ph type="body" idx="1"/>
          </p:nvPr>
        </p:nvSpPr>
        <p:spPr>
          <a:xfrm>
            <a:off x="1268413" y="4358930"/>
            <a:ext cx="6618287"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8" name="Straight Connector 7">
            <a:extLst>
              <a:ext uri="{FF2B5EF4-FFF2-40B4-BE49-F238E27FC236}">
                <a16:creationId xmlns:a16="http://schemas.microsoft.com/office/drawing/2014/main" id="{0CA447FA-137D-754C-9EFA-9145A24C2A7F}"/>
              </a:ext>
            </a:extLst>
          </p:cNvPr>
          <p:cNvCxnSpPr>
            <a:cxnSpLocks/>
          </p:cNvCxnSpPr>
          <p:nvPr userDrawn="1"/>
        </p:nvCxnSpPr>
        <p:spPr>
          <a:xfrm>
            <a:off x="1092203" y="-76207"/>
            <a:ext cx="0" cy="40315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1246E57-D057-4F43-9B36-530B15FE6D2B}"/>
              </a:ext>
            </a:extLst>
          </p:cNvPr>
          <p:cNvSpPr/>
          <p:nvPr userDrawn="1"/>
        </p:nvSpPr>
        <p:spPr>
          <a:xfrm>
            <a:off x="6647709" y="-3767671"/>
            <a:ext cx="1238991" cy="123899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AC9CA90C-D0C7-3D4D-A603-AD3483A8A80F}"/>
              </a:ext>
            </a:extLst>
          </p:cNvPr>
          <p:cNvSpPr>
            <a:spLocks noGrp="1"/>
          </p:cNvSpPr>
          <p:nvPr>
            <p:ph type="body" sz="quarter" idx="10" hasCustomPrompt="1"/>
          </p:nvPr>
        </p:nvSpPr>
        <p:spPr>
          <a:xfrm>
            <a:off x="9391650" y="2909724"/>
            <a:ext cx="2362199" cy="1028700"/>
          </a:xfrm>
        </p:spPr>
        <p:txBody>
          <a:bodyPr anchor="ctr">
            <a:noAutofit/>
          </a:bodyPr>
          <a:lstStyle>
            <a:lvl1pPr marL="0" indent="0" algn="ctr">
              <a:buNone/>
              <a:defRPr sz="5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2866561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WIDTH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57400"/>
            <a:ext cx="11277600" cy="3843337"/>
          </a:xfrm>
        </p:spPr>
        <p:txBody>
          <a:bodyPr numCol="2"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1798506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WIDTH (TITLE WITH 2 LINE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57400"/>
            <a:ext cx="11277600" cy="3843337"/>
          </a:xfrm>
        </p:spPr>
        <p:txBody>
          <a:bodyPr numCol="2"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2670468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57400"/>
            <a:ext cx="5029200" cy="38433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057400"/>
            <a:ext cx="5029200" cy="38433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9062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57400"/>
            <a:ext cx="5029200" cy="38433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levelC</a:t>
            </a:r>
            <a:endParaRPr lang="en-US" dirty="0"/>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057400"/>
            <a:ext cx="5029200" cy="38433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675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361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 SUBHEAD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90800"/>
            <a:ext cx="5029200" cy="33099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590800"/>
            <a:ext cx="5029200" cy="33099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hasCustomPrompt="1"/>
          </p:nvPr>
        </p:nvSpPr>
        <p:spPr>
          <a:xfrm>
            <a:off x="457200" y="2057400"/>
            <a:ext cx="5029200" cy="533400"/>
          </a:xfrm>
        </p:spPr>
        <p:txBody>
          <a:bodyPr/>
          <a:lstStyle>
            <a:lvl1pPr marL="0" indent="0">
              <a:buNone/>
              <a:defRPr b="1"/>
            </a:lvl1pPr>
          </a:lstStyle>
          <a:p>
            <a:pPr lvl="0"/>
            <a:r>
              <a:rPr lang="en-US" dirty="0"/>
              <a:t>Edit Master text </a:t>
            </a:r>
            <a:r>
              <a:rPr lang="en-US" dirty="0" err="1"/>
              <a:t>stylesC</a:t>
            </a:r>
            <a:endParaRPr lang="en-US" dirty="0"/>
          </a:p>
        </p:txBody>
      </p:sp>
      <p:sp>
        <p:nvSpPr>
          <p:cNvPr id="9" name="Text Placeholder 5">
            <a:extLst>
              <a:ext uri="{FF2B5EF4-FFF2-40B4-BE49-F238E27FC236}">
                <a16:creationId xmlns:a16="http://schemas.microsoft.com/office/drawing/2014/main" id="{D4F9668A-A3FA-EB44-8A81-14175927FF02}"/>
              </a:ext>
            </a:extLst>
          </p:cNvPr>
          <p:cNvSpPr>
            <a:spLocks noGrp="1"/>
          </p:cNvSpPr>
          <p:nvPr>
            <p:ph type="body" sz="quarter" idx="13"/>
          </p:nvPr>
        </p:nvSpPr>
        <p:spPr>
          <a:xfrm>
            <a:off x="6705600" y="2057400"/>
            <a:ext cx="5029200" cy="533400"/>
          </a:xfrm>
        </p:spPr>
        <p:txBody>
          <a:bodyPr/>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2624739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 + SUBHEAD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90800"/>
            <a:ext cx="5029200" cy="33099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590800"/>
            <a:ext cx="5029200" cy="33099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203C7C7-7565-734F-B75D-EDDDBD788706}"/>
              </a:ext>
            </a:extLst>
          </p:cNvPr>
          <p:cNvSpPr>
            <a:spLocks noGrp="1"/>
          </p:cNvSpPr>
          <p:nvPr>
            <p:ph type="body" sz="quarter" idx="12"/>
          </p:nvPr>
        </p:nvSpPr>
        <p:spPr>
          <a:xfrm>
            <a:off x="457200" y="2057400"/>
            <a:ext cx="5029200" cy="533400"/>
          </a:xfrm>
        </p:spPr>
        <p:txBody>
          <a:bodyPr/>
          <a:lstStyle>
            <a:lvl1pPr marL="0" indent="0">
              <a:buNone/>
              <a:defRPr b="1"/>
            </a:lvl1pPr>
          </a:lstStyle>
          <a:p>
            <a:pPr lvl="0"/>
            <a:r>
              <a:rPr lang="en-US" dirty="0"/>
              <a:t>Edit Master text styles</a:t>
            </a:r>
          </a:p>
        </p:txBody>
      </p:sp>
      <p:sp>
        <p:nvSpPr>
          <p:cNvPr id="7" name="Text Placeholder 5">
            <a:extLst>
              <a:ext uri="{FF2B5EF4-FFF2-40B4-BE49-F238E27FC236}">
                <a16:creationId xmlns:a16="http://schemas.microsoft.com/office/drawing/2014/main" id="{8392026E-9BA8-784A-8FA9-9817867F4B9F}"/>
              </a:ext>
            </a:extLst>
          </p:cNvPr>
          <p:cNvSpPr>
            <a:spLocks noGrp="1"/>
          </p:cNvSpPr>
          <p:nvPr>
            <p:ph type="body" sz="quarter" idx="13"/>
          </p:nvPr>
        </p:nvSpPr>
        <p:spPr>
          <a:xfrm>
            <a:off x="6705600" y="2057400"/>
            <a:ext cx="5029200" cy="533400"/>
          </a:xfrm>
        </p:spPr>
        <p:txBody>
          <a:bodyPr/>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2137792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1 IMAGE) + SUBHEAD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90800"/>
            <a:ext cx="5029200" cy="33099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057400"/>
            <a:ext cx="5029200" cy="38433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p:nvPr>
        </p:nvSpPr>
        <p:spPr>
          <a:xfrm>
            <a:off x="457200" y="2057400"/>
            <a:ext cx="5029200" cy="533400"/>
          </a:xfrm>
        </p:spPr>
        <p:txBody>
          <a:bodyPr/>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2945850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1 IMAGE) + SUBHEAD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90800"/>
            <a:ext cx="5029200" cy="33099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057400"/>
            <a:ext cx="5029200" cy="3843337"/>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203C7C7-7565-734F-B75D-EDDDBD788706}"/>
              </a:ext>
            </a:extLst>
          </p:cNvPr>
          <p:cNvSpPr>
            <a:spLocks noGrp="1"/>
          </p:cNvSpPr>
          <p:nvPr>
            <p:ph type="body" sz="quarter" idx="12"/>
          </p:nvPr>
        </p:nvSpPr>
        <p:spPr>
          <a:xfrm>
            <a:off x="457200" y="2057400"/>
            <a:ext cx="5029200" cy="533400"/>
          </a:xfrm>
        </p:spPr>
        <p:txBody>
          <a:bodyPr/>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2733711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 PAGE + IMAGE (TITLE WITH 1 LINE)">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98814A48-CCE8-5344-BA21-4BC5E8F547B9}"/>
              </a:ext>
            </a:extLst>
          </p:cNvPr>
          <p:cNvSpPr>
            <a:spLocks noGrp="1"/>
          </p:cNvSpPr>
          <p:nvPr>
            <p:ph type="pic" sz="quarter" idx="10"/>
          </p:nvPr>
        </p:nvSpPr>
        <p:spPr>
          <a:xfrm>
            <a:off x="6080760" y="0"/>
            <a:ext cx="6111240" cy="6350000"/>
          </a:xfrm>
          <a:ln>
            <a:noFill/>
          </a:ln>
        </p:spPr>
        <p:txBody>
          <a:bodyPr/>
          <a:lstStyle/>
          <a:p>
            <a:endParaRPr lang="en-US"/>
          </a:p>
        </p:txBody>
      </p:sp>
      <p:sp>
        <p:nvSpPr>
          <p:cNvPr id="2" name="Title 1">
            <a:extLst>
              <a:ext uri="{FF2B5EF4-FFF2-40B4-BE49-F238E27FC236}">
                <a16:creationId xmlns:a16="http://schemas.microsoft.com/office/drawing/2014/main" id="{CF862EC4-65BC-A04F-9D88-F91C84EF3CC3}"/>
              </a:ext>
            </a:extLst>
          </p:cNvPr>
          <p:cNvSpPr>
            <a:spLocks noGrp="1"/>
          </p:cNvSpPr>
          <p:nvPr>
            <p:ph type="title" hasCustomPrompt="1"/>
          </p:nvPr>
        </p:nvSpPr>
        <p:spPr>
          <a:xfrm>
            <a:off x="457200" y="428623"/>
            <a:ext cx="5029200" cy="411480"/>
          </a:xfrm>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A7B0ADFF-3AFC-A049-9AC3-D92F83D47622}"/>
              </a:ext>
            </a:extLst>
          </p:cNvPr>
          <p:cNvSpPr>
            <a:spLocks noGrp="1"/>
          </p:cNvSpPr>
          <p:nvPr>
            <p:ph sz="half" idx="1"/>
          </p:nvPr>
        </p:nvSpPr>
        <p:spPr>
          <a:xfrm>
            <a:off x="457200" y="2057400"/>
            <a:ext cx="5029200" cy="3843337"/>
          </a:xfrm>
        </p:spPr>
        <p:txBody>
          <a:bodyPr r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BE4F76A5-8352-7E49-B4E4-D506F35191F0}"/>
              </a:ext>
            </a:extLst>
          </p:cNvPr>
          <p:cNvSpPr/>
          <p:nvPr userDrawn="1"/>
        </p:nvSpPr>
        <p:spPr>
          <a:xfrm rot="10800000">
            <a:off x="0" y="6356348"/>
            <a:ext cx="12192000" cy="82551"/>
          </a:xfrm>
          <a:prstGeom prst="rect">
            <a:avLst/>
          </a:prstGeom>
          <a:gradFill flip="none" rotWithShape="1">
            <a:gsLst>
              <a:gs pos="82000">
                <a:srgbClr val="FC6F6A"/>
              </a:gs>
              <a:gs pos="61000">
                <a:srgbClr val="FD7B56"/>
              </a:gs>
              <a:gs pos="38000">
                <a:srgbClr val="FD8643"/>
              </a:gs>
              <a:gs pos="22000">
                <a:srgbClr val="FE922F"/>
              </a:gs>
              <a:gs pos="0">
                <a:srgbClr val="FF9E1B"/>
              </a:gs>
              <a:gs pos="100000">
                <a:srgbClr val="FB637E"/>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11">
            <a:extLst>
              <a:ext uri="{FF2B5EF4-FFF2-40B4-BE49-F238E27FC236}">
                <a16:creationId xmlns:a16="http://schemas.microsoft.com/office/drawing/2014/main" id="{A009A7E4-28B6-5E4C-98F9-C8759EC97CC7}"/>
              </a:ext>
            </a:extLst>
          </p:cNvPr>
          <p:cNvSpPr>
            <a:spLocks noGrp="1"/>
          </p:cNvSpPr>
          <p:nvPr>
            <p:ph type="subTitle" idx="11"/>
          </p:nvPr>
        </p:nvSpPr>
        <p:spPr>
          <a:xfrm>
            <a:off x="457200" y="884550"/>
            <a:ext cx="50292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234146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PAGE + IMAGE (TITLE WITH 2 LINES)">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98814A48-CCE8-5344-BA21-4BC5E8F547B9}"/>
              </a:ext>
            </a:extLst>
          </p:cNvPr>
          <p:cNvSpPr>
            <a:spLocks noGrp="1"/>
          </p:cNvSpPr>
          <p:nvPr>
            <p:ph type="pic" sz="quarter" idx="10"/>
          </p:nvPr>
        </p:nvSpPr>
        <p:spPr>
          <a:xfrm>
            <a:off x="6080760" y="0"/>
            <a:ext cx="6111240" cy="6350000"/>
          </a:xfrm>
          <a:ln>
            <a:noFill/>
          </a:ln>
        </p:spPr>
        <p:txBody>
          <a:bodyPr/>
          <a:lstStyle/>
          <a:p>
            <a:endParaRPr lang="en-US"/>
          </a:p>
        </p:txBody>
      </p:sp>
      <p:sp>
        <p:nvSpPr>
          <p:cNvPr id="2" name="Title 1">
            <a:extLst>
              <a:ext uri="{FF2B5EF4-FFF2-40B4-BE49-F238E27FC236}">
                <a16:creationId xmlns:a16="http://schemas.microsoft.com/office/drawing/2014/main" id="{CF862EC4-65BC-A04F-9D88-F91C84EF3CC3}"/>
              </a:ext>
            </a:extLst>
          </p:cNvPr>
          <p:cNvSpPr>
            <a:spLocks noGrp="1"/>
          </p:cNvSpPr>
          <p:nvPr>
            <p:ph type="title" hasCustomPrompt="1"/>
          </p:nvPr>
        </p:nvSpPr>
        <p:spPr>
          <a:xfrm>
            <a:off x="457200" y="428623"/>
            <a:ext cx="5029200" cy="822960"/>
          </a:xfrm>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A7B0ADFF-3AFC-A049-9AC3-D92F83D47622}"/>
              </a:ext>
            </a:extLst>
          </p:cNvPr>
          <p:cNvSpPr>
            <a:spLocks noGrp="1"/>
          </p:cNvSpPr>
          <p:nvPr>
            <p:ph sz="half" idx="1"/>
          </p:nvPr>
        </p:nvSpPr>
        <p:spPr>
          <a:xfrm>
            <a:off x="457200" y="2057400"/>
            <a:ext cx="5029200" cy="3843337"/>
          </a:xfrm>
        </p:spPr>
        <p:txBody>
          <a:bodyPr r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11">
            <a:extLst>
              <a:ext uri="{FF2B5EF4-FFF2-40B4-BE49-F238E27FC236}">
                <a16:creationId xmlns:a16="http://schemas.microsoft.com/office/drawing/2014/main" id="{A009A7E4-28B6-5E4C-98F9-C8759EC97CC7}"/>
              </a:ext>
            </a:extLst>
          </p:cNvPr>
          <p:cNvSpPr>
            <a:spLocks noGrp="1"/>
          </p:cNvSpPr>
          <p:nvPr>
            <p:ph type="subTitle" idx="11"/>
          </p:nvPr>
        </p:nvSpPr>
        <p:spPr>
          <a:xfrm>
            <a:off x="457200" y="1276982"/>
            <a:ext cx="50292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3371767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29D03-7A07-C346-B883-C021EE49EAB8}"/>
              </a:ext>
            </a:extLst>
          </p:cNvPr>
          <p:cNvSpPr>
            <a:spLocks noGrp="1"/>
          </p:cNvSpPr>
          <p:nvPr>
            <p:ph type="title" hasCustomPrompt="1"/>
          </p:nvPr>
        </p:nvSpPr>
        <p:spPr/>
        <p:txBody>
          <a:bodyPr lIns="0"/>
          <a:lstStyle/>
          <a:p>
            <a:r>
              <a:rPr lang="en-US" dirty="0"/>
              <a:t>CLICK TO EDIT MASTER TITLE STYLE</a:t>
            </a:r>
          </a:p>
        </p:txBody>
      </p:sp>
    </p:spTree>
    <p:extLst>
      <p:ext uri="{BB962C8B-B14F-4D97-AF65-F5344CB8AC3E}">
        <p14:creationId xmlns:p14="http://schemas.microsoft.com/office/powerpoint/2010/main" val="3341163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771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1935480" y="428623"/>
            <a:ext cx="8321040" cy="5591178"/>
          </a:xfrm>
        </p:spPr>
        <p:txBody>
          <a:bodyPr lIns="0" anchor="ctr"/>
          <a:lstStyle>
            <a:lvl1pPr algn="ctr">
              <a:lnSpc>
                <a:spcPct val="100000"/>
              </a:lnSpc>
              <a:defRPr b="0" i="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4102848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5E7B7D-01DC-0542-A13A-AE777B4A88DA}"/>
              </a:ext>
            </a:extLst>
          </p:cNvPr>
          <p:cNvSpPr/>
          <p:nvPr userDrawn="1"/>
        </p:nvSpPr>
        <p:spPr>
          <a:xfrm rot="10800000">
            <a:off x="-3" y="0"/>
            <a:ext cx="12192002" cy="6857998"/>
          </a:xfrm>
          <a:prstGeom prst="rect">
            <a:avLst/>
          </a:prstGeom>
          <a:gradFill flip="none" rotWithShape="1">
            <a:gsLst>
              <a:gs pos="82000">
                <a:srgbClr val="FC6F6A"/>
              </a:gs>
              <a:gs pos="61000">
                <a:srgbClr val="FD7B56"/>
              </a:gs>
              <a:gs pos="38000">
                <a:srgbClr val="FD8643"/>
              </a:gs>
              <a:gs pos="22000">
                <a:srgbClr val="FE922F"/>
              </a:gs>
              <a:gs pos="0">
                <a:srgbClr val="FF9E1B"/>
              </a:gs>
              <a:gs pos="100000">
                <a:srgbClr val="FB637E"/>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1935480" y="633411"/>
            <a:ext cx="8321040" cy="5591178"/>
          </a:xfrm>
        </p:spPr>
        <p:txBody>
          <a:bodyPr lIns="0" anchor="ctr"/>
          <a:lstStyle>
            <a:lvl1pPr algn="ctr">
              <a:lnSpc>
                <a:spcPct val="100000"/>
              </a:lnSpc>
              <a:defRPr sz="4800" b="1" i="0" spc="6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717449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561976" y="6240483"/>
            <a:ext cx="1046868" cy="508226"/>
          </a:xfrm>
          <a:prstGeom prst="rect">
            <a:avLst/>
          </a:prstGeom>
        </p:spPr>
      </p:pic>
    </p:spTree>
    <p:extLst>
      <p:ext uri="{BB962C8B-B14F-4D97-AF65-F5344CB8AC3E}">
        <p14:creationId xmlns:p14="http://schemas.microsoft.com/office/powerpoint/2010/main" val="2305917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6538" indent="-236538">
              <a:buSzPct val="80000"/>
              <a:buFontTx/>
              <a:buBlip>
                <a:blip r:embed="rId2"/>
              </a:buBlip>
              <a:defRPr>
                <a:solidFill>
                  <a:srgbClr val="1C3D76"/>
                </a:solidFill>
              </a:defRPr>
            </a:lvl1pPr>
            <a:lvl2pPr>
              <a:defRPr>
                <a:solidFill>
                  <a:srgbClr val="1C3D76"/>
                </a:solidFill>
              </a:defRPr>
            </a:lvl2pPr>
            <a:lvl3pPr>
              <a:defRPr>
                <a:solidFill>
                  <a:srgbClr val="1C3D76"/>
                </a:solidFill>
              </a:defRPr>
            </a:lvl3pPr>
            <a:lvl4pPr>
              <a:defRPr>
                <a:solidFill>
                  <a:srgbClr val="1C3D76"/>
                </a:solidFill>
              </a:defRPr>
            </a:lvl4pPr>
            <a:lvl5pPr>
              <a:defRPr>
                <a:solidFill>
                  <a:srgbClr val="1C3D7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D356014E-1B2C-4CD4-BAE9-407AD50E78A4}" type="slidenum">
              <a:rPr lang="en-US" smtClean="0"/>
              <a:pPr>
                <a:defRPr/>
              </a:pPr>
              <a:t>‹#›</a:t>
            </a:fld>
            <a:endParaRPr lang="en-US"/>
          </a:p>
        </p:txBody>
      </p:sp>
    </p:spTree>
    <p:extLst>
      <p:ext uri="{BB962C8B-B14F-4D97-AF65-F5344CB8AC3E}">
        <p14:creationId xmlns:p14="http://schemas.microsoft.com/office/powerpoint/2010/main" val="275815595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1467" y="1133475"/>
            <a:ext cx="11040533" cy="666750"/>
          </a:xfrm>
        </p:spPr>
        <p:txBody>
          <a:bodyPr/>
          <a:lstStyle/>
          <a:p>
            <a:r>
              <a:rPr lang="en-US"/>
              <a:t>Click to edit Master title style</a:t>
            </a:r>
          </a:p>
        </p:txBody>
      </p:sp>
      <p:sp>
        <p:nvSpPr>
          <p:cNvPr id="3" name="Text Placeholder 2"/>
          <p:cNvSpPr>
            <a:spLocks noGrp="1"/>
          </p:cNvSpPr>
          <p:nvPr>
            <p:ph type="body" sz="half" idx="1"/>
          </p:nvPr>
        </p:nvSpPr>
        <p:spPr>
          <a:xfrm>
            <a:off x="1919818" y="2230439"/>
            <a:ext cx="4593167" cy="317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16184" y="2230439"/>
            <a:ext cx="4595283" cy="317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676EC5A9-E2AE-4E3E-AB13-129D00727CAB}" type="slidenum">
              <a:rPr lang="en-US"/>
              <a:pPr>
                <a:defRPr/>
              </a:pPr>
              <a:t>‹#›</a:t>
            </a:fld>
            <a:endParaRPr lang="en-US"/>
          </a:p>
        </p:txBody>
      </p:sp>
    </p:spTree>
    <p:extLst>
      <p:ext uri="{BB962C8B-B14F-4D97-AF65-F5344CB8AC3E}">
        <p14:creationId xmlns:p14="http://schemas.microsoft.com/office/powerpoint/2010/main" val="187006801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9818" y="1270001"/>
            <a:ext cx="4593167" cy="4132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16184" y="1270001"/>
            <a:ext cx="4595283" cy="4132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7BDD2D5E-5891-44B8-9FCB-78E23FF7E4B9}" type="slidenum">
              <a:rPr lang="en-US" smtClean="0"/>
              <a:pPr>
                <a:defRPr/>
              </a:pPr>
              <a:t>‹#›</a:t>
            </a:fld>
            <a:endParaRPr lang="en-US"/>
          </a:p>
        </p:txBody>
      </p:sp>
    </p:spTree>
    <p:extLst>
      <p:ext uri="{BB962C8B-B14F-4D97-AF65-F5344CB8AC3E}">
        <p14:creationId xmlns:p14="http://schemas.microsoft.com/office/powerpoint/2010/main" val="205607942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21" name="Rectangle 20"/>
          <p:cNvSpPr/>
          <p:nvPr userDrawn="1"/>
        </p:nvSpPr>
        <p:spPr>
          <a:xfrm>
            <a:off x="0" y="6282000"/>
            <a:ext cx="12192000" cy="576000"/>
          </a:xfrm>
          <a:prstGeom prst="rect">
            <a:avLst/>
          </a:prstGeom>
          <a:solidFill>
            <a:srgbClr val="011D4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solidFill>
                <a:srgbClr val="021D43"/>
              </a:solidFill>
            </a:endParaRPr>
          </a:p>
        </p:txBody>
      </p:sp>
      <p:sp>
        <p:nvSpPr>
          <p:cNvPr id="12" name="Picture Placeholder 11"/>
          <p:cNvSpPr>
            <a:spLocks noGrp="1"/>
          </p:cNvSpPr>
          <p:nvPr>
            <p:ph type="pic" sz="quarter" idx="14"/>
          </p:nvPr>
        </p:nvSpPr>
        <p:spPr>
          <a:xfrm>
            <a:off x="8130112" y="1474789"/>
            <a:ext cx="3360000" cy="2682875"/>
          </a:xfrm>
        </p:spPr>
        <p:txBody>
          <a:bodyPr/>
          <a:lstStyle>
            <a:lvl1pPr marL="0" indent="0">
              <a:buNone/>
              <a:defRPr sz="1000"/>
            </a:lvl1pPr>
          </a:lstStyle>
          <a:p>
            <a:endParaRPr lang="en-GB" dirty="0"/>
          </a:p>
        </p:txBody>
      </p:sp>
      <p:sp>
        <p:nvSpPr>
          <p:cNvPr id="14" name="Text Placeholder 13"/>
          <p:cNvSpPr>
            <a:spLocks noGrp="1"/>
          </p:cNvSpPr>
          <p:nvPr>
            <p:ph type="body" sz="quarter" idx="15" hasCustomPrompt="1"/>
          </p:nvPr>
        </p:nvSpPr>
        <p:spPr>
          <a:xfrm>
            <a:off x="8130112" y="4408488"/>
            <a:ext cx="3360000" cy="1155700"/>
          </a:xfrm>
        </p:spPr>
        <p:txBody>
          <a:bodyPr/>
          <a:lstStyle>
            <a:lvl1pPr marL="0" indent="0">
              <a:spcBef>
                <a:spcPts val="300"/>
              </a:spcBef>
              <a:buNone/>
              <a:defRPr sz="1050" b="0">
                <a:solidFill>
                  <a:srgbClr val="002856"/>
                </a:solidFill>
                <a:latin typeface="Calibri"/>
              </a:defRPr>
            </a:lvl1pPr>
            <a:lvl2pPr marL="0" indent="0">
              <a:spcBef>
                <a:spcPts val="300"/>
              </a:spcBef>
              <a:buNone/>
              <a:defRPr sz="1050" b="0" i="0">
                <a:solidFill>
                  <a:srgbClr val="002856"/>
                </a:solidFill>
                <a:latin typeface="Calibri"/>
                <a:cs typeface="Calibri"/>
              </a:defRPr>
            </a:lvl2pPr>
            <a:lvl3pPr marL="0" indent="0">
              <a:spcBef>
                <a:spcPts val="300"/>
              </a:spcBef>
              <a:buNone/>
              <a:defRPr sz="1050" b="0" i="0">
                <a:solidFill>
                  <a:srgbClr val="002856"/>
                </a:solidFill>
                <a:latin typeface="Calibri"/>
                <a:cs typeface="Calibri"/>
              </a:defRPr>
            </a:lvl3pPr>
            <a:lvl4pPr marL="0" indent="0">
              <a:spcBef>
                <a:spcPts val="300"/>
              </a:spcBef>
              <a:buNone/>
              <a:defRPr sz="1050" b="0" i="0">
                <a:solidFill>
                  <a:srgbClr val="002856"/>
                </a:solidFill>
                <a:latin typeface="Calibri"/>
                <a:cs typeface="Calibri"/>
              </a:defRPr>
            </a:lvl4pPr>
            <a:lvl5pPr marL="0" indent="0">
              <a:spcBef>
                <a:spcPts val="300"/>
              </a:spcBef>
              <a:buNone/>
              <a:defRPr sz="1050" b="0" i="0">
                <a:solidFill>
                  <a:srgbClr val="002856"/>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p:cNvSpPr>
            <a:spLocks noGrp="1"/>
          </p:cNvSpPr>
          <p:nvPr>
            <p:ph type="title" hasCustomPrompt="1"/>
          </p:nvPr>
        </p:nvSpPr>
        <p:spPr>
          <a:xfrm>
            <a:off x="690112" y="283265"/>
            <a:ext cx="10800000" cy="484487"/>
          </a:xfrm>
        </p:spPr>
        <p:txBody>
          <a:bodyPr/>
          <a:lstStyle>
            <a:lvl1pPr>
              <a:defRPr b="0" i="0">
                <a:solidFill>
                  <a:srgbClr val="002856"/>
                </a:solidFill>
                <a:latin typeface="Calibri"/>
                <a:cs typeface="Calibri"/>
              </a:defRPr>
            </a:lvl1pPr>
          </a:lstStyle>
          <a:p>
            <a:r>
              <a:rPr lang="en-US" dirty="0"/>
              <a:t>CLICK TO EDIT MASTER TITLE STYLE</a:t>
            </a:r>
            <a:endParaRPr lang="en-GB" dirty="0"/>
          </a:p>
        </p:txBody>
      </p:sp>
      <p:sp>
        <p:nvSpPr>
          <p:cNvPr id="15" name="Subtitle 2"/>
          <p:cNvSpPr>
            <a:spLocks noGrp="1"/>
          </p:cNvSpPr>
          <p:nvPr>
            <p:ph type="subTitle" idx="13" hasCustomPrompt="1"/>
          </p:nvPr>
        </p:nvSpPr>
        <p:spPr>
          <a:xfrm>
            <a:off x="690033" y="730225"/>
            <a:ext cx="10800000" cy="580991"/>
          </a:xfrm>
        </p:spPr>
        <p:txBody>
          <a:bodyPr>
            <a:normAutofit/>
          </a:bodyPr>
          <a:lstStyle>
            <a:lvl1pPr marL="0" indent="0" algn="l">
              <a:buNone/>
              <a:defRPr sz="2500" b="0" i="0">
                <a:solidFill>
                  <a:srgbClr val="86C300"/>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7" name="Slide Number Placeholder 5"/>
          <p:cNvSpPr>
            <a:spLocks noGrp="1"/>
          </p:cNvSpPr>
          <p:nvPr>
            <p:ph type="sldNum" sz="quarter" idx="12"/>
          </p:nvPr>
        </p:nvSpPr>
        <p:spPr>
          <a:xfrm>
            <a:off x="11179833" y="6478437"/>
            <a:ext cx="402567" cy="180000"/>
          </a:xfrm>
          <a:ln>
            <a:noFill/>
          </a:ln>
        </p:spPr>
        <p:txBody>
          <a:bodyPr/>
          <a:lstStyle>
            <a:lvl1pPr>
              <a:defRPr>
                <a:solidFill>
                  <a:srgbClr val="FFFFFF"/>
                </a:solidFill>
              </a:defRPr>
            </a:lvl1pPr>
          </a:lstStyle>
          <a:p>
            <a:fld id="{4EC51EDA-52C7-4135-B4FB-9F9CB99D9982}" type="slidenum">
              <a:rPr lang="en-GB" smtClean="0"/>
              <a:pPr/>
              <a:t>‹#›</a:t>
            </a:fld>
            <a:endParaRPr lang="en-GB" dirty="0"/>
          </a:p>
        </p:txBody>
      </p:sp>
      <p:pic>
        <p:nvPicPr>
          <p:cNvPr id="19" name="Picture 18" descr="HalyardHealth_Logo_Linear_RGB_White_300ppi.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034" y="6462200"/>
            <a:ext cx="1437815" cy="221030"/>
          </a:xfrm>
          <a:prstGeom prst="rect">
            <a:avLst/>
          </a:prstGeom>
        </p:spPr>
      </p:pic>
      <p:sp>
        <p:nvSpPr>
          <p:cNvPr id="20" name="Content Placeholder 2"/>
          <p:cNvSpPr>
            <a:spLocks noGrp="1"/>
          </p:cNvSpPr>
          <p:nvPr>
            <p:ph idx="1"/>
          </p:nvPr>
        </p:nvSpPr>
        <p:spPr>
          <a:xfrm>
            <a:off x="690111" y="1475115"/>
            <a:ext cx="7208308" cy="4711431"/>
          </a:xfrm>
        </p:spPr>
        <p:txBody>
          <a:bodyPr/>
          <a:lstStyle>
            <a:lvl1pPr>
              <a:defRPr b="0" i="0">
                <a:solidFill>
                  <a:srgbClr val="002856"/>
                </a:solidFill>
                <a:latin typeface="Calibri"/>
                <a:cs typeface="Calibri"/>
              </a:defRPr>
            </a:lvl1pPr>
            <a:lvl2pPr>
              <a:defRPr b="0" i="0">
                <a:solidFill>
                  <a:srgbClr val="002856"/>
                </a:solidFill>
                <a:latin typeface="Calibri"/>
                <a:cs typeface="Calibri"/>
              </a:defRPr>
            </a:lvl2pPr>
            <a:lvl3pPr>
              <a:defRPr b="0" i="0">
                <a:solidFill>
                  <a:srgbClr val="002856"/>
                </a:solidFill>
                <a:latin typeface="Calibri"/>
                <a:cs typeface="Calibri"/>
              </a:defRPr>
            </a:lvl3pPr>
            <a:lvl4pPr>
              <a:defRPr b="0" i="0">
                <a:solidFill>
                  <a:srgbClr val="002856"/>
                </a:solidFill>
                <a:latin typeface="Calibri"/>
                <a:cs typeface="Calibri"/>
              </a:defRPr>
            </a:lvl4pPr>
            <a:lvl5pPr>
              <a:defRPr b="0" i="0">
                <a:solidFill>
                  <a:srgbClr val="002856"/>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72832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Tree>
    <p:extLst>
      <p:ext uri="{BB962C8B-B14F-4D97-AF65-F5344CB8AC3E}">
        <p14:creationId xmlns:p14="http://schemas.microsoft.com/office/powerpoint/2010/main" val="1085185680"/>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5779531"/>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32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257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endParaRPr lang="en-US"/>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endParaRPr lang="en-US"/>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603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endParaRPr lang="en-US"/>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endParaRPr lang="en-US"/>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endParaRPr lang="en-US"/>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403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36CF5A6A-7AFB-4B4F-82ED-5FA99B374B31}"/>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43CAD076-776A-C24F-8B9F-48FD54AAA186}"/>
              </a:ext>
            </a:extLst>
          </p:cNvPr>
          <p:cNvPicPr>
            <a:picLocks noChangeAspect="1"/>
          </p:cNvPicPr>
          <p:nvPr userDrawn="1"/>
        </p:nvPicPr>
        <p:blipFill rotWithShape="1">
          <a:blip r:embed="rId29"/>
          <a:srcRect l="7620" b="23758"/>
          <a:stretch/>
        </p:blipFill>
        <p:spPr>
          <a:xfrm>
            <a:off x="561976" y="6240483"/>
            <a:ext cx="1046868" cy="508226"/>
          </a:xfrm>
          <a:prstGeom prst="rect">
            <a:avLst/>
          </a:prstGeom>
        </p:spPr>
      </p:pic>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227555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8333E7-899F-904F-A486-32C3B6E4832C}"/>
              </a:ext>
            </a:extLst>
          </p:cNvPr>
          <p:cNvSpPr/>
          <p:nvPr userDrawn="1"/>
        </p:nvSpPr>
        <p:spPr>
          <a:xfrm rot="10800000">
            <a:off x="0" y="6356349"/>
            <a:ext cx="12192000" cy="501649"/>
          </a:xfrm>
          <a:prstGeom prst="rect">
            <a:avLst/>
          </a:prstGeom>
          <a:gradFill flip="none" rotWithShape="1">
            <a:gsLst>
              <a:gs pos="82000">
                <a:srgbClr val="FC6F6A"/>
              </a:gs>
              <a:gs pos="61000">
                <a:srgbClr val="FD7B56"/>
              </a:gs>
              <a:gs pos="38000">
                <a:srgbClr val="FD8643"/>
              </a:gs>
              <a:gs pos="22000">
                <a:srgbClr val="FE922F"/>
              </a:gs>
              <a:gs pos="0">
                <a:srgbClr val="FF9E1B"/>
              </a:gs>
              <a:gs pos="100000">
                <a:srgbClr val="FB637E"/>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AA9C1D1-2882-8E42-A6AA-E480AAC761D5}"/>
              </a:ext>
            </a:extLst>
          </p:cNvPr>
          <p:cNvPicPr>
            <a:picLocks noChangeAspect="1"/>
          </p:cNvPicPr>
          <p:nvPr userDrawn="1"/>
        </p:nvPicPr>
        <p:blipFill>
          <a:blip r:embed="rId30"/>
          <a:stretch>
            <a:fillRect/>
          </a:stretch>
        </p:blipFill>
        <p:spPr>
          <a:xfrm>
            <a:off x="455895" y="6528317"/>
            <a:ext cx="985714" cy="157714"/>
          </a:xfrm>
          <a:prstGeom prst="rect">
            <a:avLst/>
          </a:prstGeom>
        </p:spPr>
      </p:pic>
      <p:sp>
        <p:nvSpPr>
          <p:cNvPr id="2" name="Title Placeholder 1">
            <a:extLst>
              <a:ext uri="{FF2B5EF4-FFF2-40B4-BE49-F238E27FC236}">
                <a16:creationId xmlns:a16="http://schemas.microsoft.com/office/drawing/2014/main" id="{939B5598-5096-B44F-A213-C8438CC13303}"/>
              </a:ext>
            </a:extLst>
          </p:cNvPr>
          <p:cNvSpPr>
            <a:spLocks noGrp="1"/>
          </p:cNvSpPr>
          <p:nvPr>
            <p:ph type="title"/>
          </p:nvPr>
        </p:nvSpPr>
        <p:spPr>
          <a:xfrm>
            <a:off x="457200" y="428623"/>
            <a:ext cx="11277600" cy="914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3466DABC-FC72-DD4F-8B06-36732640D2A5}"/>
              </a:ext>
            </a:extLst>
          </p:cNvPr>
          <p:cNvSpPr>
            <a:spLocks noGrp="1"/>
          </p:cNvSpPr>
          <p:nvPr>
            <p:ph type="body" idx="1"/>
          </p:nvPr>
        </p:nvSpPr>
        <p:spPr>
          <a:xfrm>
            <a:off x="457200" y="1500188"/>
            <a:ext cx="11277600" cy="4400549"/>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3DED4124-987A-414D-AB43-96428F7FCCFE}"/>
              </a:ext>
            </a:extLst>
          </p:cNvPr>
          <p:cNvSpPr txBox="1">
            <a:spLocks/>
          </p:cNvSpPr>
          <p:nvPr userDrawn="1"/>
        </p:nvSpPr>
        <p:spPr>
          <a:xfrm>
            <a:off x="8991600" y="6356350"/>
            <a:ext cx="2743200" cy="501650"/>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7D1F2E4-C825-764D-9DC9-36A7B2929CE0}" type="slidenum">
              <a:rPr lang="en-US" sz="1100" b="1" i="0" smtClean="0">
                <a:solidFill>
                  <a:schemeClr val="bg1"/>
                </a:solidFill>
                <a:latin typeface="Verdana" panose="020B0604030504040204" pitchFamily="34" charset="0"/>
                <a:ea typeface="Verdana" panose="020B0604030504040204" pitchFamily="34" charset="0"/>
                <a:cs typeface="Verdana" panose="020B0604030504040204" pitchFamily="34" charset="0"/>
              </a:rPr>
              <a:pPr algn="r"/>
              <a:t>‹#›</a:t>
            </a:fld>
            <a:endParaRPr lang="en-US" sz="1100" b="1" i="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03195164"/>
      </p:ext>
    </p:extLst>
  </p:cSld>
  <p:clrMap bg1="lt1" tx1="dk1" bg2="lt2" tx2="dk2" accent1="accent1" accent2="accent2" accent3="accent3" accent4="accent4" accent5="accent5" accent6="accent6" hlink="hlink" folHlink="folHlink"/>
  <p:sldLayoutIdLst>
    <p:sldLayoutId id="2147483657" r:id="rId1"/>
    <p:sldLayoutId id="2147483660" r:id="rId2"/>
    <p:sldLayoutId id="2147483696" r:id="rId3"/>
    <p:sldLayoutId id="2147483697" r:id="rId4"/>
    <p:sldLayoutId id="2147483679" r:id="rId5"/>
    <p:sldLayoutId id="2147483698" r:id="rId6"/>
    <p:sldLayoutId id="2147483677" r:id="rId7"/>
    <p:sldLayoutId id="2147483686" r:id="rId8"/>
    <p:sldLayoutId id="2147483650" r:id="rId9"/>
    <p:sldLayoutId id="2147483687" r:id="rId10"/>
    <p:sldLayoutId id="2147483688" r:id="rId11"/>
    <p:sldLayoutId id="2147483689" r:id="rId12"/>
    <p:sldLayoutId id="2147483690" r:id="rId13"/>
    <p:sldLayoutId id="2147483691" r:id="rId14"/>
    <p:sldLayoutId id="2147483692" r:id="rId15"/>
    <p:sldLayoutId id="2147483693" r:id="rId16"/>
    <p:sldLayoutId id="2147483680" r:id="rId17"/>
    <p:sldLayoutId id="2147483694" r:id="rId18"/>
    <p:sldLayoutId id="2147483654" r:id="rId19"/>
    <p:sldLayoutId id="2147483655" r:id="rId20"/>
    <p:sldLayoutId id="2147483678" r:id="rId21"/>
    <p:sldLayoutId id="2147483695" r:id="rId22"/>
    <p:sldLayoutId id="2147483700" r:id="rId23"/>
    <p:sldLayoutId id="2147483701" r:id="rId24"/>
    <p:sldLayoutId id="2147483702" r:id="rId25"/>
    <p:sldLayoutId id="2147483703" r:id="rId26"/>
    <p:sldLayoutId id="2147483732" r:id="rId27"/>
    <p:sldLayoutId id="2147483733" r:id="rId28"/>
  </p:sldLayoutIdLst>
  <p:hf sldNum="0" hdr="0" dt="0"/>
  <p:txStyles>
    <p:titleStyle>
      <a:lvl1pPr algn="l" defTabSz="914400" rtl="0" eaLnBrk="1" latinLnBrk="0" hangingPunct="1">
        <a:lnSpc>
          <a:spcPts val="3200"/>
        </a:lnSpc>
        <a:spcBef>
          <a:spcPct val="0"/>
        </a:spcBef>
        <a:buNone/>
        <a:defRPr sz="3000" b="1" i="0" kern="1200" spc="25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chemeClr val="accent1"/>
        </a:buClr>
        <a:buSzPct val="150000"/>
        <a:buFont typeface="System Font Regular"/>
        <a:buChar char="•"/>
        <a:defRPr sz="14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chemeClr val="accent1"/>
        </a:buClr>
        <a:buSzPct val="150000"/>
        <a:buFont typeface="System Font Regular"/>
        <a:buChar char="•"/>
        <a:defRPr sz="1200" kern="120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chemeClr val="accent1"/>
        </a:buClr>
        <a:buSzPct val="150000"/>
        <a:buFont typeface="System Font Regular"/>
        <a:buChar char="•"/>
        <a:defRPr sz="1100" kern="120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chemeClr val="accent1"/>
        </a:buClr>
        <a:buSzPct val="150000"/>
        <a:buFont typeface="System Font Regular"/>
        <a:buChar char="•"/>
        <a:defRPr sz="1050" kern="120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chemeClr val="accent1"/>
        </a:buClr>
        <a:buSzPct val="150000"/>
        <a:buFont typeface="System Font Regular"/>
        <a:buChar char="•"/>
        <a:defRPr sz="1050" kern="1200">
          <a:solidFill>
            <a:schemeClr val="tx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userDrawn="1">
          <p15:clr>
            <a:srgbClr val="F26B43"/>
          </p15:clr>
        </p15:guide>
        <p15:guide id="2" pos="2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3471-4C29-454D-828A-5CAF8B090E82}"/>
              </a:ext>
            </a:extLst>
          </p:cNvPr>
          <p:cNvSpPr>
            <a:spLocks noGrp="1"/>
          </p:cNvSpPr>
          <p:nvPr>
            <p:ph type="ctrTitle"/>
          </p:nvPr>
        </p:nvSpPr>
        <p:spPr>
          <a:xfrm>
            <a:off x="623514" y="4359562"/>
            <a:ext cx="9282485" cy="888509"/>
          </a:xfrm>
        </p:spPr>
        <p:txBody>
          <a:bodyPr>
            <a:normAutofit fontScale="90000"/>
          </a:bodyPr>
          <a:lstStyle/>
          <a:p>
            <a:r>
              <a:rPr lang="en-US" sz="3600" b="0" dirty="0"/>
              <a:t>BALLARD* 	Closed Suction Systems</a:t>
            </a:r>
            <a:br>
              <a:rPr lang="en-US" sz="3600" b="0" dirty="0"/>
            </a:br>
            <a:r>
              <a:rPr lang="en-US" sz="3600" b="0" dirty="0"/>
              <a:t> 			</a:t>
            </a:r>
            <a:r>
              <a:rPr lang="en-US" sz="3600" b="0" dirty="0" err="1"/>
              <a:t>Paediatrics</a:t>
            </a:r>
            <a:endParaRPr lang="en-US" sz="3600" b="0" dirty="0"/>
          </a:p>
        </p:txBody>
      </p:sp>
    </p:spTree>
    <p:extLst>
      <p:ext uri="{BB962C8B-B14F-4D97-AF65-F5344CB8AC3E}">
        <p14:creationId xmlns:p14="http://schemas.microsoft.com/office/powerpoint/2010/main" val="392987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807" y="1400175"/>
            <a:ext cx="10891271" cy="4737153"/>
          </a:xfrm>
        </p:spPr>
        <p:txBody>
          <a:bodyPr>
            <a:normAutofit/>
          </a:bodyPr>
          <a:lstStyle/>
          <a:p>
            <a:pPr>
              <a:buClr>
                <a:srgbClr val="0070C0"/>
              </a:buClr>
            </a:pPr>
            <a:r>
              <a:rPr lang="en-US" sz="2000" b="1" dirty="0">
                <a:latin typeface="+mn-lt"/>
                <a:cs typeface="Calibri" pitchFamily="34" charset="0"/>
              </a:rPr>
              <a:t>Strategies to prevent lung injury:</a:t>
            </a:r>
            <a:br>
              <a:rPr lang="en-US" sz="2000" b="1" dirty="0">
                <a:latin typeface="+mn-lt"/>
                <a:cs typeface="Calibri" pitchFamily="34" charset="0"/>
              </a:rPr>
            </a:br>
            <a:endParaRPr lang="en-US" sz="2000" b="1" dirty="0">
              <a:latin typeface="+mn-lt"/>
              <a:cs typeface="Calibri" pitchFamily="34" charset="0"/>
            </a:endParaRPr>
          </a:p>
          <a:p>
            <a:pPr marL="342900" indent="-342900">
              <a:buClr>
                <a:srgbClr val="0070C0"/>
              </a:buClr>
              <a:buFont typeface="Arial" panose="020B0604020202020204" pitchFamily="34" charset="0"/>
              <a:buChar char="•"/>
            </a:pPr>
            <a:r>
              <a:rPr lang="en-US" sz="2000" dirty="0">
                <a:latin typeface="+mn-lt"/>
                <a:cs typeface="Calibri" pitchFamily="34" charset="0"/>
              </a:rPr>
              <a:t>Immature and developing lungs are particularly susceptible to acquired lung injuries</a:t>
            </a:r>
          </a:p>
          <a:p>
            <a:pPr marL="342900" indent="-342900">
              <a:buClr>
                <a:srgbClr val="0070C0"/>
              </a:buClr>
              <a:buFont typeface="Arial" panose="020B0604020202020204" pitchFamily="34" charset="0"/>
              <a:buChar char="•"/>
            </a:pPr>
            <a:r>
              <a:rPr lang="en-US" sz="2000" dirty="0">
                <a:latin typeface="+mn-lt"/>
                <a:cs typeface="Calibri" pitchFamily="34" charset="0"/>
              </a:rPr>
              <a:t>Emphasis is being placed on evidence that suggests lung injury  partially depends on the particular ventilator strategies used.</a:t>
            </a:r>
          </a:p>
          <a:p>
            <a:pPr lvl="1">
              <a:buClr>
                <a:srgbClr val="0070C0"/>
              </a:buClr>
            </a:pPr>
            <a:r>
              <a:rPr lang="en-US" sz="2000" dirty="0">
                <a:latin typeface="+mn-lt"/>
                <a:cs typeface="Calibri" pitchFamily="34" charset="0"/>
              </a:rPr>
              <a:t>Prevent </a:t>
            </a:r>
            <a:r>
              <a:rPr lang="en-US" sz="2000" dirty="0" err="1">
                <a:latin typeface="+mn-lt"/>
                <a:cs typeface="Calibri" pitchFamily="34" charset="0"/>
              </a:rPr>
              <a:t>Volutrauma</a:t>
            </a:r>
            <a:r>
              <a:rPr lang="en-US" sz="2000" dirty="0">
                <a:latin typeface="+mn-lt"/>
                <a:cs typeface="Calibri" pitchFamily="34" charset="0"/>
              </a:rPr>
              <a:t> caused by too high volumes,</a:t>
            </a:r>
          </a:p>
          <a:p>
            <a:pPr lvl="1">
              <a:buClr>
                <a:srgbClr val="0070C0"/>
              </a:buClr>
            </a:pPr>
            <a:r>
              <a:rPr lang="en-US" sz="2000" dirty="0">
                <a:latin typeface="+mn-lt"/>
                <a:cs typeface="Calibri" pitchFamily="34" charset="0"/>
              </a:rPr>
              <a:t>Prevent repeated collapse (Atelectasis) and reopening of the alveoli.</a:t>
            </a:r>
          </a:p>
        </p:txBody>
      </p:sp>
      <p:sp>
        <p:nvSpPr>
          <p:cNvPr id="2" name="Title 1"/>
          <p:cNvSpPr>
            <a:spLocks noGrp="1"/>
          </p:cNvSpPr>
          <p:nvPr>
            <p:ph type="title"/>
          </p:nvPr>
        </p:nvSpPr>
        <p:spPr>
          <a:xfrm>
            <a:off x="488172" y="157422"/>
            <a:ext cx="10515600" cy="813766"/>
          </a:xfrm>
        </p:spPr>
        <p:txBody>
          <a:bodyPr>
            <a:normAutofit/>
          </a:bodyPr>
          <a:lstStyle/>
          <a:p>
            <a:r>
              <a:rPr lang="en-US" sz="3200" dirty="0">
                <a:solidFill>
                  <a:srgbClr val="1D51A4"/>
                </a:solidFill>
              </a:rPr>
              <a:t>NICU and PICU</a:t>
            </a:r>
            <a:r>
              <a:rPr lang="en-US" dirty="0"/>
              <a:t>	</a:t>
            </a:r>
          </a:p>
        </p:txBody>
      </p:sp>
    </p:spTree>
    <p:extLst>
      <p:ext uri="{BB962C8B-B14F-4D97-AF65-F5344CB8AC3E}">
        <p14:creationId xmlns:p14="http://schemas.microsoft.com/office/powerpoint/2010/main" val="22984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383" y="1400175"/>
            <a:ext cx="10891271" cy="4737153"/>
          </a:xfrm>
        </p:spPr>
        <p:txBody>
          <a:bodyPr>
            <a:noAutofit/>
          </a:bodyPr>
          <a:lstStyle/>
          <a:p>
            <a:r>
              <a:rPr lang="en-US" sz="2000" b="1" dirty="0">
                <a:latin typeface="+mn-lt"/>
                <a:cs typeface="Calibri" pitchFamily="34" charset="0"/>
              </a:rPr>
              <a:t>Alternative modes of ventilation: </a:t>
            </a:r>
            <a:r>
              <a:rPr lang="en-US" sz="2000" dirty="0">
                <a:latin typeface="+mn-lt"/>
                <a:cs typeface="Calibri" pitchFamily="34" charset="0"/>
              </a:rPr>
              <a:t>Technologic advances have resulted in better ventilators:</a:t>
            </a:r>
          </a:p>
          <a:p>
            <a:endParaRPr lang="en-US" sz="2000" dirty="0">
              <a:latin typeface="+mn-lt"/>
              <a:cs typeface="Calibri" pitchFamily="34" charset="0"/>
            </a:endParaRPr>
          </a:p>
          <a:p>
            <a:pPr lvl="1">
              <a:buClr>
                <a:schemeClr val="accent1"/>
              </a:buClr>
            </a:pPr>
            <a:r>
              <a:rPr lang="en-US" sz="1800" dirty="0">
                <a:latin typeface="+mn-lt"/>
                <a:cs typeface="Calibri" pitchFamily="34" charset="0"/>
              </a:rPr>
              <a:t>Patient-Triggered Ventilation</a:t>
            </a:r>
          </a:p>
          <a:p>
            <a:pPr lvl="1">
              <a:buClr>
                <a:schemeClr val="accent1"/>
              </a:buClr>
            </a:pPr>
            <a:r>
              <a:rPr lang="en-US" sz="1800" dirty="0">
                <a:latin typeface="+mn-lt"/>
                <a:cs typeface="Calibri" pitchFamily="34" charset="0"/>
              </a:rPr>
              <a:t>Synchronized Intermittent Mandatory Ventilation (SIMV)</a:t>
            </a:r>
          </a:p>
          <a:p>
            <a:pPr lvl="1">
              <a:buClr>
                <a:schemeClr val="accent1"/>
              </a:buClr>
            </a:pPr>
            <a:r>
              <a:rPr lang="en-US" sz="1800" dirty="0">
                <a:latin typeface="+mn-lt"/>
                <a:cs typeface="Calibri" pitchFamily="34" charset="0"/>
              </a:rPr>
              <a:t>Proportional Assist Ventilation</a:t>
            </a:r>
          </a:p>
          <a:p>
            <a:pPr lvl="1">
              <a:buClr>
                <a:schemeClr val="accent1"/>
              </a:buClr>
            </a:pPr>
            <a:r>
              <a:rPr lang="en-US" sz="1800" dirty="0">
                <a:latin typeface="+mn-lt"/>
                <a:cs typeface="Calibri" pitchFamily="34" charset="0"/>
              </a:rPr>
              <a:t>Volume Targeted Ventilation</a:t>
            </a:r>
          </a:p>
          <a:p>
            <a:pPr lvl="1">
              <a:buClr>
                <a:schemeClr val="accent1"/>
              </a:buClr>
            </a:pPr>
            <a:r>
              <a:rPr lang="en-US" sz="1800" dirty="0">
                <a:latin typeface="+mn-lt"/>
                <a:cs typeface="Calibri" pitchFamily="34" charset="0"/>
              </a:rPr>
              <a:t>Tracheal Gas In-</a:t>
            </a:r>
            <a:r>
              <a:rPr lang="en-US" sz="1800" dirty="0" err="1">
                <a:latin typeface="+mn-lt"/>
                <a:cs typeface="Calibri" pitchFamily="34" charset="0"/>
              </a:rPr>
              <a:t>sufflation</a:t>
            </a:r>
            <a:endParaRPr lang="en-US" sz="1800" dirty="0">
              <a:latin typeface="+mn-lt"/>
              <a:cs typeface="Calibri" pitchFamily="34" charset="0"/>
            </a:endParaRPr>
          </a:p>
          <a:p>
            <a:pPr lvl="1">
              <a:buClr>
                <a:schemeClr val="accent1"/>
              </a:buClr>
            </a:pPr>
            <a:r>
              <a:rPr lang="en-US" sz="1800" dirty="0">
                <a:latin typeface="+mn-lt"/>
                <a:cs typeface="Calibri" pitchFamily="34" charset="0"/>
              </a:rPr>
              <a:t>High Frequency Ventilation (HFV)</a:t>
            </a:r>
          </a:p>
          <a:p>
            <a:pPr lvl="2">
              <a:buClr>
                <a:schemeClr val="accent1"/>
              </a:buClr>
            </a:pPr>
            <a:r>
              <a:rPr lang="en-US" sz="1800" dirty="0">
                <a:latin typeface="+mn-lt"/>
                <a:cs typeface="Calibri" pitchFamily="34" charset="0"/>
              </a:rPr>
              <a:t>High frequency jet ventilation (HFJV)</a:t>
            </a:r>
          </a:p>
          <a:p>
            <a:pPr lvl="2">
              <a:buClr>
                <a:schemeClr val="accent1"/>
              </a:buClr>
            </a:pPr>
            <a:r>
              <a:rPr lang="en-US" sz="1800" dirty="0">
                <a:latin typeface="+mn-lt"/>
                <a:cs typeface="Calibri" pitchFamily="34" charset="0"/>
              </a:rPr>
              <a:t>High frequency flow interruption (HFFI)</a:t>
            </a:r>
          </a:p>
          <a:p>
            <a:pPr lvl="2">
              <a:buClr>
                <a:schemeClr val="accent1"/>
              </a:buClr>
            </a:pPr>
            <a:r>
              <a:rPr lang="en-US" sz="1800" dirty="0">
                <a:latin typeface="+mn-lt"/>
                <a:cs typeface="Calibri" pitchFamily="34" charset="0"/>
              </a:rPr>
              <a:t>High frequency oscillatory ventilation (HFOV)</a:t>
            </a:r>
          </a:p>
          <a:p>
            <a:pPr lvl="1"/>
            <a:endParaRPr lang="en-US" dirty="0">
              <a:latin typeface="+mn-lt"/>
              <a:cs typeface="Calibri" pitchFamily="34" charset="0"/>
            </a:endParaRPr>
          </a:p>
          <a:p>
            <a:pPr lvl="1">
              <a:buFont typeface="Wingdings" panose="05000000000000000000" pitchFamily="2" charset="2"/>
              <a:buChar char="Ø"/>
            </a:pPr>
            <a:r>
              <a:rPr lang="en-US" sz="2000" dirty="0">
                <a:solidFill>
                  <a:srgbClr val="00B050"/>
                </a:solidFill>
                <a:latin typeface="+mn-lt"/>
              </a:rPr>
              <a:t>The Modes of Ventilation for the NICU and PICU are different for that of the Adult Patient Population</a:t>
            </a:r>
          </a:p>
          <a:p>
            <a:pPr lvl="2"/>
            <a:endParaRPr lang="en-US" dirty="0">
              <a:latin typeface="Calibri" pitchFamily="34" charset="0"/>
              <a:cs typeface="Calibri" pitchFamily="34" charset="0"/>
            </a:endParaRPr>
          </a:p>
        </p:txBody>
      </p:sp>
      <p:sp>
        <p:nvSpPr>
          <p:cNvPr id="2" name="Title 1"/>
          <p:cNvSpPr>
            <a:spLocks noGrp="1"/>
          </p:cNvSpPr>
          <p:nvPr>
            <p:ph type="title"/>
          </p:nvPr>
        </p:nvSpPr>
        <p:spPr>
          <a:xfrm>
            <a:off x="497899" y="147694"/>
            <a:ext cx="10515600" cy="813766"/>
          </a:xfrm>
        </p:spPr>
        <p:txBody>
          <a:bodyPr>
            <a:normAutofit/>
          </a:bodyPr>
          <a:lstStyle/>
          <a:p>
            <a:r>
              <a:rPr lang="en-US" sz="3200" dirty="0">
                <a:solidFill>
                  <a:srgbClr val="1D51A4"/>
                </a:solidFill>
              </a:rPr>
              <a:t>NICU and PICU</a:t>
            </a:r>
            <a:r>
              <a:rPr lang="en-US" dirty="0">
                <a:latin typeface="+mn-lt"/>
                <a:cs typeface="Calibri" pitchFamily="34" charset="0"/>
              </a:rPr>
              <a:t>	</a:t>
            </a:r>
          </a:p>
        </p:txBody>
      </p:sp>
    </p:spTree>
    <p:extLst>
      <p:ext uri="{BB962C8B-B14F-4D97-AF65-F5344CB8AC3E}">
        <p14:creationId xmlns:p14="http://schemas.microsoft.com/office/powerpoint/2010/main" val="38853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7"/>
          <p:cNvSpPr>
            <a:spLocks noGrp="1" noChangeArrowheads="1"/>
          </p:cNvSpPr>
          <p:nvPr>
            <p:ph idx="1"/>
          </p:nvPr>
        </p:nvSpPr>
        <p:spPr/>
        <p:txBody>
          <a:bodyPr>
            <a:normAutofit/>
          </a:bodyPr>
          <a:lstStyle/>
          <a:p>
            <a:pPr>
              <a:lnSpc>
                <a:spcPct val="150000"/>
              </a:lnSpc>
            </a:pPr>
            <a:r>
              <a:rPr lang="en-US" sz="1800" dirty="0">
                <a:latin typeface="+mn-lt"/>
                <a:cs typeface="Calibri" pitchFamily="34" charset="0"/>
              </a:rPr>
              <a:t>Like the adult, the neonate is not able to spontaneously remove secretions from the airways.</a:t>
            </a:r>
          </a:p>
          <a:p>
            <a:pPr>
              <a:lnSpc>
                <a:spcPct val="150000"/>
              </a:lnSpc>
            </a:pPr>
            <a:r>
              <a:rPr lang="en-US" sz="1800" dirty="0">
                <a:latin typeface="+mn-lt"/>
                <a:cs typeface="Calibri" pitchFamily="34" charset="0"/>
              </a:rPr>
              <a:t>Mechanical Suctioning is required to:</a:t>
            </a:r>
          </a:p>
          <a:p>
            <a:pPr lvl="1">
              <a:lnSpc>
                <a:spcPct val="150000"/>
              </a:lnSpc>
              <a:buClr>
                <a:schemeClr val="accent1"/>
              </a:buClr>
            </a:pPr>
            <a:r>
              <a:rPr lang="en-US" sz="1800" dirty="0">
                <a:latin typeface="+mn-lt"/>
                <a:cs typeface="Calibri" pitchFamily="34" charset="0"/>
              </a:rPr>
              <a:t>Remove secretions from the (artificial) airway; including mucous plugs</a:t>
            </a:r>
          </a:p>
          <a:p>
            <a:pPr lvl="1">
              <a:lnSpc>
                <a:spcPct val="150000"/>
              </a:lnSpc>
              <a:buClr>
                <a:schemeClr val="accent1"/>
              </a:buClr>
            </a:pPr>
            <a:r>
              <a:rPr lang="en-US" sz="1800" dirty="0">
                <a:latin typeface="+mn-lt"/>
                <a:cs typeface="Calibri" pitchFamily="34" charset="0"/>
              </a:rPr>
              <a:t>Improve gas exchange</a:t>
            </a:r>
          </a:p>
        </p:txBody>
      </p:sp>
      <p:sp>
        <p:nvSpPr>
          <p:cNvPr id="20482" name="Rectangle 6"/>
          <p:cNvSpPr>
            <a:spLocks noGrp="1" noChangeArrowheads="1"/>
          </p:cNvSpPr>
          <p:nvPr>
            <p:ph type="title"/>
          </p:nvPr>
        </p:nvSpPr>
        <p:spPr>
          <a:xfrm>
            <a:off x="537655" y="147694"/>
            <a:ext cx="11578990" cy="813766"/>
          </a:xfrm>
        </p:spPr>
        <p:txBody>
          <a:bodyPr>
            <a:noAutofit/>
          </a:bodyPr>
          <a:lstStyle/>
          <a:p>
            <a:r>
              <a:rPr lang="en-US" sz="3200" dirty="0">
                <a:solidFill>
                  <a:srgbClr val="1D51A4"/>
                </a:solidFill>
              </a:rPr>
              <a:t>Why is suctioning necessary in this patient population?</a:t>
            </a:r>
          </a:p>
        </p:txBody>
      </p:sp>
    </p:spTree>
    <p:extLst>
      <p:ext uri="{BB962C8B-B14F-4D97-AF65-F5344CB8AC3E}">
        <p14:creationId xmlns:p14="http://schemas.microsoft.com/office/powerpoint/2010/main" val="163065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anim calcmode="lin" valueType="num">
                                      <p:cBhvr additive="base">
                                        <p:cTn id="23"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9" descr="Neonatal manifold"/>
          <p:cNvPicPr>
            <a:picLocks noGrp="1" noChangeAspect="1" noChangeArrowheads="1"/>
          </p:cNvPicPr>
          <p:nvPr>
            <p:ph idx="1"/>
          </p:nvPr>
        </p:nvPicPr>
        <p:blipFill>
          <a:blip r:embed="rId3" cstate="print"/>
          <a:stretch>
            <a:fillRect/>
          </a:stretch>
        </p:blipFill>
        <p:spPr>
          <a:xfrm>
            <a:off x="7884239" y="3798651"/>
            <a:ext cx="3858235" cy="2649908"/>
          </a:xfrm>
          <a:noFill/>
        </p:spPr>
      </p:pic>
      <p:sp>
        <p:nvSpPr>
          <p:cNvPr id="24578" name="Rectangle 6"/>
          <p:cNvSpPr>
            <a:spLocks noGrp="1" noChangeArrowheads="1"/>
          </p:cNvSpPr>
          <p:nvPr>
            <p:ph type="title"/>
          </p:nvPr>
        </p:nvSpPr>
        <p:spPr>
          <a:xfrm>
            <a:off x="493034" y="142831"/>
            <a:ext cx="11669781" cy="813766"/>
          </a:xfrm>
        </p:spPr>
        <p:txBody>
          <a:bodyPr>
            <a:noAutofit/>
          </a:bodyPr>
          <a:lstStyle/>
          <a:p>
            <a:r>
              <a:rPr lang="en-US" sz="3200" dirty="0">
                <a:solidFill>
                  <a:srgbClr val="1D51A4"/>
                </a:solidFill>
              </a:rPr>
              <a:t>BALLARD* Closed Suction System Pediatric &amp; Neonatal</a:t>
            </a:r>
          </a:p>
        </p:txBody>
      </p:sp>
      <p:sp>
        <p:nvSpPr>
          <p:cNvPr id="24579" name="Rectangle 7"/>
          <p:cNvSpPr>
            <a:spLocks noGrp="1" noChangeArrowheads="1"/>
          </p:cNvSpPr>
          <p:nvPr>
            <p:ph type="body" sz="half" idx="4294967295"/>
          </p:nvPr>
        </p:nvSpPr>
        <p:spPr>
          <a:xfrm>
            <a:off x="522219" y="1236799"/>
            <a:ext cx="7405824" cy="4040456"/>
          </a:xfrm>
        </p:spPr>
        <p:txBody>
          <a:bodyPr>
            <a:noAutofit/>
          </a:bodyPr>
          <a:lstStyle/>
          <a:p>
            <a:pPr marL="0" indent="0" eaLnBrk="1" hangingPunct="1">
              <a:buClr>
                <a:schemeClr val="accent1"/>
              </a:buClr>
              <a:buNone/>
            </a:pPr>
            <a:r>
              <a:rPr lang="en-US" sz="2000" b="1" dirty="0">
                <a:latin typeface="+mn-lt"/>
                <a:cs typeface="Calibri" pitchFamily="34" charset="0"/>
              </a:rPr>
              <a:t>Clinical Concerns:</a:t>
            </a:r>
          </a:p>
          <a:p>
            <a:pPr marL="0" indent="0" eaLnBrk="1" hangingPunct="1">
              <a:buClr>
                <a:schemeClr val="accent1"/>
              </a:buClr>
              <a:buNone/>
            </a:pPr>
            <a:endParaRPr lang="en-US" sz="2000" b="1" dirty="0">
              <a:latin typeface="+mn-lt"/>
              <a:cs typeface="Calibri" pitchFamily="34" charset="0"/>
            </a:endParaRPr>
          </a:p>
          <a:p>
            <a:pPr eaLnBrk="1" hangingPunct="1">
              <a:buClr>
                <a:schemeClr val="accent1"/>
              </a:buClr>
            </a:pPr>
            <a:r>
              <a:rPr lang="en-US" sz="1800" dirty="0">
                <a:latin typeface="+mn-lt"/>
                <a:cs typeface="Calibri" pitchFamily="34" charset="0"/>
              </a:rPr>
              <a:t>Desaturation: 	- Hypoxia</a:t>
            </a:r>
            <a:br>
              <a:rPr lang="en-US" sz="1800" dirty="0">
                <a:latin typeface="+mn-lt"/>
                <a:cs typeface="Calibri" pitchFamily="34" charset="0"/>
              </a:rPr>
            </a:br>
            <a:r>
              <a:rPr lang="en-US" sz="1800" dirty="0">
                <a:latin typeface="+mn-lt"/>
                <a:cs typeface="Calibri" pitchFamily="34" charset="0"/>
              </a:rPr>
              <a:t> 		- Cardiac Arrythmias</a:t>
            </a:r>
          </a:p>
          <a:p>
            <a:pPr eaLnBrk="1" hangingPunct="1">
              <a:buClr>
                <a:schemeClr val="accent1"/>
              </a:buClr>
            </a:pPr>
            <a:r>
              <a:rPr lang="en-US" sz="1800" dirty="0">
                <a:latin typeface="+mn-lt"/>
                <a:cs typeface="Calibri" pitchFamily="34" charset="0"/>
              </a:rPr>
              <a:t>Infection: 	- Death</a:t>
            </a:r>
            <a:br>
              <a:rPr lang="en-US" sz="1800" dirty="0">
                <a:latin typeface="+mn-lt"/>
                <a:cs typeface="Calibri" pitchFamily="34" charset="0"/>
              </a:rPr>
            </a:br>
            <a:r>
              <a:rPr lang="en-US" sz="1800" dirty="0">
                <a:latin typeface="+mn-lt"/>
                <a:cs typeface="Calibri" pitchFamily="34" charset="0"/>
              </a:rPr>
              <a:t> 		- Risk is higher with intubation and ventilation = VAP</a:t>
            </a:r>
          </a:p>
          <a:p>
            <a:pPr eaLnBrk="1" hangingPunct="1">
              <a:buClr>
                <a:schemeClr val="accent1"/>
              </a:buClr>
            </a:pPr>
            <a:r>
              <a:rPr lang="en-US" sz="1800" dirty="0">
                <a:latin typeface="+mn-lt"/>
                <a:cs typeface="Calibri" pitchFamily="34" charset="0"/>
              </a:rPr>
              <a:t>Airway trauma: 	- Potential is increased without measured depth  		  suctioning and excessive vacuum pressures</a:t>
            </a:r>
          </a:p>
          <a:p>
            <a:pPr eaLnBrk="1" hangingPunct="1">
              <a:buClr>
                <a:schemeClr val="accent1"/>
              </a:buClr>
            </a:pPr>
            <a:r>
              <a:rPr lang="en-US" sz="1800" dirty="0">
                <a:latin typeface="+mn-lt"/>
                <a:cs typeface="Calibri" pitchFamily="34" charset="0"/>
              </a:rPr>
              <a:t>Psychological trauma:</a:t>
            </a:r>
            <a:br>
              <a:rPr lang="en-US" sz="1800" dirty="0">
                <a:latin typeface="+mn-lt"/>
                <a:cs typeface="Calibri" pitchFamily="34" charset="0"/>
              </a:rPr>
            </a:br>
            <a:r>
              <a:rPr lang="en-US" sz="1800" dirty="0">
                <a:latin typeface="+mn-lt"/>
                <a:cs typeface="Calibri" pitchFamily="34" charset="0"/>
              </a:rPr>
              <a:t> 		- Neonates stress very easily</a:t>
            </a:r>
          </a:p>
          <a:p>
            <a:pPr eaLnBrk="1" hangingPunct="1">
              <a:buClr>
                <a:schemeClr val="accent1"/>
              </a:buClr>
            </a:pPr>
            <a:r>
              <a:rPr lang="en-US" sz="1800" dirty="0">
                <a:latin typeface="+mn-lt"/>
                <a:cs typeface="Calibri" pitchFamily="34" charset="0"/>
              </a:rPr>
              <a:t>Efficacy: 	- Time </a:t>
            </a:r>
          </a:p>
          <a:p>
            <a:pPr eaLnBrk="1" hangingPunct="1">
              <a:buClr>
                <a:schemeClr val="accent1"/>
              </a:buClr>
            </a:pPr>
            <a:r>
              <a:rPr lang="en-US" sz="1800" dirty="0">
                <a:latin typeface="+mn-lt"/>
                <a:cs typeface="Calibri" pitchFamily="34" charset="0"/>
              </a:rPr>
              <a:t>Cost: 		- Less focus on cost in the NICU </a:t>
            </a:r>
          </a:p>
        </p:txBody>
      </p:sp>
    </p:spTree>
    <p:extLst>
      <p:ext uri="{BB962C8B-B14F-4D97-AF65-F5344CB8AC3E}">
        <p14:creationId xmlns:p14="http://schemas.microsoft.com/office/powerpoint/2010/main" val="15731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7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13"/>
          <p:cNvSpPr>
            <a:spLocks noGrp="1" noChangeArrowheads="1"/>
          </p:cNvSpPr>
          <p:nvPr>
            <p:ph idx="1"/>
          </p:nvPr>
        </p:nvSpPr>
        <p:spPr>
          <a:xfrm>
            <a:off x="532792" y="1400175"/>
            <a:ext cx="5294076" cy="4737153"/>
          </a:xfrm>
        </p:spPr>
        <p:txBody>
          <a:bodyPr/>
          <a:lstStyle/>
          <a:p>
            <a:pPr eaLnBrk="1" hangingPunct="1">
              <a:lnSpc>
                <a:spcPct val="90000"/>
              </a:lnSpc>
            </a:pPr>
            <a:r>
              <a:rPr lang="en-US" sz="2000" b="1" dirty="0">
                <a:latin typeface="+mn-lt"/>
                <a:cs typeface="Calibri" pitchFamily="34" charset="0"/>
              </a:rPr>
              <a:t>Suctioning Complications: </a:t>
            </a:r>
            <a:br>
              <a:rPr lang="en-US" sz="2000" b="1" dirty="0">
                <a:latin typeface="+mn-lt"/>
                <a:cs typeface="Calibri" pitchFamily="34" charset="0"/>
              </a:rPr>
            </a:br>
            <a:endParaRPr lang="en-US" sz="2000" b="1" dirty="0">
              <a:latin typeface="+mn-lt"/>
              <a:cs typeface="Calibri" pitchFamily="34" charset="0"/>
            </a:endParaRPr>
          </a:p>
          <a:p>
            <a:pPr eaLnBrk="1" hangingPunct="1">
              <a:lnSpc>
                <a:spcPct val="90000"/>
              </a:lnSpc>
            </a:pPr>
            <a:endParaRPr lang="en-US" sz="2000" b="1" dirty="0">
              <a:latin typeface="+mn-lt"/>
              <a:cs typeface="Calibri" pitchFamily="34" charset="0"/>
            </a:endParaRPr>
          </a:p>
          <a:p>
            <a:pPr marL="457200" lvl="1" indent="0">
              <a:buNone/>
            </a:pPr>
            <a:r>
              <a:rPr lang="en-US" sz="1800" b="1" dirty="0">
                <a:latin typeface="+mn-lt"/>
                <a:cs typeface="Calibri" pitchFamily="34" charset="0"/>
              </a:rPr>
              <a:t>Desaturation leading to Hypoxia:</a:t>
            </a:r>
          </a:p>
          <a:p>
            <a:pPr marL="914400" lvl="2" indent="0">
              <a:buClr>
                <a:schemeClr val="accent1"/>
              </a:buClr>
              <a:buNone/>
            </a:pPr>
            <a:r>
              <a:rPr lang="en-US" sz="1800" dirty="0">
                <a:latin typeface="+mn-lt"/>
                <a:cs typeface="Calibri" pitchFamily="34" charset="0"/>
              </a:rPr>
              <a:t>Cardiac Arrhythmia</a:t>
            </a:r>
          </a:p>
          <a:p>
            <a:pPr marL="914400" lvl="2" indent="0">
              <a:buClr>
                <a:schemeClr val="accent1"/>
              </a:buClr>
              <a:buNone/>
            </a:pPr>
            <a:r>
              <a:rPr lang="en-US" sz="1800" dirty="0">
                <a:latin typeface="+mn-lt"/>
                <a:cs typeface="Calibri" pitchFamily="34" charset="0"/>
              </a:rPr>
              <a:t>Hemodynamic change</a:t>
            </a:r>
          </a:p>
          <a:p>
            <a:pPr marL="914400" lvl="2" indent="0">
              <a:buClr>
                <a:schemeClr val="accent1"/>
              </a:buClr>
              <a:buNone/>
            </a:pPr>
            <a:r>
              <a:rPr lang="en-US" sz="1800" dirty="0">
                <a:latin typeface="+mn-lt"/>
                <a:cs typeface="Calibri" pitchFamily="34" charset="0"/>
              </a:rPr>
              <a:t>Neurological impairment</a:t>
            </a:r>
          </a:p>
          <a:p>
            <a:pPr marL="914400" lvl="2" indent="0">
              <a:buClr>
                <a:schemeClr val="accent1"/>
              </a:buClr>
              <a:buNone/>
            </a:pPr>
            <a:endParaRPr lang="en-US" sz="1800" dirty="0">
              <a:latin typeface="+mn-lt"/>
              <a:cs typeface="Calibri" pitchFamily="34" charset="0"/>
            </a:endParaRPr>
          </a:p>
          <a:p>
            <a:pPr marL="457200" lvl="1" indent="0">
              <a:buClr>
                <a:schemeClr val="accent1"/>
              </a:buClr>
              <a:buNone/>
            </a:pPr>
            <a:r>
              <a:rPr lang="en-US" sz="1800" b="1" dirty="0">
                <a:latin typeface="+mn-lt"/>
                <a:cs typeface="Calibri" pitchFamily="34" charset="0"/>
              </a:rPr>
              <a:t>Loss of lung recruitment therapy:</a:t>
            </a:r>
          </a:p>
          <a:p>
            <a:pPr marL="914400" lvl="2" indent="0">
              <a:buClr>
                <a:schemeClr val="accent1"/>
              </a:buClr>
              <a:buNone/>
            </a:pPr>
            <a:r>
              <a:rPr lang="en-US" sz="1800" dirty="0">
                <a:latin typeface="+mn-lt"/>
                <a:cs typeface="Calibri" pitchFamily="34" charset="0"/>
              </a:rPr>
              <a:t>Barotrauma</a:t>
            </a:r>
          </a:p>
          <a:p>
            <a:pPr marL="914400" lvl="2" indent="0">
              <a:buClr>
                <a:schemeClr val="accent1"/>
              </a:buClr>
              <a:buNone/>
            </a:pPr>
            <a:r>
              <a:rPr lang="en-US" sz="1800" dirty="0">
                <a:latin typeface="+mn-lt"/>
                <a:cs typeface="Calibri" pitchFamily="34" charset="0"/>
              </a:rPr>
              <a:t>Extended ventilator/ICU time</a:t>
            </a:r>
          </a:p>
        </p:txBody>
      </p:sp>
      <p:sp>
        <p:nvSpPr>
          <p:cNvPr id="25602" name="Rectangle 12"/>
          <p:cNvSpPr>
            <a:spLocks noGrp="1" noChangeArrowheads="1"/>
          </p:cNvSpPr>
          <p:nvPr>
            <p:ph type="title"/>
          </p:nvPr>
        </p:nvSpPr>
        <p:spPr>
          <a:xfrm>
            <a:off x="483306" y="146958"/>
            <a:ext cx="11669781" cy="813766"/>
          </a:xfrm>
        </p:spPr>
        <p:txBody>
          <a:bodyPr>
            <a:noAutofit/>
          </a:bodyPr>
          <a:lstStyle/>
          <a:p>
            <a:r>
              <a:rPr lang="en-US" sz="3200" dirty="0">
                <a:solidFill>
                  <a:srgbClr val="1D51A4"/>
                </a:solidFill>
              </a:rPr>
              <a:t>BALLARD* Closed Suction System Pediatric &amp; Neonatal</a:t>
            </a:r>
          </a:p>
        </p:txBody>
      </p:sp>
      <p:sp>
        <p:nvSpPr>
          <p:cNvPr id="25604" name="Rectangle 11"/>
          <p:cNvSpPr>
            <a:spLocks noGrp="1" noChangeArrowheads="1"/>
          </p:cNvSpPr>
          <p:nvPr>
            <p:ph type="body" sz="half" idx="4294967295"/>
          </p:nvPr>
        </p:nvSpPr>
        <p:spPr>
          <a:xfrm>
            <a:off x="8745538" y="2230438"/>
            <a:ext cx="3446462" cy="3171825"/>
          </a:xfrm>
        </p:spPr>
        <p:txBody>
          <a:bodyPr/>
          <a:lstStyle/>
          <a:p>
            <a:pPr eaLnBrk="1" hangingPunct="1"/>
            <a:endParaRPr lang="en-US" sz="1600" dirty="0"/>
          </a:p>
          <a:p>
            <a:pPr eaLnBrk="1" hangingPunct="1"/>
            <a:endParaRPr lang="en-US" sz="1600" dirty="0"/>
          </a:p>
        </p:txBody>
      </p:sp>
    </p:spTree>
    <p:extLst>
      <p:ext uri="{BB962C8B-B14F-4D97-AF65-F5344CB8AC3E}">
        <p14:creationId xmlns:p14="http://schemas.microsoft.com/office/powerpoint/2010/main" val="295905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60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60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6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p:txBody>
          <a:bodyPr>
            <a:normAutofit/>
          </a:bodyPr>
          <a:lstStyle/>
          <a:p>
            <a:pPr eaLnBrk="1" hangingPunct="1">
              <a:lnSpc>
                <a:spcPct val="90000"/>
              </a:lnSpc>
            </a:pPr>
            <a:r>
              <a:rPr lang="en-US" sz="2000" b="1" dirty="0">
                <a:latin typeface="+mn-lt"/>
                <a:cs typeface="Calibri" pitchFamily="34" charset="0"/>
              </a:rPr>
              <a:t>Suctioning Complications:</a:t>
            </a:r>
            <a:br>
              <a:rPr lang="en-US" sz="2000" b="1" dirty="0">
                <a:latin typeface="+mn-lt"/>
                <a:cs typeface="Calibri" pitchFamily="34" charset="0"/>
              </a:rPr>
            </a:br>
            <a:br>
              <a:rPr lang="en-US" sz="2000" b="1" dirty="0">
                <a:latin typeface="+mn-lt"/>
                <a:cs typeface="Calibri" pitchFamily="34" charset="0"/>
              </a:rPr>
            </a:br>
            <a:endParaRPr lang="en-US" sz="2000" b="1" dirty="0">
              <a:latin typeface="+mn-lt"/>
              <a:cs typeface="Calibri" pitchFamily="34" charset="0"/>
            </a:endParaRPr>
          </a:p>
          <a:p>
            <a:pPr marL="457200" lvl="1" indent="0">
              <a:buNone/>
            </a:pPr>
            <a:r>
              <a:rPr lang="en-US" sz="2000" b="1" dirty="0">
                <a:latin typeface="+mn-lt"/>
                <a:cs typeface="Calibri" pitchFamily="34" charset="0"/>
              </a:rPr>
              <a:t>Infection</a:t>
            </a:r>
          </a:p>
          <a:p>
            <a:pPr marL="914400" lvl="2" indent="0">
              <a:buNone/>
            </a:pPr>
            <a:r>
              <a:rPr lang="en-US" sz="2000" dirty="0">
                <a:latin typeface="+mn-lt"/>
                <a:cs typeface="Calibri" pitchFamily="34" charset="0"/>
              </a:rPr>
              <a:t>Antibiotic regime</a:t>
            </a:r>
          </a:p>
          <a:p>
            <a:pPr marL="914400" lvl="2" indent="0">
              <a:buNone/>
            </a:pPr>
            <a:r>
              <a:rPr lang="en-US" sz="2000" dirty="0">
                <a:latin typeface="+mn-lt"/>
                <a:cs typeface="Calibri" pitchFamily="34" charset="0"/>
              </a:rPr>
              <a:t>Extended time on ventilator/ICU time</a:t>
            </a:r>
          </a:p>
          <a:p>
            <a:pPr marL="457200" lvl="1" indent="0">
              <a:buNone/>
            </a:pPr>
            <a:r>
              <a:rPr lang="en-US" sz="2000" b="1" dirty="0">
                <a:latin typeface="+mn-lt"/>
                <a:cs typeface="Calibri" pitchFamily="34" charset="0"/>
              </a:rPr>
              <a:t>Airway Trauma</a:t>
            </a:r>
          </a:p>
          <a:p>
            <a:pPr marL="914400" lvl="2" indent="0">
              <a:buNone/>
            </a:pPr>
            <a:r>
              <a:rPr lang="en-US" sz="2000" dirty="0">
                <a:latin typeface="+mn-lt"/>
                <a:cs typeface="Calibri" pitchFamily="34" charset="0"/>
              </a:rPr>
              <a:t>Hemorrhage</a:t>
            </a:r>
          </a:p>
          <a:p>
            <a:pPr marL="914400" lvl="2" indent="0">
              <a:buNone/>
            </a:pPr>
            <a:r>
              <a:rPr lang="en-US" sz="2000" dirty="0">
                <a:latin typeface="+mn-lt"/>
                <a:cs typeface="Calibri" pitchFamily="34" charset="0"/>
              </a:rPr>
              <a:t>Pneumothorax</a:t>
            </a:r>
          </a:p>
          <a:p>
            <a:pPr marL="457200" lvl="1" indent="0">
              <a:buNone/>
            </a:pPr>
            <a:r>
              <a:rPr lang="en-US" sz="2000" b="1" dirty="0">
                <a:latin typeface="+mn-lt"/>
                <a:cs typeface="Calibri" pitchFamily="34" charset="0"/>
              </a:rPr>
              <a:t>Psychological Stress</a:t>
            </a:r>
          </a:p>
          <a:p>
            <a:pPr marL="457200" lvl="1" indent="0">
              <a:buNone/>
            </a:pPr>
            <a:r>
              <a:rPr lang="en-US" sz="2000" b="1" dirty="0">
                <a:latin typeface="+mn-lt"/>
                <a:cs typeface="Calibri" pitchFamily="34" charset="0"/>
              </a:rPr>
              <a:t>Death</a:t>
            </a:r>
          </a:p>
        </p:txBody>
      </p:sp>
      <p:sp>
        <p:nvSpPr>
          <p:cNvPr id="26626" name="Rectangle 2"/>
          <p:cNvSpPr>
            <a:spLocks noGrp="1" noChangeArrowheads="1"/>
          </p:cNvSpPr>
          <p:nvPr>
            <p:ph type="title"/>
          </p:nvPr>
        </p:nvSpPr>
        <p:spPr>
          <a:xfrm>
            <a:off x="507626" y="152559"/>
            <a:ext cx="11778407" cy="813766"/>
          </a:xfrm>
        </p:spPr>
        <p:txBody>
          <a:bodyPr>
            <a:noAutofit/>
          </a:bodyPr>
          <a:lstStyle/>
          <a:p>
            <a:r>
              <a:rPr lang="en-US" sz="3200" dirty="0">
                <a:solidFill>
                  <a:srgbClr val="1D51A4"/>
                </a:solidFill>
              </a:rPr>
              <a:t>BALLARD* Closed Suction System for Pediatric &amp; Neonatal </a:t>
            </a:r>
          </a:p>
        </p:txBody>
      </p:sp>
    </p:spTree>
    <p:extLst>
      <p:ext uri="{BB962C8B-B14F-4D97-AF65-F5344CB8AC3E}">
        <p14:creationId xmlns:p14="http://schemas.microsoft.com/office/powerpoint/2010/main" val="99724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2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17355" y="172013"/>
            <a:ext cx="10515600" cy="813766"/>
          </a:xfrm>
        </p:spPr>
        <p:txBody>
          <a:bodyPr>
            <a:normAutofit/>
          </a:bodyPr>
          <a:lstStyle/>
          <a:p>
            <a:r>
              <a:rPr lang="en-US" sz="3200" dirty="0">
                <a:solidFill>
                  <a:srgbClr val="1D51A4"/>
                </a:solidFill>
              </a:rPr>
              <a:t>Value Propositions -  Three Key Messages</a:t>
            </a:r>
          </a:p>
        </p:txBody>
      </p:sp>
      <p:sp>
        <p:nvSpPr>
          <p:cNvPr id="794628" name="Text Box 4"/>
          <p:cNvSpPr txBox="1">
            <a:spLocks noChangeArrowheads="1"/>
          </p:cNvSpPr>
          <p:nvPr/>
        </p:nvSpPr>
        <p:spPr bwMode="auto">
          <a:xfrm>
            <a:off x="2406650" y="3360707"/>
            <a:ext cx="7645400" cy="830997"/>
          </a:xfrm>
          <a:prstGeom prst="rect">
            <a:avLst/>
          </a:prstGeom>
          <a:solidFill>
            <a:srgbClr val="00B050"/>
          </a:solidFill>
          <a:ln w="38100">
            <a:solidFill>
              <a:schemeClr val="tx1"/>
            </a:solidFill>
            <a:miter lim="800000"/>
            <a:headEnd/>
            <a:tailEnd/>
          </a:ln>
          <a:effectLst>
            <a:outerShdw dist="107763" dir="2700000" algn="ctr" rotWithShape="0">
              <a:schemeClr val="bg2">
                <a:alpha val="50000"/>
              </a:schemeClr>
            </a:outerShdw>
          </a:effectLst>
        </p:spPr>
        <p:txBody>
          <a:bodyPr>
            <a:spAutoFit/>
          </a:bodyPr>
          <a:lstStyle/>
          <a:p>
            <a:pPr>
              <a:defRPr/>
            </a:pPr>
            <a:r>
              <a:rPr lang="en-US" sz="2400" b="1" dirty="0">
                <a:solidFill>
                  <a:schemeClr val="bg1"/>
                </a:solidFill>
                <a:latin typeface="Calibri" pitchFamily="34" charset="0"/>
                <a:ea typeface="ＭＳ Ｐゴシック" pitchFamily="34" charset="-128"/>
                <a:cs typeface="Calibri" pitchFamily="34" charset="0"/>
              </a:rPr>
              <a:t>2. </a:t>
            </a:r>
            <a:r>
              <a:rPr lang="en-US" sz="2400" b="1" dirty="0">
                <a:solidFill>
                  <a:schemeClr val="bg1"/>
                </a:solidFill>
                <a:ea typeface="ＭＳ Ｐゴシック" pitchFamily="34" charset="-128"/>
                <a:cs typeface="Calibri" pitchFamily="34" charset="0"/>
              </a:rPr>
              <a:t>Improve Patient Care</a:t>
            </a:r>
          </a:p>
          <a:p>
            <a:pPr>
              <a:defRPr/>
            </a:pPr>
            <a:endParaRPr lang="en-US" sz="2400" b="1" dirty="0">
              <a:latin typeface="Calibri" pitchFamily="34" charset="0"/>
              <a:ea typeface="ＭＳ Ｐゴシック" pitchFamily="34" charset="-128"/>
              <a:cs typeface="Calibri" pitchFamily="34" charset="0"/>
            </a:endParaRPr>
          </a:p>
        </p:txBody>
      </p:sp>
      <p:sp>
        <p:nvSpPr>
          <p:cNvPr id="794629" name="Text Box 5"/>
          <p:cNvSpPr txBox="1">
            <a:spLocks noChangeArrowheads="1"/>
          </p:cNvSpPr>
          <p:nvPr/>
        </p:nvSpPr>
        <p:spPr bwMode="auto">
          <a:xfrm>
            <a:off x="2419350" y="4868692"/>
            <a:ext cx="7531100" cy="769441"/>
          </a:xfrm>
          <a:prstGeom prst="rect">
            <a:avLst/>
          </a:prstGeom>
          <a:solidFill>
            <a:srgbClr val="00B050"/>
          </a:solidFill>
          <a:ln w="38100">
            <a:solidFill>
              <a:schemeClr val="tx1"/>
            </a:solidFill>
            <a:miter lim="800000"/>
            <a:headEnd/>
            <a:tailEnd/>
          </a:ln>
          <a:effectLst>
            <a:outerShdw dist="107763" dir="2700000" algn="ctr" rotWithShape="0">
              <a:schemeClr val="bg2">
                <a:alpha val="50000"/>
              </a:schemeClr>
            </a:outerShdw>
          </a:effectLst>
        </p:spPr>
        <p:txBody>
          <a:bodyPr>
            <a:spAutoFit/>
          </a:bodyPr>
          <a:lstStyle/>
          <a:p>
            <a:pPr>
              <a:defRPr/>
            </a:pPr>
            <a:r>
              <a:rPr lang="en-US" sz="2400" b="1" dirty="0">
                <a:solidFill>
                  <a:schemeClr val="bg1"/>
                </a:solidFill>
                <a:latin typeface="Arial" charset="0"/>
                <a:ea typeface="ＭＳ Ｐゴシック" pitchFamily="34" charset="-128"/>
              </a:rPr>
              <a:t>3. </a:t>
            </a:r>
            <a:r>
              <a:rPr lang="en-US" sz="2400" b="1" dirty="0">
                <a:solidFill>
                  <a:schemeClr val="bg1"/>
                </a:solidFill>
                <a:ea typeface="ＭＳ Ｐゴシック" pitchFamily="34" charset="-128"/>
              </a:rPr>
              <a:t>Efficient and Effective Procedure</a:t>
            </a:r>
          </a:p>
          <a:p>
            <a:pPr>
              <a:defRPr/>
            </a:pPr>
            <a:endParaRPr lang="en-US" sz="2000" b="1" dirty="0">
              <a:latin typeface="Arial" charset="0"/>
              <a:ea typeface="ＭＳ Ｐゴシック" pitchFamily="34" charset="-128"/>
            </a:endParaRPr>
          </a:p>
        </p:txBody>
      </p:sp>
      <p:sp>
        <p:nvSpPr>
          <p:cNvPr id="794631" name="Text Box 7"/>
          <p:cNvSpPr txBox="1">
            <a:spLocks noChangeArrowheads="1"/>
          </p:cNvSpPr>
          <p:nvPr/>
        </p:nvSpPr>
        <p:spPr bwMode="auto">
          <a:xfrm>
            <a:off x="2406650" y="1914278"/>
            <a:ext cx="7632700" cy="769441"/>
          </a:xfrm>
          <a:prstGeom prst="rect">
            <a:avLst/>
          </a:prstGeom>
          <a:solidFill>
            <a:srgbClr val="00B050"/>
          </a:solidFill>
          <a:ln w="38100">
            <a:solidFill>
              <a:schemeClr val="tx1"/>
            </a:solidFill>
            <a:miter lim="800000"/>
            <a:headEnd/>
            <a:tailEnd/>
          </a:ln>
          <a:effectLst>
            <a:outerShdw dist="107763" dir="2700000" algn="ctr" rotWithShape="0">
              <a:schemeClr val="bg2">
                <a:alpha val="50000"/>
              </a:schemeClr>
            </a:outerShdw>
          </a:effectLst>
        </p:spPr>
        <p:txBody>
          <a:bodyPr>
            <a:spAutoFit/>
          </a:bodyPr>
          <a:lstStyle/>
          <a:p>
            <a:pPr>
              <a:defRPr/>
            </a:pPr>
            <a:r>
              <a:rPr lang="en-US" sz="2000" b="1" dirty="0">
                <a:solidFill>
                  <a:schemeClr val="bg1"/>
                </a:solidFill>
                <a:latin typeface="Arial" charset="0"/>
                <a:ea typeface="ＭＳ Ｐゴシック" pitchFamily="34" charset="-128"/>
              </a:rPr>
              <a:t>1</a:t>
            </a:r>
            <a:r>
              <a:rPr lang="en-US" sz="2400" b="1" dirty="0">
                <a:solidFill>
                  <a:schemeClr val="bg1"/>
                </a:solidFill>
                <a:ea typeface="ＭＳ Ｐゴシック" pitchFamily="34" charset="-128"/>
                <a:cs typeface="Calibri" pitchFamily="34" charset="0"/>
              </a:rPr>
              <a:t>. Reduced </a:t>
            </a:r>
            <a:r>
              <a:rPr lang="en-US" sz="2400" b="1" dirty="0">
                <a:solidFill>
                  <a:schemeClr val="bg1"/>
                </a:solidFill>
                <a:cs typeface="Calibri" pitchFamily="34" charset="0"/>
              </a:rPr>
              <a:t>Infections</a:t>
            </a:r>
          </a:p>
          <a:p>
            <a:pPr>
              <a:defRPr/>
            </a:pPr>
            <a:endParaRPr lang="en-US" sz="2000" b="1" dirty="0">
              <a:solidFill>
                <a:schemeClr val="accent1">
                  <a:lumMod val="20000"/>
                  <a:lumOff val="80000"/>
                </a:schemeClr>
              </a:solidFill>
              <a:latin typeface="Arial" charset="0"/>
              <a:ea typeface="ＭＳ Ｐゴシック" pitchFamily="34" charset="-128"/>
            </a:endParaRPr>
          </a:p>
        </p:txBody>
      </p:sp>
    </p:spTree>
    <p:extLst>
      <p:ext uri="{BB962C8B-B14F-4D97-AF65-F5344CB8AC3E}">
        <p14:creationId xmlns:p14="http://schemas.microsoft.com/office/powerpoint/2010/main" val="341728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94631"/>
                                        </p:tgtEl>
                                        <p:attrNameLst>
                                          <p:attrName>style.visibility</p:attrName>
                                        </p:attrNameLst>
                                      </p:cBhvr>
                                      <p:to>
                                        <p:strVal val="visible"/>
                                      </p:to>
                                    </p:set>
                                    <p:animEffect transition="in" filter="box(in)">
                                      <p:cBhvr>
                                        <p:cTn id="7" dur="500"/>
                                        <p:tgtEl>
                                          <p:spTgt spid="7946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94628"/>
                                        </p:tgtEl>
                                        <p:attrNameLst>
                                          <p:attrName>style.visibility</p:attrName>
                                        </p:attrNameLst>
                                      </p:cBhvr>
                                      <p:to>
                                        <p:strVal val="visible"/>
                                      </p:to>
                                    </p:set>
                                    <p:animEffect transition="in" filter="box(in)">
                                      <p:cBhvr>
                                        <p:cTn id="12" dur="500"/>
                                        <p:tgtEl>
                                          <p:spTgt spid="79462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94629"/>
                                        </p:tgtEl>
                                        <p:attrNameLst>
                                          <p:attrName>style.visibility</p:attrName>
                                        </p:attrNameLst>
                                      </p:cBhvr>
                                      <p:to>
                                        <p:strVal val="visible"/>
                                      </p:to>
                                    </p:set>
                                    <p:animEffect transition="in" filter="box(in)">
                                      <p:cBhvr>
                                        <p:cTn id="17" dur="500"/>
                                        <p:tgtEl>
                                          <p:spTgt spid="794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28" grpId="0" animBg="1"/>
      <p:bldP spid="794629" grpId="0" animBg="1"/>
      <p:bldP spid="7946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8"/>
          <p:cNvSpPr>
            <a:spLocks noGrp="1" noChangeArrowheads="1"/>
          </p:cNvSpPr>
          <p:nvPr>
            <p:ph idx="1"/>
          </p:nvPr>
        </p:nvSpPr>
        <p:spPr/>
        <p:txBody>
          <a:bodyPr>
            <a:normAutofit/>
          </a:bodyPr>
          <a:lstStyle/>
          <a:p>
            <a:pPr eaLnBrk="1" hangingPunct="1"/>
            <a:r>
              <a:rPr lang="en-US" sz="2000" b="1" dirty="0">
                <a:solidFill>
                  <a:schemeClr val="tx1"/>
                </a:solidFill>
              </a:rPr>
              <a:t>Reduced Infections:</a:t>
            </a:r>
            <a:br>
              <a:rPr lang="en-US" sz="2000" b="1" dirty="0">
                <a:solidFill>
                  <a:schemeClr val="tx1"/>
                </a:solidFill>
              </a:rPr>
            </a:br>
            <a:endParaRPr lang="en-US" sz="2000" b="1" dirty="0">
              <a:solidFill>
                <a:schemeClr val="tx1"/>
              </a:solidFill>
            </a:endParaRPr>
          </a:p>
          <a:p>
            <a:pPr marL="285750" indent="-285750" eaLnBrk="1" hangingPunct="1">
              <a:buClr>
                <a:schemeClr val="accent1"/>
              </a:buClr>
              <a:buFont typeface="Arial" panose="020B0604020202020204" pitchFamily="34" charset="0"/>
              <a:buChar char="•"/>
            </a:pPr>
            <a:r>
              <a:rPr lang="en-US" sz="1800" dirty="0">
                <a:solidFill>
                  <a:schemeClr val="tx1"/>
                </a:solidFill>
              </a:rPr>
              <a:t>Reduce opportunity for procedure related infections: VAP,</a:t>
            </a:r>
            <a:br>
              <a:rPr lang="en-US" sz="1800" dirty="0">
                <a:solidFill>
                  <a:schemeClr val="tx1"/>
                </a:solidFill>
              </a:rPr>
            </a:br>
            <a:endParaRPr lang="en-US" sz="1800" dirty="0">
              <a:solidFill>
                <a:schemeClr val="tx1"/>
              </a:solidFill>
            </a:endParaRPr>
          </a:p>
          <a:p>
            <a:pPr marL="285750" indent="-285750" eaLnBrk="1" hangingPunct="1">
              <a:buClr>
                <a:schemeClr val="accent1"/>
              </a:buClr>
              <a:buFont typeface="Arial" panose="020B0604020202020204" pitchFamily="34" charset="0"/>
              <a:buChar char="•"/>
            </a:pPr>
            <a:r>
              <a:rPr lang="en-US" sz="1800" dirty="0">
                <a:solidFill>
                  <a:schemeClr val="tx1"/>
                </a:solidFill>
              </a:rPr>
              <a:t>Protect care-giver from contamination,</a:t>
            </a:r>
            <a:br>
              <a:rPr lang="en-US" sz="1800" dirty="0">
                <a:solidFill>
                  <a:schemeClr val="tx1"/>
                </a:solidFill>
              </a:rPr>
            </a:br>
            <a:endParaRPr lang="en-US" sz="1800" dirty="0">
              <a:solidFill>
                <a:schemeClr val="tx1"/>
              </a:solidFill>
            </a:endParaRPr>
          </a:p>
          <a:p>
            <a:pPr marL="285750" indent="-285750" eaLnBrk="1" hangingPunct="1">
              <a:buClr>
                <a:schemeClr val="accent1"/>
              </a:buClr>
              <a:buFont typeface="Arial" panose="020B0604020202020204" pitchFamily="34" charset="0"/>
              <a:buChar char="•"/>
            </a:pPr>
            <a:r>
              <a:rPr lang="en-US" sz="1800" dirty="0">
                <a:solidFill>
                  <a:schemeClr val="tx1"/>
                </a:solidFill>
              </a:rPr>
              <a:t>Reduce patient to patient cross contamination,</a:t>
            </a:r>
            <a:br>
              <a:rPr lang="en-US" sz="1800" dirty="0">
                <a:solidFill>
                  <a:schemeClr val="tx1"/>
                </a:solidFill>
              </a:rPr>
            </a:br>
            <a:endParaRPr lang="en-US" sz="1800" dirty="0">
              <a:solidFill>
                <a:schemeClr val="tx1"/>
              </a:solidFill>
            </a:endParaRPr>
          </a:p>
          <a:p>
            <a:pPr marL="285750" indent="-285750" eaLnBrk="1" hangingPunct="1">
              <a:buClr>
                <a:schemeClr val="accent1"/>
              </a:buClr>
              <a:buFont typeface="Arial" panose="020B0604020202020204" pitchFamily="34" charset="0"/>
              <a:buChar char="•"/>
            </a:pPr>
            <a:r>
              <a:rPr lang="en-US" sz="1800" dirty="0">
                <a:solidFill>
                  <a:schemeClr val="tx1"/>
                </a:solidFill>
              </a:rPr>
              <a:t>Maintain a closed vent circuit.</a:t>
            </a:r>
          </a:p>
        </p:txBody>
      </p:sp>
      <p:sp>
        <p:nvSpPr>
          <p:cNvPr id="3" name="Rectangle 2">
            <a:extLst>
              <a:ext uri="{FF2B5EF4-FFF2-40B4-BE49-F238E27FC236}">
                <a16:creationId xmlns:a16="http://schemas.microsoft.com/office/drawing/2014/main" id="{1ADE4286-B590-F7F6-1CF6-70A8EE5AE8B5}"/>
              </a:ext>
            </a:extLst>
          </p:cNvPr>
          <p:cNvSpPr>
            <a:spLocks noGrp="1" noChangeArrowheads="1"/>
          </p:cNvSpPr>
          <p:nvPr>
            <p:ph type="title"/>
          </p:nvPr>
        </p:nvSpPr>
        <p:spPr>
          <a:xfrm>
            <a:off x="517355" y="172013"/>
            <a:ext cx="10515600" cy="813766"/>
          </a:xfrm>
        </p:spPr>
        <p:txBody>
          <a:bodyPr>
            <a:normAutofit/>
          </a:bodyPr>
          <a:lstStyle/>
          <a:p>
            <a:r>
              <a:rPr lang="en-US" sz="3200" dirty="0">
                <a:solidFill>
                  <a:srgbClr val="1D51A4"/>
                </a:solidFill>
              </a:rPr>
              <a:t>Value Proposition: </a:t>
            </a:r>
          </a:p>
        </p:txBody>
      </p:sp>
    </p:spTree>
    <p:extLst>
      <p:ext uri="{BB962C8B-B14F-4D97-AF65-F5344CB8AC3E}">
        <p14:creationId xmlns:p14="http://schemas.microsoft.com/office/powerpoint/2010/main" val="264134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a:spLocks noGrp="1" noChangeArrowheads="1"/>
          </p:cNvSpPr>
          <p:nvPr>
            <p:ph idx="1"/>
          </p:nvPr>
        </p:nvSpPr>
        <p:spPr/>
        <p:txBody>
          <a:bodyPr/>
          <a:lstStyle/>
          <a:p>
            <a:pPr eaLnBrk="1" hangingPunct="1">
              <a:lnSpc>
                <a:spcPct val="90000"/>
              </a:lnSpc>
              <a:buFont typeface="Wingdings" pitchFamily="2" charset="2"/>
              <a:buNone/>
            </a:pPr>
            <a:r>
              <a:rPr lang="en-US" sz="2000" b="1" dirty="0">
                <a:solidFill>
                  <a:schemeClr val="tx1"/>
                </a:solidFill>
                <a:latin typeface="+mn-lt"/>
                <a:cs typeface="Calibri" pitchFamily="34" charset="0"/>
              </a:rPr>
              <a:t>Improve Patient Care: Physiologic </a:t>
            </a:r>
            <a:br>
              <a:rPr lang="en-US" sz="2000" b="1" dirty="0">
                <a:solidFill>
                  <a:schemeClr val="tx1"/>
                </a:solidFill>
                <a:latin typeface="+mn-lt"/>
                <a:cs typeface="Calibri" pitchFamily="34" charset="0"/>
              </a:rPr>
            </a:br>
            <a:endParaRPr lang="en-US" sz="2000" b="1" dirty="0">
              <a:solidFill>
                <a:schemeClr val="tx1"/>
              </a:solidFill>
              <a:latin typeface="+mn-lt"/>
              <a:cs typeface="Calibri" pitchFamily="34" charset="0"/>
            </a:endParaRPr>
          </a:p>
          <a:p>
            <a:pPr marL="342900" indent="-342900" eaLnBrk="1" hangingPunct="1">
              <a:lnSpc>
                <a:spcPct val="90000"/>
              </a:lnSpc>
              <a:buClr>
                <a:schemeClr val="accent1"/>
              </a:buClr>
              <a:buFont typeface="Arial" panose="020B0604020202020204" pitchFamily="34" charset="0"/>
              <a:buChar char="•"/>
            </a:pPr>
            <a:r>
              <a:rPr lang="en-US" sz="1800" dirty="0">
                <a:solidFill>
                  <a:schemeClr val="tx1"/>
                </a:solidFill>
                <a:latin typeface="+mn-lt"/>
                <a:cs typeface="Calibri" pitchFamily="34" charset="0"/>
              </a:rPr>
              <a:t>Maintains O2 delivery: </a:t>
            </a:r>
            <a:br>
              <a:rPr lang="en-US" sz="1800" dirty="0">
                <a:solidFill>
                  <a:schemeClr val="tx1"/>
                </a:solidFill>
                <a:latin typeface="+mn-lt"/>
                <a:cs typeface="Calibri" pitchFamily="34" charset="0"/>
              </a:rPr>
            </a:br>
            <a:r>
              <a:rPr lang="en-US" sz="1800" dirty="0">
                <a:solidFill>
                  <a:schemeClr val="tx1"/>
                </a:solidFill>
                <a:latin typeface="+mn-lt"/>
                <a:cs typeface="Calibri" pitchFamily="34" charset="0"/>
              </a:rPr>
              <a:t> 	Reduces desaturation (Hypoxemia)</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342900" indent="-342900" eaLnBrk="1" hangingPunct="1">
              <a:lnSpc>
                <a:spcPct val="90000"/>
              </a:lnSpc>
              <a:buClr>
                <a:schemeClr val="accent1"/>
              </a:buClr>
              <a:buFont typeface="Arial" panose="020B0604020202020204" pitchFamily="34" charset="0"/>
              <a:buChar char="•"/>
            </a:pPr>
            <a:r>
              <a:rPr lang="en-US" sz="1800" dirty="0">
                <a:solidFill>
                  <a:schemeClr val="tx1"/>
                </a:solidFill>
                <a:latin typeface="+mn-lt"/>
                <a:cs typeface="Calibri" pitchFamily="34" charset="0"/>
              </a:rPr>
              <a:t>Maintains PEEP (positive airway pressure):</a:t>
            </a:r>
            <a:br>
              <a:rPr lang="en-US" sz="1800" dirty="0">
                <a:solidFill>
                  <a:schemeClr val="tx1"/>
                </a:solidFill>
                <a:latin typeface="+mn-lt"/>
                <a:cs typeface="Calibri" pitchFamily="34" charset="0"/>
              </a:rPr>
            </a:br>
            <a:r>
              <a:rPr lang="en-US" sz="1800" dirty="0">
                <a:solidFill>
                  <a:schemeClr val="tx1"/>
                </a:solidFill>
                <a:latin typeface="+mn-lt"/>
                <a:cs typeface="Calibri" pitchFamily="34" charset="0"/>
              </a:rPr>
              <a:t> 	Reduces alveolar de-recruitment</a:t>
            </a:r>
            <a:br>
              <a:rPr lang="en-US" sz="1800" dirty="0">
                <a:solidFill>
                  <a:schemeClr val="tx1"/>
                </a:solidFill>
                <a:latin typeface="+mn-lt"/>
                <a:cs typeface="Calibri" pitchFamily="34" charset="0"/>
              </a:rPr>
            </a:br>
            <a:r>
              <a:rPr lang="en-US" sz="1800" dirty="0">
                <a:solidFill>
                  <a:schemeClr val="tx1"/>
                </a:solidFill>
                <a:latin typeface="+mn-lt"/>
                <a:cs typeface="Calibri" pitchFamily="34" charset="0"/>
              </a:rPr>
              <a:t> </a:t>
            </a:r>
          </a:p>
          <a:p>
            <a:pPr marL="342900" indent="-342900" eaLnBrk="1" hangingPunct="1">
              <a:lnSpc>
                <a:spcPct val="90000"/>
              </a:lnSpc>
              <a:buClr>
                <a:schemeClr val="accent1"/>
              </a:buClr>
              <a:buFont typeface="Arial" panose="020B0604020202020204" pitchFamily="34" charset="0"/>
              <a:buChar char="•"/>
            </a:pPr>
            <a:r>
              <a:rPr lang="en-US" sz="1800" dirty="0">
                <a:solidFill>
                  <a:schemeClr val="tx1"/>
                </a:solidFill>
                <a:latin typeface="+mn-lt"/>
                <a:cs typeface="Calibri" pitchFamily="34" charset="0"/>
              </a:rPr>
              <a:t>Reduces cardiac arrhythmias</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342900" indent="-342900" eaLnBrk="1" hangingPunct="1">
              <a:lnSpc>
                <a:spcPct val="90000"/>
              </a:lnSpc>
              <a:buClr>
                <a:schemeClr val="accent1"/>
              </a:buClr>
              <a:buFont typeface="Arial" panose="020B0604020202020204" pitchFamily="34" charset="0"/>
              <a:buChar char="•"/>
            </a:pPr>
            <a:r>
              <a:rPr lang="en-US" sz="1800" dirty="0">
                <a:solidFill>
                  <a:schemeClr val="tx1"/>
                </a:solidFill>
                <a:latin typeface="+mn-lt"/>
                <a:cs typeface="Calibri" pitchFamily="34" charset="0"/>
              </a:rPr>
              <a:t>&lt; O</a:t>
            </a:r>
            <a:r>
              <a:rPr lang="en-US" sz="1800" baseline="-25000" dirty="0">
                <a:solidFill>
                  <a:schemeClr val="tx1"/>
                </a:solidFill>
                <a:latin typeface="+mn-lt"/>
                <a:cs typeface="Calibri" pitchFamily="34" charset="0"/>
              </a:rPr>
              <a:t>2</a:t>
            </a:r>
            <a:r>
              <a:rPr lang="en-US" sz="1800" dirty="0">
                <a:solidFill>
                  <a:schemeClr val="tx1"/>
                </a:solidFill>
                <a:latin typeface="+mn-lt"/>
                <a:cs typeface="Calibri" pitchFamily="34" charset="0"/>
              </a:rPr>
              <a:t> consumption</a:t>
            </a:r>
            <a:br>
              <a:rPr lang="en-US" sz="1800" dirty="0">
                <a:solidFill>
                  <a:schemeClr val="tx1"/>
                </a:solidFill>
                <a:latin typeface="+mn-lt"/>
                <a:cs typeface="Calibri" pitchFamily="34" charset="0"/>
              </a:rPr>
            </a:br>
            <a:r>
              <a:rPr lang="en-US" sz="1800" dirty="0">
                <a:solidFill>
                  <a:schemeClr val="tx1"/>
                </a:solidFill>
                <a:latin typeface="+mn-lt"/>
                <a:cs typeface="Calibri" pitchFamily="34" charset="0"/>
              </a:rPr>
              <a:t> </a:t>
            </a:r>
          </a:p>
          <a:p>
            <a:pPr marL="342900" indent="-342900" eaLnBrk="1" hangingPunct="1">
              <a:lnSpc>
                <a:spcPct val="90000"/>
              </a:lnSpc>
              <a:buClr>
                <a:schemeClr val="accent1"/>
              </a:buClr>
              <a:buFont typeface="Arial" panose="020B0604020202020204" pitchFamily="34" charset="0"/>
              <a:buChar char="•"/>
            </a:pPr>
            <a:r>
              <a:rPr lang="en-US" sz="1800" dirty="0">
                <a:solidFill>
                  <a:schemeClr val="tx1"/>
                </a:solidFill>
                <a:latin typeface="+mn-lt"/>
                <a:cs typeface="Calibri" pitchFamily="34" charset="0"/>
              </a:rPr>
              <a:t>Intra-cranial pressures ICP</a:t>
            </a:r>
          </a:p>
        </p:txBody>
      </p:sp>
      <p:sp>
        <p:nvSpPr>
          <p:cNvPr id="3" name="Rectangle 2">
            <a:extLst>
              <a:ext uri="{FF2B5EF4-FFF2-40B4-BE49-F238E27FC236}">
                <a16:creationId xmlns:a16="http://schemas.microsoft.com/office/drawing/2014/main" id="{58202EC9-5328-1B6D-E244-4A133AD637EC}"/>
              </a:ext>
            </a:extLst>
          </p:cNvPr>
          <p:cNvSpPr>
            <a:spLocks noGrp="1" noChangeArrowheads="1"/>
          </p:cNvSpPr>
          <p:nvPr>
            <p:ph type="title"/>
          </p:nvPr>
        </p:nvSpPr>
        <p:spPr>
          <a:xfrm>
            <a:off x="517355" y="172013"/>
            <a:ext cx="10515600" cy="813766"/>
          </a:xfrm>
        </p:spPr>
        <p:txBody>
          <a:bodyPr>
            <a:normAutofit/>
          </a:bodyPr>
          <a:lstStyle/>
          <a:p>
            <a:r>
              <a:rPr lang="en-US" sz="3200" dirty="0">
                <a:solidFill>
                  <a:srgbClr val="1D51A4"/>
                </a:solidFill>
              </a:rPr>
              <a:t>Value Proposition: </a:t>
            </a:r>
          </a:p>
        </p:txBody>
      </p:sp>
    </p:spTree>
    <p:extLst>
      <p:ext uri="{BB962C8B-B14F-4D97-AF65-F5344CB8AC3E}">
        <p14:creationId xmlns:p14="http://schemas.microsoft.com/office/powerpoint/2010/main" val="277698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 calcmode="lin" valueType="num">
                                      <p:cBhvr additive="base">
                                        <p:cTn id="7"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 calcmode="lin" valueType="num">
                                      <p:cBhvr additive="base">
                                        <p:cTn id="13"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anim calcmode="lin" valueType="num">
                                      <p:cBhvr additive="base">
                                        <p:cTn id="19"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771">
                                            <p:txEl>
                                              <p:pRg st="4" end="4"/>
                                            </p:txEl>
                                          </p:spTgt>
                                        </p:tgtEl>
                                        <p:attrNameLst>
                                          <p:attrName>style.visibility</p:attrName>
                                        </p:attrNameLst>
                                      </p:cBhvr>
                                      <p:to>
                                        <p:strVal val="visible"/>
                                      </p:to>
                                    </p:set>
                                    <p:anim calcmode="lin" valueType="num">
                                      <p:cBhvr additive="base">
                                        <p:cTn id="25"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771">
                                            <p:txEl>
                                              <p:pRg st="5" end="5"/>
                                            </p:txEl>
                                          </p:spTgt>
                                        </p:tgtEl>
                                        <p:attrNameLst>
                                          <p:attrName>style.visibility</p:attrName>
                                        </p:attrNameLst>
                                      </p:cBhvr>
                                      <p:to>
                                        <p:strVal val="visible"/>
                                      </p:to>
                                    </p:set>
                                    <p:anim calcmode="lin" valueType="num">
                                      <p:cBhvr additive="base">
                                        <p:cTn id="31"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idx="1"/>
          </p:nvPr>
        </p:nvSpPr>
        <p:spPr/>
        <p:txBody>
          <a:bodyPr/>
          <a:lstStyle/>
          <a:p>
            <a:pPr eaLnBrk="1" hangingPunct="1">
              <a:buFont typeface="Wingdings" pitchFamily="2" charset="2"/>
              <a:buNone/>
            </a:pPr>
            <a:r>
              <a:rPr lang="en-US" sz="2000" b="1" dirty="0">
                <a:solidFill>
                  <a:schemeClr val="tx1"/>
                </a:solidFill>
                <a:latin typeface="+mn-lt"/>
                <a:cs typeface="Calibri" pitchFamily="34" charset="0"/>
              </a:rPr>
              <a:t>Improve Patient Care: Psychological</a:t>
            </a:r>
            <a:br>
              <a:rPr lang="en-US" sz="2000" b="1" dirty="0">
                <a:solidFill>
                  <a:schemeClr val="tx1"/>
                </a:solidFill>
                <a:latin typeface="+mn-lt"/>
                <a:cs typeface="Calibri" pitchFamily="34" charset="0"/>
              </a:rPr>
            </a:br>
            <a:endParaRPr lang="en-US" sz="2000" b="1"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Ventilator breathing maintained</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Shortened procedure time</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More gentle catheter insertion – less traumatic</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Less stress for the patient</a:t>
            </a:r>
          </a:p>
          <a:p>
            <a:pPr marL="0" indent="0" eaLnBrk="1" hangingPunct="1">
              <a:buNone/>
            </a:pPr>
            <a:endParaRPr lang="en-US" sz="2000" dirty="0"/>
          </a:p>
        </p:txBody>
      </p:sp>
      <p:sp>
        <p:nvSpPr>
          <p:cNvPr id="3" name="Rectangle 2">
            <a:extLst>
              <a:ext uri="{FF2B5EF4-FFF2-40B4-BE49-F238E27FC236}">
                <a16:creationId xmlns:a16="http://schemas.microsoft.com/office/drawing/2014/main" id="{C1BF2273-7B36-B88D-1887-A52B2E8AD6A1}"/>
              </a:ext>
            </a:extLst>
          </p:cNvPr>
          <p:cNvSpPr>
            <a:spLocks noGrp="1" noChangeArrowheads="1"/>
          </p:cNvSpPr>
          <p:nvPr>
            <p:ph type="title"/>
          </p:nvPr>
        </p:nvSpPr>
        <p:spPr>
          <a:xfrm>
            <a:off x="517355" y="172013"/>
            <a:ext cx="10515600" cy="813766"/>
          </a:xfrm>
        </p:spPr>
        <p:txBody>
          <a:bodyPr>
            <a:normAutofit/>
          </a:bodyPr>
          <a:lstStyle/>
          <a:p>
            <a:r>
              <a:rPr lang="en-US" sz="3200" dirty="0">
                <a:solidFill>
                  <a:srgbClr val="1D51A4"/>
                </a:solidFill>
              </a:rPr>
              <a:t>Value Proposition: </a:t>
            </a:r>
          </a:p>
        </p:txBody>
      </p:sp>
    </p:spTree>
    <p:extLst>
      <p:ext uri="{BB962C8B-B14F-4D97-AF65-F5344CB8AC3E}">
        <p14:creationId xmlns:p14="http://schemas.microsoft.com/office/powerpoint/2010/main" val="61985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3471-4C29-454D-828A-5CAF8B090E82}"/>
              </a:ext>
            </a:extLst>
          </p:cNvPr>
          <p:cNvSpPr>
            <a:spLocks noGrp="1"/>
          </p:cNvSpPr>
          <p:nvPr>
            <p:ph type="title"/>
          </p:nvPr>
        </p:nvSpPr>
        <p:spPr/>
        <p:txBody>
          <a:bodyPr/>
          <a:lstStyle/>
          <a:p>
            <a:br>
              <a:rPr lang="en-US" dirty="0"/>
            </a:br>
            <a:r>
              <a:rPr lang="en-US" sz="3600" b="0" dirty="0"/>
              <a:t>BALLARD* </a:t>
            </a:r>
            <a:br>
              <a:rPr lang="en-US" sz="3600" b="0" dirty="0"/>
            </a:br>
            <a:r>
              <a:rPr lang="en-US" sz="3600" b="0" dirty="0"/>
              <a:t>Closed Suction Systems</a:t>
            </a:r>
            <a:br>
              <a:rPr lang="en-US" sz="3600" b="0" dirty="0"/>
            </a:br>
            <a:r>
              <a:rPr lang="en-US" sz="3600" b="0" dirty="0" err="1"/>
              <a:t>Paediatrics</a:t>
            </a:r>
            <a:endParaRPr lang="en-US" sz="3600" b="0" dirty="0"/>
          </a:p>
        </p:txBody>
      </p:sp>
      <p:sp>
        <p:nvSpPr>
          <p:cNvPr id="5" name="Text Placeholder 3">
            <a:extLst>
              <a:ext uri="{FF2B5EF4-FFF2-40B4-BE49-F238E27FC236}">
                <a16:creationId xmlns:a16="http://schemas.microsoft.com/office/drawing/2014/main" id="{91C1BF34-7790-E617-6799-0536672C7E96}"/>
              </a:ext>
            </a:extLst>
          </p:cNvPr>
          <p:cNvSpPr txBox="1">
            <a:spLocks/>
          </p:cNvSpPr>
          <p:nvPr/>
        </p:nvSpPr>
        <p:spPr>
          <a:xfrm>
            <a:off x="551089" y="5352852"/>
            <a:ext cx="2964468" cy="130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Luc Van Audenhove </a:t>
            </a:r>
            <a:b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Head of Marketing</a:t>
            </a:r>
            <a:b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Reworked version from Tommy Lynch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Zaventem, October 2023;</a:t>
            </a:r>
          </a:p>
        </p:txBody>
      </p:sp>
    </p:spTree>
    <p:extLst>
      <p:ext uri="{BB962C8B-B14F-4D97-AF65-F5344CB8AC3E}">
        <p14:creationId xmlns:p14="http://schemas.microsoft.com/office/powerpoint/2010/main" val="2868731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7"/>
          <p:cNvSpPr>
            <a:spLocks noGrp="1" noChangeArrowheads="1"/>
          </p:cNvSpPr>
          <p:nvPr>
            <p:ph idx="1"/>
          </p:nvPr>
        </p:nvSpPr>
        <p:spPr/>
        <p:txBody>
          <a:bodyPr>
            <a:normAutofit/>
          </a:bodyPr>
          <a:lstStyle/>
          <a:p>
            <a:pPr eaLnBrk="1" hangingPunct="1">
              <a:buFont typeface="Wingdings" pitchFamily="2" charset="2"/>
              <a:buNone/>
            </a:pPr>
            <a:r>
              <a:rPr lang="en-US" sz="2000" b="1" dirty="0">
                <a:solidFill>
                  <a:schemeClr val="tx1"/>
                </a:solidFill>
                <a:latin typeface="+mn-lt"/>
                <a:cs typeface="Calibri" pitchFamily="34" charset="0"/>
              </a:rPr>
              <a:t>Efficient and Effective Procedure: Time</a:t>
            </a:r>
            <a:br>
              <a:rPr lang="en-US" sz="2000" b="1" dirty="0">
                <a:solidFill>
                  <a:schemeClr val="tx1"/>
                </a:solidFill>
                <a:latin typeface="+mn-lt"/>
                <a:cs typeface="Calibri" pitchFamily="34" charset="0"/>
              </a:rPr>
            </a:br>
            <a:endParaRPr lang="en-US" sz="2000" b="1"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One person suction technique</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Reduces procedure time</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Less stress patient </a:t>
            </a:r>
            <a:br>
              <a:rPr lang="en-US" sz="1800" dirty="0">
                <a:solidFill>
                  <a:schemeClr val="tx1"/>
                </a:solidFill>
                <a:latin typeface="+mn-lt"/>
                <a:cs typeface="Calibri" pitchFamily="34" charset="0"/>
              </a:rPr>
            </a:br>
            <a:endParaRPr lang="en-US" sz="1800" dirty="0">
              <a:solidFill>
                <a:schemeClr val="tx1"/>
              </a:solidFill>
              <a:latin typeface="+mn-lt"/>
              <a:cs typeface="Calibri" pitchFamily="34" charset="0"/>
            </a:endParaRPr>
          </a:p>
          <a:p>
            <a:pPr marL="285750" indent="-285750" eaLnBrk="1" hangingPunct="1">
              <a:buClr>
                <a:srgbClr val="0070C0"/>
              </a:buClr>
              <a:buFont typeface="Arial" panose="020B0604020202020204" pitchFamily="34" charset="0"/>
              <a:buChar char="•"/>
            </a:pPr>
            <a:r>
              <a:rPr lang="en-US" sz="1800" dirty="0">
                <a:solidFill>
                  <a:schemeClr val="tx1"/>
                </a:solidFill>
                <a:latin typeface="+mn-lt"/>
                <a:cs typeface="Calibri" pitchFamily="34" charset="0"/>
              </a:rPr>
              <a:t>Standardization of procedure</a:t>
            </a:r>
          </a:p>
        </p:txBody>
      </p:sp>
      <p:sp>
        <p:nvSpPr>
          <p:cNvPr id="2" name="Rectangle 2">
            <a:extLst>
              <a:ext uri="{FF2B5EF4-FFF2-40B4-BE49-F238E27FC236}">
                <a16:creationId xmlns:a16="http://schemas.microsoft.com/office/drawing/2014/main" id="{BCF96AC0-1B94-075F-E995-B7FEA4B04D0E}"/>
              </a:ext>
            </a:extLst>
          </p:cNvPr>
          <p:cNvSpPr txBox="1">
            <a:spLocks noChangeArrowheads="1"/>
          </p:cNvSpPr>
          <p:nvPr/>
        </p:nvSpPr>
        <p:spPr>
          <a:xfrm>
            <a:off x="517355" y="172013"/>
            <a:ext cx="10515600" cy="813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r>
              <a:rPr lang="en-US" sz="3200">
                <a:solidFill>
                  <a:srgbClr val="1D51A4"/>
                </a:solidFill>
              </a:rPr>
              <a:t>Value Proposition: </a:t>
            </a:r>
            <a:endParaRPr lang="en-US" sz="3200" dirty="0">
              <a:solidFill>
                <a:srgbClr val="1D51A4"/>
              </a:solidFill>
            </a:endParaRPr>
          </a:p>
        </p:txBody>
      </p:sp>
    </p:spTree>
    <p:extLst>
      <p:ext uri="{BB962C8B-B14F-4D97-AF65-F5344CB8AC3E}">
        <p14:creationId xmlns:p14="http://schemas.microsoft.com/office/powerpoint/2010/main" val="12956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Grp="1" noChangeArrowheads="1"/>
          </p:cNvSpPr>
          <p:nvPr>
            <p:ph idx="1"/>
          </p:nvPr>
        </p:nvSpPr>
        <p:spPr/>
        <p:txBody>
          <a:bodyPr>
            <a:normAutofit/>
          </a:bodyPr>
          <a:lstStyle/>
          <a:p>
            <a:pPr eaLnBrk="1" hangingPunct="1">
              <a:lnSpc>
                <a:spcPct val="80000"/>
              </a:lnSpc>
              <a:buFont typeface="Wingdings" pitchFamily="2" charset="2"/>
              <a:buNone/>
            </a:pPr>
            <a:r>
              <a:rPr lang="en-US" sz="2000" b="1" dirty="0">
                <a:solidFill>
                  <a:schemeClr val="tx1"/>
                </a:solidFill>
              </a:rPr>
              <a:t>Efficient and Effective Procedure: Cost</a:t>
            </a:r>
            <a:br>
              <a:rPr lang="en-US" sz="2000" b="1" dirty="0">
                <a:solidFill>
                  <a:schemeClr val="tx1"/>
                </a:solidFill>
              </a:rPr>
            </a:br>
            <a:endParaRPr lang="en-US" sz="2000" b="1" dirty="0">
              <a:solidFill>
                <a:schemeClr val="tx1"/>
              </a:solidFill>
            </a:endParaRPr>
          </a:p>
          <a:p>
            <a:pPr marL="285750" indent="-285750" eaLnBrk="1" hangingPunct="1">
              <a:lnSpc>
                <a:spcPct val="80000"/>
              </a:lnSpc>
              <a:buClr>
                <a:srgbClr val="0070C0"/>
              </a:buClr>
              <a:buFont typeface="Arial" panose="020B0604020202020204" pitchFamily="34" charset="0"/>
              <a:buChar char="•"/>
            </a:pPr>
            <a:r>
              <a:rPr lang="en-US" sz="1800" dirty="0">
                <a:solidFill>
                  <a:schemeClr val="tx1"/>
                </a:solidFill>
              </a:rPr>
              <a:t>Reduce cost of treating complications associated with ventilated high-risk babies</a:t>
            </a:r>
          </a:p>
          <a:p>
            <a:pPr lvl="1">
              <a:buClr>
                <a:srgbClr val="0070C0"/>
              </a:buClr>
              <a:buFontTx/>
              <a:buChar char="•"/>
            </a:pPr>
            <a:r>
              <a:rPr lang="en-US" sz="1800" dirty="0">
                <a:solidFill>
                  <a:schemeClr val="tx1"/>
                </a:solidFill>
              </a:rPr>
              <a:t>Hypoxemia</a:t>
            </a:r>
          </a:p>
          <a:p>
            <a:pPr lvl="1">
              <a:buClr>
                <a:srgbClr val="0070C0"/>
              </a:buClr>
              <a:buFontTx/>
              <a:buChar char="•"/>
            </a:pPr>
            <a:r>
              <a:rPr lang="en-US" sz="1800" dirty="0">
                <a:solidFill>
                  <a:schemeClr val="tx1"/>
                </a:solidFill>
              </a:rPr>
              <a:t>Cardiac</a:t>
            </a:r>
          </a:p>
          <a:p>
            <a:pPr lvl="1">
              <a:buClr>
                <a:srgbClr val="0070C0"/>
              </a:buClr>
              <a:buFontTx/>
              <a:buChar char="•"/>
            </a:pPr>
            <a:r>
              <a:rPr lang="en-US" sz="1800" dirty="0">
                <a:solidFill>
                  <a:schemeClr val="tx1"/>
                </a:solidFill>
              </a:rPr>
              <a:t>Infection</a:t>
            </a:r>
            <a:br>
              <a:rPr lang="en-US" sz="1800" dirty="0">
                <a:solidFill>
                  <a:schemeClr val="tx1"/>
                </a:solidFill>
              </a:rPr>
            </a:br>
            <a:endParaRPr lang="en-US" sz="1800" dirty="0">
              <a:solidFill>
                <a:schemeClr val="tx1"/>
              </a:solidFill>
            </a:endParaRPr>
          </a:p>
          <a:p>
            <a:pPr marL="285750" indent="-285750" eaLnBrk="1" hangingPunct="1">
              <a:lnSpc>
                <a:spcPct val="80000"/>
              </a:lnSpc>
              <a:buClr>
                <a:srgbClr val="0070C0"/>
              </a:buClr>
              <a:buFont typeface="Arial" panose="020B0604020202020204" pitchFamily="34" charset="0"/>
              <a:buChar char="•"/>
            </a:pPr>
            <a:r>
              <a:rPr lang="en-US" sz="1800" dirty="0">
                <a:solidFill>
                  <a:schemeClr val="tx1"/>
                </a:solidFill>
              </a:rPr>
              <a:t>Comparison costs of TRACH CARE* vs. multiple single use catheters</a:t>
            </a:r>
            <a:br>
              <a:rPr lang="en-US" sz="1800" dirty="0">
                <a:solidFill>
                  <a:schemeClr val="tx1"/>
                </a:solidFill>
              </a:rPr>
            </a:br>
            <a:endParaRPr lang="en-US" sz="1800" dirty="0">
              <a:solidFill>
                <a:schemeClr val="tx1"/>
              </a:solidFill>
            </a:endParaRPr>
          </a:p>
          <a:p>
            <a:pPr marL="285750" indent="-285750" eaLnBrk="1" hangingPunct="1">
              <a:lnSpc>
                <a:spcPct val="80000"/>
              </a:lnSpc>
              <a:buClr>
                <a:srgbClr val="0070C0"/>
              </a:buClr>
              <a:buFont typeface="Arial" panose="020B0604020202020204" pitchFamily="34" charset="0"/>
              <a:buChar char="•"/>
            </a:pPr>
            <a:r>
              <a:rPr lang="en-US" sz="1800" dirty="0">
                <a:solidFill>
                  <a:schemeClr val="tx1"/>
                </a:solidFill>
              </a:rPr>
              <a:t>Reduced procedure time</a:t>
            </a:r>
            <a:br>
              <a:rPr lang="en-US" sz="1800" dirty="0">
                <a:solidFill>
                  <a:schemeClr val="tx1"/>
                </a:solidFill>
              </a:rPr>
            </a:br>
            <a:endParaRPr lang="en-US" sz="1800" dirty="0">
              <a:solidFill>
                <a:schemeClr val="tx1"/>
              </a:solidFill>
            </a:endParaRPr>
          </a:p>
        </p:txBody>
      </p:sp>
      <p:sp>
        <p:nvSpPr>
          <p:cNvPr id="2" name="Rectangle 2">
            <a:extLst>
              <a:ext uri="{FF2B5EF4-FFF2-40B4-BE49-F238E27FC236}">
                <a16:creationId xmlns:a16="http://schemas.microsoft.com/office/drawing/2014/main" id="{0F07558C-3F13-9AF6-6963-15D98B4ED060}"/>
              </a:ext>
            </a:extLst>
          </p:cNvPr>
          <p:cNvSpPr txBox="1">
            <a:spLocks noChangeArrowheads="1"/>
          </p:cNvSpPr>
          <p:nvPr/>
        </p:nvSpPr>
        <p:spPr>
          <a:xfrm>
            <a:off x="517355" y="172013"/>
            <a:ext cx="10515600" cy="813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r>
              <a:rPr lang="en-US" sz="3200">
                <a:solidFill>
                  <a:srgbClr val="1D51A4"/>
                </a:solidFill>
              </a:rPr>
              <a:t>Value Proposition: </a:t>
            </a:r>
            <a:endParaRPr lang="en-US" sz="3200" dirty="0">
              <a:solidFill>
                <a:srgbClr val="1D51A4"/>
              </a:solidFill>
            </a:endParaRPr>
          </a:p>
        </p:txBody>
      </p:sp>
    </p:spTree>
    <p:extLst>
      <p:ext uri="{BB962C8B-B14F-4D97-AF65-F5344CB8AC3E}">
        <p14:creationId xmlns:p14="http://schemas.microsoft.com/office/powerpoint/2010/main" val="290540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11"/>
          <p:cNvPicPr>
            <a:picLocks noGrp="1" noChangeAspect="1" noChangeArrowheads="1"/>
          </p:cNvPicPr>
          <p:nvPr>
            <p:ph idx="1"/>
          </p:nvPr>
        </p:nvPicPr>
        <p:blipFill>
          <a:blip r:embed="rId3" cstate="print"/>
          <a:stretch>
            <a:fillRect/>
          </a:stretch>
        </p:blipFill>
        <p:spPr>
          <a:xfrm>
            <a:off x="3721373" y="1939508"/>
            <a:ext cx="4573042" cy="3658433"/>
          </a:xfrm>
        </p:spPr>
      </p:pic>
      <p:sp>
        <p:nvSpPr>
          <p:cNvPr id="36866" name="Rectangle 9"/>
          <p:cNvSpPr>
            <a:spLocks noGrp="1" noChangeArrowheads="1"/>
          </p:cNvSpPr>
          <p:nvPr>
            <p:ph type="title"/>
          </p:nvPr>
        </p:nvSpPr>
        <p:spPr>
          <a:xfrm>
            <a:off x="522218" y="274154"/>
            <a:ext cx="11669781" cy="813766"/>
          </a:xfrm>
        </p:spPr>
        <p:txBody>
          <a:bodyPr>
            <a:noAutofit/>
          </a:bodyPr>
          <a:lstStyle/>
          <a:p>
            <a:pPr eaLnBrk="1" hangingPunct="1"/>
            <a:r>
              <a:rPr lang="en-US" sz="3200" dirty="0">
                <a:solidFill>
                  <a:srgbClr val="1D51A4"/>
                </a:solidFill>
              </a:rPr>
              <a:t>Closed Suction System for Pediatric and Neonatal Products</a:t>
            </a:r>
            <a:br>
              <a:rPr lang="en-US" dirty="0">
                <a:solidFill>
                  <a:srgbClr val="1D51A4"/>
                </a:solidFill>
              </a:rPr>
            </a:br>
            <a:endParaRPr lang="en-US" dirty="0">
              <a:solidFill>
                <a:srgbClr val="1D51A4"/>
              </a:solidFill>
            </a:endParaRPr>
          </a:p>
        </p:txBody>
      </p:sp>
      <p:sp>
        <p:nvSpPr>
          <p:cNvPr id="36867" name="Rectangle 10"/>
          <p:cNvSpPr>
            <a:spLocks noGrp="1" noChangeArrowheads="1"/>
          </p:cNvSpPr>
          <p:nvPr>
            <p:ph type="body" sz="half" idx="4294967295"/>
          </p:nvPr>
        </p:nvSpPr>
        <p:spPr>
          <a:xfrm>
            <a:off x="0" y="2270125"/>
            <a:ext cx="3429000" cy="2667000"/>
          </a:xfrm>
        </p:spPr>
        <p:txBody>
          <a:bodyPr/>
          <a:lstStyle/>
          <a:p>
            <a:pPr eaLnBrk="1" hangingPunct="1">
              <a:lnSpc>
                <a:spcPct val="80000"/>
              </a:lnSpc>
            </a:pPr>
            <a:r>
              <a:rPr lang="en-US" sz="1800" dirty="0"/>
              <a:t>Neonatal CSC</a:t>
            </a:r>
          </a:p>
          <a:p>
            <a:pPr lvl="1" eaLnBrk="1" hangingPunct="1">
              <a:lnSpc>
                <a:spcPct val="80000"/>
              </a:lnSpc>
            </a:pPr>
            <a:r>
              <a:rPr lang="en-US" sz="1800" dirty="0"/>
              <a:t>Neonatal Y (195, 196, 197,198)</a:t>
            </a:r>
          </a:p>
          <a:p>
            <a:pPr marL="457200" lvl="1" indent="0" eaLnBrk="1" hangingPunct="1">
              <a:lnSpc>
                <a:spcPct val="80000"/>
              </a:lnSpc>
              <a:buNone/>
            </a:pPr>
            <a:endParaRPr lang="en-US" sz="1800" dirty="0"/>
          </a:p>
          <a:p>
            <a:pPr lvl="1" eaLnBrk="1" hangingPunct="1">
              <a:lnSpc>
                <a:spcPct val="80000"/>
              </a:lnSpc>
            </a:pPr>
            <a:r>
              <a:rPr lang="en-US" sz="1800" dirty="0"/>
              <a:t>Neonatal Elbow (202, 206, 207, 208)</a:t>
            </a:r>
          </a:p>
          <a:p>
            <a:pPr marL="457200" lvl="1" indent="0" eaLnBrk="1" hangingPunct="1">
              <a:lnSpc>
                <a:spcPct val="80000"/>
              </a:lnSpc>
              <a:buNone/>
            </a:pPr>
            <a:endParaRPr lang="en-US" sz="1800" dirty="0"/>
          </a:p>
          <a:p>
            <a:pPr lvl="1" eaLnBrk="1" hangingPunct="1">
              <a:lnSpc>
                <a:spcPct val="80000"/>
              </a:lnSpc>
            </a:pPr>
            <a:r>
              <a:rPr lang="en-US" sz="1800" dirty="0"/>
              <a:t>Neonatal Manifold (201, 200, 205)</a:t>
            </a:r>
          </a:p>
          <a:p>
            <a:pPr eaLnBrk="1" hangingPunct="1">
              <a:lnSpc>
                <a:spcPct val="80000"/>
              </a:lnSpc>
            </a:pPr>
            <a:endParaRPr lang="en-US" sz="1600" dirty="0"/>
          </a:p>
        </p:txBody>
      </p:sp>
    </p:spTree>
    <p:extLst>
      <p:ext uri="{BB962C8B-B14F-4D97-AF65-F5344CB8AC3E}">
        <p14:creationId xmlns:p14="http://schemas.microsoft.com/office/powerpoint/2010/main" val="582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C3E94B7D-5BCF-2CE8-DB6D-9EE60E9E2FD9}"/>
              </a:ext>
            </a:extLst>
          </p:cNvPr>
          <p:cNvSpPr>
            <a:spLocks noGrp="1" noChangeArrowheads="1"/>
          </p:cNvSpPr>
          <p:nvPr>
            <p:ph type="title"/>
          </p:nvPr>
        </p:nvSpPr>
        <p:spPr>
          <a:xfrm>
            <a:off x="491533" y="157553"/>
            <a:ext cx="11669781" cy="813766"/>
          </a:xfrm>
        </p:spPr>
        <p:txBody>
          <a:bodyPr>
            <a:noAutofit/>
          </a:bodyPr>
          <a:lstStyle/>
          <a:p>
            <a:pPr eaLnBrk="1" hangingPunct="1"/>
            <a:r>
              <a:rPr lang="en-US" sz="3200" dirty="0">
                <a:solidFill>
                  <a:srgbClr val="1D51A4"/>
                </a:solidFill>
              </a:rPr>
              <a:t>BALLARD* Closed Suction System for Pediatric &amp; Neonate</a:t>
            </a:r>
            <a:endParaRPr lang="en-US" dirty="0">
              <a:solidFill>
                <a:srgbClr val="1D51A4"/>
              </a:solidFill>
            </a:endParaRPr>
          </a:p>
        </p:txBody>
      </p:sp>
      <p:sp>
        <p:nvSpPr>
          <p:cNvPr id="5" name="TextBox 4">
            <a:extLst>
              <a:ext uri="{FF2B5EF4-FFF2-40B4-BE49-F238E27FC236}">
                <a16:creationId xmlns:a16="http://schemas.microsoft.com/office/drawing/2014/main" id="{50A42549-0BC7-1BE4-A83E-BB51C8865746}"/>
              </a:ext>
            </a:extLst>
          </p:cNvPr>
          <p:cNvSpPr txBox="1"/>
          <p:nvPr/>
        </p:nvSpPr>
        <p:spPr>
          <a:xfrm>
            <a:off x="767114" y="1331710"/>
            <a:ext cx="4927941" cy="400110"/>
          </a:xfrm>
          <a:prstGeom prst="rect">
            <a:avLst/>
          </a:prstGeom>
          <a:noFill/>
        </p:spPr>
        <p:txBody>
          <a:bodyPr wrap="square" rtlCol="0">
            <a:spAutoFit/>
          </a:bodyPr>
          <a:lstStyle/>
          <a:p>
            <a:r>
              <a:rPr lang="fr-BE" sz="2000" b="1" dirty="0"/>
              <a:t>Tip to tale: </a:t>
            </a:r>
            <a:endParaRPr lang="en-US" sz="2000" b="1" dirty="0"/>
          </a:p>
        </p:txBody>
      </p:sp>
      <p:grpSp>
        <p:nvGrpSpPr>
          <p:cNvPr id="7" name="Group 6">
            <a:extLst>
              <a:ext uri="{FF2B5EF4-FFF2-40B4-BE49-F238E27FC236}">
                <a16:creationId xmlns:a16="http://schemas.microsoft.com/office/drawing/2014/main" id="{19F7BE70-A44A-0C30-811A-9A8BF86B689F}"/>
              </a:ext>
            </a:extLst>
          </p:cNvPr>
          <p:cNvGrpSpPr/>
          <p:nvPr/>
        </p:nvGrpSpPr>
        <p:grpSpPr>
          <a:xfrm>
            <a:off x="4295842" y="1393079"/>
            <a:ext cx="4258813" cy="5116869"/>
            <a:chOff x="4413313" y="1920854"/>
            <a:chExt cx="3926547" cy="4589094"/>
          </a:xfrm>
        </p:grpSpPr>
        <p:pic>
          <p:nvPicPr>
            <p:cNvPr id="20" name="Picture 19">
              <a:extLst>
                <a:ext uri="{FF2B5EF4-FFF2-40B4-BE49-F238E27FC236}">
                  <a16:creationId xmlns:a16="http://schemas.microsoft.com/office/drawing/2014/main" id="{4BE6B28E-BB40-4F4B-81A1-6741C788C804}"/>
                </a:ext>
              </a:extLst>
            </p:cNvPr>
            <p:cNvPicPr>
              <a:picLocks noChangeAspect="1"/>
            </p:cNvPicPr>
            <p:nvPr/>
          </p:nvPicPr>
          <p:blipFill rotWithShape="1">
            <a:blip r:embed="rId2"/>
            <a:srcRect t="7553"/>
            <a:stretch/>
          </p:blipFill>
          <p:spPr>
            <a:xfrm>
              <a:off x="4413313" y="1920854"/>
              <a:ext cx="3926547" cy="4589094"/>
            </a:xfrm>
            <a:prstGeom prst="rect">
              <a:avLst/>
            </a:prstGeom>
          </p:spPr>
        </p:pic>
        <p:sp>
          <p:nvSpPr>
            <p:cNvPr id="6" name="Rectangle 5">
              <a:extLst>
                <a:ext uri="{FF2B5EF4-FFF2-40B4-BE49-F238E27FC236}">
                  <a16:creationId xmlns:a16="http://schemas.microsoft.com/office/drawing/2014/main" id="{DBE3B557-DCD6-03D6-BFA3-4F8FC513D451}"/>
                </a:ext>
              </a:extLst>
            </p:cNvPr>
            <p:cNvSpPr/>
            <p:nvPr/>
          </p:nvSpPr>
          <p:spPr>
            <a:xfrm>
              <a:off x="5179554" y="1920854"/>
              <a:ext cx="2344301" cy="23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74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7"/>
          <p:cNvSpPr>
            <a:spLocks noGrp="1" noChangeArrowheads="1"/>
          </p:cNvSpPr>
          <p:nvPr>
            <p:ph idx="1"/>
          </p:nvPr>
        </p:nvSpPr>
        <p:spPr>
          <a:xfrm>
            <a:off x="525153" y="1400175"/>
            <a:ext cx="10891271" cy="4737153"/>
          </a:xfrm>
        </p:spPr>
        <p:txBody>
          <a:bodyPr>
            <a:normAutofit lnSpcReduction="10000"/>
          </a:bodyPr>
          <a:lstStyle/>
          <a:p>
            <a:pPr eaLnBrk="1" hangingPunct="1"/>
            <a:r>
              <a:rPr lang="en-US" sz="2000" b="1" dirty="0">
                <a:latin typeface="+mn-lt"/>
                <a:cs typeface="Calibri" pitchFamily="34" charset="0"/>
              </a:rPr>
              <a:t>Features: </a:t>
            </a:r>
            <a:endParaRPr lang="en-US" dirty="0">
              <a:latin typeface="+mn-lt"/>
              <a:cs typeface="Calibri" pitchFamily="34" charset="0"/>
            </a:endParaRPr>
          </a:p>
          <a:p>
            <a:pPr marL="285750" indent="-285750" eaLnBrk="1" hangingPunct="1">
              <a:buClr>
                <a:schemeClr val="accent1"/>
              </a:buClr>
              <a:buFont typeface="Arial" panose="020B0604020202020204" pitchFamily="34" charset="0"/>
              <a:buChar char="•"/>
            </a:pPr>
            <a:r>
              <a:rPr lang="en-US" sz="1800" dirty="0">
                <a:latin typeface="+mn-lt"/>
                <a:cs typeface="Calibri" pitchFamily="34" charset="0"/>
              </a:rPr>
              <a:t>24-hour use.</a:t>
            </a:r>
            <a:br>
              <a:rPr lang="en-US" sz="1800" dirty="0">
                <a:latin typeface="+mn-lt"/>
                <a:cs typeface="Calibri" pitchFamily="34" charset="0"/>
              </a:rPr>
            </a:br>
            <a:r>
              <a:rPr lang="en-US" sz="1800" dirty="0">
                <a:latin typeface="+mn-lt"/>
                <a:cs typeface="Calibri" pitchFamily="34" charset="0"/>
              </a:rPr>
              <a:t> </a:t>
            </a:r>
          </a:p>
          <a:p>
            <a:pPr marL="285750" indent="-285750" eaLnBrk="1" hangingPunct="1">
              <a:buClr>
                <a:schemeClr val="accent1"/>
              </a:buClr>
              <a:buFont typeface="Arial" panose="020B0604020202020204" pitchFamily="34" charset="0"/>
              <a:buChar char="•"/>
            </a:pPr>
            <a:r>
              <a:rPr lang="en-US" sz="1800" dirty="0">
                <a:latin typeface="+mn-lt"/>
                <a:cs typeface="Calibri" pitchFamily="34" charset="0"/>
              </a:rPr>
              <a:t>Low dead-space adapters:</a:t>
            </a:r>
            <a:br>
              <a:rPr lang="en-US" sz="1800" dirty="0">
                <a:latin typeface="+mn-lt"/>
                <a:cs typeface="Calibri" pitchFamily="34" charset="0"/>
              </a:rPr>
            </a:br>
            <a:r>
              <a:rPr lang="en-US" sz="1800" dirty="0">
                <a:latin typeface="+mn-lt"/>
                <a:cs typeface="Calibri" pitchFamily="34" charset="0"/>
              </a:rPr>
              <a:t>Manifold &amp; Y adapter designed with low dead space and direct the catheter down the ETT. </a:t>
            </a:r>
            <a:br>
              <a:rPr lang="en-US" sz="1800" dirty="0">
                <a:latin typeface="+mn-lt"/>
                <a:cs typeface="Calibri" pitchFamily="34" charset="0"/>
              </a:rPr>
            </a:br>
            <a:endParaRPr lang="en-US" sz="1800" dirty="0">
              <a:latin typeface="+mn-lt"/>
              <a:cs typeface="Calibri" pitchFamily="34" charset="0"/>
            </a:endParaRPr>
          </a:p>
          <a:p>
            <a:pPr marL="285750" indent="-285750" eaLnBrk="1" hangingPunct="1">
              <a:buClr>
                <a:schemeClr val="accent1"/>
              </a:buClr>
              <a:buFont typeface="Arial" panose="020B0604020202020204" pitchFamily="34" charset="0"/>
              <a:buChar char="•"/>
            </a:pPr>
            <a:r>
              <a:rPr lang="en-US" sz="1800" dirty="0">
                <a:latin typeface="+mn-lt"/>
                <a:cs typeface="Calibri" pitchFamily="34" charset="0"/>
              </a:rPr>
              <a:t>PEEP Seal p</a:t>
            </a:r>
            <a:r>
              <a:rPr lang="en-US" sz="1800" dirty="0">
                <a:latin typeface="+mn-lt"/>
              </a:rPr>
              <a:t>revents ventilator gases from entering the soft suction sleeve. </a:t>
            </a:r>
            <a:br>
              <a:rPr lang="en-US" sz="1800" dirty="0">
                <a:latin typeface="+mn-lt"/>
              </a:rPr>
            </a:br>
            <a:endParaRPr lang="en-US" sz="1800" dirty="0">
              <a:latin typeface="+mn-lt"/>
            </a:endParaRPr>
          </a:p>
          <a:p>
            <a:pPr marL="285750" indent="-285750" eaLnBrk="1" hangingPunct="1">
              <a:buClr>
                <a:schemeClr val="accent1"/>
              </a:buClr>
              <a:buFont typeface="Arial" panose="020B0604020202020204" pitchFamily="34" charset="0"/>
              <a:buChar char="•"/>
            </a:pPr>
            <a:r>
              <a:rPr lang="en-US" sz="1800" dirty="0">
                <a:latin typeface="+mn-lt"/>
                <a:cs typeface="Calibri" pitchFamily="34" charset="0"/>
              </a:rPr>
              <a:t>Soft tactile sleeve a</a:t>
            </a:r>
            <a:r>
              <a:rPr lang="en-US" sz="1800" dirty="0">
                <a:latin typeface="+mn-lt"/>
              </a:rPr>
              <a:t>llows for a precise touch and feel of the suction catheter for gentle measured depth suctioning. </a:t>
            </a:r>
            <a:br>
              <a:rPr lang="en-US" sz="1800" dirty="0">
                <a:latin typeface="+mn-lt"/>
              </a:rPr>
            </a:br>
            <a:endParaRPr lang="en-US" sz="1800" dirty="0">
              <a:latin typeface="+mn-lt"/>
              <a:cs typeface="Calibri" pitchFamily="34" charset="0"/>
            </a:endParaRPr>
          </a:p>
          <a:p>
            <a:pPr marL="285750" indent="-285750">
              <a:buClr>
                <a:schemeClr val="accent1"/>
              </a:buClr>
              <a:buFont typeface="Arial" panose="020B0604020202020204" pitchFamily="34" charset="0"/>
              <a:buChar char="•"/>
            </a:pPr>
            <a:r>
              <a:rPr lang="en-US" sz="1800" dirty="0">
                <a:latin typeface="+mn-lt"/>
              </a:rPr>
              <a:t>All BALLARD* Paediatric &amp; Neonate CSC include numeric and color striped markings for precise measured depth suctioning. </a:t>
            </a:r>
            <a:br>
              <a:rPr lang="en-US" sz="1800" dirty="0">
                <a:latin typeface="+mn-lt"/>
              </a:rPr>
            </a:br>
            <a:endParaRPr lang="en-US" sz="1800" dirty="0">
              <a:latin typeface="+mn-lt"/>
              <a:cs typeface="Calibri" pitchFamily="34" charset="0"/>
            </a:endParaRPr>
          </a:p>
          <a:p>
            <a:pPr marL="285750" indent="-285750" eaLnBrk="1" hangingPunct="1">
              <a:buClr>
                <a:schemeClr val="accent1"/>
              </a:buClr>
              <a:buFont typeface="Arial" panose="020B0604020202020204" pitchFamily="34" charset="0"/>
              <a:buChar char="•"/>
            </a:pPr>
            <a:r>
              <a:rPr lang="en-US" sz="1800" dirty="0">
                <a:latin typeface="+mn-lt"/>
                <a:cs typeface="Calibri" pitchFamily="34" charset="0"/>
              </a:rPr>
              <a:t>Isolated suction valve: </a:t>
            </a:r>
            <a:r>
              <a:rPr lang="en-US" sz="1800" dirty="0">
                <a:latin typeface="+mn-lt"/>
              </a:rPr>
              <a:t>The thumb control well prevents secretions and bacteria from migrating back into the suction catheter and endotracheal tube.</a:t>
            </a:r>
            <a:endParaRPr lang="en-US" dirty="0">
              <a:latin typeface="Calibri" pitchFamily="34" charset="0"/>
              <a:cs typeface="Calibri" pitchFamily="34" charset="0"/>
            </a:endParaRPr>
          </a:p>
        </p:txBody>
      </p:sp>
      <p:sp>
        <p:nvSpPr>
          <p:cNvPr id="37890" name="Rectangle 6"/>
          <p:cNvSpPr>
            <a:spLocks noGrp="1" noChangeArrowheads="1"/>
          </p:cNvSpPr>
          <p:nvPr>
            <p:ph type="title"/>
          </p:nvPr>
        </p:nvSpPr>
        <p:spPr>
          <a:xfrm>
            <a:off x="491533" y="175962"/>
            <a:ext cx="11285201" cy="813766"/>
          </a:xfrm>
        </p:spPr>
        <p:txBody>
          <a:bodyPr>
            <a:normAutofit fontScale="90000"/>
          </a:bodyPr>
          <a:lstStyle/>
          <a:p>
            <a:pPr eaLnBrk="1" hangingPunct="1"/>
            <a:r>
              <a:rPr lang="en-US" dirty="0">
                <a:solidFill>
                  <a:srgbClr val="1D51A4"/>
                </a:solidFill>
              </a:rPr>
              <a:t>BALLARD* Closed Suction System for Pediatric &amp; Neonate</a:t>
            </a:r>
            <a:endParaRPr lang="en-US" sz="2400" dirty="0">
              <a:latin typeface="Calibri" pitchFamily="34" charset="0"/>
              <a:cs typeface="Calibri" pitchFamily="34" charset="0"/>
            </a:endParaRPr>
          </a:p>
        </p:txBody>
      </p:sp>
    </p:spTree>
    <p:extLst>
      <p:ext uri="{BB962C8B-B14F-4D97-AF65-F5344CB8AC3E}">
        <p14:creationId xmlns:p14="http://schemas.microsoft.com/office/powerpoint/2010/main" val="137470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7B03D3-A833-4FF4-7CB4-2129730FA0FA}"/>
              </a:ext>
            </a:extLst>
          </p:cNvPr>
          <p:cNvSpPr>
            <a:spLocks noGrp="1"/>
          </p:cNvSpPr>
          <p:nvPr>
            <p:ph idx="1"/>
          </p:nvPr>
        </p:nvSpPr>
        <p:spPr/>
        <p:txBody>
          <a:bodyPr/>
          <a:lstStyle/>
          <a:p>
            <a:endParaRPr lang="en-US"/>
          </a:p>
        </p:txBody>
      </p:sp>
      <p:sp>
        <p:nvSpPr>
          <p:cNvPr id="7" name="Title 6"/>
          <p:cNvSpPr>
            <a:spLocks noGrp="1"/>
          </p:cNvSpPr>
          <p:nvPr>
            <p:ph type="title"/>
          </p:nvPr>
        </p:nvSpPr>
        <p:spPr/>
        <p:txBody>
          <a:bodyPr>
            <a:normAutofit fontScale="90000"/>
          </a:bodyPr>
          <a:lstStyle/>
          <a:p>
            <a:r>
              <a:rPr lang="en-US" sz="5400" dirty="0">
                <a:latin typeface="Calibri" pitchFamily="34" charset="0"/>
                <a:cs typeface="Calibri" pitchFamily="34" charset="0"/>
              </a:rPr>
              <a:t>        </a:t>
            </a:r>
            <a:r>
              <a:rPr lang="en-US" dirty="0">
                <a:solidFill>
                  <a:srgbClr val="1D51A4"/>
                </a:solidFill>
              </a:rPr>
              <a:t>Directions for Use</a:t>
            </a:r>
          </a:p>
        </p:txBody>
      </p:sp>
    </p:spTree>
    <p:extLst>
      <p:ext uri="{BB962C8B-B14F-4D97-AF65-F5344CB8AC3E}">
        <p14:creationId xmlns:p14="http://schemas.microsoft.com/office/powerpoint/2010/main" val="2177683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D087DB-1A9A-D1BF-E344-080B212924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7DCFC99-E3D4-BB25-4F1F-809A21BF7644}"/>
              </a:ext>
            </a:extLst>
          </p:cNvPr>
          <p:cNvSpPr>
            <a:spLocks noGrp="1"/>
          </p:cNvSpPr>
          <p:nvPr>
            <p:ph type="title"/>
          </p:nvPr>
        </p:nvSpPr>
        <p:spPr/>
        <p:txBody>
          <a:bodyPr/>
          <a:lstStyle/>
          <a:p>
            <a:r>
              <a:rPr lang="fr-BE" dirty="0"/>
              <a:t>Tips &amp; Tricks</a:t>
            </a:r>
            <a:endParaRPr lang="en-US" dirty="0"/>
          </a:p>
        </p:txBody>
      </p:sp>
    </p:spTree>
    <p:extLst>
      <p:ext uri="{BB962C8B-B14F-4D97-AF65-F5344CB8AC3E}">
        <p14:creationId xmlns:p14="http://schemas.microsoft.com/office/powerpoint/2010/main" val="2397938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7" name="Rectangle 9"/>
          <p:cNvSpPr>
            <a:spLocks noGrp="1" noChangeArrowheads="1"/>
          </p:cNvSpPr>
          <p:nvPr>
            <p:ph idx="1"/>
          </p:nvPr>
        </p:nvSpPr>
        <p:spPr>
          <a:xfrm>
            <a:off x="561975" y="1982665"/>
            <a:ext cx="4869193" cy="4737153"/>
          </a:xfrm>
        </p:spPr>
        <p:txBody>
          <a:bodyPr>
            <a:noAutofit/>
          </a:bodyPr>
          <a:lstStyle/>
          <a:p>
            <a:pPr marL="457200" indent="-457200">
              <a:buFont typeface="+mj-lt"/>
              <a:buAutoNum type="arabicPeriod"/>
            </a:pPr>
            <a:r>
              <a:rPr lang="en-US" sz="1800" dirty="0">
                <a:latin typeface="+mn-lt"/>
                <a:cs typeface="Calibri" pitchFamily="34" charset="0"/>
              </a:rPr>
              <a:t>Inspect</a:t>
            </a:r>
            <a:br>
              <a:rPr lang="en-US" sz="1800" dirty="0">
                <a:latin typeface="+mn-lt"/>
                <a:cs typeface="Calibri" pitchFamily="34" charset="0"/>
              </a:rPr>
            </a:br>
            <a:endParaRPr lang="en-US" sz="1800" dirty="0">
              <a:latin typeface="+mn-lt"/>
              <a:cs typeface="Calibri" pitchFamily="34" charset="0"/>
            </a:endParaRPr>
          </a:p>
          <a:p>
            <a:pPr marL="457200" indent="-457200">
              <a:buFont typeface="+mj-lt"/>
              <a:buAutoNum type="arabicPeriod"/>
            </a:pPr>
            <a:r>
              <a:rPr lang="en-US" sz="1800" dirty="0">
                <a:latin typeface="+mn-lt"/>
                <a:cs typeface="Calibri" pitchFamily="34" charset="0"/>
              </a:rPr>
              <a:t>Do not flood HME</a:t>
            </a:r>
            <a:br>
              <a:rPr lang="en-US" sz="1800" dirty="0">
                <a:latin typeface="+mn-lt"/>
                <a:cs typeface="Calibri" pitchFamily="34" charset="0"/>
              </a:rPr>
            </a:br>
            <a:endParaRPr lang="en-US" sz="1800" dirty="0">
              <a:latin typeface="+mn-lt"/>
              <a:cs typeface="Calibri" pitchFamily="34" charset="0"/>
            </a:endParaRPr>
          </a:p>
          <a:p>
            <a:pPr marL="457200" indent="-457200">
              <a:buFont typeface="+mj-lt"/>
              <a:buAutoNum type="arabicPeriod"/>
            </a:pPr>
            <a:r>
              <a:rPr lang="en-US" sz="1800" dirty="0">
                <a:latin typeface="+mn-lt"/>
                <a:cs typeface="Calibri" pitchFamily="34" charset="0"/>
              </a:rPr>
              <a:t>Stop withdrawal when black mark on tip of catheter is visible in the dome.</a:t>
            </a:r>
            <a:br>
              <a:rPr lang="en-US" sz="1800" dirty="0">
                <a:latin typeface="+mn-lt"/>
                <a:cs typeface="Calibri" pitchFamily="34" charset="0"/>
              </a:rPr>
            </a:br>
            <a:endParaRPr lang="en-US" sz="1800" dirty="0">
              <a:latin typeface="+mn-lt"/>
              <a:cs typeface="Calibri" pitchFamily="34" charset="0"/>
            </a:endParaRPr>
          </a:p>
          <a:p>
            <a:pPr marL="457200" indent="-457200">
              <a:buFont typeface="+mj-lt"/>
              <a:buAutoNum type="arabicPeriod"/>
            </a:pPr>
            <a:r>
              <a:rPr lang="en-US" sz="1800" dirty="0">
                <a:latin typeface="+mn-lt"/>
                <a:cs typeface="Calibri" pitchFamily="34" charset="0"/>
              </a:rPr>
              <a:t>Do not re-sterilize</a:t>
            </a:r>
            <a:br>
              <a:rPr lang="en-US" sz="1800" dirty="0">
                <a:latin typeface="+mn-lt"/>
                <a:cs typeface="Calibri" pitchFamily="34" charset="0"/>
              </a:rPr>
            </a:br>
            <a:endParaRPr lang="en-US" sz="1800" dirty="0">
              <a:latin typeface="+mn-lt"/>
              <a:cs typeface="Calibri" pitchFamily="34" charset="0"/>
            </a:endParaRPr>
          </a:p>
          <a:p>
            <a:pPr marL="457200" indent="-457200">
              <a:buFont typeface="+mj-lt"/>
              <a:buAutoNum type="arabicPeriod"/>
            </a:pPr>
            <a:r>
              <a:rPr lang="en-US" sz="1800" dirty="0">
                <a:latin typeface="+mn-lt"/>
                <a:cs typeface="Calibri" pitchFamily="34" charset="0"/>
              </a:rPr>
              <a:t>Single use</a:t>
            </a:r>
            <a:br>
              <a:rPr lang="en-US" sz="1800" dirty="0">
                <a:latin typeface="+mn-lt"/>
                <a:cs typeface="Calibri" pitchFamily="34" charset="0"/>
              </a:rPr>
            </a:br>
            <a:endParaRPr lang="en-US" sz="1800" dirty="0">
              <a:latin typeface="+mn-lt"/>
              <a:cs typeface="Calibri" pitchFamily="34" charset="0"/>
            </a:endParaRPr>
          </a:p>
          <a:p>
            <a:pPr marL="457200" indent="-457200">
              <a:buFont typeface="+mj-lt"/>
              <a:buAutoNum type="arabicPeriod"/>
            </a:pPr>
            <a:r>
              <a:rPr lang="en-US" sz="1800" dirty="0">
                <a:latin typeface="+mn-lt"/>
                <a:cs typeface="Calibri" pitchFamily="34" charset="0"/>
              </a:rPr>
              <a:t>Time usage</a:t>
            </a:r>
            <a:br>
              <a:rPr lang="en-US" sz="1800" dirty="0">
                <a:latin typeface="+mn-lt"/>
                <a:cs typeface="Calibri" pitchFamily="34" charset="0"/>
              </a:rPr>
            </a:br>
            <a:endParaRPr lang="en-US" sz="1800" dirty="0">
              <a:latin typeface="+mn-lt"/>
              <a:cs typeface="Calibri" pitchFamily="34" charset="0"/>
            </a:endParaRPr>
          </a:p>
          <a:p>
            <a:pPr marL="457200" indent="-457200">
              <a:buFont typeface="+mj-lt"/>
              <a:buAutoNum type="arabicPeriod"/>
            </a:pPr>
            <a:r>
              <a:rPr lang="en-US" sz="1800" dirty="0">
                <a:latin typeface="+mn-lt"/>
                <a:cs typeface="Calibri" pitchFamily="34" charset="0"/>
              </a:rPr>
              <a:t>Inspect saline vial</a:t>
            </a:r>
          </a:p>
        </p:txBody>
      </p:sp>
      <p:sp>
        <p:nvSpPr>
          <p:cNvPr id="4" name="Content Placeholder 3"/>
          <p:cNvSpPr>
            <a:spLocks noGrp="1"/>
          </p:cNvSpPr>
          <p:nvPr>
            <p:ph sz="half" idx="4294967295"/>
          </p:nvPr>
        </p:nvSpPr>
        <p:spPr>
          <a:xfrm>
            <a:off x="6603755" y="1994598"/>
            <a:ext cx="4068335" cy="4368800"/>
          </a:xfrm>
        </p:spPr>
        <p:txBody>
          <a:bodyPr>
            <a:noAutofit/>
          </a:bodyPr>
          <a:lstStyle/>
          <a:p>
            <a:pPr marL="514350" indent="-514350">
              <a:buFont typeface="+mj-lt"/>
              <a:buAutoNum type="arabicPeriod" startAt="8"/>
            </a:pPr>
            <a:r>
              <a:rPr lang="en-US" sz="1800" dirty="0">
                <a:latin typeface="+mn-lt"/>
                <a:cs typeface="Calibri" pitchFamily="34" charset="0"/>
              </a:rPr>
              <a:t>Rx Only</a:t>
            </a:r>
            <a:br>
              <a:rPr lang="en-US" sz="1800" dirty="0">
                <a:latin typeface="+mn-lt"/>
                <a:cs typeface="Calibri" pitchFamily="34" charset="0"/>
              </a:rPr>
            </a:br>
            <a:endParaRPr lang="en-US" sz="1800" dirty="0">
              <a:latin typeface="+mn-lt"/>
              <a:cs typeface="Calibri" pitchFamily="34" charset="0"/>
            </a:endParaRPr>
          </a:p>
          <a:p>
            <a:pPr marL="514350" indent="-514350">
              <a:buFont typeface="+mj-lt"/>
              <a:buAutoNum type="arabicPeriod" startAt="8"/>
            </a:pPr>
            <a:r>
              <a:rPr lang="en-US" sz="1800" dirty="0">
                <a:latin typeface="+mn-lt"/>
                <a:cs typeface="Calibri" pitchFamily="34" charset="0"/>
              </a:rPr>
              <a:t>Select appropriate size</a:t>
            </a:r>
            <a:br>
              <a:rPr lang="en-US" sz="1800" dirty="0">
                <a:latin typeface="+mn-lt"/>
                <a:cs typeface="Calibri" pitchFamily="34" charset="0"/>
              </a:rPr>
            </a:br>
            <a:endParaRPr lang="en-US" sz="1800" dirty="0">
              <a:latin typeface="+mn-lt"/>
              <a:cs typeface="Calibri" pitchFamily="34" charset="0"/>
            </a:endParaRPr>
          </a:p>
          <a:p>
            <a:pPr marL="514350" indent="-514350">
              <a:buFont typeface="+mj-lt"/>
              <a:buAutoNum type="arabicPeriod" startAt="8"/>
            </a:pPr>
            <a:r>
              <a:rPr lang="en-US" sz="1800" dirty="0">
                <a:latin typeface="+mn-lt"/>
                <a:cs typeface="Calibri" pitchFamily="34" charset="0"/>
              </a:rPr>
              <a:t>Don’t block airway</a:t>
            </a:r>
            <a:br>
              <a:rPr lang="en-US" sz="1800" dirty="0">
                <a:latin typeface="+mn-lt"/>
                <a:cs typeface="Calibri" pitchFamily="34" charset="0"/>
              </a:rPr>
            </a:br>
            <a:endParaRPr lang="en-US" sz="1800" dirty="0">
              <a:latin typeface="+mn-lt"/>
              <a:cs typeface="Calibri" pitchFamily="34" charset="0"/>
            </a:endParaRPr>
          </a:p>
          <a:p>
            <a:pPr marL="514350" indent="-514350">
              <a:buFont typeface="+mj-lt"/>
              <a:buAutoNum type="arabicPeriod" startAt="8"/>
            </a:pPr>
            <a:r>
              <a:rPr lang="en-US" sz="1800" dirty="0">
                <a:latin typeface="+mn-lt"/>
                <a:cs typeface="Calibri" pitchFamily="34" charset="0"/>
              </a:rPr>
              <a:t>Appropriate vacuum</a:t>
            </a:r>
            <a:br>
              <a:rPr lang="en-US" sz="1800" dirty="0">
                <a:latin typeface="+mn-lt"/>
                <a:cs typeface="Calibri" pitchFamily="34" charset="0"/>
              </a:rPr>
            </a:br>
            <a:endParaRPr lang="en-US" sz="1800" dirty="0">
              <a:latin typeface="+mn-lt"/>
              <a:cs typeface="Calibri" pitchFamily="34" charset="0"/>
            </a:endParaRPr>
          </a:p>
          <a:p>
            <a:pPr marL="514350" indent="-514350">
              <a:buFont typeface="+mj-lt"/>
              <a:buAutoNum type="arabicPeriod" startAt="8"/>
            </a:pPr>
            <a:r>
              <a:rPr lang="en-US" sz="1800" dirty="0">
                <a:latin typeface="+mn-lt"/>
                <a:cs typeface="Calibri" pitchFamily="34" charset="0"/>
              </a:rPr>
              <a:t>Use appropriate suction times</a:t>
            </a:r>
            <a:br>
              <a:rPr lang="en-US" sz="1800" dirty="0">
                <a:latin typeface="+mn-lt"/>
                <a:cs typeface="Calibri" pitchFamily="34" charset="0"/>
              </a:rPr>
            </a:br>
            <a:endParaRPr lang="en-US" sz="1800" dirty="0">
              <a:latin typeface="+mn-lt"/>
              <a:cs typeface="Calibri" pitchFamily="34" charset="0"/>
            </a:endParaRPr>
          </a:p>
          <a:p>
            <a:pPr marL="514350" indent="-514350">
              <a:buFont typeface="+mj-lt"/>
              <a:buAutoNum type="arabicPeriod" startAt="8"/>
            </a:pPr>
            <a:r>
              <a:rPr lang="en-US" sz="1800" dirty="0">
                <a:latin typeface="+mn-lt"/>
                <a:cs typeface="Calibri" pitchFamily="34" charset="0"/>
              </a:rPr>
              <a:t>Use caution in every vent mode</a:t>
            </a:r>
          </a:p>
        </p:txBody>
      </p:sp>
      <p:sp>
        <p:nvSpPr>
          <p:cNvPr id="5" name="Rectangle 6">
            <a:extLst>
              <a:ext uri="{FF2B5EF4-FFF2-40B4-BE49-F238E27FC236}">
                <a16:creationId xmlns:a16="http://schemas.microsoft.com/office/drawing/2014/main" id="{F44FD79E-0228-4DE4-2854-78BDFDE921AA}"/>
              </a:ext>
            </a:extLst>
          </p:cNvPr>
          <p:cNvSpPr>
            <a:spLocks noGrp="1" noChangeArrowheads="1"/>
          </p:cNvSpPr>
          <p:nvPr>
            <p:ph type="title"/>
          </p:nvPr>
        </p:nvSpPr>
        <p:spPr>
          <a:xfrm>
            <a:off x="491533" y="175962"/>
            <a:ext cx="11285201" cy="813766"/>
          </a:xfrm>
        </p:spPr>
        <p:txBody>
          <a:bodyPr>
            <a:normAutofit fontScale="90000"/>
          </a:bodyPr>
          <a:lstStyle/>
          <a:p>
            <a:pPr eaLnBrk="1" hangingPunct="1"/>
            <a:r>
              <a:rPr lang="en-US" dirty="0">
                <a:solidFill>
                  <a:srgbClr val="1D51A4"/>
                </a:solidFill>
              </a:rPr>
              <a:t>BALLARD* Closed Suction System for Pediatric &amp; Neonate</a:t>
            </a:r>
            <a:endParaRPr lang="en-US" sz="2400" dirty="0">
              <a:latin typeface="Calibri" pitchFamily="34" charset="0"/>
              <a:cs typeface="Calibri" pitchFamily="34" charset="0"/>
            </a:endParaRPr>
          </a:p>
        </p:txBody>
      </p:sp>
      <p:sp>
        <p:nvSpPr>
          <p:cNvPr id="6" name="TextBox 5">
            <a:extLst>
              <a:ext uri="{FF2B5EF4-FFF2-40B4-BE49-F238E27FC236}">
                <a16:creationId xmlns:a16="http://schemas.microsoft.com/office/drawing/2014/main" id="{D659D905-9D58-7569-71A2-1D3DCA831946}"/>
              </a:ext>
            </a:extLst>
          </p:cNvPr>
          <p:cNvSpPr txBox="1"/>
          <p:nvPr/>
        </p:nvSpPr>
        <p:spPr>
          <a:xfrm>
            <a:off x="561975" y="1325573"/>
            <a:ext cx="2454765" cy="400110"/>
          </a:xfrm>
          <a:prstGeom prst="rect">
            <a:avLst/>
          </a:prstGeom>
          <a:noFill/>
        </p:spPr>
        <p:txBody>
          <a:bodyPr wrap="square" rtlCol="0">
            <a:spAutoFit/>
          </a:bodyPr>
          <a:lstStyle/>
          <a:p>
            <a:r>
              <a:rPr lang="fr-BE" sz="2000" b="1" dirty="0"/>
              <a:t>Tips &amp; Tricks</a:t>
            </a:r>
            <a:endParaRPr lang="en-US" sz="2000" b="1" dirty="0"/>
          </a:p>
        </p:txBody>
      </p:sp>
    </p:spTree>
    <p:extLst>
      <p:ext uri="{BB962C8B-B14F-4D97-AF65-F5344CB8AC3E}">
        <p14:creationId xmlns:p14="http://schemas.microsoft.com/office/powerpoint/2010/main" val="313482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5971" name="Rectangle 3"/>
          <p:cNvSpPr>
            <a:spLocks noGrp="1" noChangeArrowheads="1"/>
          </p:cNvSpPr>
          <p:nvPr>
            <p:ph idx="1"/>
          </p:nvPr>
        </p:nvSpPr>
        <p:spPr>
          <a:xfrm>
            <a:off x="561975" y="1400175"/>
            <a:ext cx="10891271" cy="3828475"/>
          </a:xfrm>
        </p:spPr>
        <p:txBody>
          <a:bodyPr/>
          <a:lstStyle/>
          <a:p>
            <a:r>
              <a:rPr lang="en-US" sz="2000" b="1" dirty="0">
                <a:latin typeface="+mn-lt"/>
                <a:cs typeface="Calibri" pitchFamily="34" charset="0"/>
              </a:rPr>
              <a:t>Choosing the Appropriate Size Catheter:</a:t>
            </a:r>
          </a:p>
          <a:p>
            <a:pPr>
              <a:buFont typeface="Wingdings" pitchFamily="2" charset="2"/>
              <a:buNone/>
            </a:pPr>
            <a:r>
              <a:rPr lang="en-US" sz="1800" dirty="0">
                <a:latin typeface="+mn-lt"/>
                <a:cs typeface="Calibri" pitchFamily="34" charset="0"/>
              </a:rPr>
              <a:t>Directions for Use (DFU):</a:t>
            </a:r>
          </a:p>
          <a:p>
            <a:pPr marL="285750" indent="-285750">
              <a:buClr>
                <a:schemeClr val="accent1"/>
              </a:buClr>
              <a:buFont typeface="Arial" panose="020B0604020202020204" pitchFamily="34" charset="0"/>
              <a:buChar char="•"/>
            </a:pPr>
            <a:r>
              <a:rPr lang="en-US" sz="1800" dirty="0">
                <a:latin typeface="+mn-lt"/>
                <a:cs typeface="Calibri" pitchFamily="34" charset="0"/>
              </a:rPr>
              <a:t>Select the appropriate size CSC catheter. </a:t>
            </a:r>
            <a:br>
              <a:rPr lang="en-US" sz="1800" dirty="0">
                <a:latin typeface="+mn-lt"/>
                <a:cs typeface="Calibri" pitchFamily="34" charset="0"/>
              </a:rPr>
            </a:br>
            <a:r>
              <a:rPr lang="en-US" sz="1800" dirty="0">
                <a:latin typeface="+mn-lt"/>
                <a:cs typeface="Calibri" pitchFamily="34" charset="0"/>
              </a:rPr>
              <a:t>Most experts suggest that the catheter selected should occupy </a:t>
            </a:r>
            <a:br>
              <a:rPr lang="en-US" sz="1800" dirty="0">
                <a:latin typeface="+mn-lt"/>
                <a:cs typeface="Calibri" pitchFamily="34" charset="0"/>
              </a:rPr>
            </a:br>
            <a:r>
              <a:rPr lang="en-US" sz="1800" dirty="0">
                <a:latin typeface="+mn-lt"/>
                <a:cs typeface="Calibri" pitchFamily="34" charset="0"/>
              </a:rPr>
              <a:t>no more than one half of the internal diameter of the artificial airway.</a:t>
            </a:r>
          </a:p>
          <a:p>
            <a:pPr marL="285750" indent="-285750">
              <a:buClr>
                <a:schemeClr val="accent1"/>
              </a:buClr>
              <a:buFont typeface="Arial" panose="020B0604020202020204" pitchFamily="34" charset="0"/>
              <a:buChar char="•"/>
            </a:pPr>
            <a:endParaRPr lang="en-US" sz="1800" b="1" dirty="0">
              <a:latin typeface="+mn-lt"/>
              <a:cs typeface="Calibri" pitchFamily="34" charset="0"/>
            </a:endParaRPr>
          </a:p>
          <a:p>
            <a:pPr marL="285750" indent="-285750">
              <a:buClr>
                <a:schemeClr val="accent1"/>
              </a:buClr>
              <a:buFont typeface="Arial" panose="020B0604020202020204" pitchFamily="34" charset="0"/>
              <a:buChar char="•"/>
            </a:pPr>
            <a:r>
              <a:rPr lang="en-US" sz="1800" dirty="0">
                <a:latin typeface="+mn-lt"/>
                <a:cs typeface="Calibri" pitchFamily="34" charset="0"/>
              </a:rPr>
              <a:t>Rule of thumb choosing catheter size:</a:t>
            </a:r>
          </a:p>
          <a:p>
            <a:pPr marL="914400" lvl="2" indent="0">
              <a:buClr>
                <a:schemeClr val="accent1"/>
              </a:buClr>
              <a:buNone/>
            </a:pPr>
            <a:r>
              <a:rPr lang="en-US" sz="2000" b="1" dirty="0">
                <a:solidFill>
                  <a:srgbClr val="00B050"/>
                </a:solidFill>
                <a:latin typeface="+mn-lt"/>
                <a:cs typeface="Calibri" pitchFamily="34" charset="0"/>
              </a:rPr>
              <a:t>2 X ETT size mm</a:t>
            </a:r>
          </a:p>
          <a:p>
            <a:pPr marL="270238" lvl="1" indent="0">
              <a:buClr>
                <a:schemeClr val="accent1"/>
              </a:buClr>
              <a:buNone/>
            </a:pPr>
            <a:br>
              <a:rPr lang="en-US" sz="1800" dirty="0">
                <a:latin typeface="+mn-lt"/>
                <a:cs typeface="Calibri" pitchFamily="34" charset="0"/>
              </a:rPr>
            </a:br>
            <a:r>
              <a:rPr lang="en-US" sz="1800" dirty="0">
                <a:latin typeface="+mn-lt"/>
                <a:cs typeface="Calibri" pitchFamily="34" charset="0"/>
              </a:rPr>
              <a:t>	Example:</a:t>
            </a:r>
          </a:p>
          <a:p>
            <a:pPr marL="914400" lvl="2" indent="0">
              <a:buClr>
                <a:schemeClr val="accent1"/>
              </a:buClr>
              <a:buNone/>
            </a:pPr>
            <a:r>
              <a:rPr lang="en-US" sz="1800" i="1" dirty="0">
                <a:latin typeface="+mn-lt"/>
                <a:cs typeface="Calibri" pitchFamily="34" charset="0"/>
              </a:rPr>
              <a:t>3,0 mm ETT</a:t>
            </a:r>
            <a:r>
              <a:rPr lang="en-US" sz="1800" dirty="0">
                <a:latin typeface="+mn-lt"/>
                <a:cs typeface="Calibri" pitchFamily="34" charset="0"/>
              </a:rPr>
              <a:t>  x 2 = 6 Fr Closed Suction Catheter </a:t>
            </a:r>
            <a:endParaRPr lang="en-US" dirty="0">
              <a:latin typeface="Calibri" pitchFamily="34" charset="0"/>
              <a:cs typeface="Calibri" pitchFamily="34" charset="0"/>
            </a:endParaRPr>
          </a:p>
        </p:txBody>
      </p:sp>
      <p:sp>
        <p:nvSpPr>
          <p:cNvPr id="595970" name="Rectangle 2"/>
          <p:cNvSpPr>
            <a:spLocks noGrp="1" noChangeArrowheads="1"/>
          </p:cNvSpPr>
          <p:nvPr>
            <p:ph type="title"/>
          </p:nvPr>
        </p:nvSpPr>
        <p:spPr/>
        <p:txBody>
          <a:bodyPr>
            <a:normAutofit/>
          </a:bodyPr>
          <a:lstStyle/>
          <a:p>
            <a:r>
              <a:rPr lang="fr-BE" sz="3200" dirty="0">
                <a:solidFill>
                  <a:srgbClr val="1D51A4"/>
                </a:solidFill>
              </a:rPr>
              <a:t>Tips &amp; Tricks</a:t>
            </a:r>
            <a:endParaRPr lang="en-US" sz="3200" dirty="0">
              <a:solidFill>
                <a:srgbClr val="1D51A4"/>
              </a:solidFill>
            </a:endParaRPr>
          </a:p>
        </p:txBody>
      </p:sp>
    </p:spTree>
    <p:extLst>
      <p:ext uri="{BB962C8B-B14F-4D97-AF65-F5344CB8AC3E}">
        <p14:creationId xmlns:p14="http://schemas.microsoft.com/office/powerpoint/2010/main" val="37083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5971">
                                            <p:txEl>
                                              <p:pRg st="2" end="2"/>
                                            </p:txEl>
                                          </p:spTgt>
                                        </p:tgtEl>
                                        <p:attrNameLst>
                                          <p:attrName>style.visibility</p:attrName>
                                        </p:attrNameLst>
                                      </p:cBhvr>
                                      <p:to>
                                        <p:strVal val="visible"/>
                                      </p:to>
                                    </p:set>
                                    <p:anim calcmode="lin" valueType="num">
                                      <p:cBhvr additive="base">
                                        <p:cTn id="7" dur="500" fill="hold"/>
                                        <p:tgtEl>
                                          <p:spTgt spid="5959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5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5971">
                                            <p:txEl>
                                              <p:pRg st="5" end="5"/>
                                            </p:txEl>
                                          </p:spTgt>
                                        </p:tgtEl>
                                        <p:attrNameLst>
                                          <p:attrName>style.visibility</p:attrName>
                                        </p:attrNameLst>
                                      </p:cBhvr>
                                      <p:to>
                                        <p:strVal val="visible"/>
                                      </p:to>
                                    </p:set>
                                    <p:anim calcmode="lin" valueType="num">
                                      <p:cBhvr additive="base">
                                        <p:cTn id="13" dur="500" fill="hold"/>
                                        <p:tgtEl>
                                          <p:spTgt spid="595971">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59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5971">
                                            <p:txEl>
                                              <p:pRg st="6" end="6"/>
                                            </p:txEl>
                                          </p:spTgt>
                                        </p:tgtEl>
                                        <p:attrNameLst>
                                          <p:attrName>style.visibility</p:attrName>
                                        </p:attrNameLst>
                                      </p:cBhvr>
                                      <p:to>
                                        <p:strVal val="visible"/>
                                      </p:to>
                                    </p:set>
                                    <p:anim calcmode="lin" valueType="num">
                                      <p:cBhvr additive="base">
                                        <p:cTn id="19" dur="500" fill="hold"/>
                                        <p:tgtEl>
                                          <p:spTgt spid="59597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59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5971">
                                            <p:txEl>
                                              <p:pRg st="7" end="7"/>
                                            </p:txEl>
                                          </p:spTgt>
                                        </p:tgtEl>
                                        <p:attrNameLst>
                                          <p:attrName>style.visibility</p:attrName>
                                        </p:attrNameLst>
                                      </p:cBhvr>
                                      <p:to>
                                        <p:strVal val="visible"/>
                                      </p:to>
                                    </p:set>
                                    <p:anim calcmode="lin" valueType="num">
                                      <p:cBhvr additive="base">
                                        <p:cTn id="25" dur="500" fill="hold"/>
                                        <p:tgtEl>
                                          <p:spTgt spid="595971">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59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3" name="Rectangle 13"/>
          <p:cNvSpPr>
            <a:spLocks noGrp="1" noChangeArrowheads="1"/>
          </p:cNvSpPr>
          <p:nvPr>
            <p:ph type="title"/>
          </p:nvPr>
        </p:nvSpPr>
        <p:spPr/>
        <p:txBody>
          <a:bodyPr>
            <a:normAutofit/>
          </a:bodyPr>
          <a:lstStyle/>
          <a:p>
            <a:r>
              <a:rPr lang="en-US" sz="3200" dirty="0">
                <a:solidFill>
                  <a:srgbClr val="1D51A4"/>
                </a:solidFill>
              </a:rPr>
              <a:t>Tips &amp; Tricks </a:t>
            </a:r>
          </a:p>
        </p:txBody>
      </p:sp>
      <p:sp>
        <p:nvSpPr>
          <p:cNvPr id="92174" name="Rectangle 14"/>
          <p:cNvSpPr>
            <a:spLocks noGrp="1" noChangeArrowheads="1"/>
          </p:cNvSpPr>
          <p:nvPr>
            <p:ph type="body" sz="half" idx="4294967295"/>
          </p:nvPr>
        </p:nvSpPr>
        <p:spPr>
          <a:xfrm>
            <a:off x="797799" y="1376203"/>
            <a:ext cx="9094904" cy="1606337"/>
          </a:xfrm>
        </p:spPr>
        <p:txBody>
          <a:bodyPr/>
          <a:lstStyle/>
          <a:p>
            <a:pPr marL="0" indent="0">
              <a:lnSpc>
                <a:spcPct val="90000"/>
              </a:lnSpc>
              <a:buNone/>
            </a:pPr>
            <a:r>
              <a:rPr lang="en-US" sz="2000" b="1" dirty="0">
                <a:latin typeface="+mn-lt"/>
                <a:cs typeface="Calibri" pitchFamily="34" charset="0"/>
              </a:rPr>
              <a:t>Warning:</a:t>
            </a:r>
          </a:p>
          <a:p>
            <a:pPr marL="0" indent="0">
              <a:lnSpc>
                <a:spcPct val="90000"/>
              </a:lnSpc>
              <a:buNone/>
            </a:pPr>
            <a:endParaRPr lang="en-US" sz="2000" b="1" dirty="0">
              <a:latin typeface="+mn-lt"/>
              <a:cs typeface="Calibri" pitchFamily="34" charset="0"/>
            </a:endParaRPr>
          </a:p>
          <a:p>
            <a:pPr marL="0" indent="0">
              <a:lnSpc>
                <a:spcPct val="90000"/>
              </a:lnSpc>
              <a:buNone/>
            </a:pPr>
            <a:r>
              <a:rPr lang="en-US" sz="1800" b="1" dirty="0">
                <a:solidFill>
                  <a:srgbClr val="00B050"/>
                </a:solidFill>
                <a:latin typeface="+mn-lt"/>
                <a:cs typeface="Calibri" pitchFamily="34" charset="0"/>
              </a:rPr>
              <a:t>Fully withdraw the CSC catheter before cutting endotracheal tube, </a:t>
            </a:r>
            <a:br>
              <a:rPr lang="en-US" sz="1800" b="1" dirty="0">
                <a:solidFill>
                  <a:srgbClr val="00B050"/>
                </a:solidFill>
                <a:latin typeface="+mn-lt"/>
                <a:cs typeface="Calibri" pitchFamily="34" charset="0"/>
              </a:rPr>
            </a:br>
            <a:r>
              <a:rPr lang="en-US" sz="1800" b="1" dirty="0">
                <a:solidFill>
                  <a:srgbClr val="00B050"/>
                </a:solidFill>
                <a:latin typeface="+mn-lt"/>
                <a:cs typeface="Calibri" pitchFamily="34" charset="0"/>
              </a:rPr>
              <a:t>otherwise, the catheter may also be cut.</a:t>
            </a:r>
          </a:p>
        </p:txBody>
      </p:sp>
      <p:pic>
        <p:nvPicPr>
          <p:cNvPr id="4" name="Picture 3">
            <a:extLst>
              <a:ext uri="{FF2B5EF4-FFF2-40B4-BE49-F238E27FC236}">
                <a16:creationId xmlns:a16="http://schemas.microsoft.com/office/drawing/2014/main" id="{36E89364-6B6B-E968-8918-4EB72A4F5D1E}"/>
              </a:ext>
            </a:extLst>
          </p:cNvPr>
          <p:cNvPicPr>
            <a:picLocks noChangeAspect="1"/>
          </p:cNvPicPr>
          <p:nvPr/>
        </p:nvPicPr>
        <p:blipFill>
          <a:blip r:embed="rId3"/>
          <a:stretch>
            <a:fillRect/>
          </a:stretch>
        </p:blipFill>
        <p:spPr>
          <a:xfrm>
            <a:off x="8295379" y="1527166"/>
            <a:ext cx="3493311" cy="3889585"/>
          </a:xfrm>
          <a:prstGeom prst="rect">
            <a:avLst/>
          </a:prstGeom>
        </p:spPr>
      </p:pic>
    </p:spTree>
    <p:extLst>
      <p:ext uri="{BB962C8B-B14F-4D97-AF65-F5344CB8AC3E}">
        <p14:creationId xmlns:p14="http://schemas.microsoft.com/office/powerpoint/2010/main" val="3144885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3357.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0528" y="4346501"/>
            <a:ext cx="2701053" cy="1925738"/>
          </a:xfrm>
          <a:prstGeom prst="rect">
            <a:avLst/>
          </a:prstGeom>
        </p:spPr>
      </p:pic>
      <p:pic>
        <p:nvPicPr>
          <p:cNvPr id="8" name="Picture 7" descr="7861700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7837" y="4346501"/>
            <a:ext cx="2832586" cy="1925738"/>
          </a:xfrm>
          <a:prstGeom prst="rect">
            <a:avLst/>
          </a:prstGeom>
        </p:spPr>
      </p:pic>
      <p:pic>
        <p:nvPicPr>
          <p:cNvPr id="9" name="Picture 8" descr="494326035_edi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88386" y="4346501"/>
            <a:ext cx="2733156" cy="1925738"/>
          </a:xfrm>
          <a:prstGeom prst="rect">
            <a:avLst/>
          </a:prstGeom>
        </p:spPr>
      </p:pic>
      <p:sp>
        <p:nvSpPr>
          <p:cNvPr id="5" name="Content Placeholder 4"/>
          <p:cNvSpPr>
            <a:spLocks noGrp="1"/>
          </p:cNvSpPr>
          <p:nvPr>
            <p:ph idx="4294967295"/>
          </p:nvPr>
        </p:nvSpPr>
        <p:spPr>
          <a:xfrm>
            <a:off x="1588386" y="1077157"/>
            <a:ext cx="9606356" cy="3063875"/>
          </a:xfrm>
        </p:spPr>
        <p:txBody>
          <a:bodyPr/>
          <a:lstStyle/>
          <a:p>
            <a:r>
              <a:rPr lang="en-US" sz="1600" i="1" dirty="0">
                <a:solidFill>
                  <a:schemeClr val="accent6">
                    <a:lumMod val="75000"/>
                  </a:schemeClr>
                </a:solidFill>
              </a:rPr>
              <a:t>The information provided in the </a:t>
            </a:r>
            <a:r>
              <a:rPr lang="en-US" sz="1600" i="1" dirty="0" err="1">
                <a:solidFill>
                  <a:schemeClr val="accent6">
                    <a:lumMod val="75000"/>
                  </a:schemeClr>
                </a:solidFill>
              </a:rPr>
              <a:t>AirLife</a:t>
            </a:r>
            <a:r>
              <a:rPr lang="en-US" sz="1600" i="1" dirty="0">
                <a:solidFill>
                  <a:schemeClr val="accent6">
                    <a:lumMod val="75000"/>
                  </a:schemeClr>
                </a:solidFill>
              </a:rPr>
              <a:t> Training Academy </a:t>
            </a:r>
            <a:br>
              <a:rPr lang="en-US" sz="1600" i="1" dirty="0">
                <a:solidFill>
                  <a:schemeClr val="accent6">
                    <a:lumMod val="75000"/>
                  </a:schemeClr>
                </a:solidFill>
              </a:rPr>
            </a:br>
            <a:r>
              <a:rPr lang="en-US" sz="1600" i="1" dirty="0">
                <a:solidFill>
                  <a:schemeClr val="accent6">
                    <a:lumMod val="75000"/>
                  </a:schemeClr>
                </a:solidFill>
              </a:rPr>
              <a:t>for the Sales and Marketing teams of </a:t>
            </a:r>
            <a:r>
              <a:rPr lang="en-US" sz="1600" i="1" dirty="0" err="1">
                <a:solidFill>
                  <a:schemeClr val="accent6">
                    <a:lumMod val="75000"/>
                  </a:schemeClr>
                </a:solidFill>
              </a:rPr>
              <a:t>AirLife</a:t>
            </a:r>
            <a:r>
              <a:rPr lang="en-US" sz="1600" i="1" dirty="0">
                <a:solidFill>
                  <a:schemeClr val="accent6">
                    <a:lumMod val="75000"/>
                  </a:schemeClr>
                </a:solidFill>
              </a:rPr>
              <a:t> and its distributors is not intended for further distribution.</a:t>
            </a:r>
            <a:br>
              <a:rPr lang="en-US" sz="1600" i="1" dirty="0">
                <a:solidFill>
                  <a:schemeClr val="accent6">
                    <a:lumMod val="75000"/>
                  </a:schemeClr>
                </a:solidFill>
              </a:rPr>
            </a:br>
            <a:endParaRPr lang="en-US" sz="1600" i="1" dirty="0">
              <a:solidFill>
                <a:schemeClr val="accent6">
                  <a:lumMod val="75000"/>
                </a:schemeClr>
              </a:solidFill>
            </a:endParaRPr>
          </a:p>
          <a:p>
            <a:r>
              <a:rPr lang="en-US" sz="1600" i="1" dirty="0">
                <a:solidFill>
                  <a:schemeClr val="accent6">
                    <a:lumMod val="75000"/>
                  </a:schemeClr>
                </a:solidFill>
              </a:rPr>
              <a:t>The enclosed information can only be used for educational purposes for our sales teams.</a:t>
            </a:r>
            <a:br>
              <a:rPr lang="en-US" sz="1600" i="1" dirty="0">
                <a:solidFill>
                  <a:schemeClr val="accent6">
                    <a:lumMod val="75000"/>
                  </a:schemeClr>
                </a:solidFill>
              </a:rPr>
            </a:br>
            <a:endParaRPr lang="en-US" sz="1600" i="1" dirty="0">
              <a:solidFill>
                <a:schemeClr val="accent6">
                  <a:lumMod val="75000"/>
                </a:schemeClr>
              </a:solidFill>
            </a:endParaRPr>
          </a:p>
          <a:p>
            <a:r>
              <a:rPr lang="en-US" sz="1600" i="1" dirty="0">
                <a:solidFill>
                  <a:schemeClr val="accent6">
                    <a:lumMod val="75000"/>
                  </a:schemeClr>
                </a:solidFill>
              </a:rPr>
              <a:t>This information can under no circumstances be used as advertising or </a:t>
            </a:r>
            <a:br>
              <a:rPr lang="en-US" sz="1600" i="1" dirty="0">
                <a:solidFill>
                  <a:schemeClr val="accent6">
                    <a:lumMod val="75000"/>
                  </a:schemeClr>
                </a:solidFill>
              </a:rPr>
            </a:br>
            <a:r>
              <a:rPr lang="en-US" sz="1600" i="1" dirty="0">
                <a:solidFill>
                  <a:schemeClr val="accent6">
                    <a:lumMod val="75000"/>
                  </a:schemeClr>
                </a:solidFill>
              </a:rPr>
              <a:t>for distribution to end users.</a:t>
            </a:r>
            <a:br>
              <a:rPr lang="en-US" sz="1600" i="1" dirty="0">
                <a:solidFill>
                  <a:schemeClr val="accent6">
                    <a:lumMod val="75000"/>
                  </a:schemeClr>
                </a:solidFill>
              </a:rPr>
            </a:br>
            <a:endParaRPr lang="en-US" sz="1600" i="1" dirty="0">
              <a:solidFill>
                <a:schemeClr val="accent6">
                  <a:lumMod val="75000"/>
                </a:schemeClr>
              </a:solidFill>
            </a:endParaRPr>
          </a:p>
          <a:p>
            <a:r>
              <a:rPr lang="fr-BE" sz="1600" dirty="0" err="1">
                <a:solidFill>
                  <a:schemeClr val="accent6">
                    <a:lumMod val="75000"/>
                  </a:schemeClr>
                </a:solidFill>
              </a:rPr>
              <a:t>Confidential</a:t>
            </a:r>
            <a:r>
              <a:rPr lang="fr-BE" sz="1600" dirty="0">
                <a:solidFill>
                  <a:schemeClr val="accent6">
                    <a:lumMod val="75000"/>
                  </a:schemeClr>
                </a:solidFill>
              </a:rPr>
              <a:t>: Not for </a:t>
            </a:r>
            <a:r>
              <a:rPr lang="fr-BE" sz="1600" dirty="0" err="1">
                <a:solidFill>
                  <a:schemeClr val="accent6">
                    <a:lumMod val="75000"/>
                  </a:schemeClr>
                </a:solidFill>
              </a:rPr>
              <a:t>further</a:t>
            </a:r>
            <a:r>
              <a:rPr lang="fr-BE" sz="1600" dirty="0">
                <a:solidFill>
                  <a:schemeClr val="accent6">
                    <a:lumMod val="75000"/>
                  </a:schemeClr>
                </a:solidFill>
              </a:rPr>
              <a:t> distribution</a:t>
            </a:r>
            <a:endParaRPr lang="en-US" dirty="0">
              <a:solidFill>
                <a:schemeClr val="accent6">
                  <a:lumMod val="75000"/>
                </a:schemeClr>
              </a:solidFill>
            </a:endParaRPr>
          </a:p>
        </p:txBody>
      </p:sp>
    </p:spTree>
    <p:extLst>
      <p:ext uri="{BB962C8B-B14F-4D97-AF65-F5344CB8AC3E}">
        <p14:creationId xmlns:p14="http://schemas.microsoft.com/office/powerpoint/2010/main" val="1018382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umbers best"/>
          <p:cNvPicPr>
            <a:picLocks noChangeAspect="1" noChangeArrowheads="1"/>
          </p:cNvPicPr>
          <p:nvPr/>
        </p:nvPicPr>
        <p:blipFill>
          <a:blip r:embed="rId3" cstate="print"/>
          <a:srcRect/>
          <a:stretch>
            <a:fillRect/>
          </a:stretch>
        </p:blipFill>
        <p:spPr bwMode="auto">
          <a:xfrm>
            <a:off x="1981200" y="2133600"/>
            <a:ext cx="8305800" cy="2495550"/>
          </a:xfrm>
          <a:prstGeom prst="rect">
            <a:avLst/>
          </a:prstGeom>
          <a:noFill/>
          <a:ln w="9525">
            <a:noFill/>
            <a:miter lim="800000"/>
            <a:headEnd/>
            <a:tailEnd/>
          </a:ln>
        </p:spPr>
      </p:pic>
      <p:sp>
        <p:nvSpPr>
          <p:cNvPr id="23555" name="Text Box 3"/>
          <p:cNvSpPr txBox="1">
            <a:spLocks noChangeArrowheads="1"/>
          </p:cNvSpPr>
          <p:nvPr/>
        </p:nvSpPr>
        <p:spPr bwMode="auto">
          <a:xfrm>
            <a:off x="3295304" y="4800600"/>
            <a:ext cx="2819400" cy="457200"/>
          </a:xfrm>
          <a:prstGeom prst="rect">
            <a:avLst/>
          </a:prstGeom>
          <a:noFill/>
          <a:ln w="9525">
            <a:noFill/>
            <a:miter lim="800000"/>
            <a:headEnd/>
            <a:tailEnd/>
          </a:ln>
        </p:spPr>
        <p:txBody>
          <a:bodyPr>
            <a:spAutoFit/>
          </a:bodyPr>
          <a:lstStyle/>
          <a:p>
            <a:pPr algn="l" eaLnBrk="0" hangingPunct="0">
              <a:spcBef>
                <a:spcPct val="50000"/>
              </a:spcBef>
            </a:pPr>
            <a:r>
              <a:rPr lang="en-US" sz="2400" dirty="0">
                <a:latin typeface="Segoe UI Symbol" pitchFamily="34" charset="0"/>
                <a:ea typeface="Segoe UI Symbol" pitchFamily="34" charset="0"/>
              </a:rPr>
              <a:t>E.T Tube Markings</a:t>
            </a:r>
          </a:p>
        </p:txBody>
      </p:sp>
      <p:sp>
        <p:nvSpPr>
          <p:cNvPr id="23556" name="Line 4"/>
          <p:cNvSpPr>
            <a:spLocks noChangeShapeType="1"/>
          </p:cNvSpPr>
          <p:nvPr/>
        </p:nvSpPr>
        <p:spPr bwMode="auto">
          <a:xfrm flipV="1">
            <a:off x="3429000" y="3733800"/>
            <a:ext cx="0" cy="1295400"/>
          </a:xfrm>
          <a:prstGeom prst="line">
            <a:avLst/>
          </a:prstGeom>
          <a:noFill/>
          <a:ln w="9525">
            <a:solidFill>
              <a:schemeClr val="tx1"/>
            </a:solidFill>
            <a:round/>
            <a:headEnd/>
            <a:tailEnd type="triangle" w="med" len="med"/>
          </a:ln>
        </p:spPr>
        <p:txBody>
          <a:bodyPr wrap="none" anchor="ctr"/>
          <a:lstStyle/>
          <a:p>
            <a:endParaRPr lang="en-US"/>
          </a:p>
        </p:txBody>
      </p:sp>
      <p:sp>
        <p:nvSpPr>
          <p:cNvPr id="23557" name="Text Box 5"/>
          <p:cNvSpPr txBox="1">
            <a:spLocks noChangeArrowheads="1"/>
          </p:cNvSpPr>
          <p:nvPr/>
        </p:nvSpPr>
        <p:spPr bwMode="auto">
          <a:xfrm>
            <a:off x="7239000" y="4800600"/>
            <a:ext cx="2667000" cy="457200"/>
          </a:xfrm>
          <a:prstGeom prst="rect">
            <a:avLst/>
          </a:prstGeom>
          <a:noFill/>
          <a:ln w="9525">
            <a:noFill/>
            <a:miter lim="800000"/>
            <a:headEnd/>
            <a:tailEnd/>
          </a:ln>
        </p:spPr>
        <p:txBody>
          <a:bodyPr>
            <a:spAutoFit/>
          </a:bodyPr>
          <a:lstStyle/>
          <a:p>
            <a:pPr algn="l" eaLnBrk="0" hangingPunct="0">
              <a:spcBef>
                <a:spcPct val="50000"/>
              </a:spcBef>
            </a:pPr>
            <a:r>
              <a:rPr lang="en-US" sz="2400" dirty="0">
                <a:latin typeface="Calibri" pitchFamily="34" charset="0"/>
                <a:cs typeface="Calibri" pitchFamily="34" charset="0"/>
              </a:rPr>
              <a:t>Catheter Markings</a:t>
            </a:r>
          </a:p>
        </p:txBody>
      </p:sp>
      <p:sp>
        <p:nvSpPr>
          <p:cNvPr id="23558" name="Line 6"/>
          <p:cNvSpPr>
            <a:spLocks noChangeShapeType="1"/>
          </p:cNvSpPr>
          <p:nvPr/>
        </p:nvSpPr>
        <p:spPr bwMode="auto">
          <a:xfrm flipV="1">
            <a:off x="7427422" y="3079865"/>
            <a:ext cx="762000" cy="1905000"/>
          </a:xfrm>
          <a:prstGeom prst="line">
            <a:avLst/>
          </a:prstGeom>
          <a:noFill/>
          <a:ln w="9525">
            <a:solidFill>
              <a:schemeClr val="tx1"/>
            </a:solidFill>
            <a:round/>
            <a:headEnd/>
            <a:tailEnd type="triangle" w="med" len="med"/>
          </a:ln>
        </p:spPr>
        <p:txBody>
          <a:bodyPr wrap="none" anchor="ctr"/>
          <a:lstStyle/>
          <a:p>
            <a:endParaRPr lang="en-US"/>
          </a:p>
        </p:txBody>
      </p:sp>
      <p:sp>
        <p:nvSpPr>
          <p:cNvPr id="2" name="Content Placeholder 1">
            <a:extLst>
              <a:ext uri="{FF2B5EF4-FFF2-40B4-BE49-F238E27FC236}">
                <a16:creationId xmlns:a16="http://schemas.microsoft.com/office/drawing/2014/main" id="{0EF55EB6-F207-38C7-D00E-FD15B292FF8F}"/>
              </a:ext>
            </a:extLst>
          </p:cNvPr>
          <p:cNvSpPr>
            <a:spLocks noGrp="1"/>
          </p:cNvSpPr>
          <p:nvPr>
            <p:ph idx="1"/>
          </p:nvPr>
        </p:nvSpPr>
        <p:spPr/>
        <p:txBody>
          <a:bodyPr>
            <a:normAutofit/>
          </a:bodyPr>
          <a:lstStyle/>
          <a:p>
            <a:r>
              <a:rPr lang="fr-BE" sz="2000" b="1" dirty="0" err="1"/>
              <a:t>Measured</a:t>
            </a:r>
            <a:r>
              <a:rPr lang="fr-BE" sz="2000" b="1" dirty="0"/>
              <a:t> </a:t>
            </a:r>
            <a:r>
              <a:rPr lang="fr-BE" sz="2000" b="1" dirty="0" err="1"/>
              <a:t>Depth</a:t>
            </a:r>
            <a:r>
              <a:rPr lang="fr-BE" sz="2000" b="1" dirty="0"/>
              <a:t> Technique: </a:t>
            </a:r>
            <a:endParaRPr lang="en-US" sz="2000" b="1" dirty="0"/>
          </a:p>
        </p:txBody>
      </p:sp>
      <p:sp>
        <p:nvSpPr>
          <p:cNvPr id="23559" name="Rectangle 18"/>
          <p:cNvSpPr>
            <a:spLocks noGrp="1" noChangeArrowheads="1"/>
          </p:cNvSpPr>
          <p:nvPr>
            <p:ph type="title"/>
          </p:nvPr>
        </p:nvSpPr>
        <p:spPr>
          <a:xfrm>
            <a:off x="522219" y="173258"/>
            <a:ext cx="10515600" cy="813766"/>
          </a:xfrm>
        </p:spPr>
        <p:txBody>
          <a:bodyPr>
            <a:normAutofit/>
          </a:bodyPr>
          <a:lstStyle/>
          <a:p>
            <a:r>
              <a:rPr lang="en-US" sz="3200" dirty="0">
                <a:solidFill>
                  <a:srgbClr val="1D51A4"/>
                </a:solidFill>
              </a:rPr>
              <a:t>Tips &amp; Tricks</a:t>
            </a:r>
          </a:p>
        </p:txBody>
      </p:sp>
    </p:spTree>
    <p:extLst>
      <p:ext uri="{BB962C8B-B14F-4D97-AF65-F5344CB8AC3E}">
        <p14:creationId xmlns:p14="http://schemas.microsoft.com/office/powerpoint/2010/main" val="1070235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eo Y medium"/>
          <p:cNvPicPr>
            <a:picLocks noChangeAspect="1" noChangeArrowheads="1"/>
          </p:cNvPicPr>
          <p:nvPr/>
        </p:nvPicPr>
        <p:blipFill rotWithShape="1">
          <a:blip r:embed="rId3" cstate="print"/>
          <a:srcRect t="21132" b="15897"/>
          <a:stretch/>
        </p:blipFill>
        <p:spPr bwMode="auto">
          <a:xfrm>
            <a:off x="4130566" y="2894200"/>
            <a:ext cx="7750280" cy="2491301"/>
          </a:xfrm>
          <a:prstGeom prst="rect">
            <a:avLst/>
          </a:prstGeom>
          <a:noFill/>
          <a:ln w="9525">
            <a:noFill/>
            <a:miter lim="800000"/>
            <a:headEnd/>
            <a:tailEnd/>
          </a:ln>
        </p:spPr>
      </p:pic>
      <p:grpSp>
        <p:nvGrpSpPr>
          <p:cNvPr id="2" name="Group 3"/>
          <p:cNvGrpSpPr>
            <a:grpSpLocks/>
          </p:cNvGrpSpPr>
          <p:nvPr/>
        </p:nvGrpSpPr>
        <p:grpSpPr bwMode="auto">
          <a:xfrm>
            <a:off x="4337477" y="2321679"/>
            <a:ext cx="6954839" cy="2143125"/>
            <a:chOff x="227" y="1338"/>
            <a:chExt cx="4381" cy="1350"/>
          </a:xfrm>
        </p:grpSpPr>
        <p:sp>
          <p:nvSpPr>
            <p:cNvPr id="40968" name="Line 4"/>
            <p:cNvSpPr>
              <a:spLocks noChangeShapeType="1"/>
            </p:cNvSpPr>
            <p:nvPr/>
          </p:nvSpPr>
          <p:spPr bwMode="auto">
            <a:xfrm>
              <a:off x="624" y="1571"/>
              <a:ext cx="0" cy="1117"/>
            </a:xfrm>
            <a:prstGeom prst="line">
              <a:avLst/>
            </a:prstGeom>
            <a:noFill/>
            <a:ln w="76200">
              <a:solidFill>
                <a:srgbClr val="0070C0"/>
              </a:solidFill>
              <a:round/>
              <a:headEnd/>
              <a:tailEnd type="triangle" w="med" len="med"/>
            </a:ln>
          </p:spPr>
          <p:txBody>
            <a:bodyPr wrap="none" anchor="ctr"/>
            <a:lstStyle/>
            <a:p>
              <a:endParaRPr lang="en-US"/>
            </a:p>
          </p:txBody>
        </p:sp>
        <p:sp>
          <p:nvSpPr>
            <p:cNvPr id="40969" name="Text Box 5"/>
            <p:cNvSpPr txBox="1">
              <a:spLocks noChangeArrowheads="1"/>
            </p:cNvSpPr>
            <p:nvPr/>
          </p:nvSpPr>
          <p:spPr bwMode="auto">
            <a:xfrm>
              <a:off x="227" y="1338"/>
              <a:ext cx="4381" cy="233"/>
            </a:xfrm>
            <a:prstGeom prst="rect">
              <a:avLst/>
            </a:prstGeom>
            <a:noFill/>
            <a:ln w="9525">
              <a:noFill/>
              <a:miter lim="800000"/>
              <a:headEnd/>
              <a:tailEnd/>
            </a:ln>
          </p:spPr>
          <p:txBody>
            <a:bodyPr wrap="square">
              <a:spAutoFit/>
            </a:bodyPr>
            <a:lstStyle/>
            <a:p>
              <a:pPr algn="l" eaLnBrk="0" hangingPunct="0"/>
              <a:r>
                <a:rPr lang="en-US" b="1" i="1" dirty="0">
                  <a:solidFill>
                    <a:srgbClr val="00B050"/>
                  </a:solidFill>
                </a:rPr>
                <a:t>Note where tip of ET tube adapter is in relation to ET tube:</a:t>
              </a:r>
            </a:p>
          </p:txBody>
        </p:sp>
      </p:grpSp>
      <p:grpSp>
        <p:nvGrpSpPr>
          <p:cNvPr id="3" name="Group 6"/>
          <p:cNvGrpSpPr>
            <a:grpSpLocks/>
          </p:cNvGrpSpPr>
          <p:nvPr/>
        </p:nvGrpSpPr>
        <p:grpSpPr bwMode="auto">
          <a:xfrm>
            <a:off x="8247062" y="4631717"/>
            <a:ext cx="1527175" cy="1233488"/>
            <a:chOff x="4368" y="2256"/>
            <a:chExt cx="962" cy="777"/>
          </a:xfrm>
        </p:grpSpPr>
        <p:sp>
          <p:nvSpPr>
            <p:cNvPr id="40966" name="Line 7"/>
            <p:cNvSpPr>
              <a:spLocks noChangeShapeType="1"/>
            </p:cNvSpPr>
            <p:nvPr/>
          </p:nvSpPr>
          <p:spPr bwMode="auto">
            <a:xfrm flipH="1" flipV="1">
              <a:off x="4368" y="2256"/>
              <a:ext cx="341" cy="520"/>
            </a:xfrm>
            <a:prstGeom prst="line">
              <a:avLst/>
            </a:prstGeom>
            <a:noFill/>
            <a:ln w="76200">
              <a:solidFill>
                <a:schemeClr val="accent1"/>
              </a:solidFill>
              <a:round/>
              <a:headEnd/>
              <a:tailEnd type="triangle" w="med" len="med"/>
            </a:ln>
          </p:spPr>
          <p:txBody>
            <a:bodyPr wrap="none" anchor="ctr"/>
            <a:lstStyle/>
            <a:p>
              <a:endParaRPr lang="en-US"/>
            </a:p>
          </p:txBody>
        </p:sp>
        <p:sp>
          <p:nvSpPr>
            <p:cNvPr id="40967" name="Text Box 8"/>
            <p:cNvSpPr txBox="1">
              <a:spLocks noChangeArrowheads="1"/>
            </p:cNvSpPr>
            <p:nvPr/>
          </p:nvSpPr>
          <p:spPr bwMode="auto">
            <a:xfrm>
              <a:off x="4512" y="2800"/>
              <a:ext cx="818" cy="233"/>
            </a:xfrm>
            <a:prstGeom prst="rect">
              <a:avLst/>
            </a:prstGeom>
            <a:noFill/>
            <a:ln w="9525">
              <a:noFill/>
              <a:miter lim="800000"/>
              <a:headEnd/>
              <a:tailEnd/>
            </a:ln>
          </p:spPr>
          <p:txBody>
            <a:bodyPr wrap="none">
              <a:spAutoFit/>
            </a:bodyPr>
            <a:lstStyle/>
            <a:p>
              <a:pPr algn="l" eaLnBrk="0" hangingPunct="0"/>
              <a:r>
                <a:rPr lang="en-US" b="1" dirty="0">
                  <a:solidFill>
                    <a:srgbClr val="00B050"/>
                  </a:solidFill>
                </a:rPr>
                <a:t>“Window”</a:t>
              </a:r>
            </a:p>
          </p:txBody>
        </p:sp>
      </p:grpSp>
      <p:sp>
        <p:nvSpPr>
          <p:cNvPr id="5" name="Content Placeholder 4">
            <a:extLst>
              <a:ext uri="{FF2B5EF4-FFF2-40B4-BE49-F238E27FC236}">
                <a16:creationId xmlns:a16="http://schemas.microsoft.com/office/drawing/2014/main" id="{FF0B9D49-E92E-CADE-61AD-6F39F39D7445}"/>
              </a:ext>
            </a:extLst>
          </p:cNvPr>
          <p:cNvSpPr>
            <a:spLocks noGrp="1"/>
          </p:cNvSpPr>
          <p:nvPr>
            <p:ph idx="1"/>
          </p:nvPr>
        </p:nvSpPr>
        <p:spPr>
          <a:xfrm>
            <a:off x="561975" y="1400176"/>
            <a:ext cx="10891271" cy="630424"/>
          </a:xfrm>
        </p:spPr>
        <p:txBody>
          <a:bodyPr/>
          <a:lstStyle/>
          <a:p>
            <a:r>
              <a:rPr lang="fr-BE" dirty="0" err="1"/>
              <a:t>Measured</a:t>
            </a:r>
            <a:r>
              <a:rPr lang="fr-BE" dirty="0"/>
              <a:t> </a:t>
            </a:r>
            <a:r>
              <a:rPr lang="fr-BE" dirty="0" err="1"/>
              <a:t>Depth</a:t>
            </a:r>
            <a:r>
              <a:rPr lang="fr-BE" dirty="0"/>
              <a:t> </a:t>
            </a:r>
            <a:r>
              <a:rPr lang="fr-BE" dirty="0" err="1"/>
              <a:t>Suctioning</a:t>
            </a:r>
            <a:endParaRPr lang="en-US" dirty="0"/>
          </a:p>
        </p:txBody>
      </p:sp>
      <p:sp>
        <p:nvSpPr>
          <p:cNvPr id="40965" name="Rectangle 17"/>
          <p:cNvSpPr>
            <a:spLocks noGrp="1" noChangeArrowheads="1"/>
          </p:cNvSpPr>
          <p:nvPr>
            <p:ph type="title"/>
          </p:nvPr>
        </p:nvSpPr>
        <p:spPr>
          <a:xfrm>
            <a:off x="522219" y="148031"/>
            <a:ext cx="10515600" cy="813766"/>
          </a:xfrm>
        </p:spPr>
        <p:txBody>
          <a:bodyPr>
            <a:normAutofit/>
          </a:bodyPr>
          <a:lstStyle/>
          <a:p>
            <a:r>
              <a:rPr lang="en-US" sz="3200" dirty="0">
                <a:solidFill>
                  <a:srgbClr val="1D51A4"/>
                </a:solidFill>
              </a:rPr>
              <a:t>Tips &amp; Tricks:</a:t>
            </a:r>
          </a:p>
        </p:txBody>
      </p:sp>
      <p:sp>
        <p:nvSpPr>
          <p:cNvPr id="4" name="TextBox 3">
            <a:extLst>
              <a:ext uri="{FF2B5EF4-FFF2-40B4-BE49-F238E27FC236}">
                <a16:creationId xmlns:a16="http://schemas.microsoft.com/office/drawing/2014/main" id="{3FD9DAE0-6CC8-40D1-B316-8886D1A18023}"/>
              </a:ext>
            </a:extLst>
          </p:cNvPr>
          <p:cNvSpPr txBox="1"/>
          <p:nvPr/>
        </p:nvSpPr>
        <p:spPr>
          <a:xfrm>
            <a:off x="4232948" y="5592853"/>
            <a:ext cx="4624900" cy="369332"/>
          </a:xfrm>
          <a:prstGeom prst="rect">
            <a:avLst/>
          </a:prstGeom>
          <a:noFill/>
        </p:spPr>
        <p:txBody>
          <a:bodyPr wrap="square" rtlCol="0">
            <a:spAutoFit/>
          </a:bodyPr>
          <a:lstStyle/>
          <a:p>
            <a:r>
              <a:rPr lang="en-US" dirty="0"/>
              <a:t># at adapter tip + 5 = # at window</a:t>
            </a:r>
          </a:p>
        </p:txBody>
      </p:sp>
    </p:spTree>
    <p:extLst>
      <p:ext uri="{BB962C8B-B14F-4D97-AF65-F5344CB8AC3E}">
        <p14:creationId xmlns:p14="http://schemas.microsoft.com/office/powerpoint/2010/main" val="37981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700"/>
                            </p:stCondLst>
                            <p:childTnLst>
                              <p:par>
                                <p:cTn id="9" presetID="3" presetClass="entr" presetSubtype="10" fill="hold" nodeType="afterEffect">
                                  <p:stCondLst>
                                    <p:cond delay="20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70000" lnSpcReduction="20000"/>
          </a:bodyPr>
          <a:lstStyle/>
          <a:p>
            <a:pPr>
              <a:buFont typeface="Wingdings" pitchFamily="2" charset="2"/>
              <a:buChar char="q"/>
            </a:pPr>
            <a:endParaRPr lang="en-US" sz="2000" b="1" dirty="0">
              <a:latin typeface="Calibri" pitchFamily="34" charset="0"/>
              <a:cs typeface="Calibri" pitchFamily="34" charset="0"/>
            </a:endParaRPr>
          </a:p>
          <a:p>
            <a:pPr>
              <a:buFont typeface="Wingdings" pitchFamily="2" charset="2"/>
              <a:buChar char="q"/>
            </a:pPr>
            <a:endParaRPr lang="en-US" sz="2000" b="1" dirty="0">
              <a:latin typeface="Calibri" pitchFamily="34" charset="0"/>
              <a:cs typeface="Calibri" pitchFamily="34" charset="0"/>
            </a:endParaRPr>
          </a:p>
          <a:p>
            <a:pPr>
              <a:buFont typeface="Wingdings" pitchFamily="2" charset="2"/>
              <a:buChar char="q"/>
            </a:pPr>
            <a:r>
              <a:rPr lang="en-US" sz="2000" b="1" dirty="0">
                <a:latin typeface="Calibri" pitchFamily="34" charset="0"/>
                <a:cs typeface="Calibri" pitchFamily="34" charset="0"/>
              </a:rPr>
              <a:t>Examples are based on different sizes of ET tubes: </a:t>
            </a:r>
          </a:p>
          <a:p>
            <a:pPr>
              <a:buFont typeface="Wingdings" pitchFamily="2" charset="2"/>
              <a:buChar char="q"/>
            </a:pPr>
            <a:r>
              <a:rPr lang="en-US" sz="1600" b="1" dirty="0">
                <a:latin typeface="+mn-lt"/>
                <a:cs typeface="Calibri" pitchFamily="34" charset="0"/>
              </a:rPr>
              <a:t>CMV Ventilator – </a:t>
            </a:r>
            <a:r>
              <a:rPr lang="en-US" sz="1600" b="1" dirty="0" err="1">
                <a:latin typeface="+mn-lt"/>
                <a:cs typeface="Calibri" pitchFamily="34" charset="0"/>
              </a:rPr>
              <a:t>Drager</a:t>
            </a:r>
            <a:endParaRPr lang="en-US" sz="1600" b="1" dirty="0">
              <a:latin typeface="+mn-lt"/>
              <a:cs typeface="Calibri" pitchFamily="34" charset="0"/>
            </a:endParaRPr>
          </a:p>
          <a:p>
            <a:pPr lvl="1">
              <a:buFont typeface="Wingdings" pitchFamily="2" charset="2"/>
              <a:buChar char="q"/>
            </a:pPr>
            <a:r>
              <a:rPr lang="en-US" sz="1600" dirty="0">
                <a:latin typeface="+mn-lt"/>
                <a:cs typeface="Calibri" pitchFamily="34" charset="0"/>
              </a:rPr>
              <a:t> 3.0 </a:t>
            </a:r>
            <a:r>
              <a:rPr lang="en-US" sz="1600" b="1" dirty="0">
                <a:latin typeface="+mn-lt"/>
                <a:cs typeface="Calibri" pitchFamily="34" charset="0"/>
              </a:rPr>
              <a:t>ET Tube </a:t>
            </a:r>
            <a:r>
              <a:rPr lang="en-US" sz="1600" dirty="0">
                <a:latin typeface="+mn-lt"/>
                <a:cs typeface="Calibri" pitchFamily="34" charset="0"/>
              </a:rPr>
              <a:t>x 2 = </a:t>
            </a:r>
            <a:r>
              <a:rPr lang="en-US" sz="1600" b="1" dirty="0">
                <a:latin typeface="+mn-lt"/>
                <a:cs typeface="Calibri" pitchFamily="34" charset="0"/>
              </a:rPr>
              <a:t>6 FR</a:t>
            </a:r>
            <a:r>
              <a:rPr lang="en-US" sz="1600" dirty="0">
                <a:latin typeface="+mn-lt"/>
                <a:cs typeface="Calibri" pitchFamily="34" charset="0"/>
              </a:rPr>
              <a:t> Catheter 	</a:t>
            </a:r>
          </a:p>
          <a:p>
            <a:pPr lvl="1">
              <a:buFont typeface="Wingdings" pitchFamily="2" charset="2"/>
              <a:buChar char="q"/>
            </a:pPr>
            <a:r>
              <a:rPr lang="en-US" sz="1600" dirty="0">
                <a:latin typeface="+mn-lt"/>
                <a:cs typeface="Calibri" pitchFamily="34" charset="0"/>
              </a:rPr>
              <a:t> </a:t>
            </a:r>
            <a:r>
              <a:rPr lang="en-US" sz="1600" b="1" dirty="0">
                <a:latin typeface="+mn-lt"/>
                <a:cs typeface="Calibri" pitchFamily="34" charset="0"/>
              </a:rPr>
              <a:t>Add on 5 for Adapter </a:t>
            </a:r>
          </a:p>
          <a:p>
            <a:pPr>
              <a:buFont typeface="Wingdings" pitchFamily="2" charset="2"/>
              <a:buChar char="q"/>
            </a:pPr>
            <a:r>
              <a:rPr lang="en-US" sz="1600" b="1" dirty="0">
                <a:latin typeface="+mn-lt"/>
                <a:cs typeface="Calibri" pitchFamily="34" charset="0"/>
              </a:rPr>
              <a:t>HFO Vent – Oscillator </a:t>
            </a:r>
          </a:p>
          <a:p>
            <a:pPr lvl="1">
              <a:buFont typeface="Wingdings" pitchFamily="2" charset="2"/>
              <a:buChar char="q"/>
            </a:pPr>
            <a:r>
              <a:rPr lang="en-US" sz="1600" b="1" dirty="0">
                <a:latin typeface="+mn-lt"/>
                <a:cs typeface="Calibri" pitchFamily="34" charset="0"/>
              </a:rPr>
              <a:t> </a:t>
            </a:r>
            <a:r>
              <a:rPr lang="en-US" sz="1600" dirty="0">
                <a:latin typeface="+mn-lt"/>
                <a:cs typeface="Calibri" pitchFamily="34" charset="0"/>
              </a:rPr>
              <a:t>3.0 </a:t>
            </a:r>
            <a:r>
              <a:rPr lang="en-US" sz="1600" b="1" dirty="0">
                <a:latin typeface="+mn-lt"/>
                <a:cs typeface="Calibri" pitchFamily="34" charset="0"/>
              </a:rPr>
              <a:t>ET Tube </a:t>
            </a:r>
            <a:r>
              <a:rPr lang="en-US" sz="1600" dirty="0">
                <a:latin typeface="+mn-lt"/>
                <a:cs typeface="Calibri" pitchFamily="34" charset="0"/>
              </a:rPr>
              <a:t>x 2</a:t>
            </a:r>
            <a:r>
              <a:rPr lang="en-US" sz="1600" b="1" dirty="0">
                <a:latin typeface="+mn-lt"/>
                <a:cs typeface="Calibri" pitchFamily="34" charset="0"/>
              </a:rPr>
              <a:t> = 6 FR </a:t>
            </a:r>
            <a:r>
              <a:rPr lang="en-US" sz="1600" dirty="0">
                <a:latin typeface="+mn-lt"/>
                <a:cs typeface="Calibri" pitchFamily="34" charset="0"/>
              </a:rPr>
              <a:t>Catheter </a:t>
            </a:r>
          </a:p>
          <a:p>
            <a:pPr lvl="1">
              <a:buFont typeface="Wingdings" pitchFamily="2" charset="2"/>
              <a:buChar char="q"/>
            </a:pPr>
            <a:r>
              <a:rPr lang="en-US" sz="1600" dirty="0">
                <a:latin typeface="+mn-lt"/>
                <a:cs typeface="Calibri" pitchFamily="34" charset="0"/>
              </a:rPr>
              <a:t> </a:t>
            </a:r>
            <a:r>
              <a:rPr lang="en-US" sz="1600" b="1" dirty="0">
                <a:latin typeface="+mn-lt"/>
                <a:cs typeface="Calibri" pitchFamily="34" charset="0"/>
              </a:rPr>
              <a:t>Add on 8 for Adapter </a:t>
            </a:r>
          </a:p>
          <a:p>
            <a:pPr>
              <a:buFont typeface="Wingdings" pitchFamily="2" charset="2"/>
              <a:buChar char="q"/>
            </a:pPr>
            <a:r>
              <a:rPr lang="en-US" sz="1600" b="1" dirty="0">
                <a:latin typeface="+mn-lt"/>
                <a:cs typeface="Calibri" pitchFamily="34" charset="0"/>
              </a:rPr>
              <a:t>“Jet” Vent </a:t>
            </a:r>
          </a:p>
          <a:p>
            <a:pPr lvl="1">
              <a:buFont typeface="Wingdings" pitchFamily="2" charset="2"/>
              <a:buChar char="q"/>
            </a:pPr>
            <a:r>
              <a:rPr lang="en-US" sz="1600" b="1" dirty="0">
                <a:latin typeface="+mn-lt"/>
                <a:cs typeface="Calibri" pitchFamily="34" charset="0"/>
              </a:rPr>
              <a:t> </a:t>
            </a:r>
            <a:r>
              <a:rPr lang="en-US" sz="1600" dirty="0">
                <a:latin typeface="+mn-lt"/>
                <a:cs typeface="Calibri" pitchFamily="34" charset="0"/>
              </a:rPr>
              <a:t>2.5 </a:t>
            </a:r>
            <a:r>
              <a:rPr lang="en-US" sz="1600" b="1" dirty="0">
                <a:latin typeface="+mn-lt"/>
                <a:cs typeface="Calibri" pitchFamily="34" charset="0"/>
              </a:rPr>
              <a:t>ET Tube </a:t>
            </a:r>
            <a:r>
              <a:rPr lang="en-US" sz="1600" dirty="0">
                <a:latin typeface="+mn-lt"/>
                <a:cs typeface="Calibri" pitchFamily="34" charset="0"/>
              </a:rPr>
              <a:t>x 2 = </a:t>
            </a:r>
            <a:r>
              <a:rPr lang="en-US" sz="1600" b="1" dirty="0">
                <a:latin typeface="+mn-lt"/>
                <a:cs typeface="Calibri" pitchFamily="34" charset="0"/>
              </a:rPr>
              <a:t>5.0 FR </a:t>
            </a:r>
            <a:r>
              <a:rPr lang="en-US" sz="1600" dirty="0">
                <a:latin typeface="+mn-lt"/>
                <a:cs typeface="Calibri" pitchFamily="34" charset="0"/>
              </a:rPr>
              <a:t>Catheter </a:t>
            </a:r>
          </a:p>
          <a:p>
            <a:pPr lvl="1">
              <a:buFont typeface="Wingdings" pitchFamily="2" charset="2"/>
              <a:buChar char="q"/>
            </a:pPr>
            <a:r>
              <a:rPr lang="en-US" sz="1600" dirty="0">
                <a:latin typeface="+mn-lt"/>
                <a:cs typeface="Calibri" pitchFamily="34" charset="0"/>
              </a:rPr>
              <a:t> </a:t>
            </a:r>
            <a:r>
              <a:rPr lang="en-US" sz="1600" b="1" dirty="0">
                <a:latin typeface="+mn-lt"/>
                <a:cs typeface="Calibri" pitchFamily="34" charset="0"/>
              </a:rPr>
              <a:t>Add on 6 for Adapter </a:t>
            </a:r>
          </a:p>
          <a:p>
            <a:pPr lvl="1">
              <a:buFont typeface="Wingdings" pitchFamily="2" charset="2"/>
              <a:buChar char="q"/>
            </a:pPr>
            <a:endParaRPr lang="en-US" sz="1600" b="1" dirty="0">
              <a:latin typeface="+mn-lt"/>
              <a:cs typeface="Calibri" pitchFamily="34" charset="0"/>
            </a:endParaRPr>
          </a:p>
          <a:p>
            <a:pPr lvl="1">
              <a:buFont typeface="Wingdings" pitchFamily="2" charset="2"/>
              <a:buChar char="q"/>
            </a:pPr>
            <a:endParaRPr lang="en-US" sz="1600" b="1" dirty="0">
              <a:latin typeface="+mn-lt"/>
              <a:cs typeface="Calibri" pitchFamily="34" charset="0"/>
            </a:endParaRPr>
          </a:p>
          <a:p>
            <a:pPr lvl="1">
              <a:buFont typeface="Wingdings" pitchFamily="2" charset="2"/>
              <a:buChar char="q"/>
            </a:pPr>
            <a:r>
              <a:rPr lang="en-US" sz="1600" b="1" dirty="0">
                <a:latin typeface="+mn-lt"/>
                <a:cs typeface="Calibri" pitchFamily="34" charset="0"/>
              </a:rPr>
              <a:t>Most facilities will practice the numbers matching on CSC to </a:t>
            </a:r>
            <a:r>
              <a:rPr lang="en-US" sz="1600" b="1" dirty="0" err="1">
                <a:latin typeface="+mn-lt"/>
                <a:cs typeface="Calibri" pitchFamily="34" charset="0"/>
              </a:rPr>
              <a:t>ETTube</a:t>
            </a:r>
            <a:r>
              <a:rPr lang="en-US" sz="1600" b="1" dirty="0">
                <a:latin typeface="+mn-lt"/>
                <a:cs typeface="Calibri" pitchFamily="34" charset="0"/>
              </a:rPr>
              <a:t>.</a:t>
            </a:r>
          </a:p>
          <a:p>
            <a:pPr lvl="1">
              <a:buFont typeface="Wingdings" pitchFamily="2" charset="2"/>
              <a:buChar char="q"/>
            </a:pPr>
            <a:endParaRPr lang="en-US" b="1" dirty="0">
              <a:latin typeface="Calibri" pitchFamily="34" charset="0"/>
              <a:cs typeface="Calibri" pitchFamily="34" charset="0"/>
            </a:endParaRPr>
          </a:p>
          <a:p>
            <a:pPr>
              <a:buFont typeface="Wingdings" pitchFamily="2" charset="2"/>
              <a:buChar char="q"/>
            </a:pPr>
            <a:endParaRPr lang="en-US" b="1" dirty="0">
              <a:latin typeface="Calibri" pitchFamily="34" charset="0"/>
              <a:cs typeface="Calibri" pitchFamily="34" charset="0"/>
            </a:endParaRPr>
          </a:p>
          <a:p>
            <a:pPr marL="457200" lvl="1" indent="0">
              <a:buClr>
                <a:srgbClr val="EAB200"/>
              </a:buClr>
              <a:buNone/>
            </a:pPr>
            <a:r>
              <a:rPr lang="en-US" dirty="0">
                <a:latin typeface="Calibri" pitchFamily="34" charset="0"/>
                <a:cs typeface="Calibri" pitchFamily="34" charset="0"/>
              </a:rPr>
              <a:t> 		</a:t>
            </a:r>
          </a:p>
          <a:p>
            <a:pPr>
              <a:buClr>
                <a:srgbClr val="EAB200"/>
              </a:buClr>
              <a:buFont typeface="Wingdings" pitchFamily="2" charset="2"/>
              <a:buChar char="q"/>
            </a:pPr>
            <a:endParaRPr lang="en-US" b="1" dirty="0">
              <a:latin typeface="Calibri" pitchFamily="34" charset="0"/>
              <a:cs typeface="Calibri" pitchFamily="34" charset="0"/>
            </a:endParaRPr>
          </a:p>
          <a:p>
            <a:pPr marL="0" indent="0">
              <a:buNone/>
            </a:pPr>
            <a:r>
              <a:rPr lang="en-US" b="1" dirty="0">
                <a:latin typeface="Calibri" pitchFamily="34" charset="0"/>
                <a:cs typeface="Calibri" pitchFamily="34" charset="0"/>
              </a:rPr>
              <a:t> </a:t>
            </a:r>
          </a:p>
        </p:txBody>
      </p:sp>
      <p:sp>
        <p:nvSpPr>
          <p:cNvPr id="3" name="Title 2"/>
          <p:cNvSpPr>
            <a:spLocks noGrp="1"/>
          </p:cNvSpPr>
          <p:nvPr>
            <p:ph type="title"/>
          </p:nvPr>
        </p:nvSpPr>
        <p:spPr/>
        <p:txBody>
          <a:bodyPr>
            <a:noAutofit/>
          </a:bodyPr>
          <a:lstStyle/>
          <a:p>
            <a:r>
              <a:rPr lang="en-US" sz="3200" dirty="0">
                <a:solidFill>
                  <a:srgbClr val="1D51A4"/>
                </a:solidFill>
              </a:rPr>
              <a:t>Closed Suction – Measured Depth Suction – </a:t>
            </a:r>
            <a:br>
              <a:rPr lang="en-US" sz="3200" dirty="0">
                <a:solidFill>
                  <a:srgbClr val="1D51A4"/>
                </a:solidFill>
              </a:rPr>
            </a:br>
            <a:r>
              <a:rPr lang="en-US" sz="3200" dirty="0">
                <a:solidFill>
                  <a:srgbClr val="1D51A4"/>
                </a:solidFill>
              </a:rPr>
              <a:t>Special Ventilators – NICU </a:t>
            </a:r>
          </a:p>
        </p:txBody>
      </p:sp>
    </p:spTree>
    <p:extLst>
      <p:ext uri="{BB962C8B-B14F-4D97-AF65-F5344CB8AC3E}">
        <p14:creationId xmlns:p14="http://schemas.microsoft.com/office/powerpoint/2010/main" val="38508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 calcmode="lin" valueType="num">
                                      <p:cBhvr additive="base">
                                        <p:cTn id="1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 calcmode="lin" valueType="num">
                                      <p:cBhvr additive="base">
                                        <p:cTn id="2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 calcmode="lin" valueType="num">
                                      <p:cBhvr additive="base">
                                        <p:cTn id="2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anim calcmode="lin" valueType="num">
                                      <p:cBhvr additive="base">
                                        <p:cTn id="3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anim calcmode="lin" valueType="num">
                                      <p:cBhvr additive="base">
                                        <p:cTn id="3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5FA4AA-6A22-FE60-48BB-4C2749745D17}"/>
              </a:ext>
            </a:extLst>
          </p:cNvPr>
          <p:cNvSpPr>
            <a:spLocks noGrp="1"/>
          </p:cNvSpPr>
          <p:nvPr>
            <p:ph idx="1"/>
          </p:nvPr>
        </p:nvSpPr>
        <p:spPr/>
        <p:txBody>
          <a:bodyPr/>
          <a:lstStyle/>
          <a:p>
            <a:endParaRPr lang="en-US"/>
          </a:p>
        </p:txBody>
      </p:sp>
      <p:sp>
        <p:nvSpPr>
          <p:cNvPr id="2" name="Title 1"/>
          <p:cNvSpPr>
            <a:spLocks noGrp="1"/>
          </p:cNvSpPr>
          <p:nvPr>
            <p:ph type="title"/>
          </p:nvPr>
        </p:nvSpPr>
        <p:spPr/>
        <p:txBody>
          <a:bodyPr>
            <a:normAutofit/>
          </a:bodyPr>
          <a:lstStyle/>
          <a:p>
            <a:pPr algn="ctr"/>
            <a:r>
              <a:rPr lang="en-US" sz="4400" dirty="0">
                <a:latin typeface="+mn-lt"/>
                <a:cs typeface="Calibri" pitchFamily="34" charset="0"/>
              </a:rPr>
              <a:t>Clinical Evidence</a:t>
            </a:r>
          </a:p>
        </p:txBody>
      </p:sp>
    </p:spTree>
    <p:extLst>
      <p:ext uri="{BB962C8B-B14F-4D97-AF65-F5344CB8AC3E}">
        <p14:creationId xmlns:p14="http://schemas.microsoft.com/office/powerpoint/2010/main" val="948448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       </a:t>
            </a:r>
            <a:r>
              <a:rPr lang="en-US" dirty="0">
                <a:latin typeface="+mn-lt"/>
                <a:cs typeface="Calibri" pitchFamily="34" charset="0"/>
              </a:rPr>
              <a:t>Clinical Evidence</a:t>
            </a:r>
          </a:p>
        </p:txBody>
      </p:sp>
    </p:spTree>
    <p:extLst>
      <p:ext uri="{BB962C8B-B14F-4D97-AF65-F5344CB8AC3E}">
        <p14:creationId xmlns:p14="http://schemas.microsoft.com/office/powerpoint/2010/main" val="1811254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spcBef>
                <a:spcPts val="0"/>
              </a:spcBef>
            </a:pPr>
            <a:r>
              <a:rPr lang="en-GB" sz="1600" dirty="0"/>
              <a:t>Prospective open 4-month study: </a:t>
            </a:r>
            <a:endParaRPr lang="en-US" sz="1600" dirty="0"/>
          </a:p>
          <a:p>
            <a:pPr marL="270238" lvl="1" indent="0" defTabSz="720000">
              <a:buNone/>
            </a:pPr>
            <a:r>
              <a:rPr lang="en-US" sz="1600" dirty="0"/>
              <a:t>229 consecutive pediatric ICU patients</a:t>
            </a:r>
          </a:p>
          <a:p>
            <a:pPr marL="735750" lvl="2" indent="-285750" defTabSz="720000"/>
            <a:r>
              <a:rPr lang="en-US" sz="1600" dirty="0"/>
              <a:t>Alternate months format</a:t>
            </a:r>
          </a:p>
          <a:p>
            <a:pPr marL="735750" lvl="2" indent="-285750" defTabSz="720000"/>
            <a:r>
              <a:rPr lang="en-US" sz="1600" dirty="0"/>
              <a:t>BALLARD* CSS versus open suction</a:t>
            </a:r>
          </a:p>
          <a:p>
            <a:pPr>
              <a:spcBef>
                <a:spcPts val="600"/>
              </a:spcBef>
            </a:pPr>
            <a:r>
              <a:rPr lang="en-US" sz="1600" dirty="0"/>
              <a:t>Local Policy required 2 nurses for open suction</a:t>
            </a:r>
          </a:p>
          <a:p>
            <a:pPr>
              <a:spcBef>
                <a:spcPts val="600"/>
              </a:spcBef>
            </a:pPr>
            <a:r>
              <a:rPr lang="en-US" sz="1600" dirty="0"/>
              <a:t>Data collected for:</a:t>
            </a:r>
          </a:p>
          <a:p>
            <a:pPr marL="0" indent="0">
              <a:spcBef>
                <a:spcPts val="600"/>
              </a:spcBef>
              <a:buNone/>
            </a:pPr>
            <a:r>
              <a:rPr lang="en-US" sz="1600" dirty="0"/>
              <a:t>ES event, staff, duration, saline use, HR, MP, SpO</a:t>
            </a:r>
            <a:r>
              <a:rPr lang="en-US" sz="1600" baseline="-25000" dirty="0"/>
              <a:t>2</a:t>
            </a:r>
            <a:r>
              <a:rPr lang="en-US" sz="1600" dirty="0"/>
              <a:t>, AEs </a:t>
            </a:r>
          </a:p>
        </p:txBody>
      </p:sp>
      <p:sp>
        <p:nvSpPr>
          <p:cNvPr id="4" name="Title 3"/>
          <p:cNvSpPr>
            <a:spLocks noGrp="1"/>
          </p:cNvSpPr>
          <p:nvPr>
            <p:ph type="title"/>
          </p:nvPr>
        </p:nvSpPr>
        <p:spPr>
          <a:xfrm>
            <a:off x="498146" y="49006"/>
            <a:ext cx="10515600" cy="813766"/>
          </a:xfrm>
        </p:spPr>
        <p:txBody>
          <a:bodyPr>
            <a:noAutofit/>
          </a:bodyPr>
          <a:lstStyle/>
          <a:p>
            <a:r>
              <a:rPr lang="en-US" sz="1800" dirty="0"/>
              <a:t>Decreasing the adverse effect (AE) of endotracheal suctioning (ES) during mechanical ventilation (MV) by changing practice </a:t>
            </a:r>
          </a:p>
        </p:txBody>
      </p:sp>
      <p:sp>
        <p:nvSpPr>
          <p:cNvPr id="8" name="Rectangle 7"/>
          <p:cNvSpPr/>
          <p:nvPr/>
        </p:nvSpPr>
        <p:spPr>
          <a:xfrm>
            <a:off x="6478859" y="4524375"/>
            <a:ext cx="5097645" cy="15893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Conclusions: </a:t>
            </a:r>
          </a:p>
          <a:p>
            <a:pPr algn="ctr"/>
            <a:r>
              <a:rPr lang="en-US" sz="1600" dirty="0">
                <a:solidFill>
                  <a:schemeClr val="bg1"/>
                </a:solidFill>
              </a:rPr>
              <a:t>Compared with open ES, ES by </a:t>
            </a:r>
            <a:r>
              <a:rPr lang="en-US" sz="1600" b="1" dirty="0">
                <a:solidFill>
                  <a:schemeClr val="bg1"/>
                </a:solidFill>
              </a:rPr>
              <a:t>CSS </a:t>
            </a:r>
            <a:r>
              <a:rPr lang="en-US" sz="1600" dirty="0">
                <a:solidFill>
                  <a:schemeClr val="bg1"/>
                </a:solidFill>
              </a:rPr>
              <a:t>caused less physiologic disturbances, similar AE frequency, and required less staff time and fewer nurses.</a:t>
            </a:r>
          </a:p>
          <a:p>
            <a:pPr algn="ctr"/>
            <a:r>
              <a:rPr lang="en-US" sz="1600" dirty="0">
                <a:solidFill>
                  <a:schemeClr val="bg1"/>
                </a:solidFill>
              </a:rPr>
              <a:t>This evidence supported change of ICU  practice to CSS as standard</a:t>
            </a:r>
          </a:p>
        </p:txBody>
      </p:sp>
      <p:graphicFrame>
        <p:nvGraphicFramePr>
          <p:cNvPr id="11" name="Chart 10"/>
          <p:cNvGraphicFramePr/>
          <p:nvPr>
            <p:extLst>
              <p:ext uri="{D42A27DB-BD31-4B8C-83A1-F6EECF244321}">
                <p14:modId xmlns:p14="http://schemas.microsoft.com/office/powerpoint/2010/main" val="605538923"/>
              </p:ext>
            </p:extLst>
          </p:nvPr>
        </p:nvGraphicFramePr>
        <p:xfrm>
          <a:off x="6769015" y="1187117"/>
          <a:ext cx="4319879" cy="3309463"/>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p:cNvSpPr/>
          <p:nvPr/>
        </p:nvSpPr>
        <p:spPr>
          <a:xfrm>
            <a:off x="538743" y="3994560"/>
            <a:ext cx="5468867" cy="21705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FFFFFF"/>
                </a:solidFill>
              </a:rPr>
              <a:t>6691 ES events</a:t>
            </a:r>
            <a:endParaRPr lang="en-GB" sz="1600" dirty="0">
              <a:solidFill>
                <a:srgbClr val="FFFFFF"/>
              </a:solidFill>
            </a:endParaRPr>
          </a:p>
          <a:p>
            <a:pPr marL="285750" indent="-285750">
              <a:buFont typeface="Arial" panose="020B0604020202020204" pitchFamily="34" charset="0"/>
              <a:buChar char="•"/>
            </a:pPr>
            <a:r>
              <a:rPr lang="en-GB" sz="1600" dirty="0">
                <a:solidFill>
                  <a:srgbClr val="FFFFFF"/>
                </a:solidFill>
              </a:rPr>
              <a:t>Open vs closed ES </a:t>
            </a:r>
          </a:p>
          <a:p>
            <a:pPr lvl="1" indent="-180000">
              <a:buFont typeface="Calibri" panose="020F0502020204030204" pitchFamily="34" charset="0"/>
              <a:buChar char="-"/>
            </a:pPr>
            <a:r>
              <a:rPr lang="en-US" sz="1600" dirty="0">
                <a:solidFill>
                  <a:srgbClr val="FFFFFF"/>
                </a:solidFill>
              </a:rPr>
              <a:t>583 vs 441 patient-days</a:t>
            </a:r>
          </a:p>
          <a:p>
            <a:pPr lvl="1" indent="-180000">
              <a:buFont typeface="Calibri" panose="020F0502020204030204" pitchFamily="34" charset="0"/>
              <a:buChar char="-"/>
            </a:pPr>
            <a:r>
              <a:rPr lang="en-US" sz="1600" dirty="0">
                <a:solidFill>
                  <a:srgbClr val="FFFFFF"/>
                </a:solidFill>
              </a:rPr>
              <a:t>6.0 vs 7.2 ES events/day (</a:t>
            </a:r>
            <a:r>
              <a:rPr lang="en-US" sz="1600" i="1" dirty="0">
                <a:solidFill>
                  <a:srgbClr val="FFFFFF"/>
                </a:solidFill>
              </a:rPr>
              <a:t>p</a:t>
            </a:r>
            <a:r>
              <a:rPr lang="en-US" sz="1600" dirty="0">
                <a:solidFill>
                  <a:srgbClr val="FFFFFF"/>
                </a:solidFill>
              </a:rPr>
              <a:t> &lt; 0.01)</a:t>
            </a:r>
          </a:p>
          <a:p>
            <a:pPr lvl="1" indent="-180000">
              <a:buFont typeface="Calibri" panose="020F0502020204030204" pitchFamily="34" charset="0"/>
              <a:buChar char="-"/>
            </a:pPr>
            <a:r>
              <a:rPr lang="en-US" sz="1600" dirty="0">
                <a:solidFill>
                  <a:srgbClr val="FFFFFF"/>
                </a:solidFill>
              </a:rPr>
              <a:t>Mean ES duration </a:t>
            </a:r>
            <a:r>
              <a:rPr lang="en-GB" sz="1600" dirty="0">
                <a:solidFill>
                  <a:srgbClr val="FFFFFF"/>
                </a:solidFill>
              </a:rPr>
              <a:t>2.6 min vs 3.2 min</a:t>
            </a:r>
            <a:endParaRPr lang="en-US" sz="1600" dirty="0">
              <a:solidFill>
                <a:srgbClr val="FFFFFF"/>
              </a:solidFill>
            </a:endParaRPr>
          </a:p>
          <a:p>
            <a:pPr lvl="1" indent="-180000">
              <a:buFont typeface="Calibri" panose="020F0502020204030204" pitchFamily="34" charset="0"/>
              <a:buChar char="-"/>
            </a:pPr>
            <a:r>
              <a:rPr lang="en-US" sz="1600" dirty="0">
                <a:solidFill>
                  <a:srgbClr val="FFFFFF"/>
                </a:solidFill>
              </a:rPr>
              <a:t>ES time/day per nurse 38 min vs 23 min (</a:t>
            </a:r>
            <a:r>
              <a:rPr lang="en-US" sz="1600" i="1" dirty="0">
                <a:solidFill>
                  <a:srgbClr val="FFFFFF"/>
                </a:solidFill>
              </a:rPr>
              <a:t>p</a:t>
            </a:r>
            <a:r>
              <a:rPr lang="en-US" sz="1600" dirty="0">
                <a:solidFill>
                  <a:srgbClr val="FFFFFF"/>
                </a:solidFill>
              </a:rPr>
              <a:t> &lt; 0.01)</a:t>
            </a:r>
          </a:p>
          <a:p>
            <a:pPr lvl="1" indent="-180000">
              <a:buFont typeface="Calibri" panose="020F0502020204030204" pitchFamily="34" charset="0"/>
              <a:buChar char="-"/>
            </a:pPr>
            <a:r>
              <a:rPr lang="en-GB" sz="1600" dirty="0">
                <a:solidFill>
                  <a:srgbClr val="FFFFFF"/>
                </a:solidFill>
              </a:rPr>
              <a:t>↓SpO</a:t>
            </a:r>
            <a:r>
              <a:rPr lang="en-GB" sz="1600" baseline="-25000" dirty="0">
                <a:solidFill>
                  <a:srgbClr val="FFFFFF"/>
                </a:solidFill>
              </a:rPr>
              <a:t>2</a:t>
            </a:r>
            <a:r>
              <a:rPr lang="en-GB" sz="1600" dirty="0">
                <a:solidFill>
                  <a:srgbClr val="FFFFFF"/>
                </a:solidFill>
              </a:rPr>
              <a:t> 6.3% vs 4.8% (</a:t>
            </a:r>
            <a:r>
              <a:rPr lang="en-GB" sz="1600" i="1" dirty="0">
                <a:solidFill>
                  <a:srgbClr val="FFFFFF"/>
                </a:solidFill>
              </a:rPr>
              <a:t>p</a:t>
            </a:r>
            <a:r>
              <a:rPr lang="en-GB" sz="1600" dirty="0">
                <a:solidFill>
                  <a:srgbClr val="FFFFFF"/>
                </a:solidFill>
              </a:rPr>
              <a:t> = 0.01)</a:t>
            </a:r>
          </a:p>
          <a:p>
            <a:pPr lvl="1" indent="-180000">
              <a:buFont typeface="Calibri" panose="020F0502020204030204" pitchFamily="34" charset="0"/>
              <a:buChar char="-"/>
            </a:pPr>
            <a:r>
              <a:rPr lang="en-GB" sz="1600" dirty="0">
                <a:solidFill>
                  <a:srgbClr val="FFFFFF"/>
                </a:solidFill>
              </a:rPr>
              <a:t>↑HR 4.6% vs 1.6%, (</a:t>
            </a:r>
            <a:r>
              <a:rPr lang="en-GB" sz="1600" i="1" dirty="0">
                <a:solidFill>
                  <a:srgbClr val="FFFFFF"/>
                </a:solidFill>
              </a:rPr>
              <a:t>p</a:t>
            </a:r>
            <a:r>
              <a:rPr lang="en-GB" sz="1600" dirty="0">
                <a:solidFill>
                  <a:srgbClr val="FFFFFF"/>
                </a:solidFill>
              </a:rPr>
              <a:t> &lt; 0.01)</a:t>
            </a:r>
          </a:p>
          <a:p>
            <a:pPr lvl="1" indent="-180000">
              <a:buFont typeface="Calibri" panose="020F0502020204030204" pitchFamily="34" charset="0"/>
              <a:buChar char="-"/>
            </a:pPr>
            <a:r>
              <a:rPr lang="en-GB" sz="1600" dirty="0">
                <a:solidFill>
                  <a:srgbClr val="FFFFFF"/>
                </a:solidFill>
              </a:rPr>
              <a:t>↑MAP 9.2% vs 3.4% (</a:t>
            </a:r>
            <a:r>
              <a:rPr lang="en-GB" sz="1600" i="1" dirty="0">
                <a:solidFill>
                  <a:srgbClr val="FFFFFF"/>
                </a:solidFill>
              </a:rPr>
              <a:t>p</a:t>
            </a:r>
            <a:r>
              <a:rPr lang="en-GB" sz="1600" dirty="0">
                <a:solidFill>
                  <a:srgbClr val="FFFFFF"/>
                </a:solidFill>
              </a:rPr>
              <a:t> &lt; 0.01)</a:t>
            </a:r>
            <a:endParaRPr lang="en-US" sz="1600" dirty="0">
              <a:solidFill>
                <a:srgbClr val="FFFFFF"/>
              </a:solidFill>
            </a:endParaRPr>
          </a:p>
        </p:txBody>
      </p:sp>
      <p:sp>
        <p:nvSpPr>
          <p:cNvPr id="2" name="TextBox 1">
            <a:extLst>
              <a:ext uri="{FF2B5EF4-FFF2-40B4-BE49-F238E27FC236}">
                <a16:creationId xmlns:a16="http://schemas.microsoft.com/office/drawing/2014/main" id="{789CF93E-1A52-DE15-087D-BE7A473582BF}"/>
              </a:ext>
            </a:extLst>
          </p:cNvPr>
          <p:cNvSpPr txBox="1"/>
          <p:nvPr/>
        </p:nvSpPr>
        <p:spPr>
          <a:xfrm>
            <a:off x="4154969" y="6411514"/>
            <a:ext cx="4651780" cy="246221"/>
          </a:xfrm>
          <a:prstGeom prst="rect">
            <a:avLst/>
          </a:prstGeom>
          <a:noFill/>
        </p:spPr>
        <p:txBody>
          <a:bodyPr wrap="square" rtlCol="0">
            <a:spAutoFit/>
          </a:bodyPr>
          <a:lstStyle/>
          <a:p>
            <a:r>
              <a:rPr lang="en-US" sz="1000" dirty="0"/>
              <a:t>Evans J et al. Aust Crit Care 2014;27:70–74.</a:t>
            </a:r>
          </a:p>
        </p:txBody>
      </p:sp>
    </p:spTree>
    <p:extLst>
      <p:ext uri="{BB962C8B-B14F-4D97-AF65-F5344CB8AC3E}">
        <p14:creationId xmlns:p14="http://schemas.microsoft.com/office/powerpoint/2010/main" val="306745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D087DB-1A9A-D1BF-E344-080B212924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7DCFC99-E3D4-BB25-4F1F-809A21BF7644}"/>
              </a:ext>
            </a:extLst>
          </p:cNvPr>
          <p:cNvSpPr>
            <a:spLocks noGrp="1"/>
          </p:cNvSpPr>
          <p:nvPr>
            <p:ph type="title"/>
          </p:nvPr>
        </p:nvSpPr>
        <p:spPr>
          <a:xfrm>
            <a:off x="3117552" y="3544151"/>
            <a:ext cx="8523359" cy="2542323"/>
          </a:xfrm>
        </p:spPr>
        <p:txBody>
          <a:bodyPr/>
          <a:lstStyle/>
          <a:p>
            <a:r>
              <a:rPr lang="fr-BE" dirty="0"/>
              <a:t>BALLARD* CSS Paediatric &amp; </a:t>
            </a:r>
            <a:r>
              <a:rPr lang="fr-BE" dirty="0" err="1"/>
              <a:t>Neonate</a:t>
            </a:r>
            <a:br>
              <a:rPr lang="fr-BE" dirty="0"/>
            </a:br>
            <a:r>
              <a:rPr lang="fr-BE" dirty="0"/>
              <a:t> Sales &amp; Marketing </a:t>
            </a:r>
            <a:r>
              <a:rPr lang="fr-BE" dirty="0" err="1"/>
              <a:t>tools</a:t>
            </a:r>
            <a:endParaRPr lang="en-US" dirty="0"/>
          </a:p>
        </p:txBody>
      </p:sp>
    </p:spTree>
    <p:extLst>
      <p:ext uri="{BB962C8B-B14F-4D97-AF65-F5344CB8AC3E}">
        <p14:creationId xmlns:p14="http://schemas.microsoft.com/office/powerpoint/2010/main" val="3348571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EC519A-7B0C-BB35-82FF-C1D4289C2F28}"/>
              </a:ext>
            </a:extLst>
          </p:cNvPr>
          <p:cNvSpPr>
            <a:spLocks noGrp="1"/>
          </p:cNvSpPr>
          <p:nvPr>
            <p:ph type="body" sz="quarter" idx="13"/>
          </p:nvPr>
        </p:nvSpPr>
        <p:spPr/>
        <p:txBody>
          <a:bodyPr/>
          <a:lstStyle/>
          <a:p>
            <a:pPr marL="0" indent="0" algn="ctr">
              <a:buNone/>
            </a:pPr>
            <a:r>
              <a:rPr lang="fr-BE" dirty="0"/>
              <a:t>HC659-04</a:t>
            </a:r>
            <a:endParaRPr lang="en-US" dirty="0"/>
          </a:p>
        </p:txBody>
      </p:sp>
      <p:sp>
        <p:nvSpPr>
          <p:cNvPr id="7" name="Text Placeholder 6">
            <a:extLst>
              <a:ext uri="{FF2B5EF4-FFF2-40B4-BE49-F238E27FC236}">
                <a16:creationId xmlns:a16="http://schemas.microsoft.com/office/drawing/2014/main" id="{0F308F1E-4BC9-B7E2-722A-D44E0B0A960F}"/>
              </a:ext>
            </a:extLst>
          </p:cNvPr>
          <p:cNvSpPr>
            <a:spLocks noGrp="1"/>
          </p:cNvSpPr>
          <p:nvPr>
            <p:ph type="body" sz="quarter" idx="14"/>
          </p:nvPr>
        </p:nvSpPr>
        <p:spPr/>
        <p:txBody>
          <a:bodyPr/>
          <a:lstStyle/>
          <a:p>
            <a:pPr marL="0" indent="0" algn="ctr">
              <a:buNone/>
            </a:pPr>
            <a:r>
              <a:rPr lang="fr-BE" dirty="0"/>
              <a:t>HC692-01</a:t>
            </a:r>
            <a:endParaRPr lang="en-US" dirty="0"/>
          </a:p>
        </p:txBody>
      </p:sp>
      <p:sp>
        <p:nvSpPr>
          <p:cNvPr id="2" name="Slide Number Placeholder 1">
            <a:extLst>
              <a:ext uri="{FF2B5EF4-FFF2-40B4-BE49-F238E27FC236}">
                <a16:creationId xmlns:a16="http://schemas.microsoft.com/office/drawing/2014/main" id="{6E7A782B-B14D-773B-DD1A-F96F625F87F1}"/>
              </a:ext>
            </a:extLst>
          </p:cNvPr>
          <p:cNvSpPr>
            <a:spLocks noGrp="1"/>
          </p:cNvSpPr>
          <p:nvPr>
            <p:ph type="sldNum" sz="quarter" idx="4294967295"/>
          </p:nvPr>
        </p:nvSpPr>
        <p:spPr>
          <a:xfrm>
            <a:off x="11361738" y="6443663"/>
            <a:ext cx="830262" cy="2825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D6B2B0EC-1D3F-4E1B-FE3A-1459177E9FE4}"/>
              </a:ext>
            </a:extLst>
          </p:cNvPr>
          <p:cNvPicPr>
            <a:picLocks noChangeAspect="1"/>
          </p:cNvPicPr>
          <p:nvPr/>
        </p:nvPicPr>
        <p:blipFill>
          <a:blip r:embed="rId2"/>
          <a:stretch>
            <a:fillRect/>
          </a:stretch>
        </p:blipFill>
        <p:spPr>
          <a:xfrm>
            <a:off x="1349981" y="1101704"/>
            <a:ext cx="2054600" cy="3025370"/>
          </a:xfrm>
          <a:prstGeom prst="rect">
            <a:avLst/>
          </a:prstGeom>
        </p:spPr>
      </p:pic>
      <p:pic>
        <p:nvPicPr>
          <p:cNvPr id="15" name="Picture 14">
            <a:extLst>
              <a:ext uri="{FF2B5EF4-FFF2-40B4-BE49-F238E27FC236}">
                <a16:creationId xmlns:a16="http://schemas.microsoft.com/office/drawing/2014/main" id="{742B08FD-3E40-5B71-6B40-575251166D95}"/>
              </a:ext>
            </a:extLst>
          </p:cNvPr>
          <p:cNvPicPr>
            <a:picLocks noChangeAspect="1"/>
          </p:cNvPicPr>
          <p:nvPr/>
        </p:nvPicPr>
        <p:blipFill>
          <a:blip r:embed="rId3"/>
          <a:stretch>
            <a:fillRect/>
          </a:stretch>
        </p:blipFill>
        <p:spPr>
          <a:xfrm>
            <a:off x="5134316" y="1038738"/>
            <a:ext cx="2083529" cy="3025370"/>
          </a:xfrm>
          <a:prstGeom prst="rect">
            <a:avLst/>
          </a:prstGeom>
        </p:spPr>
      </p:pic>
      <p:sp>
        <p:nvSpPr>
          <p:cNvPr id="16" name="Rectangle 6">
            <a:extLst>
              <a:ext uri="{FF2B5EF4-FFF2-40B4-BE49-F238E27FC236}">
                <a16:creationId xmlns:a16="http://schemas.microsoft.com/office/drawing/2014/main" id="{09A01A7B-082D-2D30-3795-53ABB0C59622}"/>
              </a:ext>
            </a:extLst>
          </p:cNvPr>
          <p:cNvSpPr>
            <a:spLocks noGrp="1" noChangeArrowheads="1"/>
          </p:cNvSpPr>
          <p:nvPr>
            <p:ph type="title"/>
          </p:nvPr>
        </p:nvSpPr>
        <p:spPr>
          <a:xfrm>
            <a:off x="491533" y="175962"/>
            <a:ext cx="11285201" cy="813766"/>
          </a:xfrm>
        </p:spPr>
        <p:txBody>
          <a:bodyPr>
            <a:normAutofit fontScale="90000"/>
          </a:bodyPr>
          <a:lstStyle/>
          <a:p>
            <a:pPr eaLnBrk="1" hangingPunct="1"/>
            <a:r>
              <a:rPr lang="en-US" dirty="0">
                <a:solidFill>
                  <a:srgbClr val="1D51A4"/>
                </a:solidFill>
              </a:rPr>
              <a:t>BALLARD* Closed Suction System for Pediatric &amp; Neonate</a:t>
            </a:r>
            <a:endParaRPr lang="en-US" sz="2400" dirty="0">
              <a:latin typeface="Calibri" pitchFamily="34" charset="0"/>
              <a:cs typeface="Calibri" pitchFamily="34" charset="0"/>
            </a:endParaRPr>
          </a:p>
        </p:txBody>
      </p:sp>
    </p:spTree>
    <p:extLst>
      <p:ext uri="{BB962C8B-B14F-4D97-AF65-F5344CB8AC3E}">
        <p14:creationId xmlns:p14="http://schemas.microsoft.com/office/powerpoint/2010/main" val="2643164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AF50-296C-41A0-B97B-F9DEFB85C50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89703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547383" y="1400175"/>
            <a:ext cx="10891271" cy="4737153"/>
          </a:xfrm>
        </p:spPr>
        <p:txBody>
          <a:bodyPr>
            <a:normAutofit/>
          </a:bodyPr>
          <a:lstStyle/>
          <a:p>
            <a:pPr eaLnBrk="1" hangingPunct="1"/>
            <a:r>
              <a:rPr lang="en-US" sz="2000" dirty="0">
                <a:latin typeface="+mn-lt"/>
                <a:cs typeface="Calibri" pitchFamily="34" charset="0"/>
              </a:rPr>
              <a:t>Objectives: </a:t>
            </a:r>
          </a:p>
          <a:p>
            <a:pPr eaLnBrk="1" hangingPunct="1"/>
            <a:endParaRPr lang="en-US" sz="2000" dirty="0">
              <a:latin typeface="+mn-lt"/>
              <a:cs typeface="Calibri" pitchFamily="34" charset="0"/>
            </a:endParaRPr>
          </a:p>
          <a:p>
            <a:pPr marL="342900" indent="-342900" eaLnBrk="1" hangingPunct="1">
              <a:buClr>
                <a:srgbClr val="0070C0"/>
              </a:buClr>
              <a:buFont typeface="Arial" panose="020B0604020202020204" pitchFamily="34" charset="0"/>
              <a:buChar char="•"/>
            </a:pPr>
            <a:r>
              <a:rPr lang="en-US" sz="1800" dirty="0">
                <a:latin typeface="+mn-lt"/>
                <a:cs typeface="Calibri" pitchFamily="34" charset="0"/>
              </a:rPr>
              <a:t>Describe the </a:t>
            </a:r>
            <a:r>
              <a:rPr lang="en-US" sz="1800" b="1" i="1" dirty="0">
                <a:solidFill>
                  <a:srgbClr val="00B050"/>
                </a:solidFill>
                <a:latin typeface="+mn-lt"/>
                <a:cs typeface="Calibri" pitchFamily="34" charset="0"/>
              </a:rPr>
              <a:t>special needs of neonates</a:t>
            </a:r>
            <a:r>
              <a:rPr lang="en-US" sz="1800" dirty="0">
                <a:solidFill>
                  <a:srgbClr val="00B050"/>
                </a:solidFill>
                <a:latin typeface="+mn-lt"/>
                <a:cs typeface="Calibri" pitchFamily="34" charset="0"/>
              </a:rPr>
              <a:t> </a:t>
            </a:r>
            <a:r>
              <a:rPr lang="en-US" sz="1800" dirty="0">
                <a:latin typeface="+mn-lt"/>
                <a:cs typeface="Calibri" pitchFamily="34" charset="0"/>
              </a:rPr>
              <a:t>that are on Mechanical Ventilation.</a:t>
            </a:r>
          </a:p>
          <a:p>
            <a:pPr marL="342900" indent="-342900" eaLnBrk="1" hangingPunct="1">
              <a:buClr>
                <a:srgbClr val="0070C0"/>
              </a:buClr>
              <a:buFont typeface="Arial" panose="020B0604020202020204" pitchFamily="34" charset="0"/>
              <a:buChar char="•"/>
            </a:pPr>
            <a:endParaRPr lang="en-US" sz="1800" dirty="0">
              <a:latin typeface="+mn-lt"/>
              <a:cs typeface="Calibri" pitchFamily="34" charset="0"/>
            </a:endParaRPr>
          </a:p>
          <a:p>
            <a:pPr marL="342900" indent="-342900" eaLnBrk="1" hangingPunct="1">
              <a:buClr>
                <a:srgbClr val="0070C0"/>
              </a:buClr>
              <a:buFont typeface="Arial" panose="020B0604020202020204" pitchFamily="34" charset="0"/>
              <a:buChar char="•"/>
            </a:pPr>
            <a:r>
              <a:rPr lang="en-US" sz="1800" dirty="0">
                <a:latin typeface="+mn-lt"/>
                <a:cs typeface="Calibri" pitchFamily="34" charset="0"/>
              </a:rPr>
              <a:t>Understand the </a:t>
            </a:r>
            <a:r>
              <a:rPr lang="en-US" sz="1800" dirty="0" err="1">
                <a:latin typeface="+mn-lt"/>
                <a:cs typeface="Calibri" pitchFamily="34" charset="0"/>
              </a:rPr>
              <a:t>AirLife</a:t>
            </a:r>
            <a:r>
              <a:rPr lang="en-US" sz="1800" dirty="0">
                <a:latin typeface="+mn-lt"/>
                <a:cs typeface="Calibri" pitchFamily="34" charset="0"/>
              </a:rPr>
              <a:t> solution for closed suction catheters for neonates.</a:t>
            </a:r>
          </a:p>
          <a:p>
            <a:pPr marL="342900" indent="-342900" eaLnBrk="1" hangingPunct="1">
              <a:buClr>
                <a:srgbClr val="0070C0"/>
              </a:buClr>
              <a:buFont typeface="Arial" panose="020B0604020202020204" pitchFamily="34" charset="0"/>
              <a:buChar char="•"/>
            </a:pPr>
            <a:endParaRPr lang="en-US" sz="1800" dirty="0">
              <a:latin typeface="+mn-lt"/>
              <a:cs typeface="Calibri" pitchFamily="34" charset="0"/>
            </a:endParaRPr>
          </a:p>
          <a:p>
            <a:pPr marL="342900" indent="-342900" eaLnBrk="1" hangingPunct="1">
              <a:buClr>
                <a:srgbClr val="0070C0"/>
              </a:buClr>
              <a:buFont typeface="Arial" panose="020B0604020202020204" pitchFamily="34" charset="0"/>
              <a:buChar char="•"/>
            </a:pPr>
            <a:r>
              <a:rPr lang="en-US" sz="1800" dirty="0">
                <a:latin typeface="+mn-lt"/>
                <a:cs typeface="Calibri" pitchFamily="34" charset="0"/>
              </a:rPr>
              <a:t>State the features of Neonatal CSS.</a:t>
            </a:r>
          </a:p>
        </p:txBody>
      </p:sp>
      <p:sp>
        <p:nvSpPr>
          <p:cNvPr id="15362" name="Rectangle 2"/>
          <p:cNvSpPr>
            <a:spLocks noGrp="1" noChangeArrowheads="1"/>
          </p:cNvSpPr>
          <p:nvPr>
            <p:ph type="title"/>
          </p:nvPr>
        </p:nvSpPr>
        <p:spPr>
          <a:xfrm>
            <a:off x="483306" y="390887"/>
            <a:ext cx="11669781" cy="813766"/>
          </a:xfrm>
        </p:spPr>
        <p:txBody>
          <a:bodyPr>
            <a:noAutofit/>
          </a:bodyPr>
          <a:lstStyle/>
          <a:p>
            <a:pPr eaLnBrk="1" hangingPunct="1"/>
            <a:r>
              <a:rPr lang="en-US" sz="3200" dirty="0">
                <a:solidFill>
                  <a:srgbClr val="1D51A4"/>
                </a:solidFill>
              </a:rPr>
              <a:t>BALLARD* Closed Suction System for Pediatric &amp; Neonate</a:t>
            </a:r>
            <a:br>
              <a:rPr lang="en-US" sz="3200" dirty="0">
                <a:solidFill>
                  <a:srgbClr val="1D51A4"/>
                </a:solidFill>
              </a:rPr>
            </a:br>
            <a:endParaRPr lang="en-US" sz="3200" dirty="0">
              <a:solidFill>
                <a:srgbClr val="1D51A4"/>
              </a:solidFill>
            </a:endParaRPr>
          </a:p>
        </p:txBody>
      </p:sp>
    </p:spTree>
    <p:extLst>
      <p:ext uri="{BB962C8B-B14F-4D97-AF65-F5344CB8AC3E}">
        <p14:creationId xmlns:p14="http://schemas.microsoft.com/office/powerpoint/2010/main" val="799771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normAutofit/>
          </a:bodyPr>
          <a:lstStyle/>
          <a:p>
            <a:pPr eaLnBrk="1" hangingPunct="1">
              <a:lnSpc>
                <a:spcPct val="150000"/>
              </a:lnSpc>
            </a:pPr>
            <a:r>
              <a:rPr lang="en-US" sz="1800" dirty="0">
                <a:latin typeface="+mn-lt"/>
                <a:cs typeface="Calibri" pitchFamily="34" charset="0"/>
              </a:rPr>
              <a:t>An infant less than a month old</a:t>
            </a:r>
          </a:p>
          <a:p>
            <a:pPr eaLnBrk="1" hangingPunct="1">
              <a:lnSpc>
                <a:spcPct val="150000"/>
              </a:lnSpc>
            </a:pPr>
            <a:r>
              <a:rPr lang="en-US" sz="1800" dirty="0">
                <a:latin typeface="+mn-lt"/>
                <a:cs typeface="Calibri" pitchFamily="34" charset="0"/>
              </a:rPr>
              <a:t>Special Considerations:</a:t>
            </a:r>
          </a:p>
          <a:p>
            <a:pPr lvl="6">
              <a:lnSpc>
                <a:spcPct val="150000"/>
              </a:lnSpc>
              <a:buClr>
                <a:srgbClr val="0070C0"/>
              </a:buClr>
            </a:pPr>
            <a:r>
              <a:rPr lang="en-US" dirty="0">
                <a:latin typeface="+mn-lt"/>
                <a:cs typeface="Calibri" pitchFamily="34" charset="0"/>
              </a:rPr>
              <a:t>Mechanical Ventilation is different</a:t>
            </a:r>
          </a:p>
          <a:p>
            <a:pPr lvl="6">
              <a:lnSpc>
                <a:spcPct val="150000"/>
              </a:lnSpc>
              <a:buClr>
                <a:srgbClr val="0070C0"/>
              </a:buClr>
            </a:pPr>
            <a:r>
              <a:rPr lang="en-US" dirty="0">
                <a:latin typeface="+mn-lt"/>
                <a:cs typeface="Calibri" pitchFamily="34" charset="0"/>
              </a:rPr>
              <a:t>Suctioning is markedly different</a:t>
            </a:r>
          </a:p>
          <a:p>
            <a:pPr lvl="6">
              <a:lnSpc>
                <a:spcPct val="150000"/>
              </a:lnSpc>
              <a:buClr>
                <a:srgbClr val="0070C0"/>
              </a:buClr>
            </a:pPr>
            <a:r>
              <a:rPr lang="en-US" dirty="0">
                <a:latin typeface="+mn-lt"/>
                <a:cs typeface="Calibri" pitchFamily="34" charset="0"/>
              </a:rPr>
              <a:t>Vital signs are much more likely to change</a:t>
            </a:r>
          </a:p>
        </p:txBody>
      </p:sp>
      <p:sp>
        <p:nvSpPr>
          <p:cNvPr id="16386" name="Rectangle 2"/>
          <p:cNvSpPr>
            <a:spLocks noGrp="1" noChangeArrowheads="1"/>
          </p:cNvSpPr>
          <p:nvPr>
            <p:ph type="title"/>
          </p:nvPr>
        </p:nvSpPr>
        <p:spPr>
          <a:xfrm>
            <a:off x="522219" y="167150"/>
            <a:ext cx="10515600" cy="813766"/>
          </a:xfrm>
        </p:spPr>
        <p:txBody>
          <a:bodyPr/>
          <a:lstStyle/>
          <a:p>
            <a:pPr eaLnBrk="1" hangingPunct="1"/>
            <a:r>
              <a:rPr lang="en-US" sz="3200" dirty="0">
                <a:solidFill>
                  <a:srgbClr val="1D51A4"/>
                </a:solidFill>
              </a:rPr>
              <a:t>Neonate Population</a:t>
            </a:r>
            <a:r>
              <a:rPr lang="en-US" dirty="0"/>
              <a:t>	</a:t>
            </a:r>
          </a:p>
        </p:txBody>
      </p:sp>
    </p:spTree>
    <p:extLst>
      <p:ext uri="{BB962C8B-B14F-4D97-AF65-F5344CB8AC3E}">
        <p14:creationId xmlns:p14="http://schemas.microsoft.com/office/powerpoint/2010/main" val="188261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b="1" dirty="0">
                <a:latin typeface="+mn-lt"/>
                <a:cs typeface="Calibri" pitchFamily="34" charset="0"/>
              </a:rPr>
              <a:t>Nursing Staff: </a:t>
            </a:r>
          </a:p>
          <a:p>
            <a:endParaRPr lang="en-US" sz="2000" b="1" dirty="0">
              <a:latin typeface="+mn-lt"/>
              <a:cs typeface="Calibri" pitchFamily="34" charset="0"/>
            </a:endParaRPr>
          </a:p>
          <a:p>
            <a:pPr lvl="1"/>
            <a:r>
              <a:rPr lang="en-US" sz="1800" dirty="0">
                <a:latin typeface="+mn-lt"/>
                <a:cs typeface="Calibri" pitchFamily="34" charset="0"/>
              </a:rPr>
              <a:t>One on One nursing</a:t>
            </a:r>
            <a:br>
              <a:rPr lang="en-US" sz="1800" dirty="0">
                <a:latin typeface="+mn-lt"/>
                <a:cs typeface="Calibri" pitchFamily="34" charset="0"/>
              </a:rPr>
            </a:br>
            <a:r>
              <a:rPr lang="en-US" sz="1800" dirty="0">
                <a:latin typeface="+mn-lt"/>
                <a:cs typeface="Calibri" pitchFamily="34" charset="0"/>
              </a:rPr>
              <a:t> </a:t>
            </a:r>
          </a:p>
          <a:p>
            <a:pPr lvl="1"/>
            <a:r>
              <a:rPr lang="en-US" sz="1800" dirty="0">
                <a:latin typeface="+mn-lt"/>
                <a:cs typeface="Calibri" pitchFamily="34" charset="0"/>
              </a:rPr>
              <a:t>Extremely protective</a:t>
            </a:r>
            <a:br>
              <a:rPr lang="en-US" sz="1800" dirty="0">
                <a:latin typeface="+mn-lt"/>
                <a:cs typeface="Calibri" pitchFamily="34" charset="0"/>
              </a:rPr>
            </a:br>
            <a:endParaRPr lang="en-US" sz="1800" dirty="0">
              <a:latin typeface="+mn-lt"/>
              <a:cs typeface="Calibri" pitchFamily="34" charset="0"/>
            </a:endParaRPr>
          </a:p>
          <a:p>
            <a:pPr lvl="1"/>
            <a:r>
              <a:rPr lang="en-US" sz="1800" dirty="0">
                <a:latin typeface="+mn-lt"/>
                <a:cs typeface="Calibri" pitchFamily="34" charset="0"/>
              </a:rPr>
              <a:t>Rarely float nurses</a:t>
            </a:r>
            <a:br>
              <a:rPr lang="en-US" sz="1800" dirty="0">
                <a:latin typeface="+mn-lt"/>
                <a:cs typeface="Calibri" pitchFamily="34" charset="0"/>
              </a:rPr>
            </a:br>
            <a:endParaRPr lang="en-US" sz="1800" dirty="0">
              <a:latin typeface="+mn-lt"/>
              <a:cs typeface="Calibri" pitchFamily="34" charset="0"/>
            </a:endParaRPr>
          </a:p>
          <a:p>
            <a:pPr lvl="1"/>
            <a:r>
              <a:rPr lang="en-US" sz="1800" dirty="0">
                <a:latin typeface="+mn-lt"/>
                <a:cs typeface="Calibri" pitchFamily="34" charset="0"/>
              </a:rPr>
              <a:t>Highly motivated and educated</a:t>
            </a:r>
            <a:br>
              <a:rPr lang="en-US" sz="1800" dirty="0">
                <a:latin typeface="+mn-lt"/>
                <a:cs typeface="Calibri" pitchFamily="34" charset="0"/>
              </a:rPr>
            </a:br>
            <a:endParaRPr lang="en-US" sz="1800" dirty="0">
              <a:latin typeface="+mn-lt"/>
              <a:cs typeface="Calibri" pitchFamily="34" charset="0"/>
            </a:endParaRPr>
          </a:p>
          <a:p>
            <a:pPr lvl="1"/>
            <a:r>
              <a:rPr lang="en-US" sz="1800" dirty="0">
                <a:latin typeface="+mn-lt"/>
                <a:cs typeface="Calibri" pitchFamily="34" charset="0"/>
              </a:rPr>
              <a:t>Critically evaluate new techniques and products</a:t>
            </a:r>
          </a:p>
        </p:txBody>
      </p:sp>
      <p:sp>
        <p:nvSpPr>
          <p:cNvPr id="2" name="Title 1"/>
          <p:cNvSpPr>
            <a:spLocks noGrp="1"/>
          </p:cNvSpPr>
          <p:nvPr>
            <p:ph type="title"/>
          </p:nvPr>
        </p:nvSpPr>
        <p:spPr>
          <a:xfrm>
            <a:off x="522219" y="157422"/>
            <a:ext cx="10515600" cy="813766"/>
          </a:xfrm>
        </p:spPr>
        <p:txBody>
          <a:bodyPr/>
          <a:lstStyle/>
          <a:p>
            <a:r>
              <a:rPr lang="en-US" sz="3200" dirty="0">
                <a:solidFill>
                  <a:srgbClr val="1D51A4"/>
                </a:solidFill>
              </a:rPr>
              <a:t>NICU and PICU</a:t>
            </a:r>
            <a:r>
              <a:rPr lang="en-US" b="1" dirty="0"/>
              <a:t>	</a:t>
            </a:r>
          </a:p>
        </p:txBody>
      </p:sp>
    </p:spTree>
    <p:extLst>
      <p:ext uri="{BB962C8B-B14F-4D97-AF65-F5344CB8AC3E}">
        <p14:creationId xmlns:p14="http://schemas.microsoft.com/office/powerpoint/2010/main" val="184379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p:txBody>
          <a:bodyPr/>
          <a:lstStyle/>
          <a:p>
            <a:r>
              <a:rPr lang="en-US" sz="2000" b="1" dirty="0">
                <a:latin typeface="+mn-lt"/>
                <a:cs typeface="Calibri" pitchFamily="34" charset="0"/>
              </a:rPr>
              <a:t>Population - Neonatal Issues: </a:t>
            </a:r>
          </a:p>
          <a:p>
            <a:endParaRPr lang="en-US" sz="2000" b="1" dirty="0">
              <a:latin typeface="+mn-lt"/>
              <a:cs typeface="Calibri" pitchFamily="34" charset="0"/>
            </a:endParaRPr>
          </a:p>
          <a:p>
            <a:pPr marL="457200" lvl="1" indent="0">
              <a:buNone/>
            </a:pPr>
            <a:r>
              <a:rPr lang="en-US" sz="1800" dirty="0">
                <a:latin typeface="+mn-lt"/>
                <a:cs typeface="Calibri" pitchFamily="34" charset="0"/>
              </a:rPr>
              <a:t>Immature lungs</a:t>
            </a:r>
          </a:p>
          <a:p>
            <a:pPr marL="457200" lvl="1" indent="0">
              <a:buNone/>
            </a:pPr>
            <a:r>
              <a:rPr lang="en-US" sz="1800" dirty="0">
                <a:latin typeface="+mn-lt"/>
                <a:cs typeface="Calibri" pitchFamily="34" charset="0"/>
              </a:rPr>
              <a:t>Decreased or no surfactant</a:t>
            </a:r>
          </a:p>
          <a:p>
            <a:pPr marL="457200" lvl="1" indent="0">
              <a:buNone/>
            </a:pPr>
            <a:r>
              <a:rPr lang="en-US" sz="1800" dirty="0">
                <a:latin typeface="+mn-lt"/>
                <a:cs typeface="Calibri" pitchFamily="34" charset="0"/>
              </a:rPr>
              <a:t>Increased work of breathing</a:t>
            </a:r>
          </a:p>
          <a:p>
            <a:pPr marL="457200" lvl="1" indent="0">
              <a:buNone/>
            </a:pPr>
            <a:r>
              <a:rPr lang="en-US" sz="1800" dirty="0">
                <a:latin typeface="+mn-lt"/>
                <a:cs typeface="Calibri" pitchFamily="34" charset="0"/>
              </a:rPr>
              <a:t>Ventilator complications 	</a:t>
            </a:r>
          </a:p>
          <a:p>
            <a:pPr marL="914400" lvl="2" indent="0">
              <a:buClr>
                <a:srgbClr val="0070C0"/>
              </a:buClr>
              <a:buNone/>
            </a:pPr>
            <a:r>
              <a:rPr lang="en-US" sz="1800" dirty="0" err="1">
                <a:latin typeface="+mn-lt"/>
                <a:cs typeface="Calibri" pitchFamily="34" charset="0"/>
              </a:rPr>
              <a:t>Barotrauma</a:t>
            </a:r>
            <a:r>
              <a:rPr lang="en-US" sz="1800" dirty="0">
                <a:latin typeface="+mn-lt"/>
                <a:cs typeface="Calibri" pitchFamily="34" charset="0"/>
              </a:rPr>
              <a:t>/</a:t>
            </a:r>
            <a:r>
              <a:rPr lang="en-US" sz="1800" dirty="0" err="1">
                <a:latin typeface="+mn-lt"/>
                <a:cs typeface="Calibri" pitchFamily="34" charset="0"/>
              </a:rPr>
              <a:t>Volutrauma</a:t>
            </a:r>
            <a:endParaRPr lang="en-US" sz="1800" dirty="0">
              <a:latin typeface="+mn-lt"/>
              <a:cs typeface="Calibri" pitchFamily="34" charset="0"/>
            </a:endParaRPr>
          </a:p>
          <a:p>
            <a:pPr marL="914400" lvl="2" indent="0">
              <a:buClr>
                <a:srgbClr val="0070C0"/>
              </a:buClr>
              <a:buNone/>
            </a:pPr>
            <a:r>
              <a:rPr lang="en-US" sz="1800" dirty="0">
                <a:latin typeface="+mn-lt"/>
                <a:cs typeface="Calibri" pitchFamily="34" charset="0"/>
              </a:rPr>
              <a:t>Infection</a:t>
            </a:r>
          </a:p>
          <a:p>
            <a:pPr marL="457200" lvl="1" indent="0">
              <a:buNone/>
            </a:pPr>
            <a:r>
              <a:rPr lang="en-US" sz="1800" dirty="0">
                <a:latin typeface="+mn-lt"/>
                <a:cs typeface="Calibri" pitchFamily="34" charset="0"/>
              </a:rPr>
              <a:t>Low body temperature</a:t>
            </a:r>
          </a:p>
          <a:p>
            <a:endParaRPr lang="en-US" dirty="0">
              <a:latin typeface="Calibri" pitchFamily="34" charset="0"/>
              <a:cs typeface="Calibri" pitchFamily="34" charset="0"/>
            </a:endParaRPr>
          </a:p>
        </p:txBody>
      </p:sp>
      <p:sp>
        <p:nvSpPr>
          <p:cNvPr id="18434" name="Rectangle 6"/>
          <p:cNvSpPr>
            <a:spLocks noGrp="1" noChangeArrowheads="1"/>
          </p:cNvSpPr>
          <p:nvPr>
            <p:ph type="title"/>
          </p:nvPr>
        </p:nvSpPr>
        <p:spPr>
          <a:xfrm>
            <a:off x="497899" y="167149"/>
            <a:ext cx="10515600" cy="813766"/>
          </a:xfrm>
        </p:spPr>
        <p:txBody>
          <a:bodyPr/>
          <a:lstStyle/>
          <a:p>
            <a:r>
              <a:rPr lang="en-US" sz="3200" dirty="0">
                <a:solidFill>
                  <a:srgbClr val="1D51A4"/>
                </a:solidFill>
              </a:rPr>
              <a:t>NICU</a:t>
            </a:r>
          </a:p>
        </p:txBody>
      </p:sp>
    </p:spTree>
    <p:extLst>
      <p:ext uri="{BB962C8B-B14F-4D97-AF65-F5344CB8AC3E}">
        <p14:creationId xmlns:p14="http://schemas.microsoft.com/office/powerpoint/2010/main" val="42054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anim calcmode="lin" valueType="num">
                                      <p:cBhvr additive="base">
                                        <p:cTn id="11"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anim calcmode="lin" valueType="num">
                                      <p:cBhvr additive="base">
                                        <p:cTn id="1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43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anim calcmode="lin" valueType="num">
                                      <p:cBhvr additive="base">
                                        <p:cTn id="19"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435">
                                            <p:txEl>
                                              <p:pRg st="5" end="5"/>
                                            </p:txEl>
                                          </p:spTgt>
                                        </p:tgtEl>
                                        <p:attrNameLst>
                                          <p:attrName>style.visibility</p:attrName>
                                        </p:attrNameLst>
                                      </p:cBhvr>
                                      <p:to>
                                        <p:strVal val="visible"/>
                                      </p:to>
                                    </p:set>
                                    <p:anim calcmode="lin" valueType="num">
                                      <p:cBhvr additive="base">
                                        <p:cTn id="23"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5">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435">
                                            <p:txEl>
                                              <p:pRg st="6" end="6"/>
                                            </p:txEl>
                                          </p:spTgt>
                                        </p:tgtEl>
                                        <p:attrNameLst>
                                          <p:attrName>style.visibility</p:attrName>
                                        </p:attrNameLst>
                                      </p:cBhvr>
                                      <p:to>
                                        <p:strVal val="visible"/>
                                      </p:to>
                                    </p:set>
                                    <p:anim calcmode="lin" valueType="num">
                                      <p:cBhvr additive="base">
                                        <p:cTn id="27" dur="500" fill="hold"/>
                                        <p:tgtEl>
                                          <p:spTgt spid="1843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43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435">
                                            <p:txEl>
                                              <p:pRg st="7" end="7"/>
                                            </p:txEl>
                                          </p:spTgt>
                                        </p:tgtEl>
                                        <p:attrNameLst>
                                          <p:attrName>style.visibility</p:attrName>
                                        </p:attrNameLst>
                                      </p:cBhvr>
                                      <p:to>
                                        <p:strVal val="visible"/>
                                      </p:to>
                                    </p:set>
                                    <p:anim calcmode="lin" valueType="num">
                                      <p:cBhvr additive="base">
                                        <p:cTn id="31" dur="500" fill="hold"/>
                                        <p:tgtEl>
                                          <p:spTgt spid="1843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435">
                                            <p:txEl>
                                              <p:pRg st="8" end="8"/>
                                            </p:txEl>
                                          </p:spTgt>
                                        </p:tgtEl>
                                        <p:attrNameLst>
                                          <p:attrName>style.visibility</p:attrName>
                                        </p:attrNameLst>
                                      </p:cBhvr>
                                      <p:to>
                                        <p:strVal val="visible"/>
                                      </p:to>
                                    </p:set>
                                    <p:anim calcmode="lin" valueType="num">
                                      <p:cBhvr additive="base">
                                        <p:cTn id="35" dur="500" fill="hold"/>
                                        <p:tgtEl>
                                          <p:spTgt spid="1843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43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p:cNvSpPr>
            <a:spLocks noChangeArrowheads="1"/>
          </p:cNvSpPr>
          <p:nvPr/>
        </p:nvSpPr>
        <p:spPr bwMode="auto">
          <a:xfrm>
            <a:off x="1828800" y="2057400"/>
            <a:ext cx="4572000" cy="4648200"/>
          </a:xfrm>
          <a:prstGeom prst="rect">
            <a:avLst/>
          </a:prstGeom>
          <a:noFill/>
          <a:ln w="9525">
            <a:noFill/>
            <a:miter lim="800000"/>
            <a:headEnd/>
            <a:tailEnd/>
          </a:ln>
        </p:spPr>
        <p:txBody>
          <a:bodyPr/>
          <a:lstStyle/>
          <a:p>
            <a:pPr marL="627063" lvl="1" indent="-169863">
              <a:spcBef>
                <a:spcPct val="100000"/>
              </a:spcBef>
              <a:buClr>
                <a:schemeClr val="tx1"/>
              </a:buClr>
              <a:buSzPct val="120000"/>
            </a:pPr>
            <a:endParaRPr lang="en-US" sz="1400" b="1"/>
          </a:p>
        </p:txBody>
      </p:sp>
      <p:pic>
        <p:nvPicPr>
          <p:cNvPr id="46082" name="Picture 2" descr="http://rds.yahoo.com/_ylt=A0WTbx70PdpJVjEB7qijzbkF/SIG=12arr9q3a/EXP=1239125876/**http%3A/www.med.umich.edu/opm/newspage/images/nicu1.jpg"/>
          <p:cNvPicPr>
            <a:picLocks noGrp="1" noChangeAspect="1" noChangeArrowheads="1"/>
          </p:cNvPicPr>
          <p:nvPr>
            <p:ph idx="1"/>
          </p:nvPr>
        </p:nvPicPr>
        <p:blipFill>
          <a:blip r:embed="rId3" cstate="print"/>
          <a:stretch>
            <a:fillRect/>
          </a:stretch>
        </p:blipFill>
        <p:spPr bwMode="auto">
          <a:xfrm>
            <a:off x="4285557" y="4197552"/>
            <a:ext cx="3021969" cy="2266477"/>
          </a:xfrm>
          <a:prstGeom prst="rect">
            <a:avLst/>
          </a:prstGeom>
          <a:noFill/>
        </p:spPr>
      </p:pic>
      <p:sp>
        <p:nvSpPr>
          <p:cNvPr id="19460" name="Rectangle 4"/>
          <p:cNvSpPr>
            <a:spLocks noGrp="1" noChangeArrowheads="1"/>
          </p:cNvSpPr>
          <p:nvPr>
            <p:ph type="title"/>
          </p:nvPr>
        </p:nvSpPr>
        <p:spPr>
          <a:xfrm>
            <a:off x="488171" y="180886"/>
            <a:ext cx="10515600" cy="813766"/>
          </a:xfrm>
        </p:spPr>
        <p:txBody>
          <a:bodyPr>
            <a:normAutofit/>
          </a:bodyPr>
          <a:lstStyle/>
          <a:p>
            <a:r>
              <a:rPr lang="en-US" sz="3200" dirty="0">
                <a:solidFill>
                  <a:srgbClr val="1D51A4"/>
                </a:solidFill>
              </a:rPr>
              <a:t>NICU</a:t>
            </a:r>
          </a:p>
        </p:txBody>
      </p:sp>
      <p:sp>
        <p:nvSpPr>
          <p:cNvPr id="19461" name="Rectangle 5"/>
          <p:cNvSpPr>
            <a:spLocks noGrp="1" noChangeArrowheads="1"/>
          </p:cNvSpPr>
          <p:nvPr>
            <p:ph type="body" sz="half" idx="4294967295"/>
          </p:nvPr>
        </p:nvSpPr>
        <p:spPr>
          <a:xfrm>
            <a:off x="522218" y="1371600"/>
            <a:ext cx="7148041" cy="3249038"/>
          </a:xfrm>
        </p:spPr>
        <p:txBody>
          <a:bodyPr>
            <a:noAutofit/>
          </a:bodyPr>
          <a:lstStyle/>
          <a:p>
            <a:pPr marL="0" indent="0">
              <a:buClr>
                <a:srgbClr val="0070C0"/>
              </a:buClr>
              <a:buNone/>
            </a:pPr>
            <a:r>
              <a:rPr lang="en-US" sz="2000" b="1" dirty="0">
                <a:latin typeface="+mn-lt"/>
                <a:cs typeface="Calibri" pitchFamily="34" charset="0"/>
              </a:rPr>
              <a:t>Premature Infants: </a:t>
            </a:r>
          </a:p>
          <a:p>
            <a:pPr marL="0" indent="0">
              <a:buClr>
                <a:srgbClr val="0070C0"/>
              </a:buClr>
              <a:buNone/>
            </a:pPr>
            <a:endParaRPr lang="en-US" sz="2000" b="1" dirty="0">
              <a:latin typeface="+mn-lt"/>
              <a:cs typeface="Calibri" pitchFamily="34" charset="0"/>
            </a:endParaRPr>
          </a:p>
          <a:p>
            <a:pPr>
              <a:buClr>
                <a:srgbClr val="0070C0"/>
              </a:buClr>
            </a:pPr>
            <a:r>
              <a:rPr lang="en-US" sz="1800" dirty="0">
                <a:latin typeface="+mn-lt"/>
                <a:cs typeface="Calibri" pitchFamily="34" charset="0"/>
              </a:rPr>
              <a:t>Under gestational age (full term is 40 weeks)</a:t>
            </a:r>
          </a:p>
          <a:p>
            <a:pPr>
              <a:buClr>
                <a:srgbClr val="0070C0"/>
              </a:buClr>
            </a:pPr>
            <a:r>
              <a:rPr lang="en-US" sz="1800" dirty="0">
                <a:latin typeface="+mn-lt"/>
                <a:cs typeface="Calibri" pitchFamily="34" charset="0"/>
              </a:rPr>
              <a:t>Organ Systems are not completely developed</a:t>
            </a:r>
          </a:p>
          <a:p>
            <a:pPr lvl="3">
              <a:buClr>
                <a:srgbClr val="0070C0"/>
              </a:buClr>
            </a:pPr>
            <a:r>
              <a:rPr lang="en-US" dirty="0">
                <a:latin typeface="+mn-lt"/>
                <a:cs typeface="Calibri" pitchFamily="34" charset="0"/>
              </a:rPr>
              <a:t>Lungs begin producing surfactant at 26 weeks</a:t>
            </a:r>
          </a:p>
          <a:p>
            <a:pPr lvl="3">
              <a:buClr>
                <a:srgbClr val="0070C0"/>
              </a:buClr>
            </a:pPr>
            <a:r>
              <a:rPr lang="en-US" dirty="0">
                <a:latin typeface="+mn-lt"/>
                <a:cs typeface="Calibri" pitchFamily="34" charset="0"/>
              </a:rPr>
              <a:t>Immune System develops at 32 weeks</a:t>
            </a:r>
          </a:p>
          <a:p>
            <a:pPr lvl="3">
              <a:buClr>
                <a:srgbClr val="0070C0"/>
              </a:buClr>
            </a:pPr>
            <a:r>
              <a:rPr lang="en-US" dirty="0">
                <a:latin typeface="+mn-lt"/>
                <a:cs typeface="Calibri" pitchFamily="34" charset="0"/>
              </a:rPr>
              <a:t>Lungs increase production of surfactant at 38 weeks</a:t>
            </a:r>
          </a:p>
          <a:p>
            <a:pPr lvl="3">
              <a:buClr>
                <a:srgbClr val="0070C0"/>
              </a:buClr>
            </a:pPr>
            <a:r>
              <a:rPr lang="en-US" dirty="0">
                <a:latin typeface="+mn-lt"/>
                <a:cs typeface="Calibri" pitchFamily="34" charset="0"/>
              </a:rPr>
              <a:t>GI System is still immature at 34 weeks</a:t>
            </a:r>
          </a:p>
          <a:p>
            <a:pPr>
              <a:buClr>
                <a:srgbClr val="0070C0"/>
              </a:buClr>
            </a:pPr>
            <a:r>
              <a:rPr lang="en-US" sz="1800" dirty="0" err="1">
                <a:latin typeface="+mn-lt"/>
                <a:cs typeface="Calibri" pitchFamily="34" charset="0"/>
              </a:rPr>
              <a:t>Immunosuppressed</a:t>
            </a:r>
            <a:endParaRPr lang="en-US" sz="1800" dirty="0">
              <a:latin typeface="+mn-lt"/>
              <a:cs typeface="Calibri" pitchFamily="34" charset="0"/>
            </a:endParaRPr>
          </a:p>
          <a:p>
            <a:endParaRPr lang="en-US" dirty="0"/>
          </a:p>
        </p:txBody>
      </p:sp>
      <p:pic>
        <p:nvPicPr>
          <p:cNvPr id="2" name="Picture 1">
            <a:extLst>
              <a:ext uri="{FF2B5EF4-FFF2-40B4-BE49-F238E27FC236}">
                <a16:creationId xmlns:a16="http://schemas.microsoft.com/office/drawing/2014/main" id="{49B3696E-B260-7F57-8248-32A093ACEAE1}"/>
              </a:ext>
            </a:extLst>
          </p:cNvPr>
          <p:cNvPicPr>
            <a:picLocks noChangeAspect="1"/>
          </p:cNvPicPr>
          <p:nvPr/>
        </p:nvPicPr>
        <p:blipFill>
          <a:blip r:embed="rId4"/>
          <a:stretch>
            <a:fillRect/>
          </a:stretch>
        </p:blipFill>
        <p:spPr>
          <a:xfrm>
            <a:off x="8229600" y="4184491"/>
            <a:ext cx="3069851" cy="2303207"/>
          </a:xfrm>
          <a:prstGeom prst="rect">
            <a:avLst/>
          </a:prstGeom>
        </p:spPr>
      </p:pic>
    </p:spTree>
    <p:extLst>
      <p:ext uri="{BB962C8B-B14F-4D97-AF65-F5344CB8AC3E}">
        <p14:creationId xmlns:p14="http://schemas.microsoft.com/office/powerpoint/2010/main" val="341406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nodePh="1">
                                  <p:stCondLst>
                                    <p:cond delay="0"/>
                                  </p:stCondLst>
                                  <p:endCondLst>
                                    <p:cond evt="begin" delay="0">
                                      <p:tn val="5"/>
                                    </p:cond>
                                  </p:endCondLst>
                                  <p:childTnLst>
                                    <p:set>
                                      <p:cBhvr>
                                        <p:cTn id="6" dur="1" fill="hold">
                                          <p:stCondLst>
                                            <p:cond delay="0"/>
                                          </p:stCondLst>
                                        </p:cTn>
                                        <p:tgtEl>
                                          <p:spTgt spid="362499">
                                            <p:txEl>
                                              <p:pRg st="0" end="0"/>
                                            </p:txEl>
                                          </p:spTgt>
                                        </p:tgtEl>
                                        <p:attrNameLst>
                                          <p:attrName>style.visibility</p:attrName>
                                        </p:attrNameLst>
                                      </p:cBhvr>
                                      <p:to>
                                        <p:strVal val="visible"/>
                                      </p:to>
                                    </p:set>
                                    <p:anim calcmode="lin" valueType="num">
                                      <p:cBhvr>
                                        <p:cTn id="7" dur="500" fill="hold"/>
                                        <p:tgtEl>
                                          <p:spTgt spid="362499">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62499">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362499">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3624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6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6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46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46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bldLvl="2" autoUpdateAnimBg="0"/>
      <p:bldP spid="194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150000"/>
              </a:lnSpc>
              <a:buClr>
                <a:schemeClr val="accent1"/>
              </a:buClr>
            </a:pPr>
            <a:r>
              <a:rPr lang="en-US" sz="2000" b="1" dirty="0">
                <a:latin typeface="+mn-lt"/>
                <a:cs typeface="Calibri" pitchFamily="34" charset="0"/>
              </a:rPr>
              <a:t>Ventilation Strategies:</a:t>
            </a:r>
          </a:p>
          <a:p>
            <a:pPr marL="285750" indent="-285750">
              <a:lnSpc>
                <a:spcPct val="150000"/>
              </a:lnSpc>
              <a:buClr>
                <a:schemeClr val="accent1"/>
              </a:buClr>
              <a:buFont typeface="Arial" panose="020B0604020202020204" pitchFamily="34" charset="0"/>
              <a:buChar char="•"/>
            </a:pPr>
            <a:r>
              <a:rPr lang="en-US" sz="1800" dirty="0">
                <a:latin typeface="+mn-lt"/>
                <a:cs typeface="Calibri" pitchFamily="34" charset="0"/>
              </a:rPr>
              <a:t>Continuous Positive Airway Pressure </a:t>
            </a:r>
            <a:r>
              <a:rPr lang="en-US" sz="1800" b="1" dirty="0">
                <a:solidFill>
                  <a:srgbClr val="00B050"/>
                </a:solidFill>
                <a:latin typeface="+mn-lt"/>
                <a:cs typeface="Calibri" pitchFamily="34" charset="0"/>
              </a:rPr>
              <a:t>(CPAP) </a:t>
            </a:r>
            <a:r>
              <a:rPr lang="en-US" sz="1800" dirty="0">
                <a:latin typeface="+mn-lt"/>
                <a:cs typeface="Calibri" pitchFamily="34" charset="0"/>
              </a:rPr>
              <a:t>– may minimize ventilator associated lung injury.</a:t>
            </a:r>
          </a:p>
          <a:p>
            <a:pPr marL="285750" indent="-285750">
              <a:lnSpc>
                <a:spcPct val="150000"/>
              </a:lnSpc>
              <a:buClr>
                <a:schemeClr val="accent1"/>
              </a:buClr>
              <a:buFont typeface="Arial" panose="020B0604020202020204" pitchFamily="34" charset="0"/>
              <a:buChar char="•"/>
            </a:pPr>
            <a:r>
              <a:rPr lang="en-US" sz="1800" dirty="0">
                <a:latin typeface="+mn-lt"/>
                <a:cs typeface="Calibri" pitchFamily="34" charset="0"/>
              </a:rPr>
              <a:t>Conventional Mechanical Ventilation – complex interrelationship among the ventilator, blood gas values, mechanical characteristics of the respiratory system and the infant’s spontaneous respiratory efforts.</a:t>
            </a:r>
          </a:p>
          <a:p>
            <a:pPr marL="285750" indent="-285750">
              <a:lnSpc>
                <a:spcPct val="150000"/>
              </a:lnSpc>
              <a:buClr>
                <a:schemeClr val="accent1"/>
              </a:buClr>
              <a:buFont typeface="Arial" panose="020B0604020202020204" pitchFamily="34" charset="0"/>
              <a:buChar char="•"/>
            </a:pPr>
            <a:r>
              <a:rPr lang="en-US" sz="1800" dirty="0">
                <a:latin typeface="+mn-lt"/>
                <a:cs typeface="Calibri" pitchFamily="34" charset="0"/>
              </a:rPr>
              <a:t>Manipulating Peak Inspiratory Pressure </a:t>
            </a:r>
            <a:r>
              <a:rPr lang="en-US" sz="1800" b="1" dirty="0">
                <a:solidFill>
                  <a:srgbClr val="00B050"/>
                </a:solidFill>
                <a:latin typeface="+mn-lt"/>
                <a:cs typeface="Calibri" pitchFamily="34" charset="0"/>
              </a:rPr>
              <a:t>(PIP), </a:t>
            </a:r>
            <a:br>
              <a:rPr lang="en-US" sz="1800" b="1" dirty="0">
                <a:solidFill>
                  <a:srgbClr val="00B050"/>
                </a:solidFill>
                <a:latin typeface="+mn-lt"/>
                <a:cs typeface="Calibri" pitchFamily="34" charset="0"/>
              </a:rPr>
            </a:br>
            <a:r>
              <a:rPr lang="en-US" sz="1800" dirty="0">
                <a:latin typeface="+mn-lt"/>
                <a:cs typeface="Calibri" pitchFamily="34" charset="0"/>
              </a:rPr>
              <a:t>Positive End Expiratory Pressure </a:t>
            </a:r>
            <a:r>
              <a:rPr lang="en-US" sz="1800" dirty="0">
                <a:solidFill>
                  <a:srgbClr val="00B050"/>
                </a:solidFill>
                <a:latin typeface="+mn-lt"/>
                <a:cs typeface="Calibri" pitchFamily="34" charset="0"/>
              </a:rPr>
              <a:t>(</a:t>
            </a:r>
            <a:r>
              <a:rPr lang="en-US" sz="1800" b="1" dirty="0">
                <a:solidFill>
                  <a:srgbClr val="00B050"/>
                </a:solidFill>
                <a:latin typeface="+mn-lt"/>
                <a:cs typeface="Calibri" pitchFamily="34" charset="0"/>
              </a:rPr>
              <a:t>PEEP), </a:t>
            </a:r>
            <a:r>
              <a:rPr lang="en-US" sz="1800" dirty="0">
                <a:latin typeface="+mn-lt"/>
                <a:cs typeface="Calibri" pitchFamily="34" charset="0"/>
              </a:rPr>
              <a:t>Rate, Flow and others.</a:t>
            </a:r>
          </a:p>
          <a:p>
            <a:pPr marL="0" indent="0">
              <a:buNone/>
            </a:pPr>
            <a:endParaRPr lang="en-US" dirty="0"/>
          </a:p>
        </p:txBody>
      </p:sp>
      <p:sp>
        <p:nvSpPr>
          <p:cNvPr id="4" name="Title 3"/>
          <p:cNvSpPr>
            <a:spLocks noGrp="1"/>
          </p:cNvSpPr>
          <p:nvPr>
            <p:ph type="title"/>
          </p:nvPr>
        </p:nvSpPr>
        <p:spPr>
          <a:xfrm>
            <a:off x="478445" y="147695"/>
            <a:ext cx="10515600" cy="813766"/>
          </a:xfrm>
        </p:spPr>
        <p:txBody>
          <a:bodyPr/>
          <a:lstStyle/>
          <a:p>
            <a:r>
              <a:rPr lang="en-US" sz="3200" dirty="0">
                <a:solidFill>
                  <a:srgbClr val="1D51A4"/>
                </a:solidFill>
              </a:rPr>
              <a:t>NICU and PICU</a:t>
            </a:r>
          </a:p>
        </p:txBody>
      </p:sp>
    </p:spTree>
    <p:extLst>
      <p:ext uri="{BB962C8B-B14F-4D97-AF65-F5344CB8AC3E}">
        <p14:creationId xmlns:p14="http://schemas.microsoft.com/office/powerpoint/2010/main" val="1619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0000"/>
      </a:dk1>
      <a:lt1>
        <a:srgbClr val="FFFFFF"/>
      </a:lt1>
      <a:dk2>
        <a:srgbClr val="3C3834"/>
      </a:dk2>
      <a:lt2>
        <a:srgbClr val="E7E6E6"/>
      </a:lt2>
      <a:accent1>
        <a:srgbClr val="FF9E1B"/>
      </a:accent1>
      <a:accent2>
        <a:srgbClr val="F16C24"/>
      </a:accent2>
      <a:accent3>
        <a:srgbClr val="3C3834"/>
      </a:accent3>
      <a:accent4>
        <a:srgbClr val="757575"/>
      </a:accent4>
      <a:accent5>
        <a:srgbClr val="CF3F6C"/>
      </a:accent5>
      <a:accent6>
        <a:srgbClr val="FB637E"/>
      </a:accent6>
      <a:hlink>
        <a:srgbClr val="FF9E1B"/>
      </a:hlink>
      <a:folHlink>
        <a:srgbClr val="FF9E1B"/>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2804</TotalTime>
  <Words>3182</Words>
  <Application>Microsoft Office PowerPoint</Application>
  <PresentationFormat>Widescreen</PresentationFormat>
  <Paragraphs>457</Paragraphs>
  <Slides>38</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Segoe UI Symbol</vt:lpstr>
      <vt:lpstr>System Font Regular</vt:lpstr>
      <vt:lpstr>Times New Roman</vt:lpstr>
      <vt:lpstr>Verdana</vt:lpstr>
      <vt:lpstr>Wingdings</vt:lpstr>
      <vt:lpstr>AirLife Theme</vt:lpstr>
      <vt:lpstr>Office Theme</vt:lpstr>
      <vt:lpstr>BALLARD*  Closed Suction Systems     Paediatrics</vt:lpstr>
      <vt:lpstr> BALLARD*  Closed Suction Systems Paediatrics</vt:lpstr>
      <vt:lpstr>PowerPoint Presentation</vt:lpstr>
      <vt:lpstr>BALLARD* Closed Suction System for Pediatric &amp; Neonate </vt:lpstr>
      <vt:lpstr>Neonate Population </vt:lpstr>
      <vt:lpstr>NICU and PICU </vt:lpstr>
      <vt:lpstr>NICU</vt:lpstr>
      <vt:lpstr>NICU</vt:lpstr>
      <vt:lpstr>NICU and PICU</vt:lpstr>
      <vt:lpstr>NICU and PICU </vt:lpstr>
      <vt:lpstr>NICU and PICU </vt:lpstr>
      <vt:lpstr>Why is suctioning necessary in this patient population?</vt:lpstr>
      <vt:lpstr>BALLARD* Closed Suction System Pediatric &amp; Neonatal</vt:lpstr>
      <vt:lpstr>BALLARD* Closed Suction System Pediatric &amp; Neonatal</vt:lpstr>
      <vt:lpstr>BALLARD* Closed Suction System for Pediatric &amp; Neonatal </vt:lpstr>
      <vt:lpstr>Value Propositions -  Three Key Messages</vt:lpstr>
      <vt:lpstr>Value Proposition: </vt:lpstr>
      <vt:lpstr>Value Proposition: </vt:lpstr>
      <vt:lpstr>Value Proposition: </vt:lpstr>
      <vt:lpstr>PowerPoint Presentation</vt:lpstr>
      <vt:lpstr>PowerPoint Presentation</vt:lpstr>
      <vt:lpstr>Closed Suction System for Pediatric and Neonatal Products </vt:lpstr>
      <vt:lpstr>BALLARD* Closed Suction System for Pediatric &amp; Neonate</vt:lpstr>
      <vt:lpstr>BALLARD* Closed Suction System for Pediatric &amp; Neonate</vt:lpstr>
      <vt:lpstr>        Directions for Use</vt:lpstr>
      <vt:lpstr>Tips &amp; Tricks</vt:lpstr>
      <vt:lpstr>BALLARD* Closed Suction System for Pediatric &amp; Neonate</vt:lpstr>
      <vt:lpstr>Tips &amp; Tricks</vt:lpstr>
      <vt:lpstr>Tips &amp; Tricks </vt:lpstr>
      <vt:lpstr>Tips &amp; Tricks</vt:lpstr>
      <vt:lpstr>Tips &amp; Tricks:</vt:lpstr>
      <vt:lpstr>Closed Suction – Measured Depth Suction –  Special Ventilators – NICU </vt:lpstr>
      <vt:lpstr>Clinical Evidence</vt:lpstr>
      <vt:lpstr>       Clinical Evidence</vt:lpstr>
      <vt:lpstr>Decreasing the adverse effect (AE) of endotracheal suctioning (ES) during mechanical ventilation (MV) by changing practice </vt:lpstr>
      <vt:lpstr>BALLARD* CSS Paediatric &amp; Neonate  Sales &amp; Marketing tools</vt:lpstr>
      <vt:lpstr>BALLARD* Closed Suction System for Pediatric &amp; Neonate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Gossett</dc:creator>
  <cp:lastModifiedBy>Van Audenhove, Luc</cp:lastModifiedBy>
  <cp:revision>149</cp:revision>
  <cp:lastPrinted>2018-06-05T06:49:42Z</cp:lastPrinted>
  <dcterms:created xsi:type="dcterms:W3CDTF">2018-05-31T13:58:24Z</dcterms:created>
  <dcterms:modified xsi:type="dcterms:W3CDTF">2023-10-25T13:11:33Z</dcterms:modified>
</cp:coreProperties>
</file>