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56"/>
  </p:notesMasterIdLst>
  <p:handoutMasterIdLst>
    <p:handoutMasterId r:id="rId57"/>
  </p:handoutMasterIdLst>
  <p:sldIdLst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6" r:id="rId35"/>
    <p:sldId id="447" r:id="rId36"/>
    <p:sldId id="448" r:id="rId37"/>
    <p:sldId id="449" r:id="rId38"/>
    <p:sldId id="450" r:id="rId39"/>
    <p:sldId id="451" r:id="rId40"/>
    <p:sldId id="452" r:id="rId41"/>
    <p:sldId id="453" r:id="rId42"/>
    <p:sldId id="454" r:id="rId43"/>
    <p:sldId id="455" r:id="rId44"/>
    <p:sldId id="456" r:id="rId45"/>
    <p:sldId id="457" r:id="rId46"/>
    <p:sldId id="458" r:id="rId47"/>
    <p:sldId id="459" r:id="rId48"/>
    <p:sldId id="460" r:id="rId49"/>
    <p:sldId id="470" r:id="rId50"/>
    <p:sldId id="471" r:id="rId51"/>
    <p:sldId id="472" r:id="rId52"/>
    <p:sldId id="473" r:id="rId53"/>
    <p:sldId id="474" r:id="rId54"/>
    <p:sldId id="475" r:id="rId5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170">
          <p15:clr>
            <a:srgbClr val="A4A3A4"/>
          </p15:clr>
        </p15:guide>
        <p15:guide id="4" orient="horz" pos="2398">
          <p15:clr>
            <a:srgbClr val="A4A3A4"/>
          </p15:clr>
        </p15:guide>
        <p15:guide id="5" pos="5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13F"/>
    <a:srgbClr val="72B1D4"/>
    <a:srgbClr val="D0D8E8"/>
    <a:srgbClr val="10D2FF"/>
    <a:srgbClr val="F2E766"/>
    <a:srgbClr val="4CC8E1"/>
    <a:srgbClr val="173075"/>
    <a:srgbClr val="6FB7D7"/>
    <a:srgbClr val="6FA1D7"/>
    <a:srgbClr val="6B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8" autoAdjust="0"/>
    <p:restoredTop sz="95818" autoAdjust="0"/>
  </p:normalViewPr>
  <p:slideViewPr>
    <p:cSldViewPr snapToGrid="0" snapToObjects="1">
      <p:cViewPr varScale="1">
        <p:scale>
          <a:sx n="85" d="100"/>
          <a:sy n="85" d="100"/>
        </p:scale>
        <p:origin x="1704" y="58"/>
      </p:cViewPr>
      <p:guideLst>
        <p:guide orient="horz" pos="2160"/>
        <p:guide pos="2880"/>
        <p:guide orient="horz" pos="4170"/>
        <p:guide orient="horz" pos="2398"/>
        <p:guide pos="5529"/>
      </p:guideLst>
    </p:cSldViewPr>
  </p:slideViewPr>
  <p:outlineViewPr>
    <p:cViewPr>
      <p:scale>
        <a:sx n="33" d="100"/>
        <a:sy n="33" d="100"/>
      </p:scale>
      <p:origin x="0" y="-1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296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AE789F-4E85-1445-AE9F-2A800BF6979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6B5B82-A478-A641-BCD9-254457D72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3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483C50-2863-4A46-831D-CAC0CABC9F59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9DBC92-98EF-AE46-AB88-4EE590D24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Micron = micrometer = one-millionth of a meter = one-thousandth of a millimeter (0.001 mm or 0.000039 inches)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71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them</a:t>
            </a:r>
            <a:r>
              <a:rPr lang="en-US" baseline="0" dirty="0" smtClean="0"/>
              <a:t> split into teams and write down all the differences they see.   </a:t>
            </a:r>
            <a:r>
              <a:rPr lang="en-US" i="1" baseline="0" dirty="0" smtClean="0"/>
              <a:t>This is not part of the quiz totals, but designed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81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01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31723"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9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2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84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3263"/>
            <a:ext cx="4627563" cy="34702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6099"/>
            <a:ext cx="5139134" cy="4183995"/>
          </a:xfrm>
          <a:noFill/>
        </p:spPr>
        <p:txBody>
          <a:bodyPr/>
          <a:lstStyle/>
          <a:p>
            <a:pPr eaLnBrk="1" hangingPunct="1"/>
            <a:endParaRPr lang="en-GB" altLang="hu-HU" smtClean="0"/>
          </a:p>
        </p:txBody>
      </p:sp>
    </p:spTree>
    <p:extLst>
      <p:ext uri="{BB962C8B-B14F-4D97-AF65-F5344CB8AC3E}">
        <p14:creationId xmlns:p14="http://schemas.microsoft.com/office/powerpoint/2010/main" val="67781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Micron = micrometer = one-millionth of a meter = one-thousandth of a millimeter (0.001 mm or 0.000039 inches)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0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9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a MM10</a:t>
            </a:r>
            <a:r>
              <a:rPr lang="en-US" baseline="0" dirty="0" smtClean="0"/>
              <a:t> to everyone an have them put it together; explain each of the components they see; sketch out how the neb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6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Micron = micrometer = one-millionth of a meter = one-thousandth of a millimeter (0.001 mm or 0.000039 inches)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5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</a:t>
            </a:r>
            <a:r>
              <a:rPr lang="en-US" baseline="0" dirty="0" smtClean="0"/>
              <a:t> anything without a tee adaptor is attaching into a mask; that one comes with a Y tee adaptor and filter to limit harmful medication from going into the ambient air, the difference in the 7 foot tubing and the you-connect-it tubing, that some come with the flex tube, and that we have two </a:t>
            </a:r>
            <a:r>
              <a:rPr lang="en-US" baseline="0" dirty="0" err="1" smtClean="0"/>
              <a:t>peds</a:t>
            </a:r>
            <a:r>
              <a:rPr lang="en-US" baseline="0" dirty="0" smtClean="0"/>
              <a:t> masks and one adult mask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BREAK after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85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1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9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</a:t>
            </a:r>
            <a:r>
              <a:rPr lang="en-US" baseline="0" dirty="0" smtClean="0"/>
              <a:t> sample to each and have them break out into teams.  Assemble them and write down every difference/similarity they see when compared to Misty Max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2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VYM_whis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4"/>
          <a:stretch/>
        </p:blipFill>
        <p:spPr>
          <a:xfrm>
            <a:off x="0" y="7870"/>
            <a:ext cx="9144000" cy="4293503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4301373"/>
            <a:ext cx="6727450" cy="524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rgbClr val="6FB7D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VYM_KO_logo-05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27449" r="14473" b="21733"/>
          <a:stretch/>
        </p:blipFill>
        <p:spPr>
          <a:xfrm>
            <a:off x="4648343" y="1339573"/>
            <a:ext cx="4112276" cy="13985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4775201"/>
            <a:ext cx="8239125" cy="43688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9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49553"/>
            <a:ext cx="5723467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0">
                <a:solidFill>
                  <a:srgbClr val="17307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488"/>
            <a:ext cx="8229600" cy="4009477"/>
          </a:xfrm>
          <a:prstGeom prst="rect">
            <a:avLst/>
          </a:prstGeom>
        </p:spPr>
        <p:txBody>
          <a:bodyPr/>
          <a:lstStyle>
            <a:lvl1pPr>
              <a:buClr>
                <a:srgbClr val="72B1D4"/>
              </a:buCl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72B1D4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72B1D4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72B1D4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72B1D4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26641" y="6433443"/>
            <a:ext cx="2420212" cy="2929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085" y="6068319"/>
            <a:ext cx="594858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181" y="6447338"/>
            <a:ext cx="648733" cy="279063"/>
          </a:xfrm>
          <a:prstGeom prst="rect">
            <a:avLst/>
          </a:prstGeom>
        </p:spPr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Vyaire-Wave_Fin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46246" r="18599" b="31208"/>
          <a:stretch/>
        </p:blipFill>
        <p:spPr>
          <a:xfrm>
            <a:off x="6866272" y="6133810"/>
            <a:ext cx="2004401" cy="5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8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26641" y="6433443"/>
            <a:ext cx="2420212" cy="2929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085" y="6068319"/>
            <a:ext cx="594858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181" y="6447338"/>
            <a:ext cx="648733" cy="279063"/>
          </a:xfrm>
          <a:prstGeom prst="rect">
            <a:avLst/>
          </a:prstGeom>
        </p:spPr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Vyaire-Wave_Fin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46246" r="18599" b="31208"/>
          <a:stretch/>
        </p:blipFill>
        <p:spPr>
          <a:xfrm>
            <a:off x="6866272" y="6133810"/>
            <a:ext cx="2004401" cy="5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3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5770" y="6475846"/>
            <a:ext cx="7744889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180" y="6500956"/>
            <a:ext cx="648733" cy="209297"/>
          </a:xfrm>
        </p:spPr>
        <p:txBody>
          <a:bodyPr/>
          <a:lstStyle/>
          <a:p>
            <a:fld id="{5ABBDE47-A11E-FE42-85BD-DB007C8838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Vyaire-Wave_Fin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46246" r="18599" b="31208"/>
          <a:stretch/>
        </p:blipFill>
        <p:spPr>
          <a:xfrm>
            <a:off x="7507909" y="368053"/>
            <a:ext cx="1408425" cy="4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2B1D4"/>
              </a:buClr>
              <a:tabLst/>
              <a:defRPr/>
            </a:lvl1pPr>
            <a:lvl2pPr>
              <a:buClr>
                <a:srgbClr val="72B1D4"/>
              </a:buClr>
              <a:defRPr/>
            </a:lvl2pPr>
            <a:lvl3pPr>
              <a:buClr>
                <a:srgbClr val="72B1D4"/>
              </a:buClr>
              <a:defRPr/>
            </a:lvl3pPr>
            <a:lvl4pPr>
              <a:buClr>
                <a:srgbClr val="72B1D4"/>
              </a:buClr>
              <a:defRPr/>
            </a:lvl4pPr>
            <a:lvl5pPr>
              <a:buClr>
                <a:srgbClr val="72B1D4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5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72B1D4"/>
              </a:buClr>
              <a:defRPr sz="2000"/>
            </a:lvl1pPr>
            <a:lvl2pPr>
              <a:buClr>
                <a:srgbClr val="72B1D4"/>
              </a:buClr>
              <a:defRPr sz="1800"/>
            </a:lvl2pPr>
            <a:lvl3pPr>
              <a:buClr>
                <a:srgbClr val="72B1D4"/>
              </a:buClr>
              <a:defRPr sz="1800"/>
            </a:lvl3pPr>
            <a:lvl4pPr>
              <a:buClr>
                <a:srgbClr val="72B1D4"/>
              </a:buClr>
              <a:defRPr sz="1600"/>
            </a:lvl4pPr>
            <a:lvl5pPr>
              <a:buClr>
                <a:srgbClr val="72B1D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buClr>
                <a:srgbClr val="72B1D4"/>
              </a:buClr>
              <a:defRPr sz="2000"/>
            </a:lvl1pPr>
            <a:lvl2pPr>
              <a:buClr>
                <a:srgbClr val="72B1D4"/>
              </a:buClr>
              <a:defRPr sz="1800"/>
            </a:lvl2pPr>
            <a:lvl3pPr>
              <a:buClr>
                <a:srgbClr val="72B1D4"/>
              </a:buClr>
              <a:defRPr sz="1800"/>
            </a:lvl3pPr>
            <a:lvl4pPr>
              <a:buClr>
                <a:srgbClr val="72B1D4"/>
              </a:buClr>
              <a:defRPr sz="1600"/>
            </a:lvl4pPr>
            <a:lvl5pPr>
              <a:buClr>
                <a:srgbClr val="72B1D4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6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4287-EE1A-F940-B2ED-44D8DF671BE3}" type="datetime1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1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54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1667" y="209007"/>
            <a:ext cx="8660675" cy="347472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mage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7383" y="3833089"/>
            <a:ext cx="8629241" cy="2863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2370907"/>
            <a:ext cx="7964487" cy="1143000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3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326641" y="6433443"/>
            <a:ext cx="2420212" cy="2929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2084" y="6068319"/>
            <a:ext cx="870495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181" y="6447338"/>
            <a:ext cx="648733" cy="279063"/>
          </a:xfrm>
          <a:prstGeom prst="rect">
            <a:avLst/>
          </a:prstGeom>
        </p:spPr>
        <p:txBody>
          <a:bodyPr/>
          <a:lstStyle/>
          <a:p>
            <a:fld id="{5ABBDE47-A11E-FE42-85BD-DB007C8838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Vyaire-Wave_Fin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0111"/>
          <a:stretch/>
        </p:blipFill>
        <p:spPr>
          <a:xfrm>
            <a:off x="-240570" y="1962034"/>
            <a:ext cx="6884468" cy="2982386"/>
          </a:xfrm>
          <a:prstGeom prst="rect">
            <a:avLst/>
          </a:prstGeom>
        </p:spPr>
      </p:pic>
      <p:pic>
        <p:nvPicPr>
          <p:cNvPr id="13" name="Picture 12" descr="Supporting Life_Alone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19302" r="53440" b="33665"/>
          <a:stretch/>
        </p:blipFill>
        <p:spPr>
          <a:xfrm>
            <a:off x="5357511" y="3299806"/>
            <a:ext cx="3065129" cy="7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VYM_whisp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36780" r="45463" b="44314"/>
          <a:stretch/>
        </p:blipFill>
        <p:spPr>
          <a:xfrm>
            <a:off x="0" y="5794581"/>
            <a:ext cx="9144000" cy="4960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" y="6007448"/>
            <a:ext cx="9143999" cy="850552"/>
          </a:xfrm>
          <a:prstGeom prst="rect">
            <a:avLst/>
          </a:prstGeom>
          <a:solidFill>
            <a:srgbClr val="112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27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6727450" cy="390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6641" y="6447555"/>
            <a:ext cx="2420212" cy="292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082" y="6082428"/>
            <a:ext cx="5661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181" y="6461449"/>
            <a:ext cx="648733" cy="279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7A50C51-39D1-4540-97F5-99C459F216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VYM_KO_logo-05.eps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24391" r="16139" b="21621"/>
          <a:stretch/>
        </p:blipFill>
        <p:spPr>
          <a:xfrm>
            <a:off x="6807894" y="6081064"/>
            <a:ext cx="2229192" cy="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7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173075"/>
          </a:solidFill>
          <a:latin typeface="Arial"/>
          <a:ea typeface="+mj-ea"/>
          <a:cs typeface="Arial"/>
        </a:defRPr>
      </a:lvl1pPr>
    </p:titleStyle>
    <p:bodyStyle>
      <a:lvl1pPr marL="347472" indent="-347472" algn="l" defTabSz="457200" rtl="0" eaLnBrk="1" latinLnBrk="0" hangingPunct="1">
        <a:spcBef>
          <a:spcPct val="20000"/>
        </a:spcBef>
        <a:buClr>
          <a:srgbClr val="72B1D4"/>
        </a:buClr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2B1D4"/>
        </a:buClr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2B1D4"/>
        </a:buClr>
        <a:buFont typeface="Arial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2B1D4"/>
        </a:buClr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2B1D4"/>
        </a:buClr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326641" y="6433443"/>
            <a:ext cx="2420212" cy="2929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082" y="6068319"/>
            <a:ext cx="868614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2B1D4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181" y="6447338"/>
            <a:ext cx="648733" cy="27906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7F7F7F"/>
                </a:solidFill>
              </a:defRPr>
            </a:lvl1pPr>
          </a:lstStyle>
          <a:p>
            <a:fld id="{5ABBDE47-A11E-FE42-85BD-DB007C883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carefusion.com/mistyfast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fusion.com/mistyfas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staging.interactive.columnfivemedia.com/carefusion/misty-fast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aghanmed.com/aeroeclipse-ii-ban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006" y="1139825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Medication Delivery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Placeholder 1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6" y="4334965"/>
            <a:ext cx="1501200" cy="2232000"/>
          </a:xfrm>
          <a:prstGeom prst="rect">
            <a:avLst/>
          </a:prstGeom>
        </p:spPr>
      </p:pic>
      <p:pic>
        <p:nvPicPr>
          <p:cNvPr id="5" name="Picture Placeholder 1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60" y="4334966"/>
            <a:ext cx="1501200" cy="2232000"/>
          </a:xfrm>
          <a:prstGeom prst="rect">
            <a:avLst/>
          </a:prstGeom>
        </p:spPr>
      </p:pic>
      <p:pic>
        <p:nvPicPr>
          <p:cNvPr id="6" name="Picture Placeholder 1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r="28200"/>
          <a:stretch>
            <a:fillRect/>
          </a:stretch>
        </p:blipFill>
        <p:spPr>
          <a:xfrm>
            <a:off x="3762960" y="4334965"/>
            <a:ext cx="1501200" cy="2232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t="26941" r="40712" b="4088"/>
          <a:stretch/>
        </p:blipFill>
        <p:spPr bwMode="auto">
          <a:xfrm>
            <a:off x="6934200" y="4334965"/>
            <a:ext cx="1501200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6" t="25151" r="42846" b="42425"/>
          <a:stretch/>
        </p:blipFill>
        <p:spPr bwMode="auto">
          <a:xfrm>
            <a:off x="5349844" y="4334965"/>
            <a:ext cx="1501200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2006" y="4334965"/>
            <a:ext cx="1501200" cy="2232000"/>
          </a:xfrm>
          <a:prstGeom prst="rect">
            <a:avLst/>
          </a:prstGeom>
          <a:solidFill>
            <a:schemeClr val="bg1">
              <a:lumMod val="65000"/>
              <a:alpha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91360" y="4334966"/>
            <a:ext cx="1501200" cy="2232000"/>
          </a:xfrm>
          <a:prstGeom prst="rect">
            <a:avLst/>
          </a:prstGeom>
          <a:solidFill>
            <a:schemeClr val="bg1">
              <a:lumMod val="65000"/>
              <a:alpha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344512" y="4334965"/>
            <a:ext cx="1501200" cy="2232000"/>
          </a:xfrm>
          <a:prstGeom prst="rect">
            <a:avLst/>
          </a:prstGeom>
          <a:solidFill>
            <a:schemeClr val="bg1">
              <a:lumMod val="65000"/>
              <a:alpha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934200" y="4334965"/>
            <a:ext cx="1501200" cy="2232000"/>
          </a:xfrm>
          <a:prstGeom prst="rect">
            <a:avLst/>
          </a:prstGeom>
          <a:solidFill>
            <a:schemeClr val="bg1">
              <a:lumMod val="65000"/>
              <a:alpha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Vyaire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- 3 Types of Medication Nebulizers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3" y="1175317"/>
            <a:ext cx="809243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Small Volume Nebulizers				Jet Small Volume </a:t>
            </a:r>
            <a:r>
              <a:rPr lang="en-US" sz="1600" dirty="0" err="1" smtClean="0"/>
              <a:t>Nebuliszer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Continuous Nebulizers</a:t>
            </a:r>
          </a:p>
          <a:p>
            <a:endParaRPr lang="en-US" sz="1600" dirty="0"/>
          </a:p>
        </p:txBody>
      </p:sp>
      <p:pic>
        <p:nvPicPr>
          <p:cNvPr id="73732" name="Picture 4" descr="http://westmedinc.com/wp-content/uploads/2013/09/VixOne-Nebuliz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7" y="1674420"/>
            <a:ext cx="921327" cy="16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http://www.medonthego.com/thumbnail.asp?file=assets/images/ab5258.jpg&amp;maxx=200&amp;maxy=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9"/>
          <a:stretch/>
        </p:blipFill>
        <p:spPr bwMode="auto">
          <a:xfrm>
            <a:off x="1757136" y="1674420"/>
            <a:ext cx="2323524" cy="18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51" y="3989730"/>
            <a:ext cx="1785123" cy="178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http://www.carefusion.com/assets/images/our-products/respiratory-care/airlife-products/continuous-medication-nebulizers_R_AL_0815-0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33" y="3989730"/>
            <a:ext cx="2905453" cy="18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40" y="1767230"/>
            <a:ext cx="1902460" cy="167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1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19" y="227500"/>
            <a:ext cx="8229600" cy="1143000"/>
          </a:xfrm>
        </p:spPr>
        <p:txBody>
          <a:bodyPr anchor="t">
            <a:normAutofit/>
          </a:bodyPr>
          <a:lstStyle/>
          <a:p>
            <a:pPr marL="287338" lvl="0" indent="-287338">
              <a:spcBef>
                <a:spcPct val="2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Finity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Continuous Nebulizer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5319" y="1076327"/>
            <a:ext cx="8229600" cy="4752975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US Annual Sales: $2.65M </a:t>
            </a:r>
            <a:endParaRPr lang="en-US" u="sng" baseline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 descr="http://www.carefusion.com/assets/images/our-products/respiratory-care/airlife-products/continuous-medication-nebulizers_R_AL_0815-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44" y="2447996"/>
            <a:ext cx="5347047" cy="33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269" y="1545264"/>
            <a:ext cx="84314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Small Volume: 1-2 hours of treatment time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Medium Volume: 2-4 hours of treatment time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Large Volume: Up to 8 hours of treatment time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308" y="5646187"/>
            <a:ext cx="1591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Medium Volume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3226" y="5638231"/>
            <a:ext cx="1591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Small Volume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936" y="5652079"/>
            <a:ext cx="1591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Large Volume</a:t>
            </a:r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24840" y="1057592"/>
            <a:ext cx="7402196" cy="17922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t"/>
          <a:lstStyle>
            <a:lvl1pPr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r>
              <a:rPr lang="hu-HU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Pre-hospital areas </a:t>
            </a:r>
            <a:r>
              <a:rPr lang="en-GB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hu-HU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Homecare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24840" y="3020693"/>
            <a:ext cx="7402196" cy="27247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t"/>
          <a:lstStyle>
            <a:lvl1pPr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Intra-hospital </a:t>
            </a: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6274"/>
          </a:xfrm>
        </p:spPr>
        <p:txBody>
          <a:bodyPr anchor="t"/>
          <a:lstStyle/>
          <a:p>
            <a:pPr eaLnBrk="1" hangingPunct="1"/>
            <a:r>
              <a:rPr lang="fi-FI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are Nebulisers used ?</a:t>
            </a:r>
            <a:endParaRPr lang="en-US" alt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3890" y="1599249"/>
            <a:ext cx="3240000" cy="1076325"/>
          </a:xfrm>
          <a:prstGeom prst="rect">
            <a:avLst/>
          </a:prstGeom>
          <a:solidFill>
            <a:srgbClr val="7CABC9"/>
          </a:solidFill>
          <a:ln>
            <a:solidFill>
              <a:srgbClr val="7CABC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Ambulances /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Paramedics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breathing &amp; deliver aerosolized drugs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4873" y="1599249"/>
            <a:ext cx="3240000" cy="1076325"/>
          </a:xfrm>
          <a:prstGeom prst="rect">
            <a:avLst/>
          </a:prstGeom>
          <a:solidFill>
            <a:srgbClr val="7CABC9"/>
          </a:solidFill>
          <a:ln>
            <a:solidFill>
              <a:srgbClr val="7CABC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to treat; Chronic Asthma &amp; Chronic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4873" y="3468686"/>
            <a:ext cx="3240000" cy="997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support patient’s Respiratory distress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3890" y="3493770"/>
            <a:ext cx="3240001" cy="9728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Stepdown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Continue drug delivery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Maintenance of disease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904873" y="4581206"/>
            <a:ext cx="3240000" cy="997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ICU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Sufactant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to maintain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Alveola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3890" y="4581206"/>
            <a:ext cx="3240000" cy="997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Respiratory wards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 Cystic fibrosis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Control &amp; stabilize asthma</a:t>
            </a:r>
          </a:p>
        </p:txBody>
      </p:sp>
    </p:spTree>
    <p:extLst>
      <p:ext uri="{BB962C8B-B14F-4D97-AF65-F5344CB8AC3E}">
        <p14:creationId xmlns:p14="http://schemas.microsoft.com/office/powerpoint/2010/main" val="335572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2220" y="4192955"/>
            <a:ext cx="8029801" cy="158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4285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Medication Nebulizers</a:t>
            </a:r>
            <a:b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Small Volume Nebulizers</a:t>
            </a:r>
            <a:b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Small Volume Nebulizer Setup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© 2015 CareFusion Corporation or one of its subsidiaries. All rights reserved.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7"/>
            <a:ext cx="8229600" cy="4752975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Connect oxygen tube to the gas source and to the bottom of the SVN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Connect the top of the SVN to a T-piece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Connect the 6” flex tube to one end of the T-piece, and the mouthpiece attached to the other end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the patient is unable to use a mouthpiece, the SVN can be                                               attached to an aerosol mask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DSCN1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3824" y="3452814"/>
            <a:ext cx="2615096" cy="23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latin typeface="+mj-lt"/>
              </a:rPr>
              <a:t>How does a nebulizer work?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7"/>
            <a:ext cx="8229600" cy="47529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3B6E8F"/>
              </a:solidFill>
            </a:endParaRPr>
          </a:p>
        </p:txBody>
      </p:sp>
      <p:pic>
        <p:nvPicPr>
          <p:cNvPr id="8" name="Picture 2" descr="http://images.slideplayer.com/17/5284350/slides/slide_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19671" r="51638" b="15437"/>
          <a:stretch/>
        </p:blipFill>
        <p:spPr bwMode="auto">
          <a:xfrm>
            <a:off x="3681352" y="1036673"/>
            <a:ext cx="4303531" cy="47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4299" r="30369" b="5098"/>
          <a:stretch/>
        </p:blipFill>
        <p:spPr bwMode="auto">
          <a:xfrm>
            <a:off x="1187532" y="1036673"/>
            <a:ext cx="2034686" cy="450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3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Nebulizer Key Terms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© 2013 CareFusion Corporation or one of its subsidiaries. All rights reserved.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4858" y="1120259"/>
            <a:ext cx="7772400" cy="5039467"/>
          </a:xfrm>
          <a:prstGeom prst="rect">
            <a:avLst/>
          </a:prstGeom>
        </p:spPr>
        <p:txBody>
          <a:bodyPr/>
          <a:lstStyle/>
          <a:p>
            <a:pPr marL="287338" lvl="0" indent="-287338">
              <a:spcBef>
                <a:spcPct val="20000"/>
              </a:spcBef>
              <a:defRPr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0" indent="-287338">
              <a:spcBef>
                <a:spcPct val="20000"/>
              </a:spcBef>
              <a:defRPr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0" indent="-287338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Median Aerodynamic Diameter (MMAD)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Considered to be the average particle diameter by mass</a:t>
            </a:r>
          </a:p>
          <a:p>
            <a:pPr marL="287338" lvl="0" indent="-287338">
              <a:spcBef>
                <a:spcPct val="20000"/>
              </a:spcBef>
              <a:defRPr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Respirable Fraction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The fraction of the inhaled particles that penetrates into the alveolar region of the lung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(1-5 microns)</a:t>
            </a:r>
          </a:p>
          <a:p>
            <a:pPr marL="287338" indent="-287338">
              <a:spcBef>
                <a:spcPct val="20000"/>
              </a:spcBef>
              <a:defRPr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Residual/Remaining Drug Volume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Medication that remains in a small volume nebulizer after the device is no longer producing mist</a:t>
            </a:r>
          </a:p>
          <a:p>
            <a:pPr marL="287338" indent="-287338">
              <a:spcBef>
                <a:spcPct val="20000"/>
              </a:spcBef>
              <a:defRPr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Time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Refers to how long it took to administer the dose of medication</a:t>
            </a:r>
          </a:p>
        </p:txBody>
      </p:sp>
    </p:spTree>
    <p:extLst>
      <p:ext uri="{BB962C8B-B14F-4D97-AF65-F5344CB8AC3E}">
        <p14:creationId xmlns:p14="http://schemas.microsoft.com/office/powerpoint/2010/main" val="167563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60346" cy="1143000"/>
          </a:xfrm>
        </p:spPr>
        <p:txBody>
          <a:bodyPr anchor="t"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MMAD – Mass Median Aerodynamic Diameter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© 2015 CareFusion Corporation or one of its subsidiaries. All rights reserved.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54" y="1651379"/>
            <a:ext cx="7970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Not all averages are equal.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 	= 	most frequent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Median = 	in the centre of the distribution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Mean 	= 	total sum / sample size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54" y="2964733"/>
            <a:ext cx="797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1,1,1,1,2,2,2,2,3,3,3,3,4,4,4,4,5,5,5,5,6,6,6,6,7,7,7,7,7,8,8,8,8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818" y="4607172"/>
            <a:ext cx="3985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Sum 	= 	151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Count 	= 	33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151 / 33 = 4.58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74859" y="2758337"/>
            <a:ext cx="1542198" cy="942370"/>
            <a:chOff x="6155138" y="3128707"/>
            <a:chExt cx="1542198" cy="942370"/>
          </a:xfrm>
        </p:grpSpPr>
        <p:sp>
          <p:nvSpPr>
            <p:cNvPr id="9" name="Oval 8"/>
            <p:cNvSpPr/>
            <p:nvPr/>
          </p:nvSpPr>
          <p:spPr>
            <a:xfrm>
              <a:off x="6356631" y="3128707"/>
              <a:ext cx="643094" cy="63807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5138" y="3794078"/>
              <a:ext cx="154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Mode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82901" y="3334066"/>
            <a:ext cx="1542198" cy="739169"/>
            <a:chOff x="3596185" y="3644796"/>
            <a:chExt cx="1542198" cy="739169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367284" y="3644796"/>
              <a:ext cx="0" cy="33394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96185" y="4106966"/>
              <a:ext cx="1542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Left Arrow 18"/>
          <p:cNvSpPr/>
          <p:nvPr/>
        </p:nvSpPr>
        <p:spPr>
          <a:xfrm>
            <a:off x="2156194" y="4072986"/>
            <a:ext cx="2377710" cy="4500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below</a:t>
            </a:r>
          </a:p>
        </p:txBody>
      </p:sp>
      <p:sp>
        <p:nvSpPr>
          <p:cNvPr id="20" name="Left Arrow 19"/>
          <p:cNvSpPr/>
          <p:nvPr/>
        </p:nvSpPr>
        <p:spPr>
          <a:xfrm flipH="1">
            <a:off x="4608964" y="4072986"/>
            <a:ext cx="2651792" cy="4500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Above</a:t>
            </a:r>
          </a:p>
        </p:txBody>
      </p:sp>
    </p:spTree>
    <p:extLst>
      <p:ext uri="{BB962C8B-B14F-4D97-AF65-F5344CB8AC3E}">
        <p14:creationId xmlns:p14="http://schemas.microsoft.com/office/powerpoint/2010/main" val="25555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Medication Delivery Products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7980" y="1016949"/>
            <a:ext cx="7202384" cy="4813835"/>
          </a:xfrm>
          <a:prstGeom prst="rect">
            <a:avLst/>
          </a:prstGeom>
        </p:spPr>
        <p:txBody>
          <a:bodyPr/>
          <a:lstStyle/>
          <a:p>
            <a:pPr marL="287338" marR="0" lvl="0" indent="-287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1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noProof="0" dirty="0" smtClean="0">
              <a:ln>
                <a:noFill/>
              </a:ln>
              <a:solidFill>
                <a:srgbClr val="3B6E8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MMAD?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Aerodynamic </a:t>
            </a:r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</a:p>
          <a:p>
            <a:pPr lvl="0">
              <a:spcBef>
                <a:spcPct val="20000"/>
              </a:spcBef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What is the desired particle size range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1 - 5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n-GB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1400" baseline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“respirable fraction?”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inhaled particles that penetrates into the 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alveoli</a:t>
            </a:r>
            <a:endParaRPr lang="en-US" sz="1400" baseline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three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medications most often used in a nebulizer (not the three generic names)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Albuterol Sulfate, Budesonide,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Cromolyn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Sodium</a:t>
            </a:r>
          </a:p>
          <a:p>
            <a:pPr lvl="1">
              <a:spcBef>
                <a:spcPct val="20000"/>
              </a:spcBef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Misty Max 10 Details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4299" r="30369" b="1655"/>
          <a:stretch/>
        </p:blipFill>
        <p:spPr bwMode="auto">
          <a:xfrm>
            <a:off x="5811189" y="1028424"/>
            <a:ext cx="2106766" cy="483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6264" y="1615047"/>
            <a:ext cx="5499693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Launched in 2004</a:t>
            </a: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million units sold each year in 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Largest selling small volume nebulizer in the United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Specifications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MMAD =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% particles 1µ&gt;5µ: 85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time: 8 to 10 minutes in a non-controlled clinical setting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316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Nebulizer overview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Where used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Small Volume Nebulizers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Nebulizer Setup and Components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Key Components and Terms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CareFusion SVN Brands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High Efficiency Nebulizers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Landscape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Nebulizers</a:t>
            </a:r>
          </a:p>
          <a:p>
            <a:pPr marL="287338" lvl="1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3033" y="1934488"/>
            <a:ext cx="1104405" cy="246221"/>
            <a:chOff x="227821" y="1934488"/>
            <a:chExt cx="1104405" cy="246221"/>
          </a:xfrm>
        </p:grpSpPr>
        <p:sp>
          <p:nvSpPr>
            <p:cNvPr id="6" name="Right Arrow 5"/>
            <p:cNvSpPr/>
            <p:nvPr/>
          </p:nvSpPr>
          <p:spPr>
            <a:xfrm>
              <a:off x="310492" y="1934488"/>
              <a:ext cx="808439" cy="246221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7821" y="1934488"/>
              <a:ext cx="11044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15% units</a:t>
              </a:r>
              <a:endParaRPr lang="en-U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Misty Max 10 Codes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67884"/>
              </p:ext>
            </p:extLst>
          </p:nvPr>
        </p:nvGraphicFramePr>
        <p:xfrm>
          <a:off x="1193404" y="1047500"/>
          <a:ext cx="6982929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81"/>
                <a:gridCol w="775881"/>
                <a:gridCol w="775881"/>
                <a:gridCol w="775881"/>
                <a:gridCol w="775881"/>
                <a:gridCol w="775881"/>
                <a:gridCol w="775881"/>
                <a:gridCol w="775881"/>
                <a:gridCol w="775881"/>
              </a:tblGrid>
              <a:tr h="38011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P/N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MM10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Tee adapter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O2  tubing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Mouth piece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Flex tube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Filter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Ped</a:t>
                      </a:r>
                      <a:r>
                        <a:rPr lang="en-US" sz="1000" baseline="0" dirty="0" smtClean="0"/>
                        <a:t> Mask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Adult Mask</a:t>
                      </a:r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002430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002431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M/M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002434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M/M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002435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M/F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002437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M/M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002438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M/M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002439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M/M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14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002442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M/M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002445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M/M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7-UC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002446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M/M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7-UC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002447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VLVDTEE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002450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“Y”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002443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002444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002440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Elephant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002455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Elephant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002432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en-US" sz="1000" smtClean="0"/>
                        <a:t>002433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X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mtClean="0"/>
                        <a:t>7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X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3033" y="2680020"/>
            <a:ext cx="1104405" cy="246223"/>
            <a:chOff x="4" y="2881452"/>
            <a:chExt cx="1104405" cy="246223"/>
          </a:xfrm>
        </p:grpSpPr>
        <p:sp>
          <p:nvSpPr>
            <p:cNvPr id="15" name="Right Arrow 14"/>
            <p:cNvSpPr/>
            <p:nvPr/>
          </p:nvSpPr>
          <p:spPr>
            <a:xfrm>
              <a:off x="71255" y="2881452"/>
              <a:ext cx="807976" cy="246221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" y="2881454"/>
              <a:ext cx="11044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57% units</a:t>
              </a:r>
              <a:endParaRPr lang="en-U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399" y="5579238"/>
            <a:ext cx="1104405" cy="264031"/>
            <a:chOff x="-3" y="6431320"/>
            <a:chExt cx="1104405" cy="264031"/>
          </a:xfrm>
        </p:grpSpPr>
        <p:sp>
          <p:nvSpPr>
            <p:cNvPr id="17" name="Right Arrow 16"/>
            <p:cNvSpPr/>
            <p:nvPr/>
          </p:nvSpPr>
          <p:spPr>
            <a:xfrm>
              <a:off x="95006" y="6431320"/>
              <a:ext cx="807976" cy="26402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" y="6449130"/>
              <a:ext cx="11044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11% units</a:t>
              </a:r>
              <a:endParaRPr lang="en-U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3033" y="3646143"/>
            <a:ext cx="1104405" cy="246223"/>
            <a:chOff x="4" y="2881452"/>
            <a:chExt cx="1104405" cy="246223"/>
          </a:xfrm>
        </p:grpSpPr>
        <p:sp>
          <p:nvSpPr>
            <p:cNvPr id="19" name="Right Arrow 18"/>
            <p:cNvSpPr/>
            <p:nvPr/>
          </p:nvSpPr>
          <p:spPr>
            <a:xfrm>
              <a:off x="71255" y="2881452"/>
              <a:ext cx="807976" cy="246221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" y="2881454"/>
              <a:ext cx="11044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1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units</a:t>
              </a:r>
              <a:endParaRPr lang="en-US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Flowchart: Punched Tape 15"/>
          <p:cNvSpPr/>
          <p:nvPr/>
        </p:nvSpPr>
        <p:spPr>
          <a:xfrm>
            <a:off x="6521377" y="459843"/>
            <a:ext cx="2278235" cy="1175310"/>
          </a:xfrm>
          <a:prstGeom prst="flowChartPunchedTape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Now with 15 languages!</a:t>
            </a:r>
          </a:p>
        </p:txBody>
      </p:sp>
    </p:spTree>
    <p:extLst>
      <p:ext uri="{BB962C8B-B14F-4D97-AF65-F5344CB8AC3E}">
        <p14:creationId xmlns:p14="http://schemas.microsoft.com/office/powerpoint/2010/main" val="17815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2316" y="4072374"/>
            <a:ext cx="8029801" cy="158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4285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Misty Fast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35224"/>
            <a:ext cx="8726424" cy="1171065"/>
          </a:xfrm>
        </p:spPr>
        <p:txBody>
          <a:bodyPr anchor="t">
            <a:normAutofit/>
          </a:bodyPr>
          <a:lstStyle/>
          <a:p>
            <a:r>
              <a:rPr lang="en-US" sz="2800" dirty="0">
                <a:latin typeface="+mj-lt"/>
              </a:rPr>
              <a:t>Air</a:t>
            </a:r>
            <a:r>
              <a:rPr lang="en-US" sz="2800" i="1" dirty="0">
                <a:latin typeface="+mj-lt"/>
              </a:rPr>
              <a:t>Life</a:t>
            </a:r>
            <a:r>
              <a:rPr lang="en-US" sz="2800" dirty="0">
                <a:latin typeface="+mj-lt"/>
              </a:rPr>
              <a:t> Misty </a:t>
            </a:r>
            <a:r>
              <a:rPr lang="en-US" sz="2800" dirty="0" smtClean="0">
                <a:latin typeface="+mj-lt"/>
              </a:rPr>
              <a:t>Fast Small </a:t>
            </a:r>
            <a:r>
              <a:rPr lang="en-US" sz="2800" dirty="0">
                <a:latin typeface="+mj-lt"/>
              </a:rPr>
              <a:t>volume nebulizer</a:t>
            </a:r>
          </a:p>
        </p:txBody>
      </p:sp>
      <p:pic>
        <p:nvPicPr>
          <p:cNvPr id="74754" name="Picture 2" descr="C:\Users\scott.harrison\Pictures\Misty Fast Lifestyle 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6" y="1427330"/>
            <a:ext cx="7382064" cy="420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94599"/>
            <a:ext cx="8726424" cy="6987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Misty Fast Details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FN2430_LowRes.jpg"/>
          <p:cNvPicPr>
            <a:picLocks noChangeAspect="1"/>
          </p:cNvPicPr>
          <p:nvPr/>
        </p:nvPicPr>
        <p:blipFill>
          <a:blip r:embed="rId3" cstate="print"/>
          <a:srcRect l="26305" t="10189" r="24150" b="16191"/>
          <a:stretch>
            <a:fillRect/>
          </a:stretch>
        </p:blipFill>
        <p:spPr>
          <a:xfrm>
            <a:off x="5589363" y="1074257"/>
            <a:ext cx="2532206" cy="4787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6265" y="1615044"/>
            <a:ext cx="5264924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Launched in 2013</a:t>
            </a: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Focus Product for AirLife</a:t>
            </a:r>
          </a:p>
          <a:p>
            <a:pPr lvl="1"/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Specifications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MMAD =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% particles 1µ&gt;5µ: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time: Nebulizes a standard 3ml dose in under 4 minutes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Differences &amp; Similarities do you notice?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740" y="1398384"/>
            <a:ext cx="79152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Air entrainment port on Misty Fast cap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Swivel mouthpiece with built-in Tee adaptor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Jet Design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Flextube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same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Reservoir holds the same volume of medication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Jet stems have different sized openings, although they may look the same 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neb graph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5" y="3560241"/>
            <a:ext cx="4114800" cy="2039351"/>
          </a:xfrm>
          <a:prstGeom prst="rect">
            <a:avLst/>
          </a:prstGeom>
        </p:spPr>
      </p:pic>
      <p:pic>
        <p:nvPicPr>
          <p:cNvPr id="6" name="Picture 5" descr="MM10 Draw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9976" y="3833988"/>
            <a:ext cx="3200400" cy="12552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97755" y="3530913"/>
            <a:ext cx="0" cy="193949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49976" y="5239577"/>
            <a:ext cx="338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DD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A-Nebulizer Cap, B-Jet, C-Neb bottle, D-Jet stem</a:t>
            </a:r>
            <a:endParaRPr lang="en-US" sz="900" dirty="0">
              <a:solidFill>
                <a:srgbClr val="DD05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1553" y="3396051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MM10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5328" y="333890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Misty Fast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9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t line draw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74689" y="1431518"/>
            <a:ext cx="3736685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12" y="246254"/>
            <a:ext cx="8970571" cy="698775"/>
          </a:xfrm>
        </p:spPr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Misty Fast Jet Detail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812" y="3981453"/>
            <a:ext cx="6163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Jet has been modified for Misty Fast – improves output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</a:t>
            </a: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flow rate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optimal performance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Misty Fast jet is orange; Misty Max 10 jet is blue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8421" y="1079094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MM10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6090" y="1040994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Misty Fast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345180" y="2490700"/>
            <a:ext cx="0" cy="838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48050" y="2490700"/>
            <a:ext cx="0" cy="838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je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5790" y="1776862"/>
            <a:ext cx="2413373" cy="1828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90990" y="2098814"/>
            <a:ext cx="832610" cy="78377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02174" y="1989955"/>
            <a:ext cx="832610" cy="783771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differences mean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8144" y="2090057"/>
            <a:ext cx="2968831" cy="100940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Swivel Mouthpiece</a:t>
            </a:r>
            <a:endParaRPr lang="en-US" sz="1400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8144" y="3821869"/>
            <a:ext cx="2968831" cy="100940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Air Entrainment Port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Jet Design</a:t>
            </a: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47609" y="2458194"/>
            <a:ext cx="1080655" cy="35626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57509" y="4166219"/>
            <a:ext cx="1080655" cy="35626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7425" y="1923805"/>
            <a:ext cx="3188525" cy="14250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use the Misty Fast while lying in the beach chair position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5454" y="3596205"/>
            <a:ext cx="3188525" cy="14250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treatment time</a:t>
            </a:r>
          </a:p>
        </p:txBody>
      </p:sp>
    </p:spTree>
    <p:extLst>
      <p:ext uri="{BB962C8B-B14F-4D97-AF65-F5344CB8AC3E}">
        <p14:creationId xmlns:p14="http://schemas.microsoft.com/office/powerpoint/2010/main" val="11404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94599"/>
            <a:ext cx="8726424" cy="698775"/>
          </a:xfrm>
        </p:spPr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differences mean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FN2430_LowRes.jpg"/>
          <p:cNvPicPr>
            <a:picLocks noChangeAspect="1"/>
          </p:cNvPicPr>
          <p:nvPr/>
        </p:nvPicPr>
        <p:blipFill>
          <a:blip r:embed="rId3" cstate="print"/>
          <a:srcRect l="26305" t="10189" r="24150" b="16191"/>
          <a:stretch>
            <a:fillRect/>
          </a:stretch>
        </p:blipFill>
        <p:spPr>
          <a:xfrm>
            <a:off x="5987147" y="917123"/>
            <a:ext cx="2335484" cy="44152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432" y="1280633"/>
            <a:ext cx="4880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 intended for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line with a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of the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conjunction with high flow treatment </a:t>
            </a:r>
          </a:p>
        </p:txBody>
      </p:sp>
      <p:sp>
        <p:nvSpPr>
          <p:cNvPr id="4" name="&quot;No&quot; Symbol 3"/>
          <p:cNvSpPr/>
          <p:nvPr/>
        </p:nvSpPr>
        <p:spPr>
          <a:xfrm>
            <a:off x="5272650" y="1413165"/>
            <a:ext cx="3764478" cy="3693227"/>
          </a:xfrm>
          <a:prstGeom prst="noSmoking">
            <a:avLst>
              <a:gd name="adj" fmla="val 44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83" y="2997148"/>
            <a:ext cx="1610658" cy="246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7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325" y="304800"/>
            <a:ext cx="8077200" cy="1143000"/>
          </a:xfrm>
        </p:spPr>
        <p:txBody>
          <a:bodyPr anchor="t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Watch the Misty Fast in Action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46304" y="1447801"/>
            <a:ext cx="8863584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www.carefusion.com/mistyfast</a:t>
            </a:r>
            <a:endParaRPr lang="en-US" sz="19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9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9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9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9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1" y="1871472"/>
            <a:ext cx="7110046" cy="38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0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29" y="239983"/>
            <a:ext cx="8813321" cy="698775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Misty Fast small volume nebulizer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87994"/>
              </p:ext>
            </p:extLst>
          </p:nvPr>
        </p:nvGraphicFramePr>
        <p:xfrm>
          <a:off x="881743" y="965540"/>
          <a:ext cx="6636659" cy="486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92"/>
                <a:gridCol w="770749"/>
                <a:gridCol w="606492"/>
                <a:gridCol w="783384"/>
                <a:gridCol w="694937"/>
                <a:gridCol w="606492"/>
                <a:gridCol w="606492"/>
                <a:gridCol w="606492"/>
                <a:gridCol w="748637"/>
                <a:gridCol w="606492"/>
              </a:tblGrid>
              <a:tr h="2810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 dirty="0">
                          <a:effectLst/>
                        </a:rPr>
                        <a:t>M Max PN</a:t>
                      </a:r>
                      <a:endParaRPr lang="en-GB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effectLst/>
                        </a:rPr>
                        <a:t>M Fast PN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effectLst/>
                        </a:rPr>
                        <a:t>Neb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effectLst/>
                        </a:rPr>
                        <a:t>Tee adapter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effectLst/>
                        </a:rPr>
                        <a:t>O2  tubing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effectLst/>
                        </a:rPr>
                        <a:t>Mouth piece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effectLst/>
                        </a:rPr>
                        <a:t>Flex tube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effectLst/>
                        </a:rPr>
                        <a:t>Filter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effectLst/>
                        </a:rPr>
                        <a:t>Ped Mask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effectLst/>
                        </a:rPr>
                        <a:t>Adult Mask</a:t>
                      </a:r>
                      <a:endParaRPr lang="en-GB" sz="9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2430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810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2431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FN2431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M/M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2434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FN2434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M/M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2435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M/F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1" i="0" u="none" strike="noStrike">
                        <a:solidFill>
                          <a:srgbClr val="F58025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2437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M/M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2438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FN2438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M/M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2439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FN2439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M/M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14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2442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M/M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2445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FN2445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M/M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7-UC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2446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FN2446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M/M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7-UC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81077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2447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VLVDTEE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2450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“Y”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2443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2444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FN2444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2440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Elephant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2455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FN2455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Elephant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2432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</a:tr>
              <a:tr h="243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u="none" strike="noStrike">
                          <a:solidFill>
                            <a:schemeClr val="tx1"/>
                          </a:solidFill>
                          <a:effectLst/>
                        </a:rPr>
                        <a:t>2433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FN2433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>
                          <a:effectLst/>
                        </a:rPr>
                        <a:t>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u="none" strike="noStrike" dirty="0">
                          <a:effectLst/>
                        </a:rPr>
                        <a:t>X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184" marR="7184" marT="7184" marB="0" anchor="ctr"/>
                </a:tc>
              </a:tr>
            </a:tbl>
          </a:graphicData>
        </a:graphic>
      </p:graphicFrame>
      <p:sp>
        <p:nvSpPr>
          <p:cNvPr id="6" name="Flowchart: Punched Tape 5"/>
          <p:cNvSpPr/>
          <p:nvPr/>
        </p:nvSpPr>
        <p:spPr>
          <a:xfrm>
            <a:off x="6521377" y="459843"/>
            <a:ext cx="2278235" cy="1175310"/>
          </a:xfrm>
          <a:prstGeom prst="flowChartPunchedTape">
            <a:avLst/>
          </a:prstGeom>
          <a:solidFill>
            <a:srgbClr val="10D2FF"/>
          </a:solidFill>
          <a:ln>
            <a:solidFill>
              <a:srgbClr val="10D2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Now with 15 languages!</a:t>
            </a:r>
          </a:p>
        </p:txBody>
      </p:sp>
    </p:spTree>
    <p:extLst>
      <p:ext uri="{BB962C8B-B14F-4D97-AF65-F5344CB8AC3E}">
        <p14:creationId xmlns:p14="http://schemas.microsoft.com/office/powerpoint/2010/main" val="20268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2316" y="3891504"/>
            <a:ext cx="8029801" cy="158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4285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Medication Nebulizer Overview</a:t>
            </a:r>
            <a:b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Medication Delivery Products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4239" y="1199036"/>
            <a:ext cx="7490364" cy="5315082"/>
          </a:xfrm>
          <a:prstGeom prst="rect">
            <a:avLst/>
          </a:prstGeom>
        </p:spPr>
        <p:txBody>
          <a:bodyPr/>
          <a:lstStyle/>
          <a:p>
            <a:pPr marL="287338" marR="0" lvl="0" indent="-287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2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two of the physical differences between Misty Max 10 and Misty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entrainment 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port, Swivel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mouthpiece with built-in 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Tee, Modified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Design, Jet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stems 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sized 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Misty Fast work, compared to Misty Max ?</a:t>
            </a:r>
            <a:endParaRPr lang="en-US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Entrainment port increases pressure &amp; amount of drug 	</a:t>
            </a:r>
            <a:r>
              <a:rPr lang="en-US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nebulised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When can Misty Fast </a:t>
            </a:r>
            <a:r>
              <a:rPr lang="en-US" sz="14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be used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? Name 2 scenarios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vent circuit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at home</a:t>
            </a:r>
            <a:endParaRPr lang="en-US" sz="1200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customer wants to convert Misty Max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cat#s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002438, 002439 and 002445 to Misty Fast.  What Misty Fast codes should they order?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with FN at start</a:t>
            </a:r>
            <a:endParaRPr lang="en-US" sz="1400" baseline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dirty="0" smtClean="0"/>
              <a:t>Activity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hands on set up neb</a:t>
            </a:r>
            <a:br>
              <a:rPr lang="en-GB" dirty="0" smtClean="0"/>
            </a:br>
            <a:r>
              <a:rPr lang="en-GB" dirty="0" smtClean="0"/>
              <a:t>flow meter, saline</a:t>
            </a:r>
            <a:br>
              <a:rPr lang="en-GB" dirty="0" smtClean="0"/>
            </a:br>
            <a:r>
              <a:rPr lang="en-GB" dirty="0" smtClean="0"/>
              <a:t>open kits </a:t>
            </a:r>
            <a:br>
              <a:rPr lang="en-GB" dirty="0" smtClean="0"/>
            </a:br>
            <a:r>
              <a:rPr lang="en-GB" dirty="0" smtClean="0"/>
              <a:t>use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8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10218" cy="11430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latin typeface="+mj-lt"/>
              </a:rPr>
              <a:t>Why should a customer convert to Misty Fast?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Time Savings = Cost Savings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5" y="2624456"/>
            <a:ext cx="4090498" cy="28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9147" y="5749965"/>
            <a:ext cx="292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www.carefusion.com/mistyfast</a:t>
            </a:r>
            <a:endParaRPr lang="en-US" sz="1200" dirty="0" smtClean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86" y="2672062"/>
            <a:ext cx="3648764" cy="28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548255" y="3740728"/>
            <a:ext cx="522515" cy="43938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smtClean="0">
                <a:latin typeface="+mj-lt"/>
              </a:rPr>
              <a:t>Misty Fast Landing Page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007" y="5260769"/>
            <a:ext cx="75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http://staging.interactive.columnfivemedia.com/carefusion/misty-fast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99" y="1580932"/>
            <a:ext cx="6357999" cy="3316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Misty Fast Sales Tools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en-US" sz="2400" u="sng" dirty="0"/>
              <a:t>Sales Tools Available</a:t>
            </a:r>
          </a:p>
          <a:p>
            <a:pPr marL="457200" lvl="0" indent="-457200">
              <a:buFont typeface="Arial" charset="0"/>
              <a:buChar char="•"/>
              <a:defRPr/>
            </a:pPr>
            <a:r>
              <a:rPr lang="en-US" sz="2000" dirty="0"/>
              <a:t>Brochure</a:t>
            </a:r>
          </a:p>
          <a:p>
            <a:pPr marL="457200" lvl="0" indent="-457200">
              <a:buFont typeface="Arial" charset="0"/>
              <a:buChar char="•"/>
              <a:defRPr/>
            </a:pPr>
            <a:r>
              <a:rPr lang="en-US" sz="2000" dirty="0"/>
              <a:t>Time savings calculator</a:t>
            </a:r>
          </a:p>
          <a:p>
            <a:pPr marL="457200" lvl="0" indent="-457200">
              <a:buFont typeface="Arial" charset="0"/>
              <a:buChar char="•"/>
              <a:defRPr/>
            </a:pPr>
            <a:r>
              <a:rPr lang="en-US" sz="2000" dirty="0"/>
              <a:t>Animation Video</a:t>
            </a:r>
          </a:p>
          <a:p>
            <a:pPr marL="457200" lvl="0" indent="-4572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Customer Messaging Presentation (Whitepaper executive summary)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Additional Resources</a:t>
            </a:r>
          </a:p>
          <a:p>
            <a:pPr>
              <a:defRPr/>
            </a:pPr>
            <a:r>
              <a:rPr lang="en-US" sz="2000" dirty="0" smtClean="0"/>
              <a:t>Tech bulletins</a:t>
            </a:r>
          </a:p>
          <a:p>
            <a:pPr>
              <a:defRPr/>
            </a:pPr>
            <a:r>
              <a:rPr lang="en-US" sz="2000" dirty="0" smtClean="0"/>
              <a:t>Whitepaper</a:t>
            </a:r>
            <a:endParaRPr lang="en-US" sz="2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73" y="3193762"/>
            <a:ext cx="22685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3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Air</a:t>
            </a:r>
            <a:r>
              <a:rPr lang="en-US" sz="2800" i="1" dirty="0" smtClean="0"/>
              <a:t>Life</a:t>
            </a:r>
            <a:r>
              <a:rPr lang="en-US" sz="2800" dirty="0" smtClean="0"/>
              <a:t> Medication Delivery Products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4239" y="921945"/>
            <a:ext cx="7202384" cy="4813835"/>
          </a:xfrm>
          <a:prstGeom prst="rect">
            <a:avLst/>
          </a:prstGeom>
        </p:spPr>
        <p:txBody>
          <a:bodyPr/>
          <a:lstStyle/>
          <a:p>
            <a:pPr marL="287338" marR="0" lvl="0" indent="-2873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Quiz 3</a:t>
            </a:r>
            <a:endParaRPr lang="en-US" sz="2800" dirty="0">
              <a:solidFill>
                <a:schemeClr val="tx2"/>
              </a:solidFill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3B6E8F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aseline="0" dirty="0" smtClean="0"/>
              <a:t>What is the primary benefit of Misty</a:t>
            </a:r>
            <a:r>
              <a:rPr lang="en-US" sz="2000" dirty="0" smtClean="0"/>
              <a:t> Fast to a customer?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2000" dirty="0"/>
              <a:t>	</a:t>
            </a:r>
            <a:r>
              <a:rPr lang="en-US" dirty="0" smtClean="0">
                <a:solidFill>
                  <a:schemeClr val="tx2"/>
                </a:solidFill>
              </a:rPr>
              <a:t>reduced treatment time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dirty="0" smtClean="0"/>
              <a:t>Name at least 3 ways converting to Misty Fast has benefited customers? </a:t>
            </a:r>
            <a:r>
              <a:rPr lang="en-US" sz="2000" i="1" dirty="0" smtClean="0"/>
              <a:t>Don’t need specific numbers? </a:t>
            </a:r>
          </a:p>
          <a:p>
            <a:pPr>
              <a:spcBef>
                <a:spcPct val="20000"/>
              </a:spcBef>
              <a:defRPr/>
            </a:pPr>
            <a:r>
              <a:rPr lang="en-US" sz="2000" i="1" dirty="0" smtClean="0"/>
              <a:t> 	</a:t>
            </a:r>
            <a:r>
              <a:rPr lang="en-US" dirty="0" smtClean="0">
                <a:solidFill>
                  <a:schemeClr val="tx2"/>
                </a:solidFill>
              </a:rPr>
              <a:t>more </a:t>
            </a:r>
            <a:r>
              <a:rPr lang="en-US" dirty="0">
                <a:solidFill>
                  <a:schemeClr val="tx2"/>
                </a:solidFill>
              </a:rPr>
              <a:t>time back, improved workflows, </a:t>
            </a:r>
            <a:r>
              <a:rPr lang="en-US" dirty="0" smtClean="0">
                <a:solidFill>
                  <a:schemeClr val="tx2"/>
                </a:solidFill>
              </a:rPr>
              <a:t>reduced 	AFM 	(cost )</a:t>
            </a:r>
          </a:p>
          <a:p>
            <a:pPr>
              <a:spcBef>
                <a:spcPct val="20000"/>
              </a:spcBef>
              <a:defRPr/>
            </a:pPr>
            <a:endParaRPr lang="en-US" sz="2000" i="1" dirty="0" smtClean="0"/>
          </a:p>
          <a:p>
            <a:pPr>
              <a:spcBef>
                <a:spcPct val="20000"/>
              </a:spcBef>
              <a:defRPr/>
            </a:pPr>
            <a:r>
              <a:rPr lang="en-US" sz="2000" dirty="0"/>
              <a:t>What is the most important resource you can use to help with conversions?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aseline="0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Whitepaper?...  </a:t>
            </a:r>
            <a:r>
              <a:rPr lang="en-US" dirty="0" err="1" smtClean="0">
                <a:solidFill>
                  <a:schemeClr val="tx2"/>
                </a:solidFill>
              </a:rPr>
              <a:t>Int</a:t>
            </a:r>
            <a:r>
              <a:rPr lang="en-US" dirty="0" smtClean="0">
                <a:solidFill>
                  <a:schemeClr val="tx2"/>
                </a:solidFill>
              </a:rPr>
              <a:t> = Cost </a:t>
            </a:r>
            <a:r>
              <a:rPr lang="en-US" dirty="0" err="1" smtClean="0">
                <a:solidFill>
                  <a:schemeClr val="tx2"/>
                </a:solidFill>
              </a:rPr>
              <a:t>calc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ata\Vital Signs\124030EU_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6406" r="3567" b="24028"/>
          <a:stretch/>
        </p:blipFill>
        <p:spPr bwMode="auto">
          <a:xfrm>
            <a:off x="3479290" y="3210561"/>
            <a:ext cx="4103139" cy="18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Medication </a:t>
            </a:r>
            <a:r>
              <a:rPr lang="en-US" sz="2800" dirty="0" smtClean="0"/>
              <a:t>Delivery Products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89253"/>
            <a:ext cx="8229600" cy="2940243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AirLife filtered nebulizer system*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noProof="0" dirty="0" smtClean="0">
              <a:ln>
                <a:noFill/>
              </a:ln>
              <a:solidFill>
                <a:srgbClr val="3B6E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Only product available</a:t>
            </a:r>
            <a:r>
              <a:rPr lang="en-US" sz="2000" dirty="0" smtClean="0"/>
              <a:t> that has been tested with </a:t>
            </a:r>
            <a:r>
              <a:rPr lang="en-US" sz="2000" dirty="0"/>
              <a:t>t</a:t>
            </a:r>
            <a:r>
              <a:rPr lang="en-US" sz="2000" baseline="0" dirty="0" smtClean="0"/>
              <a:t>ested with the drug, </a:t>
            </a:r>
            <a:r>
              <a:rPr lang="en-US" sz="2000" baseline="0" dirty="0" err="1" smtClean="0"/>
              <a:t>Pentamidine</a:t>
            </a:r>
            <a:endParaRPr lang="en-US" sz="2000" baseline="0" dirty="0" smtClean="0"/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err="1" smtClean="0"/>
              <a:t>Pentamidine</a:t>
            </a:r>
            <a:r>
              <a:rPr lang="en-US" sz="2000" dirty="0" smtClean="0"/>
              <a:t> is used to treat PCP, a very serious form of pneumonia commonly found in patients with AIDS</a:t>
            </a:r>
            <a:endParaRPr lang="en-US" sz="2000" dirty="0"/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Target Price: $5.80 / unit</a:t>
            </a:r>
            <a:endParaRPr lang="en-US" sz="2000" baseline="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449"/>
              </p:ext>
            </p:extLst>
          </p:nvPr>
        </p:nvGraphicFramePr>
        <p:xfrm>
          <a:off x="1330036" y="5089104"/>
          <a:ext cx="6234520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797"/>
                <a:gridCol w="3925672"/>
                <a:gridCol w="13840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P/N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Description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Packaging</a:t>
                      </a:r>
                      <a:endParaRPr lang="en-US" sz="110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100" smtClean="0"/>
                        <a:t>124030EU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AirLife</a:t>
                      </a:r>
                      <a:r>
                        <a:rPr lang="en-US" sz="1100" baseline="0" dirty="0" smtClean="0"/>
                        <a:t> filtered nebulizer system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 / Case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277091" y="6169582"/>
            <a:ext cx="3475512" cy="296535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baseline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* Formerly known as Respirgard II neb system</a:t>
            </a:r>
            <a:endParaRPr kumimoji="0" lang="en-US" sz="10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90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DE47-A11E-FE42-85BD-DB007C8838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2315" y="4032181"/>
            <a:ext cx="8029801" cy="158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4285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Medication Nebulizers</a:t>
            </a:r>
            <a:b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Small Volume Nebulizers Competitive Overview</a:t>
            </a:r>
            <a:b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	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SVN Competition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67" y="1410459"/>
            <a:ext cx="275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Intersurgical</a:t>
            </a:r>
            <a:endParaRPr lang="en-US" b="1" dirty="0" smtClean="0"/>
          </a:p>
          <a:p>
            <a:pPr algn="ctr"/>
            <a:r>
              <a:rPr lang="en-US" b="1" dirty="0" smtClean="0"/>
              <a:t>Cirrus 2</a:t>
            </a:r>
            <a:endParaRPr lang="en-US" b="1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0" t="9311" r="11207" b="9990"/>
          <a:stretch/>
        </p:blipFill>
        <p:spPr bwMode="auto">
          <a:xfrm>
            <a:off x="6380182" y="2486276"/>
            <a:ext cx="224717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33259" y="1380073"/>
            <a:ext cx="254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Salter </a:t>
            </a:r>
          </a:p>
          <a:p>
            <a:pPr algn="ctr"/>
            <a:r>
              <a:rPr lang="en-US" b="1" dirty="0" err="1" smtClean="0"/>
              <a:t>Nebutech</a:t>
            </a:r>
            <a:endParaRPr lang="en-US" b="1" dirty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9" y="1907853"/>
            <a:ext cx="2892880" cy="28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6448" y="1380073"/>
            <a:ext cx="254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Hudson </a:t>
            </a:r>
          </a:p>
          <a:p>
            <a:pPr algn="ctr"/>
            <a:r>
              <a:rPr lang="en-US" b="1" dirty="0" err="1" smtClean="0"/>
              <a:t>Micromist</a:t>
            </a:r>
            <a:endParaRPr lang="en-US" b="1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68" y="2171699"/>
            <a:ext cx="1988872" cy="274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3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medication nebulizer?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7"/>
            <a:ext cx="8229600" cy="47529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device used to administer medication in the form of an aerosol (mist) inhaled into the lungs.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Used for the treatment of asthma, COPD and other respiratory diseases</a:t>
            </a:r>
          </a:p>
          <a:p>
            <a:pPr>
              <a:spcBef>
                <a:spcPct val="20000"/>
              </a:spcBef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0" indent="-287338">
              <a:spcBef>
                <a:spcPct val="20000"/>
              </a:spcBef>
              <a:defRPr/>
            </a:pPr>
            <a:endParaRPr lang="en-US" sz="2000" b="1" dirty="0" smtClean="0">
              <a:solidFill>
                <a:srgbClr val="3B6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78" name="Picture 2" descr="https://s-media-cache-ak0.pinimg.com/736x/44/e7/ca/44e7ca338c2add9694105aac36ffd7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7" y="2494099"/>
            <a:ext cx="4012665" cy="33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Small Volume Nebulizer - Competition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52509"/>
            <a:ext cx="7202384" cy="5003841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Intersurgical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3B6E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aseline="0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aseline="0" dirty="0" smtClean="0"/>
              <a:t>Cirrus 2 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aseline="0" dirty="0" smtClean="0"/>
              <a:t>Basic SVN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ASP: $0.74 chamber only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aseline="0" dirty="0" smtClean="0"/>
              <a:t>ASP</a:t>
            </a:r>
            <a:r>
              <a:rPr lang="en-US" dirty="0" smtClean="0"/>
              <a:t>: $1.17 with Mask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aseline="0" dirty="0" smtClean="0"/>
              <a:t>Strong on Contract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Multiple kit configurations</a:t>
            </a:r>
          </a:p>
          <a:p>
            <a:pPr marL="1201738" lvl="2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High-Efficiency Option (Hot top)</a:t>
            </a:r>
          </a:p>
          <a:p>
            <a:pPr marL="1201738" lvl="2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ASP: $1.50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Handheld use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Inline use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Various accessories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97" y="1202651"/>
            <a:ext cx="1619999" cy="223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21" y="3919441"/>
            <a:ext cx="1962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99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Small Volume Nebulizer - Competition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1025" y="1352509"/>
            <a:ext cx="7202384" cy="5003841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Teleflex Micro Mist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3B6E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aseline="0" dirty="0" smtClean="0"/>
              <a:t>Micro-Mist SVN (Teleflex)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aseline="0" dirty="0" smtClean="0"/>
              <a:t>Basic SVN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ASP: $0.78 chamber only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aseline="0" dirty="0" smtClean="0"/>
              <a:t>ASP</a:t>
            </a:r>
            <a:r>
              <a:rPr lang="en-US" dirty="0" smtClean="0"/>
              <a:t>: $1.22 with Mask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aseline="0" dirty="0" smtClean="0"/>
              <a:t>Strong on Contract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Multiple kit configurations</a:t>
            </a:r>
          </a:p>
          <a:p>
            <a:pPr marL="1201738" lvl="2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High-Efficiency Option (Aero-Tee)</a:t>
            </a:r>
          </a:p>
          <a:p>
            <a:pPr marL="1201738" lvl="2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ASP: $2.36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Handheld use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Inline use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Various accessories</a:t>
            </a:r>
          </a:p>
        </p:txBody>
      </p:sp>
      <p:pic>
        <p:nvPicPr>
          <p:cNvPr id="1026" name="Picture 2" descr="1883 micro m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295" y="1230707"/>
            <a:ext cx="2476500" cy="2476501"/>
          </a:xfrm>
          <a:prstGeom prst="rect">
            <a:avLst/>
          </a:prstGeom>
          <a:noFill/>
        </p:spPr>
      </p:pic>
      <p:pic>
        <p:nvPicPr>
          <p:cNvPr id="1028" name="Picture 4" descr="1890 aeroT n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20295" y="4069449"/>
            <a:ext cx="2476500" cy="15525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09558" y="5501298"/>
            <a:ext cx="1092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Aero-Tee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089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Small Volume Nebulizer - Competition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3125" y="1285861"/>
            <a:ext cx="7202384" cy="5003841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Salter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3B6E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aseline="0" dirty="0" err="1" smtClean="0"/>
              <a:t>Nebutech</a:t>
            </a:r>
            <a:r>
              <a:rPr lang="en-US" sz="2000" baseline="0" dirty="0" smtClean="0"/>
              <a:t> (Salter)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aseline="0" dirty="0" smtClean="0"/>
              <a:t>Basic SVN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ASP: $0.61 chamber only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ASP: $1.10 with mask 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Some contract positions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>
              <a:spcBef>
                <a:spcPct val="20000"/>
              </a:spcBef>
              <a:defRPr/>
            </a:pPr>
            <a:r>
              <a:rPr lang="en-US" sz="2000" baseline="0" dirty="0" smtClean="0"/>
              <a:t>8900-Series (Salter)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Basic SVN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 ASP: $0.94 </a:t>
            </a:r>
            <a:r>
              <a:rPr lang="en-US" sz="1600" dirty="0" smtClean="0"/>
              <a:t>(expensive)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aseline="0" dirty="0" smtClean="0"/>
              <a:t>Minimal GPO contract positions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aseline="0" dirty="0" smtClean="0"/>
              <a:t>Salter focuses on homecare market</a:t>
            </a:r>
          </a:p>
        </p:txBody>
      </p:sp>
      <p:pic>
        <p:nvPicPr>
          <p:cNvPr id="9" name="Picture 12" descr="http://stlmedical.s3.amazonaws.com/ProdPics/HRSALT8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775" y="3569585"/>
            <a:ext cx="2194029" cy="186931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362705" y="2983510"/>
            <a:ext cx="107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NebuTech</a:t>
            </a:r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7028016" y="5403060"/>
            <a:ext cx="1263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8900-series</a:t>
            </a:r>
            <a:endParaRPr lang="en-US" sz="140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78" y="1285861"/>
            <a:ext cx="2012991" cy="16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Small Volume Nebulizer - Competition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7"/>
            <a:ext cx="7202384" cy="5003841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 Med –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rgbClr val="3B6E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aseline="0" dirty="0" err="1" smtClean="0"/>
              <a:t>Vix</a:t>
            </a:r>
            <a:r>
              <a:rPr lang="en-US" sz="2000" baseline="0" dirty="0" smtClean="0"/>
              <a:t>-One (</a:t>
            </a:r>
            <a:r>
              <a:rPr lang="en-US" sz="2000" baseline="0" dirty="0" err="1" smtClean="0"/>
              <a:t>Westmed</a:t>
            </a:r>
            <a:r>
              <a:rPr lang="en-US" sz="2000" baseline="0" dirty="0" smtClean="0"/>
              <a:t>)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aseline="0" dirty="0" smtClean="0"/>
              <a:t>Basic SVN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ASP: $1.00 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Minimal contract positions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8" name="Picture 4" descr="http://healthcaresupplypros.com/img/zoom/HCS4482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268" y="1870789"/>
            <a:ext cx="2079191" cy="22254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20302" y="4122778"/>
            <a:ext cx="938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Vix-One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934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Efficiency Nebulizers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256" y="1578682"/>
            <a:ext cx="4476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 smtClean="0"/>
              <a:t>AeroEclipse</a:t>
            </a:r>
            <a:r>
              <a:rPr lang="en-US" u="sng" dirty="0" smtClean="0"/>
              <a:t> </a:t>
            </a:r>
          </a:p>
          <a:p>
            <a:pPr algn="ctr"/>
            <a:r>
              <a:rPr lang="en-US" u="sng" dirty="0" smtClean="0"/>
              <a:t>Breath Actuated Nebulizer (BAN)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pic>
        <p:nvPicPr>
          <p:cNvPr id="6" name="Picture 2" descr="http://www.sse.gov.on.ca/medt/sourcefromontario/SiteCollectionImages/industryprofiles/medical_trudell_aeroEcli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672" y="2482263"/>
            <a:ext cx="1905719" cy="2972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53839" y="1733054"/>
            <a:ext cx="371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AeroNeb</a:t>
            </a:r>
            <a:r>
              <a:rPr lang="en-US" u="sng" dirty="0" smtClean="0"/>
              <a:t> Nebulizer</a:t>
            </a:r>
            <a:endParaRPr lang="en-US" u="sng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92" y="2482262"/>
            <a:ext cx="3525209" cy="30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z="4400" dirty="0" err="1" smtClean="0">
                <a:solidFill>
                  <a:srgbClr val="00B0F0"/>
                </a:solidFill>
              </a:rPr>
              <a:t>Aeroneb</a:t>
            </a:r>
            <a:r>
              <a:rPr lang="en-US" altLang="hu-HU" sz="4400" baseline="30000" dirty="0" smtClean="0">
                <a:solidFill>
                  <a:srgbClr val="00B0F0"/>
                </a:solidFill>
                <a:cs typeface="Arial" charset="0"/>
              </a:rPr>
              <a:t>®</a:t>
            </a:r>
            <a:endParaRPr lang="en-US" altLang="hu-HU" sz="4400" dirty="0" smtClean="0">
              <a:solidFill>
                <a:srgbClr val="00B0F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371600"/>
            <a:ext cx="5067300" cy="4714875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None/>
            </a:pPr>
            <a:r>
              <a:rPr lang="en-US" altLang="hu-HU" sz="2000" dirty="0" smtClean="0"/>
              <a:t>Advanced medication delivery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altLang="hu-HU" sz="1800" dirty="0" smtClean="0"/>
              <a:t>Built </a:t>
            </a:r>
            <a:r>
              <a:rPr lang="en-US" altLang="hu-HU" sz="1800" dirty="0" err="1" smtClean="0"/>
              <a:t>intoventilator</a:t>
            </a:r>
            <a:endParaRPr lang="en-US" altLang="hu-HU" sz="1800" dirty="0" smtClean="0"/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altLang="hu-HU" sz="1800" dirty="0" smtClean="0"/>
              <a:t>Reusable &amp; </a:t>
            </a:r>
            <a:r>
              <a:rPr lang="en-US" altLang="hu-HU" sz="1800" dirty="0" err="1" smtClean="0"/>
              <a:t>autoclavable</a:t>
            </a:r>
            <a:endParaRPr lang="en-US" altLang="hu-HU" sz="1800" dirty="0" smtClean="0"/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altLang="hu-HU" sz="1800" dirty="0" smtClean="0"/>
              <a:t>Efficient delivery</a:t>
            </a:r>
          </a:p>
          <a:p>
            <a:pPr lvl="2"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hu-HU" sz="1800" dirty="0" smtClean="0"/>
              <a:t>2.4 micron size (MMAD) </a:t>
            </a:r>
          </a:p>
          <a:p>
            <a:pPr lvl="2"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hu-HU" sz="1800" dirty="0" smtClean="0"/>
              <a:t>&gt;80% drug less than 5 microns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altLang="hu-HU" sz="1800" dirty="0" smtClean="0"/>
              <a:t>Connects directly into the ventilator</a:t>
            </a:r>
          </a:p>
          <a:p>
            <a:pPr lvl="1" eaLnBrk="1" hangingPunct="1">
              <a:lnSpc>
                <a:spcPct val="140000"/>
              </a:lnSpc>
              <a:buFontTx/>
              <a:buChar char="•"/>
            </a:pPr>
            <a:r>
              <a:rPr lang="en-US" altLang="hu-HU" sz="1800" dirty="0" smtClean="0"/>
              <a:t>Controlled via the ventilator</a:t>
            </a:r>
          </a:p>
          <a:p>
            <a:pPr lvl="2"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hu-HU" sz="1800" dirty="0" smtClean="0"/>
              <a:t>Gas Module is turned off during nebulizer treatment</a:t>
            </a:r>
          </a:p>
        </p:txBody>
      </p:sp>
      <p:pic>
        <p:nvPicPr>
          <p:cNvPr id="22532" name="Picture 4" descr="aeronebpro_tubing_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57200"/>
            <a:ext cx="3657600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 descr="G:\Marketing\PHOTOS\EV\Product\AB.98p017.ce0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302000"/>
            <a:ext cx="3008312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15200" y="1449388"/>
            <a:ext cx="289098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Tidy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42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olo System - C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101850"/>
            <a:ext cx="4140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9738" y="2365693"/>
            <a:ext cx="4572000" cy="25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IE" altLang="hu-HU" sz="2000" dirty="0">
                <a:solidFill>
                  <a:srgbClr val="000060"/>
                </a:solidFill>
                <a:latin typeface="+mj-lt"/>
              </a:rPr>
              <a:t>Product line extension of the </a:t>
            </a:r>
            <a:r>
              <a:rPr lang="en-IE" altLang="hu-HU" sz="2000" dirty="0" err="1">
                <a:solidFill>
                  <a:srgbClr val="000060"/>
                </a:solidFill>
                <a:latin typeface="+mj-lt"/>
              </a:rPr>
              <a:t>Aeroneb</a:t>
            </a:r>
            <a:r>
              <a:rPr lang="en-US" altLang="hu-HU" sz="2000" baseline="30000" dirty="0">
                <a:solidFill>
                  <a:srgbClr val="000060"/>
                </a:solidFill>
                <a:latin typeface="+mj-lt"/>
              </a:rPr>
              <a:t>®</a:t>
            </a:r>
            <a:r>
              <a:rPr lang="en-IE" altLang="hu-HU" sz="2000" dirty="0">
                <a:solidFill>
                  <a:srgbClr val="000060"/>
                </a:solidFill>
                <a:latin typeface="+mj-lt"/>
              </a:rPr>
              <a:t> Pro nebulizer</a:t>
            </a:r>
          </a:p>
          <a:p>
            <a:pPr>
              <a:spcBef>
                <a:spcPct val="50000"/>
              </a:spcBef>
            </a:pPr>
            <a:r>
              <a:rPr lang="en-IE" altLang="hu-HU" sz="2000" dirty="0" smtClean="0">
                <a:solidFill>
                  <a:srgbClr val="000060"/>
                </a:solidFill>
                <a:latin typeface="+mj-lt"/>
              </a:rPr>
              <a:t>Provides </a:t>
            </a:r>
            <a:r>
              <a:rPr lang="en-IE" altLang="hu-HU" sz="2000" dirty="0">
                <a:solidFill>
                  <a:srgbClr val="000060"/>
                </a:solidFill>
                <a:latin typeface="+mj-lt"/>
              </a:rPr>
              <a:t>the user with the choice of a disposable or reusable product – therefore </a:t>
            </a:r>
            <a:r>
              <a:rPr lang="en-IE" altLang="hu-HU" sz="2000" dirty="0" smtClean="0">
                <a:solidFill>
                  <a:srgbClr val="000060"/>
                </a:solidFill>
                <a:latin typeface="+mj-lt"/>
              </a:rPr>
              <a:t>does </a:t>
            </a:r>
            <a:r>
              <a:rPr lang="en-IE" altLang="hu-HU" sz="2000" dirty="0">
                <a:solidFill>
                  <a:srgbClr val="000060"/>
                </a:solidFill>
                <a:latin typeface="+mj-lt"/>
              </a:rPr>
              <a:t>not replace the </a:t>
            </a:r>
            <a:r>
              <a:rPr lang="en-IE" altLang="hu-HU" sz="2000" dirty="0" err="1">
                <a:solidFill>
                  <a:srgbClr val="000060"/>
                </a:solidFill>
                <a:latin typeface="+mj-lt"/>
              </a:rPr>
              <a:t>Aeroneb</a:t>
            </a:r>
            <a:r>
              <a:rPr lang="en-US" altLang="hu-HU" sz="1600" baseline="30000" dirty="0">
                <a:solidFill>
                  <a:srgbClr val="000060"/>
                </a:solidFill>
                <a:latin typeface="+mj-lt"/>
              </a:rPr>
              <a:t>®</a:t>
            </a:r>
            <a:r>
              <a:rPr lang="en-IE" altLang="hu-HU" sz="2000" baseline="30000" dirty="0">
                <a:solidFill>
                  <a:srgbClr val="000060"/>
                </a:solidFill>
                <a:latin typeface="+mj-lt"/>
              </a:rPr>
              <a:t> </a:t>
            </a:r>
            <a:r>
              <a:rPr lang="en-IE" altLang="hu-HU" sz="2000" dirty="0">
                <a:solidFill>
                  <a:srgbClr val="000060"/>
                </a:solidFill>
                <a:latin typeface="+mj-lt"/>
              </a:rPr>
              <a:t>Pro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hu-HU" sz="1800" dirty="0">
              <a:solidFill>
                <a:srgbClr val="000060"/>
              </a:solidFill>
              <a:latin typeface="+mj-lt"/>
            </a:endParaRPr>
          </a:p>
        </p:txBody>
      </p:sp>
      <p:pic>
        <p:nvPicPr>
          <p:cNvPr id="29701" name="Picture 5" descr="aeroneb_solo_logo_des#A86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782638"/>
            <a:ext cx="408622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20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Small Volume Nebulizer - Competition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" y="1200109"/>
            <a:ext cx="7202384" cy="5003841"/>
          </a:xfrm>
          <a:prstGeom prst="rect">
            <a:avLst/>
          </a:prstGeom>
        </p:spPr>
        <p:txBody>
          <a:bodyPr/>
          <a:lstStyle/>
          <a:p>
            <a:pPr marL="287338" lvl="0" indent="-287338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3B6E8F"/>
                </a:solidFill>
              </a:rPr>
              <a:t>AeroEclipse</a:t>
            </a:r>
            <a:r>
              <a:rPr lang="en-US" sz="2000" b="1" dirty="0">
                <a:solidFill>
                  <a:srgbClr val="3B6E8F"/>
                </a:solidFill>
              </a:rPr>
              <a:t> (</a:t>
            </a:r>
            <a:r>
              <a:rPr lang="en-US" sz="2000" b="1" dirty="0" smtClean="0">
                <a:solidFill>
                  <a:srgbClr val="3B6E8F"/>
                </a:solidFill>
              </a:rPr>
              <a:t>Monaghan)</a:t>
            </a:r>
          </a:p>
          <a:p>
            <a:pPr marL="287338" lvl="0" indent="-287338">
              <a:spcBef>
                <a:spcPct val="20000"/>
              </a:spcBef>
              <a:defRPr/>
            </a:pPr>
            <a:endParaRPr lang="en-US" sz="2000" b="1" baseline="0" dirty="0">
              <a:solidFill>
                <a:srgbClr val="3B6E8F"/>
              </a:solidFill>
            </a:endParaRPr>
          </a:p>
          <a:p>
            <a:pPr marL="287338" lvl="0" indent="-287338">
              <a:spcBef>
                <a:spcPct val="20000"/>
              </a:spcBef>
              <a:defRPr/>
            </a:pPr>
            <a:r>
              <a:rPr lang="en-US" sz="2000" baseline="0" dirty="0" smtClean="0"/>
              <a:t>Breath-Actuated Technology</a:t>
            </a:r>
          </a:p>
          <a:p>
            <a:pPr marL="1201738" lvl="2" indent="-2873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Nebulizes only during inspiration</a:t>
            </a:r>
          </a:p>
          <a:p>
            <a:pPr marL="1201738" lvl="2" indent="-2873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Patient receives more medication</a:t>
            </a:r>
          </a:p>
          <a:p>
            <a:pPr marL="1201738" lvl="2" indent="-2873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aseline="0" dirty="0" smtClean="0"/>
              <a:t>Reduces caregiver exposure</a:t>
            </a:r>
          </a:p>
          <a:p>
            <a:pPr marL="1201738" lvl="2" indent="-2873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Lengthens treatment time (same dose)</a:t>
            </a:r>
          </a:p>
          <a:p>
            <a:pPr marL="0" lvl="2">
              <a:spcBef>
                <a:spcPts val="600"/>
              </a:spcBef>
              <a:defRPr/>
            </a:pPr>
            <a:endParaRPr lang="en-US" sz="2000" dirty="0" smtClean="0"/>
          </a:p>
          <a:p>
            <a:pPr marL="0" lvl="2">
              <a:spcBef>
                <a:spcPts val="600"/>
              </a:spcBef>
              <a:defRPr/>
            </a:pPr>
            <a:r>
              <a:rPr lang="en-US" sz="2000" dirty="0" smtClean="0"/>
              <a:t>Expensive = $5.00 ASP (US)  vs. $0.80 – $1.20 SVN</a:t>
            </a:r>
          </a:p>
          <a:p>
            <a:pPr marL="0" lvl="2">
              <a:spcBef>
                <a:spcPts val="600"/>
              </a:spcBef>
              <a:defRPr/>
            </a:pPr>
            <a:endParaRPr lang="en-US" sz="2000" baseline="0" dirty="0" smtClean="0"/>
          </a:p>
          <a:p>
            <a:pPr marL="0" lvl="2">
              <a:spcBef>
                <a:spcPts val="600"/>
              </a:spcBef>
              <a:defRPr/>
            </a:pPr>
            <a:r>
              <a:rPr lang="en-US" sz="2000" baseline="0" dirty="0" smtClean="0"/>
              <a:t>Has two modes: “BAN” &amp; “Continuous”</a:t>
            </a:r>
          </a:p>
          <a:p>
            <a:pPr marL="1257300" lvl="4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Use with mask = continuous mode only</a:t>
            </a:r>
            <a:endParaRPr lang="en-US" sz="2000" baseline="0" dirty="0" smtClean="0"/>
          </a:p>
        </p:txBody>
      </p:sp>
      <p:pic>
        <p:nvPicPr>
          <p:cNvPr id="58370" name="Picture 2" descr="http://www.sse.gov.on.ca/medt/sourcefromontario/SiteCollectionImages/industryprofiles/medical_trudell_aeroEcli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0620" y="1076325"/>
            <a:ext cx="1604284" cy="2501920"/>
          </a:xfrm>
          <a:prstGeom prst="rect">
            <a:avLst/>
          </a:prstGeom>
          <a:noFill/>
        </p:spPr>
      </p:pic>
      <p:pic>
        <p:nvPicPr>
          <p:cNvPr id="58372" name="Picture 4" descr="AeroEclipse II B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1688" y="3802640"/>
            <a:ext cx="1905000" cy="179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1833" y="4235838"/>
            <a:ext cx="8029801" cy="1603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4285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Volume Incentive Spirometers (VIS)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Lung Management Products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7"/>
            <a:ext cx="8229600" cy="4752975"/>
          </a:xfrm>
          <a:prstGeom prst="rect">
            <a:avLst/>
          </a:prstGeom>
        </p:spPr>
        <p:txBody>
          <a:bodyPr/>
          <a:lstStyle/>
          <a:p>
            <a:pPr marL="287338" lvl="0" indent="-287338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3B6E8F"/>
                </a:solidFill>
              </a:rPr>
              <a:t>Vyaire Incentive Spirometers</a:t>
            </a:r>
          </a:p>
          <a:p>
            <a:pPr marL="3175" indent="-3175">
              <a:spcBef>
                <a:spcPts val="600"/>
              </a:spcBef>
              <a:defRPr/>
            </a:pPr>
            <a:r>
              <a:rPr lang="en-US" dirty="0" smtClean="0"/>
              <a:t>An incentive </a:t>
            </a:r>
            <a:r>
              <a:rPr lang="en-US" dirty="0" err="1" smtClean="0"/>
              <a:t>spirometer</a:t>
            </a:r>
            <a:r>
              <a:rPr lang="en-US" dirty="0" smtClean="0"/>
              <a:t> is used to examine the health of your lungs by measuring inspiratory volume. This means that an incentive </a:t>
            </a:r>
            <a:r>
              <a:rPr lang="en-US" dirty="0" err="1" smtClean="0"/>
              <a:t>spirometer</a:t>
            </a:r>
            <a:r>
              <a:rPr lang="en-US" dirty="0" smtClean="0"/>
              <a:t> measures how well you are filling your lungs with each breath</a:t>
            </a:r>
            <a:r>
              <a:rPr lang="en-US" sz="2000" dirty="0" smtClean="0"/>
              <a:t>.</a:t>
            </a:r>
          </a:p>
          <a:p>
            <a:pPr marL="287338" lvl="0" indent="-287338">
              <a:spcBef>
                <a:spcPct val="20000"/>
              </a:spcBef>
              <a:defRPr/>
            </a:pPr>
            <a:endParaRPr lang="en-US" sz="2000" b="1" dirty="0" smtClean="0">
              <a:solidFill>
                <a:srgbClr val="3B6E8F"/>
              </a:solidFill>
            </a:endParaRPr>
          </a:p>
        </p:txBody>
      </p:sp>
      <p:pic>
        <p:nvPicPr>
          <p:cNvPr id="5" name="Picture 4" descr="RC_001900_1110_0001.jpg"/>
          <p:cNvPicPr>
            <a:picLocks noChangeAspect="1"/>
          </p:cNvPicPr>
          <p:nvPr/>
        </p:nvPicPr>
        <p:blipFill>
          <a:blip r:embed="rId2" cstate="print"/>
          <a:srcRect l="20178" r="16202" b="18868"/>
          <a:stretch>
            <a:fillRect/>
          </a:stretch>
        </p:blipFill>
        <p:spPr>
          <a:xfrm>
            <a:off x="5331583" y="3060733"/>
            <a:ext cx="1769258" cy="2743200"/>
          </a:xfrm>
          <a:prstGeom prst="rect">
            <a:avLst/>
          </a:prstGeom>
        </p:spPr>
      </p:pic>
      <p:pic>
        <p:nvPicPr>
          <p:cNvPr id="6" name="Picture 5" descr="00190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1134" y="3060733"/>
            <a:ext cx="2037806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6672" y="5740038"/>
            <a:ext cx="174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001902A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10687" y="5726243"/>
            <a:ext cx="121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001900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6048" y="2535884"/>
            <a:ext cx="214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Volumetric Incentive Spirometer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89337" y="2517274"/>
            <a:ext cx="305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Air</a:t>
            </a:r>
            <a:r>
              <a:rPr lang="en-US" sz="2000" baseline="-25000" dirty="0" err="1" smtClean="0"/>
              <a:t>x</a:t>
            </a:r>
            <a:r>
              <a:rPr lang="en-US" sz="1400" dirty="0" smtClean="0"/>
              <a:t> Flow</a:t>
            </a:r>
          </a:p>
          <a:p>
            <a:pPr algn="ctr"/>
            <a:r>
              <a:rPr lang="en-US" sz="1400" dirty="0" smtClean="0"/>
              <a:t> Incentive </a:t>
            </a:r>
            <a:r>
              <a:rPr lang="en-US" sz="1400" dirty="0" err="1" smtClean="0"/>
              <a:t>Spirometer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90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8" y="346255"/>
            <a:ext cx="7101440" cy="11430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would somebody need medication delivered via nebulizer?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79" y="1489255"/>
            <a:ext cx="6370939" cy="434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1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Lung Management Products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7"/>
            <a:ext cx="7202384" cy="5003841"/>
          </a:xfrm>
          <a:prstGeom prst="rect">
            <a:avLst/>
          </a:prstGeom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Vyaire Incentive Spirometers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aseline="0" dirty="0" smtClean="0"/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Incentive Spirometer Options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Flow (4%) &amp; Volume (96%)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One-way valve and w/o</a:t>
            </a:r>
            <a:r>
              <a:rPr lang="en-US" sz="2000" baseline="0" dirty="0" smtClean="0"/>
              <a:t> one-way valve (82%)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aseline="0" dirty="0" smtClean="0"/>
              <a:t>Pediatric w/ colorful targets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137043"/>
              </p:ext>
            </p:extLst>
          </p:nvPr>
        </p:nvGraphicFramePr>
        <p:xfrm>
          <a:off x="866571" y="4065320"/>
          <a:ext cx="7588333" cy="128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537"/>
                <a:gridCol w="5101699"/>
                <a:gridCol w="1028097"/>
              </a:tblGrid>
              <a:tr h="32175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P/N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Description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Pckg</a:t>
                      </a:r>
                      <a:endParaRPr lang="en-US" sz="150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smtClean="0"/>
                        <a:t>001900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AirLife</a:t>
                      </a:r>
                      <a:r>
                        <a:rPr lang="en-US" sz="1500" dirty="0" smtClean="0"/>
                        <a:t> Air-X Flow IS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smtClean="0"/>
                        <a:t>20/case</a:t>
                      </a:r>
                      <a:endParaRPr lang="en-US" sz="150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001902A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mtClean="0"/>
                        <a:t>AirLife Volume IS, 4000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12/case</a:t>
                      </a: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001904A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mtClean="0"/>
                        <a:t>AirLife Volume IS, 2500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12/case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0019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6776" y="990489"/>
            <a:ext cx="950027" cy="127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Lung Management Products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7"/>
            <a:ext cx="8229600" cy="4752975"/>
          </a:xfrm>
          <a:prstGeom prst="rect">
            <a:avLst/>
          </a:prstGeom>
        </p:spPr>
        <p:txBody>
          <a:bodyPr/>
          <a:lstStyle/>
          <a:p>
            <a:pPr marL="287338" lvl="0" indent="-287338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3B6E8F"/>
                </a:solidFill>
              </a:rPr>
              <a:t>Incentive Spirometer – Competition</a:t>
            </a: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/>
              <a:t>Voldyne</a:t>
            </a:r>
            <a:r>
              <a:rPr lang="en-US" sz="2400" dirty="0" smtClean="0"/>
              <a:t> (Teleflex)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Options: 5000 mL, 2500 mL and Ped 2500 mL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Does not include one-way valve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287338" lvl="0" indent="-287338">
              <a:spcBef>
                <a:spcPct val="20000"/>
              </a:spcBef>
              <a:defRPr/>
            </a:pPr>
            <a:endParaRPr lang="en-US" sz="2400" dirty="0" smtClean="0"/>
          </a:p>
        </p:txBody>
      </p:sp>
      <p:pic>
        <p:nvPicPr>
          <p:cNvPr id="15364" name="Picture 4" descr="Pediatric Voldy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912" y="3094965"/>
            <a:ext cx="3415533" cy="2653609"/>
          </a:xfrm>
          <a:prstGeom prst="rect">
            <a:avLst/>
          </a:prstGeom>
          <a:noFill/>
        </p:spPr>
      </p:pic>
      <p:pic>
        <p:nvPicPr>
          <p:cNvPr id="15362" name="Picture 2" descr="http://www.teleflex.com/en/usa/images/hudson/8884719009_voldy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962" y="3157313"/>
            <a:ext cx="2856816" cy="2340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Lung Management Products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7"/>
            <a:ext cx="8229600" cy="4752975"/>
          </a:xfrm>
          <a:prstGeom prst="rect">
            <a:avLst/>
          </a:prstGeom>
        </p:spPr>
        <p:txBody>
          <a:bodyPr/>
          <a:lstStyle/>
          <a:p>
            <a:pPr marL="287338" lvl="0" indent="-287338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3B6E8F"/>
                </a:solidFill>
              </a:rPr>
              <a:t>Incentive Spirometer – Competition</a:t>
            </a: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Coach 2/</a:t>
            </a:r>
            <a:r>
              <a:rPr lang="en-US" sz="2400" dirty="0" err="1" smtClean="0"/>
              <a:t>CliniFLO</a:t>
            </a:r>
            <a:r>
              <a:rPr lang="en-US" sz="2400" dirty="0" smtClean="0"/>
              <a:t> (Smith’s Medical)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Offer both with and w/o one-way valve</a:t>
            </a:r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O2 connection for supplemental oxygen </a:t>
            </a:r>
            <a:r>
              <a:rPr lang="en-US" sz="2400" dirty="0" err="1" smtClean="0"/>
              <a:t>deliv</a:t>
            </a:r>
            <a:endParaRPr lang="en-US" sz="2400" dirty="0" smtClean="0"/>
          </a:p>
          <a:p>
            <a:pPr marL="744538" lvl="1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/>
              <a:t>CliniFlo</a:t>
            </a:r>
            <a:r>
              <a:rPr lang="en-US" sz="2400" dirty="0" smtClean="0"/>
              <a:t> for low flow applications</a:t>
            </a:r>
          </a:p>
          <a:p>
            <a:pPr marL="287338" lvl="0" indent="-2873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287338" lvl="0" indent="-287338">
              <a:spcBef>
                <a:spcPct val="20000"/>
              </a:spcBef>
              <a:defRPr/>
            </a:pPr>
            <a:endParaRPr lang="en-US" sz="2400" dirty="0" smtClean="0"/>
          </a:p>
        </p:txBody>
      </p:sp>
      <p:pic>
        <p:nvPicPr>
          <p:cNvPr id="7" name="Picture 6" descr="http://www.smiths-medical.com/upload/products/mainImages/CLINIfl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1627" y="3131318"/>
            <a:ext cx="24770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95529" y="5477620"/>
            <a:ext cx="2313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Smith’s </a:t>
            </a:r>
            <a:r>
              <a:rPr lang="en-US" sz="1600" dirty="0" err="1" smtClean="0"/>
              <a:t>CliniFLO</a:t>
            </a:r>
            <a:r>
              <a:rPr lang="en-US" sz="1600" dirty="0" smtClean="0"/>
              <a:t> IS</a:t>
            </a:r>
            <a:endParaRPr lang="en-US" sz="1600" dirty="0"/>
          </a:p>
        </p:txBody>
      </p:sp>
      <p:pic>
        <p:nvPicPr>
          <p:cNvPr id="12" name="Picture 11" descr="http://www.medline.com/media/catalog/CA05/CA05_03/CA05_03_10/CA05_03_10-PF01613-Incentive-Spirometers/DHD224000_D00001_HRE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088" y="3241273"/>
            <a:ext cx="168478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63088" y="5477620"/>
            <a:ext cx="212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Smith’s Coach 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51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1127760"/>
            <a:ext cx="524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Thank you!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649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a nebulizer work?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76327"/>
            <a:ext cx="8229600" cy="47529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Uses oxygen, compressed air or ultrasonic power to break up medical solutions/suspensions into small aerosol droplets that can be inhaled directly from the device.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size is important too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Desired range is between 1 and 5 microns</a:t>
            </a:r>
            <a:endParaRPr lang="en-US" b="1" dirty="0" smtClean="0">
              <a:solidFill>
                <a:srgbClr val="3B6E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4871" y="4378517"/>
            <a:ext cx="4233554" cy="11148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Micron	= micrometer</a:t>
            </a:r>
          </a:p>
          <a:p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one-millionth of a meter</a:t>
            </a:r>
          </a:p>
          <a:p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one-thousandth of a millimeter</a:t>
            </a:r>
          </a:p>
          <a:p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0.001 mm or .000039 in</a:t>
            </a:r>
          </a:p>
        </p:txBody>
      </p:sp>
      <p:pic>
        <p:nvPicPr>
          <p:cNvPr id="7" name="Picture 2" descr="https://www.tradelineinc.com/sites/default/files/styles/popup/public/article/75412/MicronSize.gif?itok=GvGp0Py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/>
          <a:stretch/>
        </p:blipFill>
        <p:spPr bwMode="auto">
          <a:xfrm>
            <a:off x="1002116" y="2991829"/>
            <a:ext cx="2898976" cy="28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Word on Particle Size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4056" r="13175" b="14163"/>
          <a:stretch/>
        </p:blipFill>
        <p:spPr bwMode="auto">
          <a:xfrm>
            <a:off x="5679558" y="959032"/>
            <a:ext cx="2863748" cy="481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Brace 6"/>
          <p:cNvSpPr/>
          <p:nvPr/>
        </p:nvSpPr>
        <p:spPr>
          <a:xfrm>
            <a:off x="2961816" y="1772608"/>
            <a:ext cx="391886" cy="1341911"/>
          </a:xfrm>
          <a:prstGeom prst="leftBrac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866" y="1926987"/>
            <a:ext cx="2386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&gt; 5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 impaction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Deposited into oropharynx and swallowed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2961815" y="3364662"/>
            <a:ext cx="391886" cy="1341911"/>
          </a:xfrm>
          <a:prstGeom prst="leftBrac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867" y="3697063"/>
            <a:ext cx="2386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1 - 5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 sedimentation</a:t>
            </a:r>
          </a:p>
          <a:p>
            <a:r>
              <a:rPr lang="en-GB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for delivery to the lower airways</a:t>
            </a:r>
            <a:endParaRPr lang="en-GB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961815" y="4789698"/>
            <a:ext cx="391886" cy="670955"/>
          </a:xfrm>
          <a:prstGeom prst="leftBrac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767" y="4799463"/>
            <a:ext cx="2386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&lt;0.8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Likely to be exhaled by tidal breathing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09436" y="2256749"/>
            <a:ext cx="2257095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09436" y="3074731"/>
            <a:ext cx="3207836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09436" y="3582763"/>
            <a:ext cx="3375728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609436" y="4168630"/>
            <a:ext cx="3629564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09436" y="4630373"/>
            <a:ext cx="3839114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609436" y="5174232"/>
            <a:ext cx="3839114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3" name="TextBox 74762"/>
          <p:cNvSpPr txBox="1"/>
          <p:nvPr/>
        </p:nvSpPr>
        <p:spPr>
          <a:xfrm>
            <a:off x="3609436" y="2029860"/>
            <a:ext cx="1309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Nasal Cavity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12974" y="2256691"/>
            <a:ext cx="1309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5.8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 – 9.0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2974" y="2852139"/>
            <a:ext cx="13090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Pharynx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6512" y="3078970"/>
            <a:ext cx="1309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4.7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 – 5.8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16511" y="3355428"/>
            <a:ext cx="2418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Trachea &amp; Primary Bronchi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20050" y="3582259"/>
            <a:ext cx="1309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4.7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 – 5.8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30682" y="3922515"/>
            <a:ext cx="2418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Bronchi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34221" y="4149346"/>
            <a:ext cx="1309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 – 3.3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34220" y="4415171"/>
            <a:ext cx="2418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Terminal Bronchi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37759" y="4642002"/>
            <a:ext cx="1309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 – 2.1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27125" y="4950359"/>
            <a:ext cx="2418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Alveoli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30664" y="5177190"/>
            <a:ext cx="1309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0.43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 – 0.65</a:t>
            </a:r>
            <a:r>
              <a:rPr lang="el-G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74764" name="TextBox 74763"/>
          <p:cNvSpPr txBox="1"/>
          <p:nvPr/>
        </p:nvSpPr>
        <p:spPr>
          <a:xfrm>
            <a:off x="2383402" y="5945580"/>
            <a:ext cx="3296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Pharmacotherapy 2010;30(6): 562-584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Commonly Used Medications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843421" cy="4525963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Albuterol Sulfate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Bronchodilator – Relaxes muscles and opens breathing passages in the lungs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treat ongoing Asthma attacks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Budesonide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Steroid - works to prevent and minimize the severity of asthma attacks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Cromolyn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Sodium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Mast Cell Stabilizer – prevents the release of histamine when patients come in contact with irritants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Prevents asthma attacks and bronchospasms that are caused by exercise, pollutants, etc.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70828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46602"/>
          <a:stretch/>
        </p:blipFill>
        <p:spPr bwMode="auto">
          <a:xfrm>
            <a:off x="7726680" y="1390676"/>
            <a:ext cx="960120" cy="51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46602"/>
          <a:stretch/>
        </p:blipFill>
        <p:spPr bwMode="auto">
          <a:xfrm>
            <a:off x="3462655" y="1417638"/>
            <a:ext cx="960120" cy="51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hu-HU" smtClean="0">
                <a:latin typeface="Arial" panose="020B0604020202020204" pitchFamily="34" charset="0"/>
                <a:cs typeface="Arial" panose="020B0604020202020204" pitchFamily="34" charset="0"/>
              </a:rPr>
              <a:t>Nebuliser – Type of Nebulizer</a:t>
            </a:r>
            <a:endParaRPr lang="en-US" altLang="hu-H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 Box 15"/>
          <p:cNvSpPr txBox="1">
            <a:spLocks noChangeArrowheads="1"/>
          </p:cNvSpPr>
          <p:nvPr/>
        </p:nvSpPr>
        <p:spPr bwMode="auto">
          <a:xfrm>
            <a:off x="407988" y="1362710"/>
            <a:ext cx="4014787" cy="2031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r>
              <a:rPr lang="en-GB" altLang="hu-HU" sz="1400" b="1" dirty="0">
                <a:solidFill>
                  <a:srgbClr val="3C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Volume </a:t>
            </a:r>
            <a:r>
              <a:rPr lang="en-GB" altLang="hu-HU" sz="1400" b="1" dirty="0" smtClean="0">
                <a:solidFill>
                  <a:srgbClr val="3C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Nebuliser</a:t>
            </a:r>
          </a:p>
          <a:p>
            <a:endParaRPr lang="en-GB" alt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Uses air to pressurize the drugs in the</a:t>
            </a: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Medication cup into small, consistent size.</a:t>
            </a: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MMD – mass median density is usually</a:t>
            </a: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Between 1.5microns to 2.0microns</a:t>
            </a:r>
          </a:p>
          <a:p>
            <a:endParaRPr lang="en-GB" alt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hu-H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: Micron size improves the </a:t>
            </a:r>
          </a:p>
          <a:p>
            <a:r>
              <a:rPr lang="en-GB" altLang="hu-H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delivery</a:t>
            </a:r>
            <a:endParaRPr lang="en-US" altLang="hu-H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407988" y="3596323"/>
            <a:ext cx="4014787" cy="2031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r>
              <a:rPr lang="en-GB" altLang="hu-HU" sz="1400" b="1" dirty="0">
                <a:solidFill>
                  <a:srgbClr val="3C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Volume </a:t>
            </a:r>
            <a:r>
              <a:rPr lang="en-GB" altLang="hu-HU" sz="1400" b="1" dirty="0" smtClean="0">
                <a:solidFill>
                  <a:srgbClr val="3C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Nebulisers</a:t>
            </a:r>
          </a:p>
          <a:p>
            <a:endParaRPr lang="en-GB" alt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Used to nebulise water into fine mist</a:t>
            </a: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Not used for drug delivery, but aerosolized </a:t>
            </a: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Water supports mild breathing distress for</a:t>
            </a: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Some patients.</a:t>
            </a:r>
          </a:p>
          <a:p>
            <a:endParaRPr lang="en-GB" alt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hu-H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Benefits: simple, drug free support for </a:t>
            </a:r>
          </a:p>
          <a:p>
            <a:r>
              <a:rPr lang="en-GB" altLang="hu-H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non-acute conditions</a:t>
            </a:r>
            <a:r>
              <a:rPr lang="en-GB" altLang="hu-H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hu-H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Text Box 17"/>
          <p:cNvSpPr txBox="1">
            <a:spLocks noChangeArrowheads="1"/>
          </p:cNvSpPr>
          <p:nvPr/>
        </p:nvSpPr>
        <p:spPr bwMode="auto">
          <a:xfrm>
            <a:off x="4637723" y="1362710"/>
            <a:ext cx="4064317" cy="2031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r>
              <a:rPr lang="en-GB" altLang="hu-HU" sz="1400" b="1" dirty="0">
                <a:solidFill>
                  <a:srgbClr val="3C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Nebulisers </a:t>
            </a:r>
          </a:p>
          <a:p>
            <a:endParaRPr lang="en-GB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Acts like a piston forcing air through the </a:t>
            </a: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Medication cup and forcing the  drugs out into</a:t>
            </a: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The mouthpiece like a fine mist.</a:t>
            </a:r>
          </a:p>
          <a:p>
            <a:endParaRPr lang="en-GB" alt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hu-H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: size of particles delivered</a:t>
            </a:r>
            <a:r>
              <a:rPr lang="en-GB" alt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hu-H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18"/>
          <p:cNvSpPr txBox="1">
            <a:spLocks noChangeArrowheads="1"/>
          </p:cNvSpPr>
          <p:nvPr/>
        </p:nvSpPr>
        <p:spPr bwMode="auto">
          <a:xfrm>
            <a:off x="4637723" y="3596323"/>
            <a:ext cx="4064317" cy="2031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r>
              <a:rPr lang="en-GB" altLang="hu-HU" sz="1400" b="1" dirty="0">
                <a:solidFill>
                  <a:srgbClr val="3C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Ultrasonic </a:t>
            </a:r>
            <a:r>
              <a:rPr lang="en-GB" altLang="hu-HU" sz="1400" b="1" dirty="0" smtClean="0">
                <a:solidFill>
                  <a:srgbClr val="3C73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Nebulisers</a:t>
            </a:r>
            <a:endParaRPr lang="en-GB" altLang="hu-HU" sz="1400" b="1" dirty="0">
              <a:solidFill>
                <a:srgbClr val="3C7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hu-HU" sz="1400" b="1" dirty="0">
              <a:solidFill>
                <a:srgbClr val="3C7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Sometimes use water to conduct </a:t>
            </a:r>
            <a:r>
              <a:rPr lang="en-GB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 Frequency </a:t>
            </a:r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vibrations into </a:t>
            </a:r>
            <a:r>
              <a:rPr lang="en-GB" alt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Cup </a:t>
            </a:r>
            <a:r>
              <a:rPr lang="en-GB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which forces drug into a “fog”</a:t>
            </a:r>
          </a:p>
          <a:p>
            <a:endParaRPr lang="en-GB" alt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hu-H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Benefits: considered to have more </a:t>
            </a:r>
          </a:p>
          <a:p>
            <a:r>
              <a:rPr lang="en-GB" altLang="hu-H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particle </a:t>
            </a:r>
            <a:r>
              <a:rPr lang="en-GB" altLang="hu-H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en-GB" altLang="hu-H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endParaRPr lang="en-GB" altLang="hu-H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46602"/>
          <a:stretch/>
        </p:blipFill>
        <p:spPr bwMode="auto">
          <a:xfrm>
            <a:off x="3416935" y="3643047"/>
            <a:ext cx="960120" cy="51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8207760" y="3611563"/>
            <a:ext cx="468000" cy="468000"/>
          </a:xfrm>
          <a:prstGeom prst="noSmoking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78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Vyaire_Powerpoint_4x3_Arial_Dark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yaire B">
  <a:themeElements>
    <a:clrScheme name="Vyaire Palette A">
      <a:dk1>
        <a:srgbClr val="0C1525"/>
      </a:dk1>
      <a:lt1>
        <a:sysClr val="window" lastClr="FFFFFF"/>
      </a:lt1>
      <a:dk2>
        <a:srgbClr val="1F497D"/>
      </a:dk2>
      <a:lt2>
        <a:srgbClr val="D0D8E8"/>
      </a:lt2>
      <a:accent1>
        <a:srgbClr val="72B1D4"/>
      </a:accent1>
      <a:accent2>
        <a:srgbClr val="7E7E7E"/>
      </a:accent2>
      <a:accent3>
        <a:srgbClr val="BFBFBF"/>
      </a:accent3>
      <a:accent4>
        <a:srgbClr val="8064A2"/>
      </a:accent4>
      <a:accent5>
        <a:srgbClr val="4BACC6"/>
      </a:accent5>
      <a:accent6>
        <a:srgbClr val="F79646"/>
      </a:accent6>
      <a:hlink>
        <a:srgbClr val="32B0D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Vyaire_Powerpoint_4x3_Arial_DarkBlue</Template>
  <TotalTime>0</TotalTime>
  <Words>2248</Words>
  <Application>Microsoft Office PowerPoint</Application>
  <PresentationFormat>On-screen Show (4:3)</PresentationFormat>
  <Paragraphs>738</Paragraphs>
  <Slides>53</Slides>
  <Notes>15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Verdana</vt:lpstr>
      <vt:lpstr>Wingdings</vt:lpstr>
      <vt:lpstr>Vyaire_Powerpoint_4x3_Arial_DarkBlue</vt:lpstr>
      <vt:lpstr>Vyaire B</vt:lpstr>
      <vt:lpstr>think-cell Slide</vt:lpstr>
      <vt:lpstr>Medication Delivery</vt:lpstr>
      <vt:lpstr>Agenda </vt:lpstr>
      <vt:lpstr>PowerPoint Presentation</vt:lpstr>
      <vt:lpstr>What is a medication nebulizer?</vt:lpstr>
      <vt:lpstr>Why would somebody need medication delivered via nebulizer?</vt:lpstr>
      <vt:lpstr>How does a nebulizer work?</vt:lpstr>
      <vt:lpstr>A Word on Particle Size</vt:lpstr>
      <vt:lpstr>Commonly Used Medications</vt:lpstr>
      <vt:lpstr>Nebuliser – Type of Nebulizer</vt:lpstr>
      <vt:lpstr>Vyaire - 3 Types of Medication Nebulizers</vt:lpstr>
      <vt:lpstr>Misty Finity® Continuous Nebulizer</vt:lpstr>
      <vt:lpstr>Where are Nebulisers used ?</vt:lpstr>
      <vt:lpstr>PowerPoint Presentation</vt:lpstr>
      <vt:lpstr>Small Volume Nebulizer Setup</vt:lpstr>
      <vt:lpstr>How does a nebulizer work?</vt:lpstr>
      <vt:lpstr>Medication Nebulizer Key Terms</vt:lpstr>
      <vt:lpstr>MMAD – Mass Median Aerodynamic Diameter</vt:lpstr>
      <vt:lpstr>AirLife Medication Delivery Products</vt:lpstr>
      <vt:lpstr>Misty Max 10 Details</vt:lpstr>
      <vt:lpstr>Misty Max 10 Codes</vt:lpstr>
      <vt:lpstr>PowerPoint Presentation</vt:lpstr>
      <vt:lpstr>AirLife Misty Fast Small volume nebulizer</vt:lpstr>
      <vt:lpstr>Misty Fast Details</vt:lpstr>
      <vt:lpstr>What Differences &amp; Similarities do you notice?</vt:lpstr>
      <vt:lpstr>Misty Fast Jet Detail</vt:lpstr>
      <vt:lpstr>What the differences mean</vt:lpstr>
      <vt:lpstr>What the differences mean</vt:lpstr>
      <vt:lpstr>   Watch the Misty Fast in Action</vt:lpstr>
      <vt:lpstr>AirLife Misty Fast small volume nebulizer</vt:lpstr>
      <vt:lpstr>AirLife Medication Delivery Products</vt:lpstr>
      <vt:lpstr>Activity  hands on set up neb flow meter, saline open kits  use them</vt:lpstr>
      <vt:lpstr>Why should a customer convert to Misty Fast?</vt:lpstr>
      <vt:lpstr>Misty Fast Landing Page</vt:lpstr>
      <vt:lpstr>Misty Fast Sales Tools</vt:lpstr>
      <vt:lpstr>AirLife Medication Delivery Products</vt:lpstr>
      <vt:lpstr>Medication Delivery Products</vt:lpstr>
      <vt:lpstr>Appendix</vt:lpstr>
      <vt:lpstr>PowerPoint Presentation</vt:lpstr>
      <vt:lpstr>Standard SVN Competition</vt:lpstr>
      <vt:lpstr>Small Volume Nebulizer - Competition</vt:lpstr>
      <vt:lpstr>Small Volume Nebulizer - Competition</vt:lpstr>
      <vt:lpstr>Small Volume Nebulizer - Competition</vt:lpstr>
      <vt:lpstr>Small Volume Nebulizer - Competition </vt:lpstr>
      <vt:lpstr>High Efficiency Nebulizers</vt:lpstr>
      <vt:lpstr>Aeroneb®</vt:lpstr>
      <vt:lpstr>PowerPoint Presentation</vt:lpstr>
      <vt:lpstr>Small Volume Nebulizer - Competition</vt:lpstr>
      <vt:lpstr>PowerPoint Presentation</vt:lpstr>
      <vt:lpstr>Lung Management Products</vt:lpstr>
      <vt:lpstr>Lung Management Products</vt:lpstr>
      <vt:lpstr>Lung Management Products</vt:lpstr>
      <vt:lpstr>Lung Management Products</vt:lpstr>
      <vt:lpstr>Questions</vt:lpstr>
    </vt:vector>
  </TitlesOfParts>
  <Company>CareFusion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Delivery</dc:title>
  <dc:creator>Green, Ben</dc:creator>
  <cp:lastModifiedBy>Hoang-Pfennig, Bach</cp:lastModifiedBy>
  <cp:revision>5</cp:revision>
  <cp:lastPrinted>2016-11-01T11:14:08Z</cp:lastPrinted>
  <dcterms:created xsi:type="dcterms:W3CDTF">2017-10-18T15:51:46Z</dcterms:created>
  <dcterms:modified xsi:type="dcterms:W3CDTF">2017-10-25T11:03:35Z</dcterms:modified>
</cp:coreProperties>
</file>