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410" r:id="rId3"/>
    <p:sldId id="402" r:id="rId4"/>
    <p:sldId id="411" r:id="rId5"/>
    <p:sldId id="412" r:id="rId6"/>
    <p:sldId id="413" r:id="rId7"/>
    <p:sldId id="414" r:id="rId8"/>
    <p:sldId id="465" r:id="rId9"/>
    <p:sldId id="466" r:id="rId10"/>
    <p:sldId id="415" r:id="rId11"/>
    <p:sldId id="467" r:id="rId12"/>
    <p:sldId id="416" r:id="rId13"/>
    <p:sldId id="468" r:id="rId14"/>
    <p:sldId id="417" r:id="rId15"/>
    <p:sldId id="418" r:id="rId16"/>
    <p:sldId id="469" r:id="rId17"/>
    <p:sldId id="419" r:id="rId18"/>
    <p:sldId id="420" r:id="rId19"/>
    <p:sldId id="421" r:id="rId20"/>
    <p:sldId id="422" r:id="rId21"/>
    <p:sldId id="423" r:id="rId22"/>
    <p:sldId id="426" r:id="rId23"/>
    <p:sldId id="470" r:id="rId24"/>
    <p:sldId id="471" r:id="rId25"/>
    <p:sldId id="424" r:id="rId26"/>
    <p:sldId id="425" r:id="rId27"/>
    <p:sldId id="472" r:id="rId28"/>
    <p:sldId id="427" r:id="rId29"/>
    <p:sldId id="428" r:id="rId30"/>
    <p:sldId id="429" r:id="rId31"/>
    <p:sldId id="440" r:id="rId32"/>
    <p:sldId id="441" r:id="rId33"/>
    <p:sldId id="442" r:id="rId34"/>
    <p:sldId id="444" r:id="rId35"/>
    <p:sldId id="445" r:id="rId36"/>
    <p:sldId id="446" r:id="rId37"/>
    <p:sldId id="447" r:id="rId38"/>
    <p:sldId id="448" r:id="rId39"/>
    <p:sldId id="449" r:id="rId40"/>
    <p:sldId id="473" r:id="rId41"/>
    <p:sldId id="450" r:id="rId42"/>
    <p:sldId id="451" r:id="rId43"/>
    <p:sldId id="452" r:id="rId44"/>
    <p:sldId id="409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70">
          <p15:clr>
            <a:srgbClr val="A4A3A4"/>
          </p15:clr>
        </p15:guide>
        <p15:guide id="4" orient="horz" pos="2398">
          <p15:clr>
            <a:srgbClr val="A4A3A4"/>
          </p15:clr>
        </p15:guide>
        <p15:guide id="5" pos="5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2FF"/>
    <a:srgbClr val="4CC8E1"/>
    <a:srgbClr val="D9D9D9"/>
    <a:srgbClr val="12213F"/>
    <a:srgbClr val="72B1D4"/>
    <a:srgbClr val="D0D8E8"/>
    <a:srgbClr val="F2E766"/>
    <a:srgbClr val="173075"/>
    <a:srgbClr val="6FB7D7"/>
    <a:srgbClr val="6FA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8" autoAdjust="0"/>
    <p:restoredTop sz="80114" autoAdjust="0"/>
  </p:normalViewPr>
  <p:slideViewPr>
    <p:cSldViewPr snapToGrid="0" snapToObjects="1">
      <p:cViewPr varScale="1">
        <p:scale>
          <a:sx n="71" d="100"/>
          <a:sy n="71" d="100"/>
        </p:scale>
        <p:origin x="2112" y="53"/>
      </p:cViewPr>
      <p:guideLst>
        <p:guide orient="horz" pos="2160"/>
        <p:guide pos="2880"/>
        <p:guide orient="horz" pos="4170"/>
        <p:guide orient="horz" pos="2398"/>
        <p:guide pos="5529"/>
      </p:guideLst>
    </p:cSldViewPr>
  </p:slideViewPr>
  <p:outlineViewPr>
    <p:cViewPr>
      <p:scale>
        <a:sx n="33" d="100"/>
        <a:sy n="33" d="100"/>
      </p:scale>
      <p:origin x="0" y="-1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29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AE789F-4E85-1445-AE9F-2A800BF69798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B5B82-A478-A641-BCD9-254457D72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3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483C50-2863-4A46-831D-CAC0CABC9F5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9DBC92-98EF-AE46-AB88-4EE590D2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74E9FC-B226-40AF-B59E-6D5BC61D7E89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17149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8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DA70B3-4438-492F-A318-B602FDFC6A70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157856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32553B-60C8-4291-8C94-FF35C6583CA0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2908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masks</a:t>
            </a:r>
            <a:r>
              <a:rPr lang="en-US" baseline="0" dirty="0" smtClean="0"/>
              <a:t> (non-</a:t>
            </a:r>
            <a:r>
              <a:rPr lang="en-US" baseline="0" dirty="0" err="1" smtClean="0"/>
              <a:t>Southmedic</a:t>
            </a:r>
            <a:r>
              <a:rPr lang="en-US" baseline="0" dirty="0" smtClean="0"/>
              <a:t>) require minimum of 5 </a:t>
            </a:r>
            <a:r>
              <a:rPr lang="en-US" baseline="0" dirty="0" err="1" smtClean="0"/>
              <a:t>lpm</a:t>
            </a:r>
            <a:endParaRPr lang="en-US" dirty="0" smtClean="0"/>
          </a:p>
          <a:p>
            <a:r>
              <a:rPr lang="en-US" dirty="0" err="1" smtClean="0"/>
              <a:t>Venturi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maks</a:t>
            </a:r>
            <a:endParaRPr lang="en-US" baseline="0" dirty="0" smtClean="0"/>
          </a:p>
          <a:p>
            <a:r>
              <a:rPr lang="en-US" baseline="0" dirty="0" smtClean="0"/>
              <a:t>     -Two styles:  dialed &amp; individual nozzles</a:t>
            </a:r>
          </a:p>
          <a:p>
            <a:r>
              <a:rPr lang="en-US" baseline="0" dirty="0" smtClean="0"/>
              <a:t>     -Nozzles vary by color (differing FiO2 delivered)</a:t>
            </a:r>
          </a:p>
          <a:p>
            <a:r>
              <a:rPr lang="en-US" baseline="0" dirty="0" smtClean="0"/>
              <a:t>     -Room air entrained with O2 per the settings selected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3-in-1 masks can be used as a medium concentration (simple mask) &amp; high concentration (non-rebreather or partial rebreather)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85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67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CO2 monitor on left is a LifeSense by </a:t>
            </a:r>
            <a:r>
              <a:rPr lang="en-US" dirty="0" err="1" smtClean="0"/>
              <a:t>Nonin</a:t>
            </a:r>
            <a:r>
              <a:rPr lang="en-US" dirty="0" smtClean="0"/>
              <a:t> ~$2,500</a:t>
            </a:r>
          </a:p>
          <a:p>
            <a:r>
              <a:rPr lang="en-US" dirty="0" smtClean="0"/>
              <a:t>CO2 monitor on the right is a </a:t>
            </a:r>
            <a:r>
              <a:rPr lang="en-US" dirty="0" err="1" smtClean="0"/>
              <a:t>CapnoCheck</a:t>
            </a:r>
            <a:r>
              <a:rPr lang="en-US" dirty="0" smtClean="0"/>
              <a:t> Plus by BCI ~$3,400</a:t>
            </a:r>
          </a:p>
          <a:p>
            <a:endParaRPr lang="en-US" dirty="0" smtClean="0"/>
          </a:p>
          <a:p>
            <a:r>
              <a:rPr lang="en-US" dirty="0" smtClean="0"/>
              <a:t>Normal value</a:t>
            </a:r>
            <a:r>
              <a:rPr lang="en-US" baseline="0" dirty="0" smtClean="0"/>
              <a:t> of CO2 in your body is 35 to 45 mmHg which is equal to 4.7% to 6.0% CO2. Normal ETCO2 readings are 30-43mmHg, 4.0 to 5.7kPa, 4.0 – 5.6%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mmHG</a:t>
            </a:r>
            <a:r>
              <a:rPr lang="en-US" baseline="0" dirty="0" smtClean="0"/>
              <a:t> = millimeter of mercury (measurement of pressure)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68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80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1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6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31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25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25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7F65-26D2-4DA4-AA83-CC1519A2F79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3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2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4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BB998C-7FD7-4E72-8E56-4198425A426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885641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8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E5766F-4451-4740-84A9-4E583F913897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17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0EB9AD-53FD-4018-817C-23618B0A4C06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285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VYM_whis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4"/>
          <a:stretch/>
        </p:blipFill>
        <p:spPr>
          <a:xfrm>
            <a:off x="0" y="7870"/>
            <a:ext cx="9144000" cy="4293503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4301373"/>
            <a:ext cx="6727450" cy="524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rgbClr val="6FB7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VYM_KO_logo-05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27449" r="14473" b="21733"/>
          <a:stretch/>
        </p:blipFill>
        <p:spPr>
          <a:xfrm>
            <a:off x="4648343" y="1339573"/>
            <a:ext cx="4112276" cy="13985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4775201"/>
            <a:ext cx="8239125" cy="4368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9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26641" y="6433443"/>
            <a:ext cx="2420212" cy="2929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085" y="6068319"/>
            <a:ext cx="594858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181" y="6447338"/>
            <a:ext cx="648733" cy="279063"/>
          </a:xfrm>
          <a:prstGeom prst="rect">
            <a:avLst/>
          </a:prstGeom>
        </p:spPr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Vyaire-Wave_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46246" r="18599" b="31208"/>
          <a:stretch/>
        </p:blipFill>
        <p:spPr>
          <a:xfrm>
            <a:off x="6866272" y="6133810"/>
            <a:ext cx="2004401" cy="5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770" y="6475846"/>
            <a:ext cx="7744889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180" y="6500956"/>
            <a:ext cx="648733" cy="209297"/>
          </a:xfrm>
        </p:spPr>
        <p:txBody>
          <a:bodyPr/>
          <a:lstStyle/>
          <a:p>
            <a:fld id="{5ABBDE47-A11E-FE42-85BD-DB007C8838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Vyaire-Wave_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46246" r="18599" b="31208"/>
          <a:stretch/>
        </p:blipFill>
        <p:spPr>
          <a:xfrm>
            <a:off x="7507909" y="368053"/>
            <a:ext cx="1408425" cy="4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2B1D4"/>
              </a:buClr>
              <a:tabLst/>
              <a:defRPr/>
            </a:lvl1pPr>
            <a:lvl2pPr>
              <a:buClr>
                <a:srgbClr val="72B1D4"/>
              </a:buClr>
              <a:defRPr/>
            </a:lvl2pPr>
            <a:lvl3pPr>
              <a:buClr>
                <a:srgbClr val="72B1D4"/>
              </a:buClr>
              <a:defRPr/>
            </a:lvl3pPr>
            <a:lvl4pPr>
              <a:buClr>
                <a:srgbClr val="72B1D4"/>
              </a:buClr>
              <a:defRPr/>
            </a:lvl4pPr>
            <a:lvl5pPr>
              <a:buClr>
                <a:srgbClr val="72B1D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72B1D4"/>
              </a:buClr>
              <a:defRPr sz="2000"/>
            </a:lvl1pPr>
            <a:lvl2pPr>
              <a:buClr>
                <a:srgbClr val="72B1D4"/>
              </a:buClr>
              <a:defRPr sz="1800"/>
            </a:lvl2pPr>
            <a:lvl3pPr>
              <a:buClr>
                <a:srgbClr val="72B1D4"/>
              </a:buClr>
              <a:defRPr sz="1800"/>
            </a:lvl3pPr>
            <a:lvl4pPr>
              <a:buClr>
                <a:srgbClr val="72B1D4"/>
              </a:buClr>
              <a:defRPr sz="1600"/>
            </a:lvl4pPr>
            <a:lvl5pPr>
              <a:buClr>
                <a:srgbClr val="72B1D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buClr>
                <a:srgbClr val="72B1D4"/>
              </a:buClr>
              <a:defRPr sz="2000"/>
            </a:lvl1pPr>
            <a:lvl2pPr>
              <a:buClr>
                <a:srgbClr val="72B1D4"/>
              </a:buClr>
              <a:defRPr sz="1800"/>
            </a:lvl2pPr>
            <a:lvl3pPr>
              <a:buClr>
                <a:srgbClr val="72B1D4"/>
              </a:buClr>
              <a:defRPr sz="1800"/>
            </a:lvl3pPr>
            <a:lvl4pPr>
              <a:buClr>
                <a:srgbClr val="72B1D4"/>
              </a:buClr>
              <a:defRPr sz="1600"/>
            </a:lvl4pPr>
            <a:lvl5pPr>
              <a:buClr>
                <a:srgbClr val="72B1D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F84D-05C6-4DDC-9534-40DE2A2D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3D72-2B1C-4069-9336-89FA210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326641" y="6433443"/>
            <a:ext cx="2420212" cy="2929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084" y="6068319"/>
            <a:ext cx="870495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181" y="6447338"/>
            <a:ext cx="648733" cy="279063"/>
          </a:xfrm>
          <a:prstGeom prst="rect">
            <a:avLst/>
          </a:prstGeom>
        </p:spPr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Vyaire-Wave_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0111"/>
          <a:stretch/>
        </p:blipFill>
        <p:spPr>
          <a:xfrm>
            <a:off x="-240570" y="1962034"/>
            <a:ext cx="6884468" cy="2982386"/>
          </a:xfrm>
          <a:prstGeom prst="rect">
            <a:avLst/>
          </a:prstGeom>
        </p:spPr>
      </p:pic>
      <p:pic>
        <p:nvPicPr>
          <p:cNvPr id="13" name="Picture 12" descr="Supporting Life_Alone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9302" r="53440" b="33665"/>
          <a:stretch/>
        </p:blipFill>
        <p:spPr>
          <a:xfrm>
            <a:off x="5357511" y="3299806"/>
            <a:ext cx="3065129" cy="7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49553"/>
            <a:ext cx="5723467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0">
                <a:solidFill>
                  <a:srgbClr val="17307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488"/>
            <a:ext cx="8229600" cy="4009477"/>
          </a:xfrm>
          <a:prstGeom prst="rect">
            <a:avLst/>
          </a:prstGeom>
        </p:spPr>
        <p:txBody>
          <a:bodyPr/>
          <a:lstStyle>
            <a:lvl1pPr>
              <a:buClr>
                <a:srgbClr val="72B1D4"/>
              </a:buCl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72B1D4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72B1D4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72B1D4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72B1D4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26641" y="6433443"/>
            <a:ext cx="2420212" cy="2929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085" y="6068319"/>
            <a:ext cx="594858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181" y="6447338"/>
            <a:ext cx="648733" cy="279063"/>
          </a:xfrm>
          <a:prstGeom prst="rect">
            <a:avLst/>
          </a:prstGeom>
        </p:spPr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Vyaire-Wave_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46246" r="18599" b="31208"/>
          <a:stretch/>
        </p:blipFill>
        <p:spPr>
          <a:xfrm>
            <a:off x="6866272" y="6133810"/>
            <a:ext cx="2004401" cy="5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8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VYM_whisp.pn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36780" r="45463" b="44314"/>
          <a:stretch/>
        </p:blipFill>
        <p:spPr>
          <a:xfrm>
            <a:off x="0" y="5794581"/>
            <a:ext cx="9144000" cy="49602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" y="6007448"/>
            <a:ext cx="9143999" cy="850552"/>
          </a:xfrm>
          <a:prstGeom prst="rect">
            <a:avLst/>
          </a:prstGeom>
          <a:solidFill>
            <a:srgbClr val="11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27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6727450" cy="390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6641" y="6447555"/>
            <a:ext cx="2420212" cy="292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082" y="6082428"/>
            <a:ext cx="5661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181" y="6461449"/>
            <a:ext cx="648733" cy="279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7A50C51-39D1-4540-97F5-99C459F21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VYM_KO_logo-05.eps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24391" r="16139" b="21621"/>
          <a:stretch/>
        </p:blipFill>
        <p:spPr>
          <a:xfrm>
            <a:off x="6807894" y="6081064"/>
            <a:ext cx="2229192" cy="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173075"/>
          </a:solidFill>
          <a:latin typeface="Arial"/>
          <a:ea typeface="+mj-ea"/>
          <a:cs typeface="Arial"/>
        </a:defRPr>
      </a:lvl1pPr>
    </p:titleStyle>
    <p:bodyStyle>
      <a:lvl1pPr marL="347472" indent="-347472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326641" y="6433443"/>
            <a:ext cx="2420212" cy="2929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082" y="6068319"/>
            <a:ext cx="868614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2B1D4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181" y="6447338"/>
            <a:ext cx="648733" cy="27906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F7F7F"/>
                </a:solidFill>
              </a:defRPr>
            </a:lvl1pPr>
          </a:lstStyle>
          <a:p>
            <a:fld id="{5ABBDE47-A11E-FE42-85BD-DB007C883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capnography&amp;start=99&amp;hl=en&amp;biw=1920&amp;bih=998&amp;addh=36&amp;tbm=isch&amp;tbnid=pQOAlIXIJH2FIM:&amp;imgrefurl=http://www.wikicover.com/Capnography&amp;docid=v0tpr712G31x7M&amp;imgurl=http://www.wikicover.com/images/thumb/336px-Capnograph.jpg&amp;w=336&amp;h=252&amp;ei=O8z1T4aBCYi56wHxjoHnBg&amp;zoom=1&amp;iact=hc&amp;vpx=190&amp;vpy=78&amp;dur=59&amp;hovh=194&amp;hovw=259&amp;tx=143&amp;ty=91&amp;sig=116071695687941356245&amp;page=3&amp;tbnh=148&amp;tbnw=197&amp;ndsp=59&amp;ved=1t:429,r:0,s:99,i: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self.close();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3732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Placeholder 1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4" y="4382362"/>
            <a:ext cx="1501200" cy="2231191"/>
          </a:xfrm>
          <a:prstGeom prst="rect">
            <a:avLst/>
          </a:prstGeom>
        </p:spPr>
      </p:pic>
      <p:pic>
        <p:nvPicPr>
          <p:cNvPr id="5" name="Picture Placeholder 1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55" y="4382362"/>
            <a:ext cx="1502474" cy="2232000"/>
          </a:xfrm>
          <a:prstGeom prst="rect">
            <a:avLst/>
          </a:prstGeom>
        </p:spPr>
      </p:pic>
      <p:pic>
        <p:nvPicPr>
          <p:cNvPr id="6" name="Picture Placeholder 1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r="28200"/>
          <a:stretch>
            <a:fillRect/>
          </a:stretch>
        </p:blipFill>
        <p:spPr>
          <a:xfrm>
            <a:off x="3768740" y="4382362"/>
            <a:ext cx="1501200" cy="2232000"/>
          </a:xfrm>
          <a:prstGeom prst="rect">
            <a:avLst/>
          </a:prstGeom>
        </p:spPr>
      </p:pic>
      <p:pic>
        <p:nvPicPr>
          <p:cNvPr id="8" name="Picture 2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26941" r="40712" b="4088"/>
          <a:stretch/>
        </p:blipFill>
        <p:spPr bwMode="auto">
          <a:xfrm>
            <a:off x="6934838" y="4382362"/>
            <a:ext cx="1501200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8846" y="3789040"/>
            <a:ext cx="6727450" cy="524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FB7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Oxygen Therapy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644" y="4382362"/>
            <a:ext cx="1501200" cy="223200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68740" y="4382362"/>
            <a:ext cx="1501200" cy="223200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34838" y="4382362"/>
            <a:ext cx="1501200" cy="223200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r="684"/>
          <a:stretch/>
        </p:blipFill>
        <p:spPr bwMode="auto">
          <a:xfrm>
            <a:off x="5346510" y="4382362"/>
            <a:ext cx="1502474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47784" y="4382362"/>
            <a:ext cx="1501200" cy="2232000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993464" cy="1143000"/>
          </a:xfrm>
        </p:spPr>
        <p:txBody>
          <a:bodyPr/>
          <a:lstStyle/>
          <a:p>
            <a:r>
              <a:rPr lang="en-GB" dirty="0" smtClean="0"/>
              <a:t>Soft Cushion Nasal Cannula Portfolio Expansion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5697" y="2533341"/>
            <a:ext cx="348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From January 17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2906" y="1276961"/>
            <a:ext cx="2918580" cy="1345659"/>
          </a:xfrm>
          <a:prstGeom prst="rect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/>
              <a:t>Take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Full Range of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U-connect in 2.1m / 4.2M (Adult)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Moving to DEHP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15 Languages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5697" y="1394566"/>
            <a:ext cx="451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on the market now – All New for Vyaire!!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91992"/>
              </p:ext>
            </p:extLst>
          </p:nvPr>
        </p:nvGraphicFramePr>
        <p:xfrm>
          <a:off x="545698" y="3052921"/>
          <a:ext cx="7312114" cy="2286000"/>
        </p:xfrm>
        <a:graphic>
          <a:graphicData uri="http://schemas.openxmlformats.org/drawingml/2006/table">
            <a:tbl>
              <a:tblPr/>
              <a:tblGrid>
                <a:gridCol w="670468"/>
                <a:gridCol w="5076764"/>
                <a:gridCol w="1564882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Languages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Neonate Soft Nasal Cannula, 2.1 m (7')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 Soft Nasal Cannula, 2.1 m (7')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 Nasal Cannula, 2.1 m (7')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Soft Nasal Cannula, 2.1 m (7')with U-connect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Soft Nasal Cannula, 2.1 m (7')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Soft Nasal Cannula, 2.1 m (7') No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Soft Nasal Cannula, 1.2 m (4')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Soft Nasal Cannula, 2.1 m (7') U-connect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Soft Nasal Cannula, 4.2 m (14')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SFT2614U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Soft Nasal Cannula, 4.2 m (14') U-connect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SFT2625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Soft Nasal Cannula, 7.6 m (25')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2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5"/>
            <a:ext cx="8229600" cy="4525963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and Benefits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cannulas as the cushion cannulas (e.g. 002600)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Pre-assembled covers slide smoothly on the headset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tubing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help reduce skin irritation around the ears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8758" y="377550"/>
            <a:ext cx="8378042" cy="698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Cannulas w/Foam Ear Covers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annula_with_cushion.jpg"/>
          <p:cNvPicPr>
            <a:picLocks noChangeAspect="1"/>
          </p:cNvPicPr>
          <p:nvPr/>
        </p:nvPicPr>
        <p:blipFill>
          <a:blip r:embed="rId3" cstate="print"/>
          <a:srcRect l="6575" t="30006" r="4990" b="30368"/>
          <a:stretch>
            <a:fillRect/>
          </a:stretch>
        </p:blipFill>
        <p:spPr>
          <a:xfrm>
            <a:off x="1782036" y="2636473"/>
            <a:ext cx="5219652" cy="3068176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466114"/>
            <a:ext cx="4493623" cy="229235"/>
          </a:xfrm>
        </p:spPr>
        <p:txBody>
          <a:bodyPr/>
          <a:lstStyle/>
          <a:p>
            <a:r>
              <a:rPr lang="en-US" sz="700" dirty="0" smtClean="0">
                <a:solidFill>
                  <a:prstClr val="black"/>
                </a:solidFill>
              </a:rPr>
              <a:t>© 2013 CareFusion Corporation or one of its subsidiaries. All rights reserved.</a:t>
            </a:r>
          </a:p>
        </p:txBody>
      </p:sp>
      <p:sp>
        <p:nvSpPr>
          <p:cNvPr id="8" name="Flowchart: Punched Tape 7"/>
          <p:cNvSpPr/>
          <p:nvPr/>
        </p:nvSpPr>
        <p:spPr>
          <a:xfrm>
            <a:off x="6260121" y="271653"/>
            <a:ext cx="2278235" cy="1175310"/>
          </a:xfrm>
          <a:prstGeom prst="flowChartPunchedTape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New Range!!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Available Jan 17</a:t>
            </a:r>
          </a:p>
        </p:txBody>
      </p:sp>
    </p:spTree>
    <p:extLst>
      <p:ext uri="{BB962C8B-B14F-4D97-AF65-F5344CB8AC3E}">
        <p14:creationId xmlns:p14="http://schemas.microsoft.com/office/powerpoint/2010/main" val="20441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993464" cy="1143000"/>
          </a:xfrm>
        </p:spPr>
        <p:txBody>
          <a:bodyPr/>
          <a:lstStyle/>
          <a:p>
            <a:r>
              <a:rPr lang="en-GB" dirty="0" smtClean="0"/>
              <a:t>Cushion Nasal Cannula Portfolio Expansion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5697" y="2533341"/>
            <a:ext cx="348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From January 17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697" y="1394566"/>
            <a:ext cx="451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on the market now – All New for Vyaire!!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35964"/>
              </p:ext>
            </p:extLst>
          </p:nvPr>
        </p:nvGraphicFramePr>
        <p:xfrm>
          <a:off x="545696" y="3236605"/>
          <a:ext cx="8075788" cy="1905000"/>
        </p:xfrm>
        <a:graphic>
          <a:graphicData uri="http://schemas.openxmlformats.org/drawingml/2006/table">
            <a:tbl>
              <a:tblPr/>
              <a:tblGrid>
                <a:gridCol w="640009"/>
                <a:gridCol w="6219930"/>
                <a:gridCol w="1215849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Languages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FM2602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Cushion Nasal Cannula with Foam Ear Covers, 2.1 m (7')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FM2692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Cushion Nasal Cannula with Foam Ear Covers, 2.1 m (7')with U-connect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Resistant 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FM2606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 with Foam Ear Covers, 2.1 m (7') No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FM2604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 with Foam Ear Covers, 1.2 m (4')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FM2600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 with Foam Ear Covers, 2.1 m (7')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FM2699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 with Foam Ear Covers, 2.1 m (7') U-connect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FM2614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 with Foam Ear Covers, 4.2 m (14')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FM2625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 with Foam Ear Covers, 7.6 m (25') Crush Resistant Oxygen Tubing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Foam Ear Covers for nasal cannulas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02906" y="1276961"/>
            <a:ext cx="2918580" cy="1441046"/>
          </a:xfrm>
          <a:prstGeom prst="rect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/>
              <a:t>Take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Full Range of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U-connect in 2.1m </a:t>
            </a:r>
            <a:r>
              <a:rPr lang="en-GB" sz="1400" dirty="0" err="1" smtClean="0"/>
              <a:t>Pead</a:t>
            </a:r>
            <a:r>
              <a:rPr lang="en-GB" sz="1400" dirty="0" smtClean="0"/>
              <a:t> &amp; Adult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Moving to DEHP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15 Languages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030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378042" cy="698775"/>
          </a:xfrm>
        </p:spPr>
        <p:txBody>
          <a:bodyPr>
            <a:noAutofit/>
          </a:bodyPr>
          <a:lstStyle/>
          <a:p>
            <a:r>
              <a:rPr lang="en-US" dirty="0" smtClean="0"/>
              <a:t>Soft Cushion &amp; Foam Cover Cannulas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45029"/>
            <a:ext cx="8229600" cy="3700264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Notes:</a:t>
            </a:r>
          </a:p>
          <a:p>
            <a:pPr marL="287338" indent="-287338">
              <a:spcBef>
                <a:spcPct val="20000"/>
              </a:spcBef>
            </a:pPr>
            <a:endParaRPr lang="en-US" sz="2400" b="1" dirty="0" smtClean="0">
              <a:solidFill>
                <a:srgbClr val="3B6E8F"/>
              </a:solidFill>
            </a:endParaRP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Codes numbering convention:</a:t>
            </a:r>
          </a:p>
          <a:p>
            <a:pPr marL="744538" lvl="1" indent="-2873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SFT26xx (replaced 00 with SFT)</a:t>
            </a:r>
          </a:p>
          <a:p>
            <a:pPr marL="744538" lvl="1" indent="-2873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FM26xx  (replaced 00 with FM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466114"/>
            <a:ext cx="4493623" cy="229235"/>
          </a:xfrm>
        </p:spPr>
        <p:txBody>
          <a:bodyPr/>
          <a:lstStyle/>
          <a:p>
            <a:r>
              <a:rPr lang="en-US" sz="700" dirty="0" smtClean="0">
                <a:solidFill>
                  <a:prstClr val="black"/>
                </a:solidFill>
              </a:rPr>
              <a:t>© 2013 CareFusion Corporation or one of its subsidiaries. All rights reserved.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53258"/>
              </p:ext>
            </p:extLst>
          </p:nvPr>
        </p:nvGraphicFramePr>
        <p:xfrm>
          <a:off x="547636" y="3695928"/>
          <a:ext cx="5326177" cy="101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5169"/>
                <a:gridCol w="4091008"/>
              </a:tblGrid>
              <a:tr h="33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Code </a:t>
                      </a:r>
                      <a:r>
                        <a:rPr lang="en-US" sz="1400" b="1" u="sng" strike="noStrike" dirty="0" smtClean="0">
                          <a:effectLst/>
                        </a:rPr>
                        <a:t> 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>
                          <a:effectLst/>
                        </a:rPr>
                        <a:t>Description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SFT2600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CANNULA SOFT ADULT W/7FT TB 50/CS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</a:rPr>
                        <a:t>FM2600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CANNULA W/COVR ADULT W/7FT TB 50/CS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7623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14-ft U/Connect-it Cannulas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872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Cannulas w/ 14-ft tubing and universal connector</a:t>
            </a:r>
          </a:p>
          <a:p>
            <a:pPr lvl="1"/>
            <a:r>
              <a:rPr lang="en-US" sz="1600" dirty="0" smtClean="0"/>
              <a:t>One for each style:  Standard (001326U), Cushion (002600-14U), Soft Cushion (SFT2614U)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traditional gap for </a:t>
            </a:r>
            <a:r>
              <a:rPr lang="en-US" sz="1600" dirty="0" err="1" smtClean="0"/>
              <a:t>Air</a:t>
            </a:r>
            <a:r>
              <a:rPr lang="en-US" sz="1600" i="1" dirty="0" err="1" smtClean="0"/>
              <a:t>Life</a:t>
            </a:r>
            <a:endParaRPr lang="en-US" sz="16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Air</a:t>
            </a:r>
            <a:r>
              <a:rPr lang="en-US" sz="1800" i="1" dirty="0" err="1" smtClean="0"/>
              <a:t>Life</a:t>
            </a:r>
            <a:r>
              <a:rPr lang="en-US" sz="1800" dirty="0" smtClean="0"/>
              <a:t> ETCO2 cannula w/ 7-ft universal connector (2812M-10U)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/>
              <a:t>© 2013 CareFusion Corporation or one of its subsidiaries. All rights reserved.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9" y="3654576"/>
            <a:ext cx="2884715" cy="20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Masks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285524"/>
            <a:ext cx="6781800" cy="1143000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Mask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2804" y="1600200"/>
            <a:ext cx="5208396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Low to medium concentration of O2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exhales through ports on sides of mask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not be used for controlled O2 levels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O2 flow rate- 5 to 10L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cause skin breakdown; must remove to eat.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Room Air: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1L O2=FIO2  35%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6L O2=FiO2  50%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://herewomentalk.com/wp-content/uploads/2012/07/oxygen_face_mas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/>
        </p:blipFill>
        <p:spPr bwMode="auto">
          <a:xfrm>
            <a:off x="5907445" y="1796845"/>
            <a:ext cx="2889249" cy="2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Oxygen Masks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0181"/>
            <a:ext cx="8229600" cy="453911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“Simple” Mask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concentration rebreather mask (no valves, no reservoir bag)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 liters per minute*, 35%-50% FiO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001201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00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688" y="2708795"/>
            <a:ext cx="3392811" cy="283464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466114"/>
            <a:ext cx="4493623" cy="229235"/>
          </a:xfrm>
        </p:spPr>
        <p:txBody>
          <a:bodyPr/>
          <a:lstStyle/>
          <a:p>
            <a:r>
              <a:rPr lang="en-US" sz="700" dirty="0" smtClean="0">
                <a:solidFill>
                  <a:prstClr val="black"/>
                </a:solidFill>
              </a:rPr>
              <a:t>© 2015 CareFusion Corporation or one of its subsidiaries. All rights reserved.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5688" y="6096782"/>
            <a:ext cx="35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*AARC Clinical Practice </a:t>
            </a:r>
            <a:r>
              <a:rPr lang="en-US" sz="900" dirty="0" smtClean="0"/>
              <a:t>Guideline; </a:t>
            </a:r>
            <a:r>
              <a:rPr lang="en-US" sz="900" dirty="0" err="1" smtClean="0"/>
              <a:t>Respir</a:t>
            </a:r>
            <a:r>
              <a:rPr lang="en-US" sz="900" dirty="0" smtClean="0"/>
              <a:t> </a:t>
            </a:r>
            <a:r>
              <a:rPr lang="en-US" sz="900" dirty="0"/>
              <a:t>Care 2002; 47(6):717-720)</a:t>
            </a:r>
          </a:p>
        </p:txBody>
      </p:sp>
    </p:spTree>
    <p:extLst>
      <p:ext uri="{BB962C8B-B14F-4D97-AF65-F5344CB8AC3E}">
        <p14:creationId xmlns:p14="http://schemas.microsoft.com/office/powerpoint/2010/main" val="17724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Rebreather Mask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5079"/>
            <a:ext cx="426243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of mask with exhalation ports and reservoir bag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Reservoir bag must remain inflated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O2 flow rate - 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10L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FIO2= 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- 70%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can inhale gas from mask, bag, exhalation ports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Poorly fitting; must remove to eat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carefusion.widencollective.com/thumbnail/13108a47-64e8-4dbe-9237-e292cab0a393/av/2048px/AL_0315-0076.jpg?t=1471537140472&amp;s=41a865ace8ad07f77a49f5b7c3592f29b788c5a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17735" r="9901" b="9247"/>
          <a:stretch/>
        </p:blipFill>
        <p:spPr bwMode="auto">
          <a:xfrm>
            <a:off x="5633883" y="1248696"/>
            <a:ext cx="2733368" cy="45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4985" y="274068"/>
            <a:ext cx="8534400" cy="1143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Non-Rebreathing Mask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4985" y="1464341"/>
            <a:ext cx="4903596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of mask, reservoir bag, 2 one-way valves at exhalation ports and bag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can only inhale from reservoir bag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Bag must remain inflated at all times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O2 flow rate- 10 to 15L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Fio2= 60 - </a:t>
            </a: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Poorly fitting; must remove to eat </a:t>
            </a:r>
          </a:p>
        </p:txBody>
      </p:sp>
      <p:pic>
        <p:nvPicPr>
          <p:cNvPr id="8194" name="Picture 2" descr="https://carefusion.widencollective.com/thumbnail/b231e2ed-b7fa-4db5-b889-a143c473ae85/av/2048px/AL_0413-0017.jpg?t=1471536653519&amp;s=90336e44808abb04c2a3671450d4f61806467aa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6020" r="9074" b="8655"/>
          <a:stretch/>
        </p:blipFill>
        <p:spPr bwMode="auto">
          <a:xfrm>
            <a:off x="5515897" y="1936956"/>
            <a:ext cx="2851356" cy="320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Cannulas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Oxygen Masks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0181"/>
            <a:ext cx="8229600" cy="453911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Partial Rebreather Masks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mask with a reservoir bag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or high concentration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 liters per minute*, 40%-70% FiO</a:t>
            </a:r>
            <a:r>
              <a:rPr lang="en-US" sz="16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001205</a:t>
            </a:r>
          </a:p>
          <a:p>
            <a:pPr>
              <a:spcBef>
                <a:spcPts val="600"/>
              </a:spcBef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Non-Rebreather Masks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reservoir bag and one-way valves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concentration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flow of 10 liters per minute*, 60%-80% FiO</a:t>
            </a:r>
            <a:r>
              <a:rPr lang="en-US" sz="16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001203 – “3-in-1” mask</a:t>
            </a:r>
            <a:endParaRPr lang="en-US" sz="1600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en-US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4049" y="5598468"/>
            <a:ext cx="4987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*AARC Clinical Practice </a:t>
            </a: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Guideline; </a:t>
            </a:r>
            <a:r>
              <a:rPr lang="en-US" sz="9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2002; 47(6):717-720)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00" y="1489254"/>
            <a:ext cx="2438259" cy="196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Tracheostomy Collar/Mask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O2 flow rate 8 to 10L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accurate FIO2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good humidity; comfortable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29" y="1719089"/>
            <a:ext cx="4313894" cy="298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Oxygen Mask Portfolio Expansion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00180"/>
              </p:ext>
            </p:extLst>
          </p:nvPr>
        </p:nvGraphicFramePr>
        <p:xfrm>
          <a:off x="587827" y="1417639"/>
          <a:ext cx="7772401" cy="2935925"/>
        </p:xfrm>
        <a:graphic>
          <a:graphicData uri="http://schemas.openxmlformats.org/drawingml/2006/table">
            <a:tbl>
              <a:tblPr/>
              <a:tblGrid>
                <a:gridCol w="512994"/>
                <a:gridCol w="5400463"/>
                <a:gridCol w="1024931"/>
                <a:gridCol w="834013"/>
              </a:tblGrid>
              <a:tr h="2186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description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Product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Languages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001263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Aerosol Mask, Vinyl, Under-the-Chin Style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001261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Aerosol Mask, Vinyl, Short Style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001264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Short Style Oxygen Mask, Vinyl, High concentration rebreather, mask only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001206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Aerosol Mask, Vinyl, Under-the-Chin Style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001207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high-concentration Mask, Vinyl, Under-the-Chin Style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001200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Medium Concentration Mask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001202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3 in 1 Mask with Safety Vent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001204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High Concentration Rebreather Mask (No Valves)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001220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Tent Mask Vinyl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001225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Tracheostomy Mask Vinyl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001226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Tracheostomy Mask Vinyl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8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001227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Tracheostomy Mask (Large)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7827" y="4452240"/>
            <a:ext cx="5169878" cy="1235127"/>
          </a:xfrm>
          <a:prstGeom prst="rect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 smtClean="0"/>
              <a:t>Take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Add High Concentration (with &amp; without valves)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Add Adult &amp; </a:t>
            </a:r>
            <a:r>
              <a:rPr lang="en-GB" sz="1400" dirty="0" err="1" smtClean="0"/>
              <a:t>Pead</a:t>
            </a:r>
            <a:r>
              <a:rPr lang="en-GB" sz="1400" dirty="0" smtClean="0"/>
              <a:t> </a:t>
            </a:r>
            <a:r>
              <a:rPr lang="en-GB" sz="1400" dirty="0" err="1" smtClean="0"/>
              <a:t>Trachy</a:t>
            </a:r>
            <a:r>
              <a:rPr lang="en-GB" sz="1400" dirty="0" smtClean="0"/>
              <a:t> Masks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Moving to DEHP Free next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15 Languages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740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903028" cy="1143000"/>
          </a:xfrm>
        </p:spPr>
        <p:txBody>
          <a:bodyPr anchor="t"/>
          <a:lstStyle/>
          <a:p>
            <a:r>
              <a:rPr lang="en-GB" dirty="0" smtClean="0"/>
              <a:t>Oxygen Mask &amp; Tubing Portfolio Expansion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731" y="4829002"/>
            <a:ext cx="5169878" cy="938752"/>
          </a:xfrm>
          <a:prstGeom prst="rect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 smtClean="0"/>
              <a:t>Take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More </a:t>
            </a:r>
            <a:r>
              <a:rPr lang="en-GB" sz="1400" dirty="0" err="1" smtClean="0"/>
              <a:t>Pead</a:t>
            </a:r>
            <a:r>
              <a:rPr lang="en-GB" sz="1400" dirty="0" smtClean="0"/>
              <a:t> / Adult / Aerosol / Face tent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U-connect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15 Languages</a:t>
            </a:r>
            <a:endParaRPr lang="en-GB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28931"/>
              </p:ext>
            </p:extLst>
          </p:nvPr>
        </p:nvGraphicFramePr>
        <p:xfrm>
          <a:off x="567731" y="1106778"/>
          <a:ext cx="7581481" cy="3568175"/>
        </p:xfrm>
        <a:graphic>
          <a:graphicData uri="http://schemas.openxmlformats.org/drawingml/2006/table">
            <a:tbl>
              <a:tblPr/>
              <a:tblGrid>
                <a:gridCol w="500393"/>
                <a:gridCol w="5410504"/>
                <a:gridCol w="959087"/>
                <a:gridCol w="711497"/>
              </a:tblGrid>
              <a:tr h="1803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description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Product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Languages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001262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Oxygen Mask Vinyl, Under the Chin Style, Medium Concentration Mask with 2.1m (7')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2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001267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Oxygen Mask Vinyl, Under the Chin Style, High Concentration, Rebreather Mask (No Valves) with 2.1m (7')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001268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Oxygen Mask Vinyl, Under the Chin Style, 3 in 1 Mask with Safety Vent and 2.1m (7') 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001269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Under the Chin Style Oxygen Mask, Vinyl, High concentration rebreather, with 2.1m (7')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001260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Oxygen Mask Vinyl, Short Style, Medium Concentration Mask with 2.1m (7')Tubing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001265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Oxygen Mask Vinyl, Short Style, High Concentration, Rebreather Mask (No Valves) with 2.1m (7')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001209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Aerosol Mask, Vinyl, Under-the-Chin Style With 1.5m (5') Corrugated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001208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Aerosol Mask, Vinyl, Under-the-Chin Style With 1.8m (6') Corrugated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001201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Medium Concentration Mask with 2.1m (7')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001361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Medium Concentration Mask with 2.1m (7') U-connect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001203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3 in 1 Mask with Safety Vent and 2.1m (7')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001362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3 in 1 Mask with Safety Vent and 2.1m (7') U-connect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001210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3 in 1 Mask without Safety Vent, with 2.1m (7')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001211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Adult, high-concentration, non-rebreather 3-in-1 with safety vent, 2.1m (7') O2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001212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Adult, high-concentration, non-rebreather 3-in-1, 2.1m (7') O2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001205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Oxygen Mask Vinyl, Under-the-Chin Style, High Concentration Rebreather Mask (No Valves) with 2.1m (7')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001222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tent Mask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Vinyl, with 1.5m (5') Corrugated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8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001221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Face tent Mask, Vinyl, with 1.8m (6') Corrugated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0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20214" y="194252"/>
            <a:ext cx="7391400" cy="1143000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Venturi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Mask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4026" y="1265902"/>
            <a:ext cx="4741147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Most reliable and accurate method for delivering a precise O2 concentration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of a mask with a jet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Excess gas leaves by exhalation ports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O2 flow rate 2 to 15L &amp; Narrowed orifice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Fio2, 24%-60%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cause skin breakdown; must remove to eat</a:t>
            </a:r>
          </a:p>
          <a:p>
            <a:pPr eaLnBrk="1" hangingPunct="1">
              <a:spcBef>
                <a:spcPts val="1200"/>
              </a:spcBef>
            </a:pP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carefusion.widencollective.com/thumbnail/88f2f0a4-a4f5-43f3-96cc-723321fdc6e7/av/2048px/AL_0413-0021.jpg?t=1471537657852&amp;s=061a3c5273a25b2dcc1b8caa83987987dbd9ce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7652" r="12338" b="6224"/>
          <a:stretch/>
        </p:blipFill>
        <p:spPr bwMode="auto">
          <a:xfrm>
            <a:off x="5624052" y="1219199"/>
            <a:ext cx="2723535" cy="46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Venturi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Aerosol, Trach Masks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0181"/>
            <a:ext cx="8229600" cy="4539119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Venturi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Masks 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Entrains oxygen with room air to achieve a </a:t>
            </a:r>
            <a:b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FiO2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 in two styles:  diluter jets &amp; dual dial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“Lead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With”: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001255</a:t>
            </a:r>
          </a:p>
          <a:p>
            <a:pPr lvl="1">
              <a:spcBef>
                <a:spcPct val="20000"/>
              </a:spcBef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Aerosol Masks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medication delivery with small volume neb,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aerosol treatment with large volume neb </a:t>
            </a:r>
          </a:p>
          <a:p>
            <a:pPr lvl="1">
              <a:spcBef>
                <a:spcPct val="20000"/>
              </a:spcBef>
              <a:defRPr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AirLife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Trach Masks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aerosol treatment direct to airway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001240.jpg"/>
          <p:cNvPicPr>
            <a:picLocks noChangeAspect="1"/>
          </p:cNvPicPr>
          <p:nvPr/>
        </p:nvPicPr>
        <p:blipFill>
          <a:blip r:embed="rId3" cstate="print"/>
          <a:srcRect l="19550" r="20037"/>
          <a:stretch>
            <a:fillRect/>
          </a:stretch>
        </p:blipFill>
        <p:spPr>
          <a:xfrm>
            <a:off x="6924659" y="1367007"/>
            <a:ext cx="1682725" cy="273362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466114"/>
            <a:ext cx="4493623" cy="229235"/>
          </a:xfrm>
        </p:spPr>
        <p:txBody>
          <a:bodyPr/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© 2013 CareFusion Corporation or one of its subsidiaries. All rights reserved.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830595"/>
              </p:ext>
            </p:extLst>
          </p:nvPr>
        </p:nvGraphicFramePr>
        <p:xfrm>
          <a:off x="1022015" y="4378832"/>
          <a:ext cx="6930820" cy="1277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658"/>
                <a:gridCol w="4058460"/>
                <a:gridCol w="2153702"/>
              </a:tblGrid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effectLst/>
                        </a:rPr>
                        <a:t>Code 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</a:rPr>
                        <a:t>Description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effectLst/>
                        </a:rPr>
                        <a:t>US Sales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001240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AIR ENTRAIN ADULT 50/CS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$518K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001255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VENTURI DUAL DIAL ADULT 50/CS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$404K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001263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AEROSOL PED UNDER-CHIN 50/CS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$260k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5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001227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MASK TRACHEOSTOMY ADULT 50/CS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$120k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7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903028" cy="1143000"/>
          </a:xfrm>
        </p:spPr>
        <p:txBody>
          <a:bodyPr/>
          <a:lstStyle/>
          <a:p>
            <a:r>
              <a:rPr lang="en-GB" dirty="0" smtClean="0"/>
              <a:t>Oxygen Mask &amp; Tubing Portfolio Expansion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731" y="4829002"/>
            <a:ext cx="5169878" cy="938752"/>
          </a:xfrm>
          <a:prstGeom prst="rect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 smtClean="0"/>
              <a:t>Take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Added Adult multi </a:t>
            </a:r>
            <a:r>
              <a:rPr lang="en-GB" sz="1400" dirty="0" err="1"/>
              <a:t>V</a:t>
            </a:r>
            <a:r>
              <a:rPr lang="en-GB" sz="1400" dirty="0" err="1" smtClean="0"/>
              <a:t>enturi</a:t>
            </a:r>
            <a:r>
              <a:rPr lang="en-GB" sz="1400" dirty="0" smtClean="0"/>
              <a:t> kit with U-connect tubing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Added 24% </a:t>
            </a:r>
            <a:r>
              <a:rPr lang="en-GB" sz="1400" dirty="0" err="1" smtClean="0"/>
              <a:t>Venturi</a:t>
            </a:r>
            <a:r>
              <a:rPr lang="en-GB" sz="1400" dirty="0" smtClean="0"/>
              <a:t> Mask with tubing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15 Languages</a:t>
            </a:r>
            <a:endParaRPr lang="en-GB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44678"/>
              </p:ext>
            </p:extLst>
          </p:nvPr>
        </p:nvGraphicFramePr>
        <p:xfrm>
          <a:off x="567731" y="1337857"/>
          <a:ext cx="8023609" cy="3247579"/>
        </p:xfrm>
        <a:graphic>
          <a:graphicData uri="http://schemas.openxmlformats.org/drawingml/2006/table">
            <a:tbl>
              <a:tblPr/>
              <a:tblGrid>
                <a:gridCol w="529574"/>
                <a:gridCol w="5726028"/>
                <a:gridCol w="1015018"/>
                <a:gridCol w="752989"/>
              </a:tblGrid>
              <a:tr h="1537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SKU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 description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Product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Languages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001250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Peadiatric Venturi Style Mask Vinyl, Under-the-Chin Style with 15cm flextube, 6 diluter jets (24%, 28%, 31%, 35%, 40% and 50% oxygen concentrations), humidification hood and 2.1m (7') crush-resistant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001240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Venturi Style Mask Vinyl, Under-the-Chin Style with 15cm flextube, 6 diluter jets (24%, 28%, 31%, 35%, 40% and 50% oxygen concentrations), humidification hood and 2.1m (7') crush-resistant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001248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Venturi Style Tracheostomy Mask Vinyl, with 15cm flextube, 6 diluter jets (24%, 28%, 31%, 35%, 40% and 50% oxygen concentrations), humidification hood and 2.1m (7') crush-resistant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001363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Venturi Style Mask Vinyl, Under-the-Chin Style with15cm flextube, 6 diluter jets (24%, 28%, 31%, 35%, 40% and 50% oxygen concentrations), humidification hood and 2.1m (7') U-connnect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001241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Venturi Style Mask Vinyl, Under-the-Chin Style, 24% oxygen concentration, humidification hood and 2.1m (7') crush-resistant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001242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Venturi Style Mask Vinyl, Under-the-Chin Style, 28% oxygen concentration, humidification hood and 2.1m (7') crush-resistant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001244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Venturi Style Mask Vinyl, Under-the-Chin Style, 35% oxygen concentration, humidification hood and 2.1m (7') crush-resistant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001245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Venturi Style Mask Vinyl, Under-the-Chin Style, 40% oxygen concentrations humidification hood and 2.1m (7') crush-resistant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001255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Dual Dial Venturi Style Mask With 15 cm Flextube, Color Coded Low and Medium Concentration Dials, High Humidity Adapter / Humidification Hood, 2.1m (7') Crush Resistant Oxygen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001259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Pediatric Dual Dial Venturi Style Mask With 15 cm Flextube, Color Coded Low and Medium Concentration Dials, High Humidity Adapter / Humidification Hood, 2.1m (7') Crush Resistant Oxygen Tubing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001247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Venturi Style Tracheostomy Tee with 6"/15cm flextube, 6 diluter jets (24%, 28%, 31%, 35%, 40% and 50% oxygen concentrations), humidification hood, 7ft/2.1M crush-resistant tubing, 50/cs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941" marR="6941" marT="694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8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Utilising a Face Mask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© 2014 CareFusion Corporation or one of its subsidiaries. All rights reserved.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 b="14448"/>
          <a:stretch/>
        </p:blipFill>
        <p:spPr bwMode="auto">
          <a:xfrm>
            <a:off x="495635" y="2158444"/>
            <a:ext cx="226999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7147" y="4330983"/>
            <a:ext cx="2522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mask with a reservoir, be sure to allow oxygen to fill bag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downloads.lww.com/wolterskluwer_vitalstream_com/sample-content/9780781788786_Craven/samples/mod09/img/2a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4" r="1877"/>
          <a:stretch/>
        </p:blipFill>
        <p:spPr bwMode="auto">
          <a:xfrm>
            <a:off x="3390272" y="2166131"/>
            <a:ext cx="226999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wnloads.lww.com/wolterskluwer_vitalstream_com/sample-content/9780781788786_Craven/samples/mod09/img/2b_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/>
          <a:stretch/>
        </p:blipFill>
        <p:spPr bwMode="auto">
          <a:xfrm>
            <a:off x="6201039" y="2166132"/>
            <a:ext cx="2269990" cy="20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01783" y="4330983"/>
            <a:ext cx="2440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mask on face, applying from the nose and over the chin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5108" y="4330983"/>
            <a:ext cx="2421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the metal rim over the nose and contour the mask to the face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635" y="1246550"/>
            <a:ext cx="377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as per Nasal Cannula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2800" dirty="0" smtClean="0">
                <a:latin typeface="+mj-lt"/>
              </a:rPr>
              <a:t>O2 range by product</a:t>
            </a:r>
            <a:endParaRPr lang="en-GB" sz="28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 descr="001309.jpg"/>
          <p:cNvPicPr>
            <a:picLocks noChangeAspect="1"/>
          </p:cNvPicPr>
          <p:nvPr/>
        </p:nvPicPr>
        <p:blipFill rotWithShape="1">
          <a:blip r:embed="rId2" cstate="print"/>
          <a:srcRect l="16796" t="2160" r="19596" b="2160"/>
          <a:stretch/>
        </p:blipFill>
        <p:spPr>
          <a:xfrm>
            <a:off x="2178280" y="1265293"/>
            <a:ext cx="809469" cy="101410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001200.jpg"/>
          <p:cNvPicPr>
            <a:picLocks noChangeAspect="1"/>
          </p:cNvPicPr>
          <p:nvPr/>
        </p:nvPicPr>
        <p:blipFill rotWithShape="1">
          <a:blip r:embed="rId3" cstate="print"/>
          <a:srcRect l="20808" t="6464" r="17773" b="7791"/>
          <a:stretch/>
        </p:blipFill>
        <p:spPr>
          <a:xfrm>
            <a:off x="3477717" y="1265293"/>
            <a:ext cx="869431" cy="1014105"/>
          </a:xfrm>
          <a:prstGeom prst="rect">
            <a:avLst/>
          </a:prstGeom>
        </p:spPr>
      </p:pic>
      <p:pic>
        <p:nvPicPr>
          <p:cNvPr id="8" name="Picture 2" descr="https://carefusion.widencollective.com/thumbnail/13108a47-64e8-4dbe-9237-e292cab0a393/av/2048px/AL_0315-0076.jpg?t=1471537140472&amp;s=41a865ace8ad07f77a49f5b7c3592f29b788c5a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17735" r="9901" b="9247"/>
          <a:stretch/>
        </p:blipFill>
        <p:spPr bwMode="auto">
          <a:xfrm>
            <a:off x="6115924" y="1265292"/>
            <a:ext cx="615549" cy="10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arefusion.widencollective.com/thumbnail/b231e2ed-b7fa-4db5-b889-a143c473ae85/av/2048px/AL_0413-0017.jpg?t=1471536653519&amp;s=90336e44808abb04c2a3671450d4f61806467aa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6020" r="9074" b="8655"/>
          <a:stretch/>
        </p:blipFill>
        <p:spPr bwMode="auto">
          <a:xfrm>
            <a:off x="7321441" y="1265293"/>
            <a:ext cx="902119" cy="10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001240.jpg"/>
          <p:cNvPicPr>
            <a:picLocks noChangeAspect="1"/>
          </p:cNvPicPr>
          <p:nvPr/>
        </p:nvPicPr>
        <p:blipFill rotWithShape="1">
          <a:blip r:embed="rId6" cstate="print"/>
          <a:srcRect l="19793" t="2107" r="19793" b="2107"/>
          <a:stretch/>
        </p:blipFill>
        <p:spPr>
          <a:xfrm>
            <a:off x="4848962" y="1265292"/>
            <a:ext cx="651717" cy="101410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27553"/>
              </p:ext>
            </p:extLst>
          </p:nvPr>
        </p:nvGraphicFramePr>
        <p:xfrm>
          <a:off x="671703" y="2479626"/>
          <a:ext cx="7707798" cy="3460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633"/>
                <a:gridCol w="1284633"/>
                <a:gridCol w="1284633"/>
                <a:gridCol w="1284633"/>
                <a:gridCol w="1284633"/>
                <a:gridCol w="1284633"/>
              </a:tblGrid>
              <a:tr h="272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system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Nasal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Cannula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Simple Oxygen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Mask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Venturi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Mask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Partial Re-breather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Non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Rebreather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/>
                </a:tc>
              </a:tr>
              <a:tr h="740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Type of system</a:t>
                      </a:r>
                      <a:endParaRPr lang="en-GB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 Flow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 Flow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High Flow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 Flow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High Flow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</a:tr>
              <a:tr h="77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Respiratory Flow Rate (L/min)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 –</a:t>
                      </a:r>
                      <a:r>
                        <a:rPr lang="en-GB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– 10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– 15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6 - 10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10 - 15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</a:tr>
              <a:tr h="51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Oxygen Range %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 – 44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 – 50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 – 60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 – 70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60 - 80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</a:tr>
              <a:tr h="51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Accurate delivery of FiO2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</a:tr>
              <a:tr h="51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</a:rPr>
                        <a:t>Ability to humidify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&gt; 4 </a:t>
                      </a:r>
                      <a:r>
                        <a:rPr lang="en-GB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lpm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22" marR="596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8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>
                <a:latin typeface="+mj-lt"/>
              </a:rPr>
              <a:t>What the Doctor Ordered….</a:t>
            </a:r>
            <a:endParaRPr lang="en-GB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730" y="1509840"/>
            <a:ext cx="59223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Precisely 30% FiO2?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2) 30% FiO2 humidified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3) 40% FiO2 increasing if needed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4) 40% FiO2 but patient won’t tolerate a mask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5) 80% FiO2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64195" y="1882675"/>
            <a:ext cx="25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Venturi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4195" y="2768721"/>
            <a:ext cx="25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Nasal Cannula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4195" y="3580339"/>
            <a:ext cx="303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Venturi</a:t>
            </a:r>
            <a:r>
              <a:rPr lang="en-GB" dirty="0" smtClean="0">
                <a:solidFill>
                  <a:schemeClr val="tx2"/>
                </a:solidFill>
              </a:rPr>
              <a:t> or Rebreather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4195" y="4487651"/>
            <a:ext cx="303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Nasal Cannula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4195" y="5224866"/>
            <a:ext cx="303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Non Rebreather</a:t>
            </a:r>
          </a:p>
        </p:txBody>
      </p:sp>
    </p:spTree>
    <p:extLst>
      <p:ext uri="{BB962C8B-B14F-4D97-AF65-F5344CB8AC3E}">
        <p14:creationId xmlns:p14="http://schemas.microsoft.com/office/powerpoint/2010/main" val="1769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63707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Focus on what do we have – what is coming soon:</a:t>
            </a:r>
          </a:p>
          <a:p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Cannulas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Medium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 3 in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Venturi</a:t>
            </a: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ETCO2</a:t>
            </a:r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28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 smtClean="0"/>
              <a:t>What is EtCO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5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CO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 concentration at the end of expiration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Provides </a:t>
            </a:r>
            <a:r>
              <a:rPr lang="en-US" sz="2800" dirty="0">
                <a:solidFill>
                  <a:prstClr val="black"/>
                </a:solidFill>
              </a:rPr>
              <a:t>a clinical estimate of the PaCO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Breath </a:t>
            </a:r>
            <a:r>
              <a:rPr lang="en-US" sz="2800" dirty="0">
                <a:solidFill>
                  <a:prstClr val="black"/>
                </a:solidFill>
              </a:rPr>
              <a:t>by breath assessment of </a:t>
            </a:r>
            <a:r>
              <a:rPr lang="en-US" sz="2800" dirty="0" smtClean="0">
                <a:solidFill>
                  <a:prstClr val="black"/>
                </a:solidFill>
              </a:rPr>
              <a:t>ventilation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9" y="2934305"/>
            <a:ext cx="7967639" cy="22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 smtClean="0"/>
              <a:t>Why EtCO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5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Oxygen &amp; carbon dioxide levels determine how </a:t>
            </a:r>
            <a:r>
              <a:rPr lang="en-US" sz="2800" dirty="0">
                <a:solidFill>
                  <a:prstClr val="black"/>
                </a:solidFill>
              </a:rPr>
              <a:t>damaged or ill the body is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Allow for clinician intervention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spcAft>
                <a:spcPts val="60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4880"/>
            <a:ext cx="7901807" cy="21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7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2monitorsforsale.com/uploads/images/product/39/public/prof_ag_4f5a76afadd36LifeSense-2.jpg"/>
          <p:cNvPicPr>
            <a:picLocks noChangeAspect="1" noChangeArrowheads="1"/>
          </p:cNvPicPr>
          <p:nvPr/>
        </p:nvPicPr>
        <p:blipFill>
          <a:blip r:embed="rId3" cstate="print"/>
          <a:srcRect b="8566"/>
          <a:stretch>
            <a:fillRect/>
          </a:stretch>
        </p:blipFill>
        <p:spPr bwMode="auto">
          <a:xfrm>
            <a:off x="6833581" y="1"/>
            <a:ext cx="2153379" cy="14963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 smtClean="0"/>
              <a:t>What is Capnography?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29162"/>
            <a:ext cx="7453070" cy="4525963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Definitions</a:t>
            </a:r>
          </a:p>
          <a:p>
            <a:pPr marL="287338" indent="-287338">
              <a:defRPr/>
            </a:pPr>
            <a:endParaRPr lang="en-US" sz="11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Capnography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Contains both a numerical value of ETCO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waveform of the concentration of CO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present in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airway</a:t>
            </a:r>
          </a:p>
          <a:p>
            <a:pPr marL="287338" indent="-287338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defRPr/>
            </a:pPr>
            <a:r>
              <a:rPr lang="en-US" dirty="0" err="1" smtClean="0">
                <a:solidFill>
                  <a:schemeClr val="tx2"/>
                </a:solidFill>
              </a:rPr>
              <a:t>Capnometer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Provides only a numerical measurement </a:t>
            </a:r>
          </a:p>
          <a:p>
            <a:pPr marL="1588" indent="-1588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carbon dioxide (35-45 mmHg is normal CO2 value in your body – normal readings are 30-43 mmHg) 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sz="1100" dirty="0" smtClean="0">
              <a:solidFill>
                <a:schemeClr val="tx2"/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2"/>
                </a:solidFill>
              </a:rPr>
              <a:t>Capnogram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Is a waveform display of carbon dioxide over time (should look square)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596" y="2407464"/>
            <a:ext cx="657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0156" y="4147064"/>
            <a:ext cx="1763688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cache.gawkerassets.com/assets/images/4/2011/05/bci-9004050.jpg"/>
          <p:cNvPicPr>
            <a:picLocks noChangeAspect="1" noChangeArrowheads="1"/>
          </p:cNvPicPr>
          <p:nvPr/>
        </p:nvPicPr>
        <p:blipFill>
          <a:blip r:embed="rId6" cstate="print"/>
          <a:srcRect l="14120" t="12666" r="6742" b="11934"/>
          <a:stretch>
            <a:fillRect/>
          </a:stretch>
        </p:blipFill>
        <p:spPr bwMode="auto">
          <a:xfrm>
            <a:off x="457200" y="4089122"/>
            <a:ext cx="2743200" cy="1739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58" y="346254"/>
            <a:ext cx="8229600" cy="1143000"/>
          </a:xfrm>
        </p:spPr>
        <p:txBody>
          <a:bodyPr/>
          <a:lstStyle/>
          <a:p>
            <a:r>
              <a:rPr lang="en-US" dirty="0" smtClean="0"/>
              <a:t>What is Capnography?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6143" y="3168566"/>
            <a:ext cx="814647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757" y="1009403"/>
            <a:ext cx="883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B6E8F"/>
                </a:solidFill>
              </a:rPr>
              <a:t>Mainstream </a:t>
            </a:r>
            <a:r>
              <a:rPr lang="en-US" sz="2400" b="1" dirty="0" err="1" smtClean="0">
                <a:solidFill>
                  <a:srgbClr val="3B6E8F"/>
                </a:solidFill>
              </a:rPr>
              <a:t>vs</a:t>
            </a:r>
            <a:r>
              <a:rPr lang="en-US" sz="2400" b="1" dirty="0" smtClean="0">
                <a:solidFill>
                  <a:srgbClr val="3B6E8F"/>
                </a:solidFill>
              </a:rPr>
              <a:t> </a:t>
            </a:r>
            <a:r>
              <a:rPr lang="en-US" sz="2400" b="1" dirty="0" err="1" smtClean="0">
                <a:solidFill>
                  <a:srgbClr val="3B6E8F"/>
                </a:solidFill>
              </a:rPr>
              <a:t>Sidestream</a:t>
            </a:r>
            <a:r>
              <a:rPr lang="en-US" sz="2400" b="1" dirty="0" smtClean="0">
                <a:solidFill>
                  <a:srgbClr val="3B6E8F"/>
                </a:solidFill>
              </a:rPr>
              <a:t> </a:t>
            </a:r>
            <a:r>
              <a:rPr lang="en-US" sz="2400" b="1" dirty="0" err="1">
                <a:solidFill>
                  <a:srgbClr val="3B6E8F"/>
                </a:solidFill>
              </a:rPr>
              <a:t>C</a:t>
            </a:r>
            <a:r>
              <a:rPr lang="en-US" sz="2400" b="1" dirty="0" err="1" smtClean="0">
                <a:solidFill>
                  <a:srgbClr val="3B6E8F"/>
                </a:solidFill>
              </a:rPr>
              <a:t>apnography</a:t>
            </a:r>
            <a:r>
              <a:rPr lang="en-US" sz="2400" b="1" dirty="0" smtClean="0">
                <a:solidFill>
                  <a:srgbClr val="3B6E8F"/>
                </a:solidFill>
              </a:rPr>
              <a:t> Devices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26" y="1779748"/>
            <a:ext cx="35179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8758" y="2006930"/>
            <a:ext cx="8039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Mainstream devices measure respiratory gas directly from the airway, with the sensor located on the airway adapter at the hub of the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endotracheal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tube.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Sidestream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devices measure respiratory gas via nasal or nasal/oral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by aspirating a small sample from the exhaled breath through the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cannula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tubing to a sensor located inside the monitor.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Our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Life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ETCO</a:t>
            </a:r>
            <a:r>
              <a:rPr lang="en-US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cannulas are to be used with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Sidestream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monitoring devices.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466114"/>
            <a:ext cx="4493623" cy="229235"/>
          </a:xfrm>
        </p:spPr>
        <p:txBody>
          <a:bodyPr/>
          <a:lstStyle/>
          <a:p>
            <a:r>
              <a:rPr lang="en-US" sz="700" dirty="0" smtClean="0">
                <a:solidFill>
                  <a:prstClr val="black"/>
                </a:solidFill>
              </a:rPr>
              <a:t>© 2013 CareFusion Corporation or one of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23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CO2CANNULA-0002_R2.jpg"/>
          <p:cNvPicPr>
            <a:picLocks noChangeAspect="1"/>
          </p:cNvPicPr>
          <p:nvPr/>
        </p:nvPicPr>
        <p:blipFill>
          <a:blip r:embed="rId3" cstate="print"/>
          <a:srcRect l="14623" r="11974" b="2832"/>
          <a:stretch>
            <a:fillRect/>
          </a:stretch>
        </p:blipFill>
        <p:spPr>
          <a:xfrm>
            <a:off x="5233069" y="1860877"/>
            <a:ext cx="3515081" cy="393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 smtClean="0"/>
              <a:t>Air</a:t>
            </a:r>
            <a:r>
              <a:rPr lang="en-US" i="1" dirty="0" smtClean="0"/>
              <a:t>Life</a:t>
            </a:r>
            <a:r>
              <a:rPr lang="en-US" dirty="0" smtClean="0"/>
              <a:t> ETCO</a:t>
            </a:r>
            <a:r>
              <a:rPr lang="en-US" baseline="-25000" dirty="0" smtClean="0"/>
              <a:t>2</a:t>
            </a:r>
            <a:r>
              <a:rPr lang="en-US" dirty="0" smtClean="0"/>
              <a:t> Sampling Cannula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5"/>
            <a:ext cx="8229600" cy="4525963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it used?</a:t>
            </a:r>
          </a:p>
          <a:p>
            <a:pPr marL="227013" lvl="0" indent="-227013">
              <a:spcBef>
                <a:spcPts val="600"/>
              </a:spcBef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7013" lvl="0" indent="-2270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Accurate information about the rate and rhythm of respiration can be obtained by sampling CO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using sampling nasal cannulas from patients under conscious sedation.</a:t>
            </a:r>
          </a:p>
          <a:p>
            <a:pPr marL="227013" lvl="0" indent="-227013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7013" lvl="0" indent="-227013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Pulse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oximetry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a peripheral measure of oxygenation, but it does not deliver information on the adequacy of ventilation.</a:t>
            </a:r>
          </a:p>
          <a:p>
            <a:pPr marL="684213" lvl="1" indent="-2270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gives no immediate detection of hypoventilation, apnea, or airway obstruction</a:t>
            </a:r>
          </a:p>
          <a:p>
            <a:pPr lvl="1"/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7013" lvl="0" indent="-227013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Capnography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able to provide advance warning because it monitors the respiratory effort and respiratory efficiency.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7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 smtClean="0"/>
              <a:t>Air</a:t>
            </a:r>
            <a:r>
              <a:rPr lang="en-US" i="1" dirty="0" smtClean="0"/>
              <a:t>Life</a:t>
            </a:r>
            <a:r>
              <a:rPr lang="en-US" dirty="0" smtClean="0"/>
              <a:t> ETCO</a:t>
            </a:r>
            <a:r>
              <a:rPr lang="en-US" baseline="-25000" dirty="0" smtClean="0"/>
              <a:t>2</a:t>
            </a:r>
            <a:r>
              <a:rPr lang="en-US" dirty="0" smtClean="0"/>
              <a:t> Sampling Cannula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5"/>
            <a:ext cx="8229600" cy="4525963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is it used?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oxygen tubing is connected to the gas source while the gas sampling line is connected to a capnography monitor. 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cannula nose piece is divided so that one side allows for oxygen inhalation while the other side allows for end-tidal CO</a:t>
            </a:r>
            <a:r>
              <a:rPr lang="en-US" sz="2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sampling.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rg_hi" descr="http://t0.gstatic.com/images?q=tbn:ANd9GcTo6XUIiBgeOs0XAqdYQhyggt6K_7S0fDwMomP221_i00OQUJ6pgw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652" y="3454414"/>
            <a:ext cx="2590324" cy="194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TCO2CANNULA-0001_R2.jpg"/>
          <p:cNvPicPr>
            <a:picLocks noChangeAspect="1"/>
          </p:cNvPicPr>
          <p:nvPr/>
        </p:nvPicPr>
        <p:blipFill>
          <a:blip r:embed="rId5" cstate="print"/>
          <a:srcRect l="11195" t="4544" r="11662" b="5217"/>
          <a:stretch>
            <a:fillRect/>
          </a:stretch>
        </p:blipFill>
        <p:spPr>
          <a:xfrm>
            <a:off x="1793881" y="3339306"/>
            <a:ext cx="2084783" cy="21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 smtClean="0"/>
              <a:t>Air</a:t>
            </a:r>
            <a:r>
              <a:rPr lang="en-US" i="1" dirty="0" smtClean="0"/>
              <a:t>Life</a:t>
            </a:r>
            <a:r>
              <a:rPr lang="en-US" dirty="0" smtClean="0"/>
              <a:t> ETCO2 Cannulas:  Departments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5"/>
            <a:ext cx="8413668" cy="4714875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Who are your targets?</a:t>
            </a:r>
          </a:p>
          <a:p>
            <a:pPr marL="1588" indent="-1588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“A number of papers presented at the 2011 AARC Congress demonstrated that more RC departments are getting proactive by monitoring patients with capnography directed at preventing adverse events.”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Critical Care Nursing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Post-Op Nursing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Materials Management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Surgery Centers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Anesthesia Tech.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5888" indent="-115888">
              <a:spcBef>
                <a:spcPct val="20000"/>
              </a:spcBef>
              <a:defRPr/>
            </a:pPr>
            <a:endParaRPr lang="en-US" sz="1200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5888" indent="-115888">
              <a:spcBef>
                <a:spcPct val="20000"/>
              </a:spcBef>
              <a:defRPr/>
            </a:pPr>
            <a:endParaRPr lang="en-US" sz="12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5888" indent="-115888">
              <a:spcBef>
                <a:spcPct val="20000"/>
              </a:spcBef>
              <a:defRPr/>
            </a:pPr>
            <a:endParaRPr lang="en-US" sz="1200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5888" indent="-115888">
              <a:spcBef>
                <a:spcPct val="20000"/>
              </a:spcBef>
              <a:defRPr/>
            </a:pPr>
            <a:endParaRPr lang="en-US" sz="12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5888" indent="-115888">
              <a:spcBef>
                <a:spcPct val="20000"/>
              </a:spcBef>
              <a:defRPr/>
            </a:pPr>
            <a:endParaRPr lang="en-US" sz="1200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5888" indent="-115888">
              <a:spcBef>
                <a:spcPct val="20000"/>
              </a:spcBef>
              <a:defRPr/>
            </a:pPr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RT Magazine,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Respiratory Care Departments Take a Lead Role in Postoperative Monitoring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Spratt, G. and Lain, D., Pg. 10, July 2012.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_44497937_archery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1149" y="2225039"/>
            <a:ext cx="4297680" cy="24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CO2CANNULA-0002_R2.jpg"/>
          <p:cNvPicPr>
            <a:picLocks noChangeAspect="1"/>
          </p:cNvPicPr>
          <p:nvPr/>
        </p:nvPicPr>
        <p:blipFill>
          <a:blip r:embed="rId3" cstate="print"/>
          <a:srcRect l="14623" r="11974" b="2832"/>
          <a:stretch>
            <a:fillRect/>
          </a:stretch>
        </p:blipFill>
        <p:spPr>
          <a:xfrm>
            <a:off x="5233069" y="1860877"/>
            <a:ext cx="3515081" cy="393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698775"/>
          </a:xfrm>
        </p:spPr>
        <p:txBody>
          <a:bodyPr>
            <a:normAutofit/>
          </a:bodyPr>
          <a:lstStyle/>
          <a:p>
            <a:r>
              <a:rPr lang="en-US" dirty="0" smtClean="0"/>
              <a:t>Air</a:t>
            </a:r>
            <a:r>
              <a:rPr lang="en-US" i="1" dirty="0" smtClean="0"/>
              <a:t>Life</a:t>
            </a:r>
            <a:r>
              <a:rPr lang="en-US" dirty="0" smtClean="0"/>
              <a:t> ETCO</a:t>
            </a:r>
            <a:r>
              <a:rPr lang="en-US" baseline="-25000" dirty="0" smtClean="0"/>
              <a:t>2</a:t>
            </a:r>
            <a:r>
              <a:rPr lang="en-US" dirty="0" smtClean="0"/>
              <a:t> Sampling Cannula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45029"/>
            <a:ext cx="8229600" cy="4298867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</a:pPr>
            <a:r>
              <a:rPr lang="en-US" sz="2000" b="1" dirty="0" smtClean="0">
                <a:solidFill>
                  <a:srgbClr val="3B6E8F"/>
                </a:solidFill>
              </a:rPr>
              <a:t>Design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</a:rPr>
              <a:t>Air</a:t>
            </a:r>
            <a:r>
              <a:rPr lang="en-US" i="1" dirty="0" err="1" smtClean="0">
                <a:solidFill>
                  <a:prstClr val="black"/>
                </a:solidFill>
              </a:rPr>
              <a:t>Life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cushion cannula – has a permanent barrier in the nose piece separating the nasal prongs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Is a double tube design – one tube delivers oxygen from the source while the second tube connects to a ETCO</a:t>
            </a:r>
            <a:r>
              <a:rPr lang="en-US" baseline="-25000" dirty="0" smtClean="0">
                <a:solidFill>
                  <a:prstClr val="black"/>
                </a:solidFill>
              </a:rPr>
              <a:t>2 </a:t>
            </a:r>
            <a:r>
              <a:rPr lang="en-US" dirty="0" smtClean="0">
                <a:solidFill>
                  <a:prstClr val="black"/>
                </a:solidFill>
              </a:rPr>
              <a:t>monitor (capnography)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Green oxygen tubing for easy identification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ETCO</a:t>
            </a:r>
            <a:r>
              <a:rPr lang="en-US" baseline="-25000" dirty="0" smtClean="0">
                <a:solidFill>
                  <a:prstClr val="black"/>
                </a:solidFill>
              </a:rPr>
              <a:t>2 </a:t>
            </a:r>
            <a:r>
              <a:rPr lang="en-US" dirty="0" smtClean="0">
                <a:solidFill>
                  <a:prstClr val="black"/>
                </a:solidFill>
              </a:rPr>
              <a:t>sampling line contains either a male or female </a:t>
            </a:r>
            <a:r>
              <a:rPr lang="en-US" dirty="0" err="1" smtClean="0">
                <a:solidFill>
                  <a:prstClr val="black"/>
                </a:solidFill>
              </a:rPr>
              <a:t>Luer-Lok</a:t>
            </a:r>
            <a:r>
              <a:rPr lang="en-US" dirty="0" smtClean="0">
                <a:solidFill>
                  <a:prstClr val="black"/>
                </a:solidFill>
              </a:rPr>
              <a:t>™ connector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                      </a:t>
            </a:r>
          </a:p>
          <a:p>
            <a:pPr marL="287338" indent="-28733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475655"/>
            <a:ext cx="4493623" cy="229235"/>
          </a:xfrm>
        </p:spPr>
        <p:txBody>
          <a:bodyPr/>
          <a:lstStyle/>
          <a:p>
            <a:r>
              <a:rPr lang="en-US" sz="700" dirty="0" smtClean="0">
                <a:solidFill>
                  <a:prstClr val="black"/>
                </a:solidFill>
              </a:rPr>
              <a:t>© 2013 CareFusion Corporation or one of its subsidiaries. All rights reserved.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80227"/>
              </p:ext>
            </p:extLst>
          </p:nvPr>
        </p:nvGraphicFramePr>
        <p:xfrm>
          <a:off x="746089" y="4042606"/>
          <a:ext cx="4181294" cy="1448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158"/>
                <a:gridCol w="3039136"/>
              </a:tblGrid>
              <a:tr h="482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Code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2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effectLst/>
                        </a:rPr>
                        <a:t>2812M-10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effectLst/>
                        </a:rPr>
                        <a:t>ETCO2 CANNULA 7', ADULT, MALE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2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effectLst/>
                        </a:rPr>
                        <a:t>2812F-10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ETC02 CANNULA </a:t>
                      </a:r>
                      <a:r>
                        <a:rPr lang="en-US" sz="1200" b="0" u="none" strike="noStrike" dirty="0" smtClean="0">
                          <a:effectLst/>
                        </a:rPr>
                        <a:t>7‘,  ADULT,</a:t>
                      </a:r>
                      <a:r>
                        <a:rPr lang="en-US" sz="1200" b="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0" u="none" strike="noStrike" dirty="0" smtClean="0">
                          <a:effectLst/>
                        </a:rPr>
                        <a:t>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ETCO2 Cannulas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10136"/>
              </p:ext>
            </p:extLst>
          </p:nvPr>
        </p:nvGraphicFramePr>
        <p:xfrm>
          <a:off x="615339" y="1417639"/>
          <a:ext cx="8066437" cy="2028942"/>
        </p:xfrm>
        <a:graphic>
          <a:graphicData uri="http://schemas.openxmlformats.org/drawingml/2006/table">
            <a:tbl>
              <a:tblPr/>
              <a:tblGrid>
                <a:gridCol w="781382"/>
                <a:gridCol w="5828044"/>
                <a:gridCol w="1457011"/>
              </a:tblGrid>
              <a:tr h="2254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Languages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2802M-10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Pediatric ETCO2 Cannula with 2.1m (7') O2 tubing, 2.1m (7') CO2 tubing With male luer connectors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2811M-10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ETCO2 Cannula with 2.1m (7') O2 tubing, 2.1m (7') CO2 tubing With male luer connectors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2812M-10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 ETCO2 Cannula with 2.1m (7') O2 tubing, 2.1m (7') CO2 tubing With male luer connectors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2802F-10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Pediatric with 7' O2 tubing, 7' CO2 tubing With female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connectors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2811F-10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ETCO2 Cannula with 7' O2 tubing, 2" CO2 tubing With female luer connectors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2812F-10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Adult ETCO2 Cannula with 7' O2 tubing, 7' CO2 tubing With female luer connectors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28M2F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ETCO2 sampling line 10', male-to-male luer connectors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28M2M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ETCO2 sampling line 10', male-to-female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connectors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9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620" y="210178"/>
            <a:ext cx="8229600" cy="10668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Nasal Cannula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2029" y="1276978"/>
            <a:ext cx="4749739" cy="5114611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Used for low-medium concentrations of O2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Simple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Can use continuously with meals and activity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Flow rates in excess of 4L cause drying and irritation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Depth and rate of breathing affect amount of O2 reaching lungs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adults </a:t>
            </a:r>
            <a:r>
              <a:rPr lang="en-US" sz="1200" dirty="0" smtClean="0">
                <a:sym typeface="Kip_Resp" pitchFamily="18" charset="2"/>
              </a:rPr>
              <a:t> 6 LPM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infants/toddlers </a:t>
            </a:r>
            <a:r>
              <a:rPr lang="en-US" sz="1200" dirty="0" smtClean="0">
                <a:sym typeface="Kip_Resp" pitchFamily="18" charset="2"/>
              </a:rPr>
              <a:t> 2 LPM</a:t>
            </a:r>
            <a:r>
              <a:rPr lang="en-US" sz="1200" dirty="0" smtClean="0"/>
              <a:t>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children </a:t>
            </a:r>
            <a:r>
              <a:rPr lang="en-US" sz="1200" dirty="0" smtClean="0">
                <a:sym typeface="Kip_Resp" pitchFamily="18" charset="2"/>
              </a:rPr>
              <a:t> 3 LPM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/>
            </a:pPr>
            <a:r>
              <a:rPr lang="en-US" sz="1200" dirty="0" smtClean="0"/>
              <a:t>FIO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is not affected by mouth breathing</a:t>
            </a:r>
            <a:endParaRPr lang="en-US" sz="1200" b="1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The Cannula Provides:</a:t>
            </a:r>
            <a:endParaRPr lang="en-US" sz="12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1L O2 = FIO2  	4%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6 </a:t>
            </a:r>
            <a:r>
              <a:rPr lang="en-US" sz="1200" b="1" dirty="0">
                <a:solidFill>
                  <a:schemeClr val="tx2"/>
                </a:solidFill>
              </a:rPr>
              <a:t>L</a:t>
            </a:r>
            <a:r>
              <a:rPr lang="en-US" sz="1200" b="1" dirty="0" smtClean="0">
                <a:solidFill>
                  <a:schemeClr val="tx2"/>
                </a:solidFill>
              </a:rPr>
              <a:t> O2= FiO2 	24%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sz="1200" b="1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Room air Contains 21% Oxygen, therefore: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1lt O2 = FIO2 	25%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6L O2 = FiO2	45%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www.carefusion.com/assets/images/our-products/respiratory-care/airlife-products/oxygen-cannulas_1_2812M-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r="11651"/>
          <a:stretch/>
        </p:blipFill>
        <p:spPr bwMode="auto">
          <a:xfrm>
            <a:off x="5171768" y="1377293"/>
            <a:ext cx="3519950" cy="233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/>
              <a:t>Air</a:t>
            </a:r>
            <a:r>
              <a:rPr lang="en-US" i="1" dirty="0"/>
              <a:t>Life</a:t>
            </a:r>
            <a:r>
              <a:rPr lang="en-US" dirty="0"/>
              <a:t> ETCO2 </a:t>
            </a:r>
            <a:r>
              <a:rPr lang="en-US" dirty="0" smtClean="0"/>
              <a:t>Cannulas: Compatibility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09" y="1560266"/>
            <a:ext cx="35179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96883" y="1076325"/>
            <a:ext cx="8538359" cy="4416178"/>
          </a:xfrm>
          <a:prstGeom prst="rect">
            <a:avLst/>
          </a:prstGeom>
        </p:spPr>
        <p:txBody>
          <a:bodyPr/>
          <a:lstStyle/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 smtClean="0">
                <a:solidFill>
                  <a:srgbClr val="3B6E8F"/>
                </a:solidFill>
              </a:rPr>
              <a:t>Which manufacturers’ monitors will accept our ETCO</a:t>
            </a:r>
            <a:r>
              <a:rPr lang="en-US" sz="2400" b="1" baseline="-25000" noProof="0" dirty="0" smtClean="0">
                <a:solidFill>
                  <a:srgbClr val="3B6E8F"/>
                </a:solidFill>
              </a:rPr>
              <a:t>2</a:t>
            </a:r>
            <a:r>
              <a:rPr lang="en-US" sz="2400" b="1" noProof="0" dirty="0" smtClean="0">
                <a:solidFill>
                  <a:srgbClr val="3B6E8F"/>
                </a:solidFill>
              </a:rPr>
              <a:t> cannulas?*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B6E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BCi</a:t>
            </a:r>
            <a:r>
              <a:rPr lang="en-US" sz="2000" dirty="0" smtClean="0"/>
              <a:t>			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Datascope</a:t>
            </a:r>
            <a:endParaRPr lang="en-US" sz="2000" dirty="0" smtClean="0"/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Datex-Ohmeda</a:t>
            </a:r>
            <a:endParaRPr lang="en-US" sz="2000" dirty="0" smtClean="0"/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GE Marquette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Invivo</a:t>
            </a:r>
            <a:r>
              <a:rPr lang="en-US" sz="2000" dirty="0" smtClean="0"/>
              <a:t> Research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Philips Healthcare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Physio</a:t>
            </a:r>
            <a:r>
              <a:rPr lang="en-US" sz="2000" dirty="0" smtClean="0"/>
              <a:t>-control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Nonin</a:t>
            </a:r>
            <a:endParaRPr lang="en-US" sz="2000" dirty="0" smtClean="0"/>
          </a:p>
          <a:p>
            <a:pPr marL="1588" lvl="0" indent="-1588">
              <a:spcBef>
                <a:spcPct val="20000"/>
              </a:spcBef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 long as the monitor accepts a male or female </a:t>
            </a:r>
            <a:r>
              <a:rPr lang="en-US" sz="2000" dirty="0" err="1" smtClean="0"/>
              <a:t>Luer-Lok</a:t>
            </a:r>
            <a:r>
              <a:rPr lang="en-US" sz="2000" dirty="0" smtClean="0"/>
              <a:t> connection, the Air</a:t>
            </a:r>
            <a:r>
              <a:rPr lang="en-US" sz="2000" i="1" dirty="0" smtClean="0"/>
              <a:t>Life</a:t>
            </a:r>
            <a:r>
              <a:rPr lang="en-US" sz="2000" dirty="0" smtClean="0"/>
              <a:t> ETCO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Sampling Cannula can be used.</a:t>
            </a:r>
          </a:p>
          <a:p>
            <a:pPr>
              <a:spcBef>
                <a:spcPct val="20000"/>
              </a:spcBef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*Partial list; Isn’t </a:t>
            </a:r>
            <a:r>
              <a:rPr lang="en-US" sz="1400" dirty="0"/>
              <a:t>necessarily </a:t>
            </a:r>
            <a:r>
              <a:rPr lang="en-US" sz="1400" dirty="0" smtClean="0"/>
              <a:t>compatible with </a:t>
            </a:r>
            <a:r>
              <a:rPr lang="en-US" sz="1400" dirty="0"/>
              <a:t>all </a:t>
            </a:r>
            <a:r>
              <a:rPr lang="en-US" sz="1400" dirty="0" smtClean="0"/>
              <a:t>styles/products offered </a:t>
            </a:r>
            <a:r>
              <a:rPr lang="en-US" sz="1400" dirty="0"/>
              <a:t>by these </a:t>
            </a:r>
            <a:r>
              <a:rPr lang="en-US" sz="1400" dirty="0" smtClean="0"/>
              <a:t>vendor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3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254"/>
            <a:ext cx="8229600" cy="730071"/>
          </a:xfrm>
        </p:spPr>
        <p:txBody>
          <a:bodyPr>
            <a:normAutofit/>
          </a:bodyPr>
          <a:lstStyle/>
          <a:p>
            <a:r>
              <a:rPr lang="en-US" dirty="0"/>
              <a:t>Air</a:t>
            </a:r>
            <a:r>
              <a:rPr lang="en-US" i="1" dirty="0"/>
              <a:t>Life</a:t>
            </a:r>
            <a:r>
              <a:rPr lang="en-US" dirty="0"/>
              <a:t> ETCO2 </a:t>
            </a:r>
            <a:r>
              <a:rPr lang="en-US" dirty="0" smtClean="0"/>
              <a:t>Cannulas: Compatibility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143066"/>
            <a:ext cx="8229601" cy="5063218"/>
          </a:xfrm>
          <a:prstGeom prst="rect">
            <a:avLst/>
          </a:prstGeom>
        </p:spPr>
        <p:txBody>
          <a:bodyPr/>
          <a:lstStyle/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monitors won’t accept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our ETCO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cannulas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/>
              <a:t>Oridion</a:t>
            </a:r>
            <a:r>
              <a:rPr lang="en-US" sz="2000" dirty="0" smtClean="0"/>
              <a:t> monitors have a proprietary fitting for the ETCO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cannula; </a:t>
            </a:r>
            <a:r>
              <a:rPr lang="en-US" sz="2000" dirty="0" err="1" smtClean="0"/>
              <a:t>Oridion</a:t>
            </a:r>
            <a:r>
              <a:rPr lang="en-US" sz="2000" dirty="0" smtClean="0"/>
              <a:t> monitors will only accept an </a:t>
            </a:r>
            <a:r>
              <a:rPr lang="en-US" sz="2000" dirty="0" err="1" smtClean="0"/>
              <a:t>Oridion</a:t>
            </a:r>
            <a:r>
              <a:rPr lang="en-US" sz="2000" dirty="0" smtClean="0"/>
              <a:t> cannula </a:t>
            </a:r>
            <a:br>
              <a:rPr lang="en-US" sz="2000" dirty="0" smtClean="0"/>
            </a:br>
            <a:r>
              <a:rPr lang="en-US" dirty="0" smtClean="0"/>
              <a:t>(e.g. </a:t>
            </a:r>
            <a:r>
              <a:rPr lang="en-US" dirty="0" err="1" smtClean="0"/>
              <a:t>Capnostream</a:t>
            </a:r>
            <a:r>
              <a:rPr lang="en-US" dirty="0" smtClean="0"/>
              <a:t>, </a:t>
            </a:r>
            <a:r>
              <a:rPr lang="en-US" dirty="0" err="1" smtClean="0"/>
              <a:t>Microstream</a:t>
            </a:r>
            <a:r>
              <a:rPr lang="en-US" dirty="0" smtClean="0"/>
              <a:t>, Microcap, </a:t>
            </a:r>
            <a:r>
              <a:rPr lang="en-US" dirty="0" err="1" smtClean="0"/>
              <a:t>Omnistream</a:t>
            </a:r>
            <a:r>
              <a:rPr lang="en-US" dirty="0" smtClean="0"/>
              <a:t>, </a:t>
            </a:r>
            <a:r>
              <a:rPr lang="en-US" dirty="0" err="1" smtClean="0"/>
              <a:t>Surestream</a:t>
            </a:r>
            <a:r>
              <a:rPr lang="en-US" dirty="0" smtClean="0"/>
              <a:t>, </a:t>
            </a:r>
            <a:r>
              <a:rPr lang="en-US" dirty="0" err="1" smtClean="0"/>
              <a:t>FilterLine</a:t>
            </a:r>
            <a:r>
              <a:rPr lang="en-US" dirty="0" smtClean="0"/>
              <a:t>)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losed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71" y="4008458"/>
            <a:ext cx="2274125" cy="151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uer Connection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8760" y="3748628"/>
            <a:ext cx="2205841" cy="1644992"/>
          </a:xfrm>
          <a:prstGeom prst="rect">
            <a:avLst/>
          </a:prstGeom>
          <a:noFill/>
        </p:spPr>
      </p:pic>
      <p:pic>
        <p:nvPicPr>
          <p:cNvPr id="8" name="Picture 7" descr="Oridion-connector.jpg"/>
          <p:cNvPicPr/>
          <p:nvPr/>
        </p:nvPicPr>
        <p:blipFill>
          <a:blip r:embed="rId6" cstate="print"/>
          <a:srcRect l="17596" t="37067"/>
          <a:stretch>
            <a:fillRect/>
          </a:stretch>
        </p:blipFill>
        <p:spPr bwMode="auto">
          <a:xfrm>
            <a:off x="3496575" y="2727180"/>
            <a:ext cx="2195080" cy="1644992"/>
          </a:xfrm>
          <a:prstGeom prst="rect">
            <a:avLst/>
          </a:prstGeom>
          <a:noFill/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466114"/>
            <a:ext cx="4493623" cy="229235"/>
          </a:xfrm>
        </p:spPr>
        <p:txBody>
          <a:bodyPr/>
          <a:lstStyle/>
          <a:p>
            <a:r>
              <a:rPr lang="en-US" sz="700" dirty="0" smtClean="0"/>
              <a:t>© 2013 CareFusion Corporation or one of its subsidiaries.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09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15" b="23624"/>
          <a:stretch/>
        </p:blipFill>
        <p:spPr>
          <a:xfrm>
            <a:off x="2362200" y="4129282"/>
            <a:ext cx="4197882" cy="150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CARESCAPE™ ETCO</a:t>
            </a:r>
            <a:r>
              <a:rPr lang="en-US" baseline="-25000" dirty="0" smtClean="0"/>
              <a:t>2</a:t>
            </a:r>
            <a:r>
              <a:rPr lang="en-US" dirty="0" smtClean="0"/>
              <a:t> Cannulas: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8602" y="1489254"/>
            <a:ext cx="836186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Private label manufactured by Uno Medical</a:t>
            </a:r>
            <a:endParaRPr lang="en-US" sz="2000" baseline="-250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</a:t>
            </a:r>
            <a:r>
              <a:rPr lang="en-US" sz="2000" baseline="-25000" dirty="0" smtClean="0">
                <a:solidFill>
                  <a:prstClr val="black"/>
                </a:solidFill>
              </a:rPr>
              <a:t>2 </a:t>
            </a:r>
            <a:r>
              <a:rPr lang="en-US" sz="2000" dirty="0">
                <a:solidFill>
                  <a:prstClr val="black"/>
                </a:solidFill>
              </a:rPr>
              <a:t>delivered &amp; CO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sampled from independent pathways/tubes</a:t>
            </a:r>
            <a:endParaRPr lang="en-US" sz="2000" baseline="-250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Available </a:t>
            </a:r>
            <a:r>
              <a:rPr lang="en-US" sz="2000" dirty="0">
                <a:solidFill>
                  <a:prstClr val="black"/>
                </a:solidFill>
              </a:rPr>
              <a:t>in adult and pediatric </a:t>
            </a:r>
            <a:r>
              <a:rPr lang="en-US" sz="2000" dirty="0" smtClean="0">
                <a:solidFill>
                  <a:prstClr val="black"/>
                </a:solidFill>
              </a:rPr>
              <a:t>sizes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  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Compatibility tested with </a:t>
            </a:r>
            <a:r>
              <a:rPr lang="en-US" sz="2000" dirty="0" smtClean="0">
                <a:solidFill>
                  <a:prstClr val="black"/>
                </a:solidFill>
              </a:rPr>
              <a:t>GE </a:t>
            </a:r>
            <a:r>
              <a:rPr lang="en-US" sz="2000" dirty="0">
                <a:solidFill>
                  <a:prstClr val="black"/>
                </a:solidFill>
              </a:rPr>
              <a:t>CARESCAPE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respiratory </a:t>
            </a:r>
            <a:r>
              <a:rPr lang="en-US" sz="2000" dirty="0" smtClean="0">
                <a:solidFill>
                  <a:prstClr val="black"/>
                </a:solidFill>
              </a:rPr>
              <a:t>modules</a:t>
            </a:r>
            <a:endParaRPr lang="en-US" sz="1400" baseline="750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223" y="6564541"/>
            <a:ext cx="7826829" cy="200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B6B8BA"/>
                </a:solidFill>
                <a:effectLst/>
                <a:uLnTx/>
                <a:uFillTx/>
                <a:latin typeface="Verdana"/>
                <a:ea typeface="맑은 고딕"/>
              </a:defRPr>
            </a:lvl1pPr>
          </a:lstStyle>
          <a:p>
            <a:pPr>
              <a:defRPr/>
            </a:pPr>
            <a:r>
              <a:rPr lang="en-US" kern="0" dirty="0" smtClean="0"/>
              <a:t>©2014 </a:t>
            </a:r>
            <a:r>
              <a:rPr lang="en-US" kern="0" dirty="0" err="1" smtClean="0"/>
              <a:t>CareFusion</a:t>
            </a:r>
            <a:r>
              <a:rPr lang="en-US" kern="0" dirty="0" smtClean="0"/>
              <a:t> Corporation of one of its subsidiaries. All rights reserved. GE CARESCAPE is a registered trademark of the General Electric Co.</a:t>
            </a:r>
          </a:p>
        </p:txBody>
      </p:sp>
      <p:sp>
        <p:nvSpPr>
          <p:cNvPr id="5" name="Rectangle 4"/>
          <p:cNvSpPr/>
          <p:nvPr/>
        </p:nvSpPr>
        <p:spPr>
          <a:xfrm rot="19692988">
            <a:off x="1686400" y="3016809"/>
            <a:ext cx="5549480" cy="7613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End of Life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00813"/>
            <a:ext cx="649288" cy="209550"/>
          </a:xfrm>
        </p:spPr>
        <p:txBody>
          <a:bodyPr/>
          <a:lstStyle/>
          <a:p>
            <a:fld id="{5ABBDE47-A11E-FE42-85BD-DB007C88386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2800" dirty="0" smtClean="0">
                <a:latin typeface="+mj-lt"/>
              </a:rPr>
              <a:t>Utilising Nasal Cannula </a:t>
            </a:r>
            <a:endParaRPr lang="en-GB" sz="28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7265" y="836712"/>
            <a:ext cx="2079865" cy="1543539"/>
            <a:chOff x="507265" y="968833"/>
            <a:chExt cx="2079865" cy="1543539"/>
          </a:xfrm>
        </p:grpSpPr>
        <p:pic>
          <p:nvPicPr>
            <p:cNvPr id="2050" name="Picture 2" descr="http://downloads.lww.com/wolterskluwer_vitalstream_com/sample-content/9780781788786_Craven/samples/mod09/img/2a_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76" y="968833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07265" y="2266151"/>
              <a:ext cx="18774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Insert flowmeter into wall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outlet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31458" y="836712"/>
            <a:ext cx="2319689" cy="1697427"/>
            <a:chOff x="6231458" y="968833"/>
            <a:chExt cx="2319689" cy="1697427"/>
          </a:xfrm>
        </p:grpSpPr>
        <p:pic>
          <p:nvPicPr>
            <p:cNvPr id="2054" name="Picture 6" descr="http://downloads.lww.com/wolterskluwer_vitalstream_com/sample-content/9780781788786_Craven/samples/mod09/img/2a_0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369" y="968833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31458" y="2266150"/>
              <a:ext cx="23196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Attach oxygen tubing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 humidifier or direct to flowmeter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41633" y="836712"/>
            <a:ext cx="2208561" cy="1697427"/>
            <a:chOff x="3341633" y="968833"/>
            <a:chExt cx="2208561" cy="1697427"/>
          </a:xfrm>
        </p:grpSpPr>
        <p:pic>
          <p:nvPicPr>
            <p:cNvPr id="2052" name="Picture 4" descr="http://downloads.lww.com/wolterskluwer_vitalstream_com/sample-content/9780781788786_Craven/samples/mod09/img/2a_0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544" y="968833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341633" y="2266150"/>
              <a:ext cx="22085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If using a high O2 flow, attach humidifier 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265" y="2521359"/>
            <a:ext cx="2208561" cy="1699607"/>
            <a:chOff x="507265" y="2759532"/>
            <a:chExt cx="2208561" cy="1699607"/>
          </a:xfrm>
        </p:grpSpPr>
        <p:pic>
          <p:nvPicPr>
            <p:cNvPr id="2056" name="Picture 8" descr="http://downloads.lww.com/wolterskluwer_vitalstream_com/sample-content/9780781788786_Craven/samples/mod09/img/2a_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76" y="2759532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07265" y="4059029"/>
              <a:ext cx="22085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Turn on the oxygen at the prescribed rate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1633" y="2521359"/>
            <a:ext cx="2185693" cy="1688664"/>
            <a:chOff x="3341633" y="2759532"/>
            <a:chExt cx="2185693" cy="1688664"/>
          </a:xfrm>
        </p:grpSpPr>
        <p:pic>
          <p:nvPicPr>
            <p:cNvPr id="2058" name="Picture 10" descr="http://downloads.lww.com/wolterskluwer_vitalstream_com/sample-content/9780781788786_Craven/samples/mod09/img/2a_06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544" y="2759532"/>
              <a:ext cx="1887954" cy="1260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341633" y="4048086"/>
              <a:ext cx="21856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Ensure the oxygen is flowing through the tubing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31458" y="2504791"/>
            <a:ext cx="2183749" cy="1703205"/>
            <a:chOff x="6231458" y="2742964"/>
            <a:chExt cx="2183749" cy="1703205"/>
          </a:xfrm>
        </p:grpSpPr>
        <p:pic>
          <p:nvPicPr>
            <p:cNvPr id="9" name="Picture 2" descr="http://downloads.lww.com/wolterskluwer_vitalstream_com/sample-content/9780781788786_Craven/samples/mod09/img/2a_0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556" y="2742964"/>
              <a:ext cx="1907707" cy="127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231458" y="4046059"/>
              <a:ext cx="21837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Hold nasal cannula in proper position with prongs curving downward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7265" y="4255104"/>
            <a:ext cx="2099617" cy="1521494"/>
            <a:chOff x="507265" y="4649154"/>
            <a:chExt cx="2099617" cy="1521494"/>
          </a:xfrm>
        </p:grpSpPr>
        <p:pic>
          <p:nvPicPr>
            <p:cNvPr id="10" name="Picture 4" descr="http://downloads.lww.com/wolterskluwer_vitalstream_com/sample-content/9780781788786_Craven/samples/mod09/img/2a_0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75" y="4649154"/>
              <a:ext cx="1907707" cy="125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07265" y="5924427"/>
              <a:ext cx="183255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 cannula prongs into nares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16821" y="4232983"/>
            <a:ext cx="2099617" cy="1580188"/>
            <a:chOff x="3316821" y="4627033"/>
            <a:chExt cx="2099617" cy="1580188"/>
          </a:xfrm>
        </p:grpSpPr>
        <p:pic>
          <p:nvPicPr>
            <p:cNvPr id="11" name="Picture 6" descr="http://downloads.lww.com/wolterskluwer_vitalstream_com/sample-content/9780781788786_Craven/samples/mod09/img/2a_0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731" y="4627033"/>
              <a:ext cx="1907707" cy="127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316821" y="5961000"/>
              <a:ext cx="196239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Wrap tubing over and behind ears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55676" y="4232983"/>
            <a:ext cx="2416051" cy="1697504"/>
            <a:chOff x="6255676" y="4627033"/>
            <a:chExt cx="2416051" cy="1697504"/>
          </a:xfrm>
        </p:grpSpPr>
        <p:pic>
          <p:nvPicPr>
            <p:cNvPr id="12" name="Picture 8" descr="http://downloads.lww.com/wolterskluwer_vitalstream_com/sample-content/9780781788786_Craven/samples/mod09/img/2a_1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368" y="4627033"/>
              <a:ext cx="1907707" cy="127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255676" y="5924427"/>
              <a:ext cx="24160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Adjust plastic slide under chin until cannula fits snugly </a:t>
              </a: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7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&amp; Cushion 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Cannulas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3536" y="1204145"/>
            <a:ext cx="5644309" cy="3428746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variety of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sizes, lengths of oxygen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tubing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cannulas come with crush-resistant tubing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 top-selling categories:  Standard &amp; Cushion cannulas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 available in flared tip and non-flared tip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Cushion has a softer nosepiece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“Lead With”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001320 or 001325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002600</a:t>
            </a:r>
          </a:p>
          <a:p>
            <a:pPr marL="287338" lvl="0" indent="-287338">
              <a:spcBef>
                <a:spcPct val="20000"/>
              </a:spcBef>
              <a:defRPr/>
            </a:pP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001309.jpg"/>
          <p:cNvPicPr>
            <a:picLocks noChangeAspect="1"/>
          </p:cNvPicPr>
          <p:nvPr/>
        </p:nvPicPr>
        <p:blipFill rotWithShape="1">
          <a:blip r:embed="rId3" cstate="print"/>
          <a:srcRect l="2931" t="2160" r="2931" b="2160"/>
          <a:stretch/>
        </p:blipFill>
        <p:spPr>
          <a:xfrm>
            <a:off x="6428251" y="1204145"/>
            <a:ext cx="1680851" cy="1422867"/>
          </a:xfrm>
          <a:prstGeom prst="rect">
            <a:avLst/>
          </a:prstGeom>
          <a:ln>
            <a:noFill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580731"/>
            <a:ext cx="4493623" cy="229235"/>
          </a:xfrm>
        </p:spPr>
        <p:txBody>
          <a:bodyPr/>
          <a:lstStyle/>
          <a:p>
            <a:r>
              <a:rPr lang="en-US" sz="700" dirty="0" smtClean="0"/>
              <a:t>© 2013 CareFusion Corporation or one of its subsidiaries. All rights reserved.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93852"/>
              </p:ext>
            </p:extLst>
          </p:nvPr>
        </p:nvGraphicFramePr>
        <p:xfrm>
          <a:off x="827584" y="4221088"/>
          <a:ext cx="5434967" cy="1433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545"/>
                <a:gridCol w="4534422"/>
              </a:tblGrid>
              <a:tr h="265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effectLst/>
                          <a:latin typeface="+mn-lt"/>
                        </a:rPr>
                        <a:t>Code 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effectLst/>
                          <a:latin typeface="+mn-lt"/>
                        </a:rPr>
                        <a:t>Description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89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001320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CANNULA CRVD FLAIR TIP W/7FT DISP 50/CS</a:t>
                      </a:r>
                    </a:p>
                  </a:txBody>
                  <a:tcPr marL="9525" marR="9525" marT="9525" marB="0" anchor="b"/>
                </a:tc>
              </a:tr>
              <a:tr h="389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001325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CANNULA CRVD N-FLAIR TIP W/7FT</a:t>
                      </a:r>
                    </a:p>
                  </a:txBody>
                  <a:tcPr marL="9525" marR="9525" marT="9525" marB="0" anchor="b"/>
                </a:tc>
              </a:tr>
              <a:tr h="3894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002600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CANNULA NASAL SOFT W/7FT TUBING 50/CS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4" descr="https://carefusion.widencollective.com/thumbnail/cb01bbe3-1c28-483a-8df8-cd019998f493/av/2048px/AL_0315-0075.jpg?t=1471535819779&amp;s=8928ba6398adaccd0a80ff50bf1872966d1f6d7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7077" r="5747"/>
          <a:stretch/>
        </p:blipFill>
        <p:spPr bwMode="auto">
          <a:xfrm>
            <a:off x="6439748" y="2708920"/>
            <a:ext cx="1680852" cy="13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993464" cy="1143000"/>
          </a:xfrm>
        </p:spPr>
        <p:txBody>
          <a:bodyPr/>
          <a:lstStyle/>
          <a:p>
            <a:r>
              <a:rPr lang="en-GB" dirty="0" smtClean="0"/>
              <a:t>Standard Nasal Cannula Portfolio Expansion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85268"/>
              </p:ext>
            </p:extLst>
          </p:nvPr>
        </p:nvGraphicFramePr>
        <p:xfrm>
          <a:off x="545698" y="1578412"/>
          <a:ext cx="4759832" cy="855345"/>
        </p:xfrm>
        <a:graphic>
          <a:graphicData uri="http://schemas.openxmlformats.org/drawingml/2006/table">
            <a:tbl>
              <a:tblPr/>
              <a:tblGrid>
                <a:gridCol w="578550"/>
                <a:gridCol w="3317865"/>
                <a:gridCol w="863417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Languages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Cannula, Adult, curved flared tip, without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Cannula, Adult, Curved Flared Tip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2.1M 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Cannula, Adult, Curved Non- Flared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Tip,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2.1M  tubing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5698" y="1188983"/>
            <a:ext cx="348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Previously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49936"/>
              </p:ext>
            </p:extLst>
          </p:nvPr>
        </p:nvGraphicFramePr>
        <p:xfrm>
          <a:off x="545699" y="3158123"/>
          <a:ext cx="6367568" cy="2000540"/>
        </p:xfrm>
        <a:graphic>
          <a:graphicData uri="http://schemas.openxmlformats.org/drawingml/2006/table">
            <a:tbl>
              <a:tblPr/>
              <a:tblGrid>
                <a:gridCol w="559620"/>
                <a:gridCol w="4553730"/>
                <a:gridCol w="627109"/>
                <a:gridCol w="627109"/>
              </a:tblGrid>
              <a:tr h="1562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SKU</a:t>
                      </a:r>
                    </a:p>
                  </a:txBody>
                  <a:tcPr marL="7811" marR="7811" marT="781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 description</a:t>
                      </a:r>
                    </a:p>
                  </a:txBody>
                  <a:tcPr marL="7811" marR="7811" marT="781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Sold</a:t>
                      </a:r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Now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Languages</a:t>
                      </a:r>
                    </a:p>
                  </a:txBody>
                  <a:tcPr marL="7811" marR="7811" marT="7811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001309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Flared Tip, Over-The-Ear Style, no tubing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001311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Nonflared Tip, Over-The-Ear Style, no tubing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001320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Flared Tip, with 2.1 m (7ft)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001365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Flared Tip, with 2.1m (7ft)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 U-Connect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001321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Flared Tip, with 4.2 m (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14ft) 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001322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Flared Tip, with 6.4m (21ft)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001325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Nonflared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Tip, with 2.1m (7ft)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001366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Nonflared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Tip, with 2.1 m (7ft)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U-connect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001326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Nonflared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Tip, with 4.2m (14ft)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001327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Nonflared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Tip, with 6.4m (21ft)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001329</a:t>
                      </a: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Oxygen Cannula Curved,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Nonflared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Tip, with 15.2m (50ft)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Tubing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1" marR="7811" marT="7811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5697" y="2718007"/>
            <a:ext cx="348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From January 17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2906" y="1558315"/>
            <a:ext cx="2918580" cy="1159692"/>
          </a:xfrm>
          <a:prstGeom prst="rect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/>
              <a:t>Take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Additional Sizes 2.1 / 4.2 / 6.4m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U-connect in 2.1m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Moving to DEHP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More Languages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344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993464" cy="1143000"/>
          </a:xfrm>
        </p:spPr>
        <p:txBody>
          <a:bodyPr/>
          <a:lstStyle/>
          <a:p>
            <a:r>
              <a:rPr lang="en-GB" dirty="0" smtClean="0"/>
              <a:t>Cushion Nasal Cannula Portfolio Expansion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87963"/>
              </p:ext>
            </p:extLst>
          </p:nvPr>
        </p:nvGraphicFramePr>
        <p:xfrm>
          <a:off x="545698" y="1578412"/>
          <a:ext cx="4759832" cy="855345"/>
        </p:xfrm>
        <a:graphic>
          <a:graphicData uri="http://schemas.openxmlformats.org/drawingml/2006/table">
            <a:tbl>
              <a:tblPr/>
              <a:tblGrid>
                <a:gridCol w="578550"/>
                <a:gridCol w="3317865"/>
                <a:gridCol w="863417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Languages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Cannula, Adult, Soft, with 7ft / 2.1M tubing  50/cs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Cannula, Neonate with 7ft / 2.1M tubing  50/cs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Cannula,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Peadiatric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7ft / 2.1M tubing  50/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5698" y="1188983"/>
            <a:ext cx="348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Previously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697" y="2718007"/>
            <a:ext cx="348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From January 17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2906" y="1558315"/>
            <a:ext cx="2918580" cy="1529024"/>
          </a:xfrm>
          <a:prstGeom prst="rect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/>
              <a:t>Take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Infant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Additional Sizes 2.1 / 4.2 / 7.6 / 15m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U-connect in 2.1m / 4.2M (Adult)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Moving to DEHP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More Languages</a:t>
            </a:r>
            <a:endParaRPr lang="en-GB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72412"/>
              </p:ext>
            </p:extLst>
          </p:nvPr>
        </p:nvGraphicFramePr>
        <p:xfrm>
          <a:off x="545697" y="3211637"/>
          <a:ext cx="8075790" cy="2419390"/>
        </p:xfrm>
        <a:graphic>
          <a:graphicData uri="http://schemas.openxmlformats.org/drawingml/2006/table">
            <a:tbl>
              <a:tblPr/>
              <a:tblGrid>
                <a:gridCol w="579718"/>
                <a:gridCol w="5399924"/>
                <a:gridCol w="1048074"/>
                <a:gridCol w="1048074"/>
              </a:tblGrid>
              <a:tr h="1526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description</a:t>
                      </a: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 now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Languages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002611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Neonate Cushion Nasal Cannula, 2.1 m (7')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002601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 Cushion Nasal Cannula, 2.1 m (7')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002602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Cushion Nasal Cannula, 2.1 m (7')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002662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Cushion Nasal Cannula, 2.1 m (7') No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002692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 Cushion Nasal Cannula, 2.1 m (7')with U-connect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002606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2.1 m (7') No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002600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2.1 m (7')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002699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2.1 m (7') U-connect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002600-14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4.2 m (14')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002600-14U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4.2 m (14') U-connect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002600-25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7.6 m (25')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002600-50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 15 m (50')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002600-4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1.2 m (4')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002630-4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Cushion Nasal Cannula, Flared tip1.2 m (4') Crush Resistant Oxygen Tubing</a:t>
                      </a: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4" marR="7634" marT="7634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ft Cannula.jpg"/>
          <p:cNvPicPr>
            <a:picLocks noChangeAspect="1"/>
          </p:cNvPicPr>
          <p:nvPr/>
        </p:nvPicPr>
        <p:blipFill>
          <a:blip r:embed="rId3" cstate="print"/>
          <a:srcRect t="11386"/>
          <a:stretch>
            <a:fillRect/>
          </a:stretch>
        </p:blipFill>
        <p:spPr>
          <a:xfrm>
            <a:off x="1853368" y="2658920"/>
            <a:ext cx="5140379" cy="287195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8758" y="1215930"/>
            <a:ext cx="8229600" cy="4525963"/>
          </a:xfrm>
          <a:prstGeom prst="rect">
            <a:avLst/>
          </a:prstGeom>
        </p:spPr>
        <p:txBody>
          <a:bodyPr/>
          <a:lstStyle/>
          <a:p>
            <a:pPr marL="287338" indent="-287338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and Benefits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Softer material in the lariat helps prevent skin breakdown around the ears</a:t>
            </a: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nosepiece as cushion cannulas (002600)</a:t>
            </a:r>
          </a:p>
          <a:p>
            <a:pPr marL="287338" indent="-287338"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8758" y="377550"/>
            <a:ext cx="8378042" cy="698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173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Soft Cushion Cannula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5" y="6466114"/>
            <a:ext cx="4493623" cy="229235"/>
          </a:xfrm>
        </p:spPr>
        <p:txBody>
          <a:bodyPr/>
          <a:lstStyle/>
          <a:p>
            <a:r>
              <a:rPr lang="en-US" sz="700" dirty="0" smtClean="0">
                <a:solidFill>
                  <a:prstClr val="black"/>
                </a:solidFill>
              </a:rPr>
              <a:t>© 2013 CareFusion Corporation or one of its subsidiaries. All rights reserved.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6260121" y="271653"/>
            <a:ext cx="2278235" cy="1175310"/>
          </a:xfrm>
          <a:prstGeom prst="flowChartPunchedTape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New Range!!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Available Jan 17</a:t>
            </a:r>
          </a:p>
        </p:txBody>
      </p:sp>
    </p:spTree>
    <p:extLst>
      <p:ext uri="{BB962C8B-B14F-4D97-AF65-F5344CB8AC3E}">
        <p14:creationId xmlns:p14="http://schemas.microsoft.com/office/powerpoint/2010/main" val="18280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yair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yaire B">
  <a:themeElements>
    <a:clrScheme name="Vyaire Palette A">
      <a:dk1>
        <a:srgbClr val="0C1525"/>
      </a:dk1>
      <a:lt1>
        <a:sysClr val="window" lastClr="FFFFFF"/>
      </a:lt1>
      <a:dk2>
        <a:srgbClr val="1F497D"/>
      </a:dk2>
      <a:lt2>
        <a:srgbClr val="D0D8E8"/>
      </a:lt2>
      <a:accent1>
        <a:srgbClr val="72B1D4"/>
      </a:accent1>
      <a:accent2>
        <a:srgbClr val="7E7E7E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32B0D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4063</Words>
  <Application>Microsoft Office PowerPoint</Application>
  <PresentationFormat>On-screen Show (4:3)</PresentationFormat>
  <Paragraphs>863</Paragraphs>
  <Slides>43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맑은 고딕</vt:lpstr>
      <vt:lpstr>Arial</vt:lpstr>
      <vt:lpstr>Calibri</vt:lpstr>
      <vt:lpstr>Kip_Resp</vt:lpstr>
      <vt:lpstr>Times New Roman</vt:lpstr>
      <vt:lpstr>Verdana</vt:lpstr>
      <vt:lpstr>Vyaire A</vt:lpstr>
      <vt:lpstr>Vyaire B</vt:lpstr>
      <vt:lpstr>think-cell Slide</vt:lpstr>
      <vt:lpstr>PowerPoint Presentation</vt:lpstr>
      <vt:lpstr>Oxygen Cannulas</vt:lpstr>
      <vt:lpstr>Agenda</vt:lpstr>
      <vt:lpstr>Nasal Cannula</vt:lpstr>
      <vt:lpstr>Utilising Nasal Cannula </vt:lpstr>
      <vt:lpstr>Standard &amp; Cushion O2 Cannulas</vt:lpstr>
      <vt:lpstr>Standard Nasal Cannula Portfolio Expansion</vt:lpstr>
      <vt:lpstr>Cushion Nasal Cannula Portfolio Expansion</vt:lpstr>
      <vt:lpstr>PowerPoint Presentation</vt:lpstr>
      <vt:lpstr>Soft Cushion Nasal Cannula Portfolio Expansion</vt:lpstr>
      <vt:lpstr>PowerPoint Presentation</vt:lpstr>
      <vt:lpstr>Cushion Nasal Cannula Portfolio Expansion</vt:lpstr>
      <vt:lpstr>Soft Cushion &amp; Foam Cover Cannulas</vt:lpstr>
      <vt:lpstr>14-ft U/Connect-it Cannulas</vt:lpstr>
      <vt:lpstr>Oxygen Masks</vt:lpstr>
      <vt:lpstr>Simple Mask</vt:lpstr>
      <vt:lpstr>AirLife Oxygen Masks</vt:lpstr>
      <vt:lpstr>Partial Rebreather Mask</vt:lpstr>
      <vt:lpstr>Non-Rebreathing Mask</vt:lpstr>
      <vt:lpstr>Oxygen Masks</vt:lpstr>
      <vt:lpstr>Tracheostomy Collar/Mask</vt:lpstr>
      <vt:lpstr>Oxygen Mask Portfolio Expansion </vt:lpstr>
      <vt:lpstr>Oxygen Mask &amp; Tubing Portfolio Expansion </vt:lpstr>
      <vt:lpstr>Venturi Mask</vt:lpstr>
      <vt:lpstr>AirLife Venturi, Aerosol, Trach Masks</vt:lpstr>
      <vt:lpstr>Oxygen Mask &amp; Tubing Portfolio Expansion </vt:lpstr>
      <vt:lpstr>Utilising a Face Mask</vt:lpstr>
      <vt:lpstr>O2 range by product</vt:lpstr>
      <vt:lpstr>What the Doctor Ordered….</vt:lpstr>
      <vt:lpstr>ETCO2 Monitoring</vt:lpstr>
      <vt:lpstr>What is EtCO2?</vt:lpstr>
      <vt:lpstr>Why EtCO2?</vt:lpstr>
      <vt:lpstr>What is Capnography?</vt:lpstr>
      <vt:lpstr>What is Capnography?</vt:lpstr>
      <vt:lpstr>AirLife ETCO2 Sampling Cannula</vt:lpstr>
      <vt:lpstr>AirLife ETCO2 Sampling Cannula</vt:lpstr>
      <vt:lpstr>AirLife ETCO2 Cannulas:  Departments</vt:lpstr>
      <vt:lpstr>AirLife ETCO2 Sampling Cannula</vt:lpstr>
      <vt:lpstr>New ETCO2 Cannulas</vt:lpstr>
      <vt:lpstr>AirLife ETCO2 Cannulas: Compatibility</vt:lpstr>
      <vt:lpstr>AirLife ETCO2 Cannulas: Compatibility</vt:lpstr>
      <vt:lpstr>CARESCAPE™ ETCO2 Cannulas:</vt:lpstr>
      <vt:lpstr>Questions?</vt:lpstr>
    </vt:vector>
  </TitlesOfParts>
  <Company>L13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M</dc:creator>
  <cp:lastModifiedBy>Hoang-Pfennig, Bach</cp:lastModifiedBy>
  <cp:revision>331</cp:revision>
  <cp:lastPrinted>2016-11-01T11:14:08Z</cp:lastPrinted>
  <dcterms:created xsi:type="dcterms:W3CDTF">2016-09-28T18:54:25Z</dcterms:created>
  <dcterms:modified xsi:type="dcterms:W3CDTF">2018-01-03T14:25:25Z</dcterms:modified>
</cp:coreProperties>
</file>