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BBF56B4_6DB09FA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6.jpg" ContentType="image/jpg"/>
  <Override PartName="/ppt/media/image47.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sldIdLst>
    <p:sldId id="2076137167" r:id="rId5"/>
    <p:sldId id="2076137140" r:id="rId6"/>
    <p:sldId id="2076137133" r:id="rId7"/>
    <p:sldId id="2076137168" r:id="rId8"/>
    <p:sldId id="2076137169" r:id="rId9"/>
    <p:sldId id="2076137125" r:id="rId10"/>
    <p:sldId id="2076137170" r:id="rId11"/>
    <p:sldId id="2076137171" r:id="rId12"/>
    <p:sldId id="2076137130" r:id="rId13"/>
    <p:sldId id="2076137150" r:id="rId14"/>
    <p:sldId id="2076137151" r:id="rId15"/>
    <p:sldId id="2076137172" r:id="rId16"/>
    <p:sldId id="2076137157" r:id="rId17"/>
    <p:sldId id="2076137173" r:id="rId18"/>
    <p:sldId id="2076137176" r:id="rId19"/>
    <p:sldId id="2076137159" r:id="rId20"/>
    <p:sldId id="2076137115" r:id="rId21"/>
    <p:sldId id="2076137174" r:id="rId22"/>
    <p:sldId id="2076137175" r:id="rId23"/>
    <p:sldId id="2076137160" r:id="rId24"/>
    <p:sldId id="2076137155" r:id="rId25"/>
    <p:sldId id="2076137162" r:id="rId26"/>
    <p:sldId id="2076137166" r:id="rId27"/>
    <p:sldId id="2076137163" r:id="rId28"/>
    <p:sldId id="2076137164" r:id="rId29"/>
    <p:sldId id="2076137165" r:id="rId30"/>
    <p:sldId id="2076137113" r:id="rId31"/>
    <p:sldId id="2076137105" r:id="rId32"/>
    <p:sldId id="2076137145" r:id="rId33"/>
    <p:sldId id="2076137143" r:id="rId34"/>
    <p:sldId id="2076137144" r:id="rId35"/>
    <p:sldId id="2076137146" r:id="rId36"/>
    <p:sldId id="44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FE94A8-CF0C-F2B8-D43F-CF7963FA7999}" name="Kelli McGrew" initials="KM" userId="S::KMcGrew@sun-med.com::6fcb6532-c4d2-41e8-b647-41c28d0aa1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1A4"/>
    <a:srgbClr val="008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7" autoAdjust="0"/>
    <p:restoredTop sz="85258" autoAdjust="0"/>
  </p:normalViewPr>
  <p:slideViewPr>
    <p:cSldViewPr snapToGrid="0" snapToObjects="1" showGuides="1">
      <p:cViewPr varScale="1">
        <p:scale>
          <a:sx n="95" d="100"/>
          <a:sy n="95" d="100"/>
        </p:scale>
        <p:origin x="129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comments/modernComment_7BBF56B4_6DB09FA8.xml><?xml version="1.0" encoding="utf-8"?>
<p188:cmLst xmlns:a="http://schemas.openxmlformats.org/drawingml/2006/main" xmlns:r="http://schemas.openxmlformats.org/officeDocument/2006/relationships" xmlns:p188="http://schemas.microsoft.com/office/powerpoint/2018/8/main">
  <p188:cm id="{3A6E75DB-37D4-4FFE-AE26-57EA8B6A82F0}" authorId="{3DFE94A8-CF0C-F2B8-D43F-CF7963FA7999}" created="2023-07-12T17:03:16.669">
    <pc:sldMkLst xmlns:pc="http://schemas.microsoft.com/office/powerpoint/2013/main/command">
      <pc:docMk/>
      <pc:sldMk cId="1840291752" sldId="2076137140"/>
    </pc:sldMkLst>
    <p188:txBody>
      <a:bodyPr/>
      <a:lstStyle/>
      <a:p>
        <a:r>
          <a:rPr lang="en-US"/>
          <a:t>I think it is ETC02, no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308FD-0CD5-9D40-B287-381FB1DAB637}" type="datetimeFigureOut">
              <a:rPr lang="en-US" smtClean="0"/>
              <a:t>10/27/2023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09C48-B138-8B43-99F5-406097D30CD2}" type="slidenum">
              <a:rPr lang="en-US" smtClean="0"/>
              <a:t>‹Nr.›</a:t>
            </a:fld>
            <a:endParaRPr lang="en-US" dirty="0"/>
          </a:p>
        </p:txBody>
      </p:sp>
    </p:spTree>
    <p:extLst>
      <p:ext uri="{BB962C8B-B14F-4D97-AF65-F5344CB8AC3E}">
        <p14:creationId xmlns:p14="http://schemas.microsoft.com/office/powerpoint/2010/main" val="421227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50000"/>
                    <a:lumOff val="50000"/>
                  </a:schemeClr>
                </a:solidFill>
                <a:latin typeface="Gill Sans Nova" panose="020B0602020104020203" pitchFamily="34" charset="0"/>
                <a:cs typeface="Arial" panose="020B0604020202020204" pitchFamily="34" charset="0"/>
              </a:rPr>
              <a:t>Is an excellent marker for how much CO2 is in a pts blood.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Direct relationship between cardiac output and capnography, so if there is a decrease in cardiac output there will be a decrease in CO2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Important because it can indicate the interventions the anesthesiologist can do like make adjustments to ventilator or medication</a:t>
            </a:r>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2</a:t>
            </a:fld>
            <a:endParaRPr lang="en-US" dirty="0"/>
          </a:p>
        </p:txBody>
      </p:sp>
    </p:spTree>
    <p:extLst>
      <p:ext uri="{BB962C8B-B14F-4D97-AF65-F5344CB8AC3E}">
        <p14:creationId xmlns:p14="http://schemas.microsoft.com/office/powerpoint/2010/main" val="384879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3</a:t>
            </a:fld>
            <a:endParaRPr lang="en-US" dirty="0"/>
          </a:p>
        </p:txBody>
      </p:sp>
    </p:spTree>
    <p:extLst>
      <p:ext uri="{BB962C8B-B14F-4D97-AF65-F5344CB8AC3E}">
        <p14:creationId xmlns:p14="http://schemas.microsoft.com/office/powerpoint/2010/main" val="128230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6</a:t>
            </a:fld>
            <a:endParaRPr lang="en-US" dirty="0"/>
          </a:p>
        </p:txBody>
      </p:sp>
    </p:spTree>
    <p:extLst>
      <p:ext uri="{BB962C8B-B14F-4D97-AF65-F5344CB8AC3E}">
        <p14:creationId xmlns:p14="http://schemas.microsoft.com/office/powerpoint/2010/main" val="3734047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9</a:t>
            </a:fld>
            <a:endParaRPr lang="en-US" dirty="0"/>
          </a:p>
        </p:txBody>
      </p:sp>
    </p:spTree>
    <p:extLst>
      <p:ext uri="{BB962C8B-B14F-4D97-AF65-F5344CB8AC3E}">
        <p14:creationId xmlns:p14="http://schemas.microsoft.com/office/powerpoint/2010/main" val="39790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sales force, Tri-</a:t>
            </a:r>
            <a:r>
              <a:rPr lang="en-US" dirty="0" err="1"/>
              <a:t>anim</a:t>
            </a:r>
            <a:r>
              <a:rPr lang="en-US" dirty="0"/>
              <a:t> used to sell POM, no </a:t>
            </a:r>
            <a:r>
              <a:rPr lang="en-US"/>
              <a:t>real focus</a:t>
            </a:r>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17</a:t>
            </a:fld>
            <a:endParaRPr lang="en-US" dirty="0"/>
          </a:p>
        </p:txBody>
      </p:sp>
    </p:spTree>
    <p:extLst>
      <p:ext uri="{BB962C8B-B14F-4D97-AF65-F5344CB8AC3E}">
        <p14:creationId xmlns:p14="http://schemas.microsoft.com/office/powerpoint/2010/main" val="154201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competitors: </a:t>
            </a:r>
            <a:r>
              <a:rPr lang="en-US" dirty="0" err="1"/>
              <a:t>Flexicare</a:t>
            </a:r>
            <a:r>
              <a:rPr lang="en-US" dirty="0"/>
              <a:t>, Philips, Medline, </a:t>
            </a:r>
            <a:r>
              <a:rPr lang="en-US" dirty="0" err="1"/>
              <a:t>Intersurgical</a:t>
            </a:r>
            <a:r>
              <a:rPr lang="en-US" dirty="0"/>
              <a:t>, Physio-control, </a:t>
            </a:r>
            <a:r>
              <a:rPr lang="en-US" dirty="0" err="1"/>
              <a:t>Zoll</a:t>
            </a:r>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24</a:t>
            </a:fld>
            <a:endParaRPr lang="en-US" dirty="0"/>
          </a:p>
        </p:txBody>
      </p:sp>
    </p:spTree>
    <p:extLst>
      <p:ext uri="{BB962C8B-B14F-4D97-AF65-F5344CB8AC3E}">
        <p14:creationId xmlns:p14="http://schemas.microsoft.com/office/powerpoint/2010/main" val="236639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30</a:t>
            </a:fld>
            <a:endParaRPr lang="en-US" dirty="0"/>
          </a:p>
        </p:txBody>
      </p:sp>
    </p:spTree>
    <p:extLst>
      <p:ext uri="{BB962C8B-B14F-4D97-AF65-F5344CB8AC3E}">
        <p14:creationId xmlns:p14="http://schemas.microsoft.com/office/powerpoint/2010/main" val="379316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32</a:t>
            </a:fld>
            <a:endParaRPr lang="en-US" dirty="0"/>
          </a:p>
        </p:txBody>
      </p:sp>
    </p:spTree>
    <p:extLst>
      <p:ext uri="{BB962C8B-B14F-4D97-AF65-F5344CB8AC3E}">
        <p14:creationId xmlns:p14="http://schemas.microsoft.com/office/powerpoint/2010/main" val="3494264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33</a:t>
            </a:fld>
            <a:endParaRPr lang="en-US" dirty="0"/>
          </a:p>
        </p:txBody>
      </p:sp>
    </p:spTree>
    <p:extLst>
      <p:ext uri="{BB962C8B-B14F-4D97-AF65-F5344CB8AC3E}">
        <p14:creationId xmlns:p14="http://schemas.microsoft.com/office/powerpoint/2010/main" val="790149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Tree>
    <p:extLst>
      <p:ext uri="{BB962C8B-B14F-4D97-AF65-F5344CB8AC3E}">
        <p14:creationId xmlns:p14="http://schemas.microsoft.com/office/powerpoint/2010/main" val="17132792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
            <a:ext cx="3556000"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0EA378A-A067-1249-A2D8-72E92DB5F51A}"/>
              </a:ext>
            </a:extLst>
          </p:cNvPr>
          <p:cNvPicPr>
            <a:picLocks noChangeAspect="1"/>
          </p:cNvPicPr>
          <p:nvPr userDrawn="1"/>
        </p:nvPicPr>
        <p:blipFill>
          <a:blip r:embed="rId2"/>
          <a:stretch>
            <a:fillRect/>
          </a:stretch>
        </p:blipFill>
        <p:spPr>
          <a:xfrm>
            <a:off x="0" y="6403266"/>
            <a:ext cx="12188952" cy="490944"/>
          </a:xfrm>
          <a:prstGeom prst="rect">
            <a:avLst/>
          </a:prstGeom>
        </p:spPr>
      </p:pic>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3896255" y="733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E959E50D-0543-D84D-BBA0-64156DDBC6A4}"/>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‹Nr.›</a:t>
            </a:fld>
            <a:endParaRPr lang="en-US" dirty="0"/>
          </a:p>
        </p:txBody>
      </p:sp>
    </p:spTree>
    <p:extLst>
      <p:ext uri="{BB962C8B-B14F-4D97-AF65-F5344CB8AC3E}">
        <p14:creationId xmlns:p14="http://schemas.microsoft.com/office/powerpoint/2010/main" val="245866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‹Nr.›</a:t>
            </a:fld>
            <a:endParaRPr lang="en-US" dirty="0"/>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37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dirty="0"/>
              <a:t>Click icon to add picture</a:t>
            </a:r>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spTree>
    <p:extLst>
      <p:ext uri="{BB962C8B-B14F-4D97-AF65-F5344CB8AC3E}">
        <p14:creationId xmlns:p14="http://schemas.microsoft.com/office/powerpoint/2010/main" val="1398095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‹Nr.›</a:t>
            </a:fld>
            <a:endParaRPr lang="en-US" dirty="0"/>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dirty="0"/>
              <a:t>Click icon to add picture</a:t>
            </a:r>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spTree>
    <p:extLst>
      <p:ext uri="{BB962C8B-B14F-4D97-AF65-F5344CB8AC3E}">
        <p14:creationId xmlns:p14="http://schemas.microsoft.com/office/powerpoint/2010/main" val="10459550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222314355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C8185D-90D9-4CDB-85DA-1A7B121C26DD}"/>
              </a:ext>
            </a:extLst>
          </p:cNvPr>
          <p:cNvSpPr/>
          <p:nvPr userDrawn="1"/>
        </p:nvSpPr>
        <p:spPr>
          <a:xfrm>
            <a:off x="0" y="185017"/>
            <a:ext cx="12192000" cy="611074"/>
          </a:xfrm>
          <a:prstGeom prst="rect">
            <a:avLst/>
          </a:prstGeom>
          <a:solidFill>
            <a:srgbClr val="01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A54845-1CA3-4C04-AF3C-C95E3942AA1C}"/>
              </a:ext>
            </a:extLst>
          </p:cNvPr>
          <p:cNvSpPr>
            <a:spLocks noGrp="1"/>
          </p:cNvSpPr>
          <p:nvPr>
            <p:ph idx="1"/>
          </p:nvPr>
        </p:nvSpPr>
        <p:spPr>
          <a:xfrm>
            <a:off x="838200" y="1005840"/>
            <a:ext cx="10515600" cy="517112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1DE7E-6AB8-43DF-B1D3-CA93266450D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A41A9A1-29C6-4D03-BBB3-0633B5E496AB}"/>
              </a:ext>
            </a:extLst>
          </p:cNvPr>
          <p:cNvSpPr>
            <a:spLocks noGrp="1"/>
          </p:cNvSpPr>
          <p:nvPr>
            <p:ph type="ftr" sz="quarter" idx="11"/>
          </p:nvPr>
        </p:nvSpPr>
        <p:spPr/>
        <p:txBody>
          <a:bodyPr/>
          <a:lstStyle/>
          <a:p>
            <a:endParaRPr lang="en-US" dirty="0"/>
          </a:p>
        </p:txBody>
      </p:sp>
      <p:sp>
        <p:nvSpPr>
          <p:cNvPr id="17" name="Title 1">
            <a:extLst>
              <a:ext uri="{FF2B5EF4-FFF2-40B4-BE49-F238E27FC236}">
                <a16:creationId xmlns:a16="http://schemas.microsoft.com/office/drawing/2014/main" id="{A9E86BA0-AB72-436C-AC1C-CCA7D0ABFCE7}"/>
              </a:ext>
            </a:extLst>
          </p:cNvPr>
          <p:cNvSpPr>
            <a:spLocks noGrp="1"/>
          </p:cNvSpPr>
          <p:nvPr>
            <p:ph type="ctrTitle"/>
          </p:nvPr>
        </p:nvSpPr>
        <p:spPr>
          <a:xfrm>
            <a:off x="454294" y="194434"/>
            <a:ext cx="11114854" cy="592037"/>
          </a:xfrm>
        </p:spPr>
        <p:txBody>
          <a:bodyPr anchor="b">
            <a:normAutofit/>
          </a:bodyPr>
          <a:lstStyle>
            <a:lvl1pPr algn="l">
              <a:defRPr sz="3200" cap="all" baseline="0">
                <a:solidFill>
                  <a:schemeClr val="bg1"/>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6766C8DA-53CB-4CA1-AA69-1C3082661A9A}"/>
              </a:ext>
            </a:extLst>
          </p:cNvPr>
          <p:cNvSpPr>
            <a:spLocks noGrp="1"/>
          </p:cNvSpPr>
          <p:nvPr>
            <p:ph type="sldNum" sz="quarter" idx="12"/>
          </p:nvPr>
        </p:nvSpPr>
        <p:spPr>
          <a:xfrm>
            <a:off x="9273793" y="6513712"/>
            <a:ext cx="2743200" cy="365125"/>
          </a:xfrm>
        </p:spPr>
        <p:txBody>
          <a:bodyPr/>
          <a:lstStyle>
            <a:lvl1pPr>
              <a:defRPr>
                <a:solidFill>
                  <a:schemeClr val="tx2"/>
                </a:solidFill>
              </a:defRPr>
            </a:lvl1pPr>
          </a:lstStyle>
          <a:p>
            <a:fld id="{D57F1E4F-1CFF-5643-939E-217C01CDF565}" type="slidenum">
              <a:rPr lang="en-US" smtClean="0"/>
              <a:pPr/>
              <a:t>‹Nr.›</a:t>
            </a:fld>
            <a:endParaRPr lang="en-US" dirty="0"/>
          </a:p>
        </p:txBody>
      </p:sp>
      <p:pic>
        <p:nvPicPr>
          <p:cNvPr id="13" name="Picture 12" descr="A picture containing drawing&#10;&#10;Description automatically generated">
            <a:extLst>
              <a:ext uri="{FF2B5EF4-FFF2-40B4-BE49-F238E27FC236}">
                <a16:creationId xmlns:a16="http://schemas.microsoft.com/office/drawing/2014/main" id="{6FA1AFD8-0E8B-47C6-94A5-663A07B48453}"/>
              </a:ext>
            </a:extLst>
          </p:cNvPr>
          <p:cNvPicPr>
            <a:picLocks noChangeAspect="1"/>
          </p:cNvPicPr>
          <p:nvPr userDrawn="1"/>
        </p:nvPicPr>
        <p:blipFill>
          <a:blip r:embed="rId2"/>
          <a:stretch>
            <a:fillRect/>
          </a:stretch>
        </p:blipFill>
        <p:spPr>
          <a:xfrm>
            <a:off x="10106108" y="6257126"/>
            <a:ext cx="1463040" cy="731520"/>
          </a:xfrm>
          <a:prstGeom prst="rect">
            <a:avLst/>
          </a:prstGeom>
        </p:spPr>
      </p:pic>
    </p:spTree>
    <p:extLst>
      <p:ext uri="{BB962C8B-B14F-4D97-AF65-F5344CB8AC3E}">
        <p14:creationId xmlns:p14="http://schemas.microsoft.com/office/powerpoint/2010/main" val="133749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‹Nr.›</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7399432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‹Nr.›</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r>
              <a:rPr lang="en-US" dirty="0"/>
              <a:t>Click icon to add picture</a:t>
            </a:r>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56487103"/>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dirty="0"/>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37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dirty="0"/>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561976" y="6240483"/>
            <a:ext cx="1046868" cy="508226"/>
          </a:xfrm>
          <a:prstGeom prst="rect">
            <a:avLst/>
          </a:prstGeom>
        </p:spPr>
      </p:pic>
    </p:spTree>
    <p:extLst>
      <p:ext uri="{BB962C8B-B14F-4D97-AF65-F5344CB8AC3E}">
        <p14:creationId xmlns:p14="http://schemas.microsoft.com/office/powerpoint/2010/main" val="90441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dirty="0"/>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1799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‹Nr.›</a:t>
            </a:fld>
            <a:endParaRPr lang="en-US" dirty="0"/>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063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r>
              <a:rPr lang="en-US" dirty="0"/>
              <a:t>Click icon to add picture</a:t>
            </a:r>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r>
              <a:rPr lang="en-US" dirty="0"/>
              <a:t>Click icon to add picture</a:t>
            </a:r>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r>
              <a:rPr lang="en-US" dirty="0"/>
              <a:t>Click icon to add picture</a:t>
            </a: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402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r>
              <a:rPr lang="en-US" dirty="0"/>
              <a:t>Click icon to add chart</a:t>
            </a:r>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r>
              <a:rPr lang="en-US" dirty="0"/>
              <a:t>Click icon to add chart</a:t>
            </a:r>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r>
              <a:rPr lang="en-US" dirty="0"/>
              <a:t>Click icon to add chart</a:t>
            </a:r>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5580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CF5A6A-7AFB-4B4F-82ED-5FA99B374B31}"/>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dirty="0"/>
          </a:p>
        </p:txBody>
      </p:sp>
      <p:pic>
        <p:nvPicPr>
          <p:cNvPr id="11" name="Picture 10">
            <a:extLst>
              <a:ext uri="{FF2B5EF4-FFF2-40B4-BE49-F238E27FC236}">
                <a16:creationId xmlns:a16="http://schemas.microsoft.com/office/drawing/2014/main" id="{43CAD076-776A-C24F-8B9F-48FD54AAA186}"/>
              </a:ext>
            </a:extLst>
          </p:cNvPr>
          <p:cNvPicPr>
            <a:picLocks noChangeAspect="1"/>
          </p:cNvPicPr>
          <p:nvPr userDrawn="1"/>
        </p:nvPicPr>
        <p:blipFill rotWithShape="1">
          <a:blip r:embed="rId17"/>
          <a:srcRect l="7620" b="23758"/>
          <a:stretch/>
        </p:blipFill>
        <p:spPr>
          <a:xfrm>
            <a:off x="561976" y="6240483"/>
            <a:ext cx="1046868" cy="508226"/>
          </a:xfrm>
          <a:prstGeom prst="rect">
            <a:avLst/>
          </a:prstGeom>
        </p:spPr>
      </p:pic>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67252657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50" r:id="rId4"/>
    <p:sldLayoutId id="2147483655" r:id="rId5"/>
    <p:sldLayoutId id="2147483652" r:id="rId6"/>
    <p:sldLayoutId id="2147483653" r:id="rId7"/>
    <p:sldLayoutId id="2147483656" r:id="rId8"/>
    <p:sldLayoutId id="2147483667" r:id="rId9"/>
    <p:sldLayoutId id="2147483661" r:id="rId10"/>
    <p:sldLayoutId id="2147483657" r:id="rId11"/>
    <p:sldLayoutId id="2147483662" r:id="rId12"/>
    <p:sldLayoutId id="2147483660" r:id="rId13"/>
    <p:sldLayoutId id="2147483663" r:id="rId14"/>
    <p:sldLayoutId id="2147483671" r:id="rId15"/>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1.ti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emf"/><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18/10/relationships/comments" Target="../comments/modernComment_7BBF56B4_6DB09FA8.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sun-med.com/wp-content/uploads/2023/06/Medtronic-Letter-January-2023.pdf"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sun-med.com/wp-content/uploads/2023/06/STAT-O-Limited-Warranty-2023.pdf"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www.sun-med.com/wp-content/uploads/2023/06/Medtronic-Agreement-ETCO2-Decision-Tree.pdf"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sun-med.com/wp-content/uploads/2023/06/INTERNAL-ONLY-EtCO2-Targeting-Tool-Acute.xlsx" TargetMode="External"/><Relationship Id="rId2" Type="http://schemas.openxmlformats.org/officeDocument/2006/relationships/hyperlink" Target="https://www.sun-med.com/wp-content/uploads/2023/06/TRS-10010-EtCO2-Cannula-Playbook-rev1.pdf" TargetMode="External"/><Relationship Id="rId1" Type="http://schemas.openxmlformats.org/officeDocument/2006/relationships/slideLayout" Target="../slideLayouts/slideLayout10.xml"/><Relationship Id="rId5" Type="http://schemas.openxmlformats.org/officeDocument/2006/relationships/hyperlink" Target="https://www.sun-med.com/wp-content/uploads/2023/06/ETCO2-Salter-STAT-Sample-Kit.pdf" TargetMode="External"/><Relationship Id="rId4" Type="http://schemas.openxmlformats.org/officeDocument/2006/relationships/hyperlink" Target="https://www.sun-med.com/wp-content/uploads/2023/06/INTERNAL-ONLY-Salter-STAT-Savings-Calculator-no-macro-1.xlsx"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ADbmcnkuVjs?feature=oembed" TargetMode="Externa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8D83-3B8F-B073-C127-09A4844530D0}"/>
              </a:ext>
            </a:extLst>
          </p:cNvPr>
          <p:cNvSpPr>
            <a:spLocks noGrp="1"/>
          </p:cNvSpPr>
          <p:nvPr>
            <p:ph type="ctrTitle"/>
          </p:nvPr>
        </p:nvSpPr>
        <p:spPr/>
        <p:txBody>
          <a:bodyPr>
            <a:normAutofit fontScale="90000"/>
          </a:bodyPr>
          <a:lstStyle/>
          <a:p>
            <a:r>
              <a:rPr lang="en-US" dirty="0"/>
              <a:t>ETCO2</a:t>
            </a:r>
          </a:p>
        </p:txBody>
      </p:sp>
      <p:sp>
        <p:nvSpPr>
          <p:cNvPr id="3" name="Subtitle 2">
            <a:extLst>
              <a:ext uri="{FF2B5EF4-FFF2-40B4-BE49-F238E27FC236}">
                <a16:creationId xmlns:a16="http://schemas.microsoft.com/office/drawing/2014/main" id="{67BE2E69-3051-3A9E-2C5B-7933DF36B36A}"/>
              </a:ext>
            </a:extLst>
          </p:cNvPr>
          <p:cNvSpPr>
            <a:spLocks noGrp="1"/>
          </p:cNvSpPr>
          <p:nvPr>
            <p:ph type="subTitle" idx="1"/>
          </p:nvPr>
        </p:nvSpPr>
        <p:spPr/>
        <p:txBody>
          <a:bodyPr/>
          <a:lstStyle/>
          <a:p>
            <a:r>
              <a:rPr lang="en-US" dirty="0"/>
              <a:t>Region Meetings 2023</a:t>
            </a:r>
          </a:p>
        </p:txBody>
      </p:sp>
    </p:spTree>
    <p:extLst>
      <p:ext uri="{BB962C8B-B14F-4D97-AF65-F5344CB8AC3E}">
        <p14:creationId xmlns:p14="http://schemas.microsoft.com/office/powerpoint/2010/main" val="2471859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E9FC4-A598-C258-D527-6332455A16A8}"/>
              </a:ext>
            </a:extLst>
          </p:cNvPr>
          <p:cNvSpPr>
            <a:spLocks noGrp="1"/>
          </p:cNvSpPr>
          <p:nvPr>
            <p:ph type="sldNum" sz="quarter" idx="4"/>
          </p:nvPr>
        </p:nvSpPr>
        <p:spPr/>
        <p:txBody>
          <a:bodyPr/>
          <a:lstStyle/>
          <a:p>
            <a:fld id="{065D75E3-62B6-C44A-8295-14DF27978E1A}" type="slidenum">
              <a:rPr lang="en-US" smtClean="0"/>
              <a:pPr/>
              <a:t>10</a:t>
            </a:fld>
            <a:endParaRPr lang="en-US" dirty="0"/>
          </a:p>
        </p:txBody>
      </p:sp>
      <p:sp>
        <p:nvSpPr>
          <p:cNvPr id="3" name="Title 2">
            <a:extLst>
              <a:ext uri="{FF2B5EF4-FFF2-40B4-BE49-F238E27FC236}">
                <a16:creationId xmlns:a16="http://schemas.microsoft.com/office/drawing/2014/main" id="{5CA9A350-D994-7A41-E338-AE7A06C4E325}"/>
              </a:ext>
            </a:extLst>
          </p:cNvPr>
          <p:cNvSpPr>
            <a:spLocks noGrp="1"/>
          </p:cNvSpPr>
          <p:nvPr>
            <p:ph type="title"/>
          </p:nvPr>
        </p:nvSpPr>
        <p:spPr/>
        <p:txBody>
          <a:bodyPr/>
          <a:lstStyle/>
          <a:p>
            <a:r>
              <a:rPr lang="en-US" dirty="0"/>
              <a:t>Portfolio Overview</a:t>
            </a:r>
          </a:p>
        </p:txBody>
      </p:sp>
    </p:spTree>
    <p:extLst>
      <p:ext uri="{BB962C8B-B14F-4D97-AF65-F5344CB8AC3E}">
        <p14:creationId xmlns:p14="http://schemas.microsoft.com/office/powerpoint/2010/main" val="87906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98811E-5AF6-9ACC-7F70-E3C1D30056B2}"/>
              </a:ext>
            </a:extLst>
          </p:cNvPr>
          <p:cNvSpPr>
            <a:spLocks noGrp="1"/>
          </p:cNvSpPr>
          <p:nvPr>
            <p:ph type="sldNum" sz="quarter" idx="4"/>
          </p:nvPr>
        </p:nvSpPr>
        <p:spPr/>
        <p:txBody>
          <a:bodyPr/>
          <a:lstStyle/>
          <a:p>
            <a:fld id="{065D75E3-62B6-C44A-8295-14DF27978E1A}" type="slidenum">
              <a:rPr lang="en-US" smtClean="0">
                <a:solidFill>
                  <a:schemeClr val="tx1"/>
                </a:solidFill>
              </a:rPr>
              <a:pPr/>
              <a:t>11</a:t>
            </a:fld>
            <a:endParaRPr lang="en-US" dirty="0">
              <a:solidFill>
                <a:schemeClr val="tx1"/>
              </a:solidFill>
            </a:endParaRPr>
          </a:p>
        </p:txBody>
      </p:sp>
      <p:sp>
        <p:nvSpPr>
          <p:cNvPr id="5" name="Text Placeholder 2">
            <a:extLst>
              <a:ext uri="{FF2B5EF4-FFF2-40B4-BE49-F238E27FC236}">
                <a16:creationId xmlns:a16="http://schemas.microsoft.com/office/drawing/2014/main" id="{633DEA94-2BA7-0DD3-F4F2-5A3C56976C72}"/>
              </a:ext>
            </a:extLst>
          </p:cNvPr>
          <p:cNvSpPr txBox="1">
            <a:spLocks/>
          </p:cNvSpPr>
          <p:nvPr/>
        </p:nvSpPr>
        <p:spPr>
          <a:xfrm>
            <a:off x="454025" y="564556"/>
            <a:ext cx="11562968" cy="482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Patient interfaces</a:t>
            </a:r>
          </a:p>
        </p:txBody>
      </p:sp>
      <p:sp>
        <p:nvSpPr>
          <p:cNvPr id="6" name="Slide Number Placeholder 3">
            <a:extLst>
              <a:ext uri="{FF2B5EF4-FFF2-40B4-BE49-F238E27FC236}">
                <a16:creationId xmlns:a16="http://schemas.microsoft.com/office/drawing/2014/main" id="{F7C1E539-E997-CD93-D3AE-69628685A414}"/>
              </a:ext>
            </a:extLst>
          </p:cNvPr>
          <p:cNvSpPr txBox="1">
            <a:spLocks/>
          </p:cNvSpPr>
          <p:nvPr/>
        </p:nvSpPr>
        <p:spPr>
          <a:xfrm>
            <a:off x="11100619" y="6438188"/>
            <a:ext cx="778722" cy="22808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E0494F-D9D9-4FE9-B19B-AC7F2920D1CD}" type="slidenum">
              <a:rPr lang="en-US" smtClean="0">
                <a:solidFill>
                  <a:schemeClr val="tx1"/>
                </a:solidFill>
              </a:rPr>
              <a:pPr/>
              <a:t>11</a:t>
            </a:fld>
            <a:endParaRPr lang="en-US" dirty="0">
              <a:solidFill>
                <a:schemeClr val="tx1"/>
              </a:solidFill>
            </a:endParaRPr>
          </a:p>
        </p:txBody>
      </p:sp>
      <p:sp>
        <p:nvSpPr>
          <p:cNvPr id="7" name="TextBox 6">
            <a:extLst>
              <a:ext uri="{FF2B5EF4-FFF2-40B4-BE49-F238E27FC236}">
                <a16:creationId xmlns:a16="http://schemas.microsoft.com/office/drawing/2014/main" id="{9A42946A-B6A3-A260-10C7-50A65E3B751B}"/>
              </a:ext>
            </a:extLst>
          </p:cNvPr>
          <p:cNvSpPr txBox="1"/>
          <p:nvPr/>
        </p:nvSpPr>
        <p:spPr>
          <a:xfrm>
            <a:off x="927534" y="1837311"/>
            <a:ext cx="3454401" cy="923330"/>
          </a:xfrm>
          <a:prstGeom prst="rect">
            <a:avLst/>
          </a:prstGeom>
          <a:noFill/>
        </p:spPr>
        <p:txBody>
          <a:bodyPr wrap="square" rtlCol="0">
            <a:spAutoFit/>
          </a:bodyPr>
          <a:lstStyle/>
          <a:p>
            <a:r>
              <a:rPr lang="en-US" sz="1600" b="1" dirty="0">
                <a:latin typeface="Gill Sans Nova" panose="020B0602020104020203" pitchFamily="34" charset="0"/>
                <a:cs typeface="Arial" panose="020B0604020202020204" pitchFamily="34" charset="0"/>
              </a:rPr>
              <a:t>EtCO2/O2</a:t>
            </a:r>
            <a:r>
              <a:rPr lang="en-US" sz="1600" dirty="0">
                <a:latin typeface="Gill Sans Nova" panose="020B0602020104020203" pitchFamily="34" charset="0"/>
                <a:cs typeface="Arial" panose="020B0604020202020204" pitchFamily="34" charset="0"/>
              </a:rPr>
              <a:t> – Provides oxygen and draws CO2 sample</a:t>
            </a:r>
          </a:p>
          <a:p>
            <a:endParaRPr lang="en-US" sz="400" dirty="0">
              <a:latin typeface="Gill Sans Nova" panose="020B0602020104020203" pitchFamily="34" charset="0"/>
              <a:cs typeface="Arial" panose="020B0604020202020204" pitchFamily="34" charset="0"/>
            </a:endParaRPr>
          </a:p>
          <a:p>
            <a:r>
              <a:rPr lang="en-US" sz="1600" b="1" dirty="0">
                <a:latin typeface="Gill Sans Nova" panose="020B0602020104020203" pitchFamily="34" charset="0"/>
                <a:cs typeface="Arial" panose="020B0604020202020204" pitchFamily="34" charset="0"/>
              </a:rPr>
              <a:t>EtCO2</a:t>
            </a:r>
            <a:r>
              <a:rPr lang="en-US" sz="1600" dirty="0">
                <a:latin typeface="Gill Sans Nova" panose="020B0602020104020203" pitchFamily="34" charset="0"/>
                <a:cs typeface="Arial" panose="020B0604020202020204" pitchFamily="34" charset="0"/>
              </a:rPr>
              <a:t> – draws CO2 sample only</a:t>
            </a:r>
          </a:p>
        </p:txBody>
      </p:sp>
      <p:pic>
        <p:nvPicPr>
          <p:cNvPr id="8" name="Picture 7">
            <a:extLst>
              <a:ext uri="{FF2B5EF4-FFF2-40B4-BE49-F238E27FC236}">
                <a16:creationId xmlns:a16="http://schemas.microsoft.com/office/drawing/2014/main" id="{4BAEBCE0-2C0A-37ED-7273-482F57F237AE}"/>
              </a:ext>
            </a:extLst>
          </p:cNvPr>
          <p:cNvPicPr>
            <a:picLocks noChangeAspect="1"/>
          </p:cNvPicPr>
          <p:nvPr/>
        </p:nvPicPr>
        <p:blipFill>
          <a:blip r:embed="rId2"/>
          <a:stretch>
            <a:fillRect/>
          </a:stretch>
        </p:blipFill>
        <p:spPr>
          <a:xfrm>
            <a:off x="754092" y="2953392"/>
            <a:ext cx="1343013" cy="1143967"/>
          </a:xfrm>
          <a:prstGeom prst="rect">
            <a:avLst/>
          </a:prstGeom>
          <a:ln>
            <a:noFill/>
          </a:ln>
          <a:effectLst>
            <a:softEdge rad="112500"/>
          </a:effectLst>
        </p:spPr>
      </p:pic>
      <p:pic>
        <p:nvPicPr>
          <p:cNvPr id="9" name="Picture 8">
            <a:extLst>
              <a:ext uri="{FF2B5EF4-FFF2-40B4-BE49-F238E27FC236}">
                <a16:creationId xmlns:a16="http://schemas.microsoft.com/office/drawing/2014/main" id="{C118C38A-10B2-5893-DCFE-BE1348F0558D}"/>
              </a:ext>
            </a:extLst>
          </p:cNvPr>
          <p:cNvPicPr>
            <a:picLocks noChangeAspect="1"/>
          </p:cNvPicPr>
          <p:nvPr/>
        </p:nvPicPr>
        <p:blipFill>
          <a:blip r:embed="rId3"/>
          <a:stretch>
            <a:fillRect/>
          </a:stretch>
        </p:blipFill>
        <p:spPr>
          <a:xfrm>
            <a:off x="2381256" y="2953392"/>
            <a:ext cx="1718222" cy="1143968"/>
          </a:xfrm>
          <a:prstGeom prst="rect">
            <a:avLst/>
          </a:prstGeom>
          <a:ln>
            <a:noFill/>
          </a:ln>
          <a:effectLst>
            <a:softEdge rad="112500"/>
          </a:effectLst>
        </p:spPr>
      </p:pic>
      <p:sp>
        <p:nvSpPr>
          <p:cNvPr id="10" name="TextBox 9">
            <a:extLst>
              <a:ext uri="{FF2B5EF4-FFF2-40B4-BE49-F238E27FC236}">
                <a16:creationId xmlns:a16="http://schemas.microsoft.com/office/drawing/2014/main" id="{9F124059-4B46-31EB-CD67-8468209F0E77}"/>
              </a:ext>
            </a:extLst>
          </p:cNvPr>
          <p:cNvSpPr txBox="1"/>
          <p:nvPr/>
        </p:nvSpPr>
        <p:spPr>
          <a:xfrm>
            <a:off x="1113282" y="4127583"/>
            <a:ext cx="624634" cy="307777"/>
          </a:xfrm>
          <a:prstGeom prst="rect">
            <a:avLst/>
          </a:prstGeom>
          <a:noFill/>
        </p:spPr>
        <p:txBody>
          <a:bodyPr wrap="square" rtlCol="0">
            <a:spAutoFit/>
          </a:bodyPr>
          <a:lstStyle/>
          <a:p>
            <a:r>
              <a:rPr lang="en-US" sz="1400" dirty="0">
                <a:latin typeface="Gill Sans Nova" panose="020B0602020104020203" pitchFamily="34" charset="0"/>
                <a:cs typeface="Arial" panose="020B0604020202020204" pitchFamily="34" charset="0"/>
              </a:rPr>
              <a:t>Nasal</a:t>
            </a:r>
          </a:p>
        </p:txBody>
      </p:sp>
      <p:sp>
        <p:nvSpPr>
          <p:cNvPr id="11" name="TextBox 10">
            <a:extLst>
              <a:ext uri="{FF2B5EF4-FFF2-40B4-BE49-F238E27FC236}">
                <a16:creationId xmlns:a16="http://schemas.microsoft.com/office/drawing/2014/main" id="{9D70C0D7-EFB8-E259-A1D6-CABB29D89E7D}"/>
              </a:ext>
            </a:extLst>
          </p:cNvPr>
          <p:cNvSpPr txBox="1"/>
          <p:nvPr/>
        </p:nvSpPr>
        <p:spPr>
          <a:xfrm>
            <a:off x="2729724" y="4139920"/>
            <a:ext cx="1320185" cy="307777"/>
          </a:xfrm>
          <a:prstGeom prst="rect">
            <a:avLst/>
          </a:prstGeom>
          <a:noFill/>
        </p:spPr>
        <p:txBody>
          <a:bodyPr wrap="square" rtlCol="0">
            <a:spAutoFit/>
          </a:bodyPr>
          <a:lstStyle/>
          <a:p>
            <a:r>
              <a:rPr lang="en-US" sz="1400" dirty="0">
                <a:latin typeface="Gill Sans Nova" panose="020B0602020104020203" pitchFamily="34" charset="0"/>
                <a:cs typeface="Arial" panose="020B0604020202020204" pitchFamily="34" charset="0"/>
              </a:rPr>
              <a:t>Oral/Nasal</a:t>
            </a:r>
          </a:p>
        </p:txBody>
      </p:sp>
      <p:pic>
        <p:nvPicPr>
          <p:cNvPr id="14" name="Picture 13">
            <a:extLst>
              <a:ext uri="{FF2B5EF4-FFF2-40B4-BE49-F238E27FC236}">
                <a16:creationId xmlns:a16="http://schemas.microsoft.com/office/drawing/2014/main" id="{BBBF91B2-C57D-F89F-0486-E4DF0005A434}"/>
              </a:ext>
            </a:extLst>
          </p:cNvPr>
          <p:cNvPicPr>
            <a:picLocks noChangeAspect="1"/>
          </p:cNvPicPr>
          <p:nvPr/>
        </p:nvPicPr>
        <p:blipFill>
          <a:blip r:embed="rId4"/>
          <a:stretch>
            <a:fillRect/>
          </a:stretch>
        </p:blipFill>
        <p:spPr>
          <a:xfrm>
            <a:off x="10110379" y="4853945"/>
            <a:ext cx="1368693" cy="596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91F1427B-9BA1-AC81-ED35-71444C0E4D72}"/>
              </a:ext>
            </a:extLst>
          </p:cNvPr>
          <p:cNvPicPr>
            <a:picLocks noChangeAspect="1"/>
          </p:cNvPicPr>
          <p:nvPr/>
        </p:nvPicPr>
        <p:blipFill>
          <a:blip r:embed="rId5"/>
          <a:stretch>
            <a:fillRect/>
          </a:stretch>
        </p:blipFill>
        <p:spPr>
          <a:xfrm>
            <a:off x="8722948" y="4853945"/>
            <a:ext cx="1184482" cy="596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BF149EEE-8875-7651-1532-F7BB04316193}"/>
              </a:ext>
            </a:extLst>
          </p:cNvPr>
          <p:cNvSpPr txBox="1"/>
          <p:nvPr/>
        </p:nvSpPr>
        <p:spPr>
          <a:xfrm>
            <a:off x="1405417" y="1427269"/>
            <a:ext cx="1589244" cy="461665"/>
          </a:xfrm>
          <a:prstGeom prst="rect">
            <a:avLst/>
          </a:prstGeom>
          <a:noFill/>
        </p:spPr>
        <p:txBody>
          <a:bodyPr wrap="square" rtlCol="0">
            <a:spAutoFit/>
          </a:bodyPr>
          <a:lstStyle/>
          <a:p>
            <a:r>
              <a:rPr lang="en-US" sz="2400" b="1" dirty="0">
                <a:latin typeface="Gill Sans Nova" panose="020B0602020104020203" pitchFamily="34" charset="0"/>
                <a:cs typeface="Arial" panose="020B0604020202020204" pitchFamily="34" charset="0"/>
              </a:rPr>
              <a:t>Cannulas</a:t>
            </a:r>
            <a:endParaRPr lang="en-US" sz="2400" dirty="0">
              <a:latin typeface="Gill Sans Nova" panose="020B0602020104020203" pitchFamily="34" charset="0"/>
              <a:cs typeface="Arial" panose="020B0604020202020204" pitchFamily="34" charset="0"/>
            </a:endParaRPr>
          </a:p>
        </p:txBody>
      </p:sp>
      <p:sp>
        <p:nvSpPr>
          <p:cNvPr id="17" name="TextBox 16">
            <a:extLst>
              <a:ext uri="{FF2B5EF4-FFF2-40B4-BE49-F238E27FC236}">
                <a16:creationId xmlns:a16="http://schemas.microsoft.com/office/drawing/2014/main" id="{7C0CBB8F-225C-041F-17EE-1FAE83CF70B9}"/>
              </a:ext>
            </a:extLst>
          </p:cNvPr>
          <p:cNvSpPr txBox="1"/>
          <p:nvPr/>
        </p:nvSpPr>
        <p:spPr>
          <a:xfrm>
            <a:off x="5497357" y="1427268"/>
            <a:ext cx="1162523" cy="461665"/>
          </a:xfrm>
          <a:prstGeom prst="rect">
            <a:avLst/>
          </a:prstGeom>
          <a:noFill/>
        </p:spPr>
        <p:txBody>
          <a:bodyPr wrap="square" rtlCol="0">
            <a:spAutoFit/>
          </a:bodyPr>
          <a:lstStyle/>
          <a:p>
            <a:r>
              <a:rPr lang="en-US" sz="2400" b="1" dirty="0">
                <a:latin typeface="Gill Sans Nova" panose="020B0602020104020203" pitchFamily="34" charset="0"/>
                <a:cs typeface="Arial" panose="020B0604020202020204" pitchFamily="34" charset="0"/>
              </a:rPr>
              <a:t>Masks</a:t>
            </a:r>
            <a:endParaRPr lang="en-US" sz="2400" dirty="0">
              <a:latin typeface="Gill Sans Nova" panose="020B0602020104020203" pitchFamily="34" charset="0"/>
              <a:cs typeface="Arial" panose="020B0604020202020204" pitchFamily="34" charset="0"/>
            </a:endParaRPr>
          </a:p>
        </p:txBody>
      </p:sp>
      <p:sp>
        <p:nvSpPr>
          <p:cNvPr id="18" name="TextBox 17">
            <a:extLst>
              <a:ext uri="{FF2B5EF4-FFF2-40B4-BE49-F238E27FC236}">
                <a16:creationId xmlns:a16="http://schemas.microsoft.com/office/drawing/2014/main" id="{E628270C-2FCF-12E6-2E5D-258609B28E2E}"/>
              </a:ext>
            </a:extLst>
          </p:cNvPr>
          <p:cNvSpPr txBox="1"/>
          <p:nvPr/>
        </p:nvSpPr>
        <p:spPr>
          <a:xfrm>
            <a:off x="4698165" y="1959273"/>
            <a:ext cx="2891356" cy="861774"/>
          </a:xfrm>
          <a:prstGeom prst="rect">
            <a:avLst/>
          </a:prstGeom>
          <a:noFill/>
        </p:spPr>
        <p:txBody>
          <a:bodyPr wrap="square" rtlCol="0">
            <a:spAutoFit/>
          </a:bodyPr>
          <a:lstStyle/>
          <a:p>
            <a:r>
              <a:rPr lang="en-US" sz="1600" dirty="0">
                <a:latin typeface="Gill Sans Nova" panose="020B0602020104020203" pitchFamily="34" charset="0"/>
                <a:cs typeface="Arial" panose="020B0604020202020204" pitchFamily="34" charset="0"/>
              </a:rPr>
              <a:t>Used when higher O2 is needed than a cannula can provide</a:t>
            </a:r>
          </a:p>
          <a:p>
            <a:endParaRPr lang="en-US" dirty="0"/>
          </a:p>
        </p:txBody>
      </p:sp>
      <p:sp>
        <p:nvSpPr>
          <p:cNvPr id="19" name="TextBox 18">
            <a:extLst>
              <a:ext uri="{FF2B5EF4-FFF2-40B4-BE49-F238E27FC236}">
                <a16:creationId xmlns:a16="http://schemas.microsoft.com/office/drawing/2014/main" id="{4BE48F32-2E61-35F2-4D80-6EB583F08F3E}"/>
              </a:ext>
            </a:extLst>
          </p:cNvPr>
          <p:cNvSpPr txBox="1"/>
          <p:nvPr/>
        </p:nvSpPr>
        <p:spPr>
          <a:xfrm>
            <a:off x="5017951" y="4599398"/>
            <a:ext cx="2571570" cy="307777"/>
          </a:xfrm>
          <a:prstGeom prst="rect">
            <a:avLst/>
          </a:prstGeom>
          <a:noFill/>
        </p:spPr>
        <p:txBody>
          <a:bodyPr wrap="square" rtlCol="0">
            <a:spAutoFit/>
          </a:bodyPr>
          <a:lstStyle/>
          <a:p>
            <a:r>
              <a:rPr lang="en-US" sz="1400" dirty="0">
                <a:latin typeface="Gill Sans Nova" panose="020B0602020104020203" pitchFamily="34" charset="0"/>
                <a:cs typeface="Arial" panose="020B0604020202020204" pitchFamily="34" charset="0"/>
              </a:rPr>
              <a:t>With scope and without scope</a:t>
            </a:r>
          </a:p>
        </p:txBody>
      </p:sp>
      <p:sp>
        <p:nvSpPr>
          <p:cNvPr id="20" name="TextBox 19">
            <a:extLst>
              <a:ext uri="{FF2B5EF4-FFF2-40B4-BE49-F238E27FC236}">
                <a16:creationId xmlns:a16="http://schemas.microsoft.com/office/drawing/2014/main" id="{257DAE56-CCBA-3B11-0BF3-035AE09BAC62}"/>
              </a:ext>
            </a:extLst>
          </p:cNvPr>
          <p:cNvSpPr txBox="1"/>
          <p:nvPr/>
        </p:nvSpPr>
        <p:spPr>
          <a:xfrm>
            <a:off x="8608621" y="1373370"/>
            <a:ext cx="2574968" cy="461665"/>
          </a:xfrm>
          <a:prstGeom prst="rect">
            <a:avLst/>
          </a:prstGeom>
          <a:noFill/>
        </p:spPr>
        <p:txBody>
          <a:bodyPr wrap="square" rtlCol="0">
            <a:spAutoFit/>
          </a:bodyPr>
          <a:lstStyle/>
          <a:p>
            <a:r>
              <a:rPr lang="en-US" sz="2400" b="1" dirty="0">
                <a:latin typeface="Gill Sans Nova" panose="020B0602020104020203" pitchFamily="34" charset="0"/>
                <a:cs typeface="Arial" panose="020B0604020202020204" pitchFamily="34" charset="0"/>
              </a:rPr>
              <a:t>Gas sample lines</a:t>
            </a:r>
            <a:endParaRPr lang="en-US" sz="2400" dirty="0">
              <a:latin typeface="Gill Sans Nova" panose="020B0602020104020203" pitchFamily="34" charset="0"/>
              <a:cs typeface="Arial" panose="020B0604020202020204" pitchFamily="34" charset="0"/>
            </a:endParaRPr>
          </a:p>
        </p:txBody>
      </p:sp>
      <p:sp>
        <p:nvSpPr>
          <p:cNvPr id="21" name="TextBox 20">
            <a:extLst>
              <a:ext uri="{FF2B5EF4-FFF2-40B4-BE49-F238E27FC236}">
                <a16:creationId xmlns:a16="http://schemas.microsoft.com/office/drawing/2014/main" id="{B335CA5C-60CF-8931-7963-CEE3247167E0}"/>
              </a:ext>
            </a:extLst>
          </p:cNvPr>
          <p:cNvSpPr txBox="1"/>
          <p:nvPr/>
        </p:nvSpPr>
        <p:spPr>
          <a:xfrm>
            <a:off x="10053136" y="5450411"/>
            <a:ext cx="1514157" cy="307777"/>
          </a:xfrm>
          <a:prstGeom prst="rect">
            <a:avLst/>
          </a:prstGeom>
          <a:noFill/>
        </p:spPr>
        <p:txBody>
          <a:bodyPr wrap="square" rtlCol="0">
            <a:spAutoFit/>
          </a:bodyPr>
          <a:lstStyle/>
          <a:p>
            <a:r>
              <a:rPr lang="en-US" sz="1400" dirty="0">
                <a:latin typeface="Gill Sans Nova" panose="020B0602020104020203" pitchFamily="34" charset="0"/>
                <a:cs typeface="Arial" panose="020B0604020202020204" pitchFamily="34" charset="0"/>
              </a:rPr>
              <a:t>With ET adapter</a:t>
            </a:r>
          </a:p>
        </p:txBody>
      </p:sp>
      <p:sp>
        <p:nvSpPr>
          <p:cNvPr id="22" name="TextBox 21">
            <a:extLst>
              <a:ext uri="{FF2B5EF4-FFF2-40B4-BE49-F238E27FC236}">
                <a16:creationId xmlns:a16="http://schemas.microsoft.com/office/drawing/2014/main" id="{41025C6D-ACEB-138B-0DA1-5DEADB70E077}"/>
              </a:ext>
            </a:extLst>
          </p:cNvPr>
          <p:cNvSpPr txBox="1"/>
          <p:nvPr/>
        </p:nvSpPr>
        <p:spPr>
          <a:xfrm>
            <a:off x="8492187" y="1959273"/>
            <a:ext cx="2891356" cy="1846659"/>
          </a:xfrm>
          <a:prstGeom prst="rect">
            <a:avLst/>
          </a:prstGeom>
          <a:noFill/>
        </p:spPr>
        <p:txBody>
          <a:bodyPr wrap="square" rtlCol="0">
            <a:spAutoFit/>
          </a:bodyPr>
          <a:lstStyle/>
          <a:p>
            <a:r>
              <a:rPr lang="en-US" sz="1600" dirty="0">
                <a:latin typeface="Gill Sans Nova" panose="020B0602020104020203" pitchFamily="34" charset="0"/>
                <a:cs typeface="Arial" panose="020B0604020202020204" pitchFamily="34" charset="0"/>
              </a:rPr>
              <a:t>Used with intubated patients on anesthesia machine or ventilator</a:t>
            </a:r>
          </a:p>
          <a:p>
            <a:endParaRPr lang="en-US" sz="1600" dirty="0">
              <a:latin typeface="Gill Sans Nova" panose="020B0602020104020203" pitchFamily="34" charset="0"/>
              <a:cs typeface="Arial" panose="020B0604020202020204" pitchFamily="34" charset="0"/>
            </a:endParaRPr>
          </a:p>
          <a:p>
            <a:r>
              <a:rPr lang="en-US" sz="1600" dirty="0">
                <a:latin typeface="Gill Sans Nova" panose="020B0602020104020203" pitchFamily="34" charset="0"/>
                <a:cs typeface="Arial" panose="020B0604020202020204" pitchFamily="34" charset="0"/>
              </a:rPr>
              <a:t>Or when resuscitation bags are in use</a:t>
            </a:r>
          </a:p>
          <a:p>
            <a:endParaRPr lang="en-US" sz="1600" dirty="0">
              <a:latin typeface="Gill Sans Nova" panose="020B0602020104020203" pitchFamily="34" charset="0"/>
              <a:cs typeface="Arial" panose="020B0604020202020204" pitchFamily="34" charset="0"/>
            </a:endParaRPr>
          </a:p>
          <a:p>
            <a:endParaRPr lang="en-US" dirty="0"/>
          </a:p>
        </p:txBody>
      </p:sp>
      <p:cxnSp>
        <p:nvCxnSpPr>
          <p:cNvPr id="23" name="Straight Connector 22">
            <a:extLst>
              <a:ext uri="{FF2B5EF4-FFF2-40B4-BE49-F238E27FC236}">
                <a16:creationId xmlns:a16="http://schemas.microsoft.com/office/drawing/2014/main" id="{7F827167-2D8C-ACC9-CD94-DF060E7A2180}"/>
              </a:ext>
            </a:extLst>
          </p:cNvPr>
          <p:cNvCxnSpPr/>
          <p:nvPr/>
        </p:nvCxnSpPr>
        <p:spPr>
          <a:xfrm>
            <a:off x="4434840" y="1427268"/>
            <a:ext cx="0" cy="4066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EE5C828-BC6C-1180-4815-A03A5839659C}"/>
              </a:ext>
            </a:extLst>
          </p:cNvPr>
          <p:cNvCxnSpPr/>
          <p:nvPr/>
        </p:nvCxnSpPr>
        <p:spPr>
          <a:xfrm>
            <a:off x="8221980" y="1350872"/>
            <a:ext cx="0" cy="4066752"/>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E40439D-6460-E909-B5F5-736A790099D8}"/>
              </a:ext>
            </a:extLst>
          </p:cNvPr>
          <p:cNvPicPr>
            <a:picLocks noChangeAspect="1"/>
          </p:cNvPicPr>
          <p:nvPr/>
        </p:nvPicPr>
        <p:blipFill>
          <a:blip r:embed="rId6"/>
          <a:stretch>
            <a:fillRect/>
          </a:stretch>
        </p:blipFill>
        <p:spPr>
          <a:xfrm>
            <a:off x="777026" y="4523197"/>
            <a:ext cx="1276352" cy="610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9FC5BA52-C371-3874-6EEF-B7BF985E9192}"/>
              </a:ext>
            </a:extLst>
          </p:cNvPr>
          <p:cNvPicPr>
            <a:picLocks noChangeAspect="1"/>
          </p:cNvPicPr>
          <p:nvPr/>
        </p:nvPicPr>
        <p:blipFill rotWithShape="1">
          <a:blip r:embed="rId7"/>
          <a:srcRect l="7690" t="6244" r="4654" b="8480"/>
          <a:stretch/>
        </p:blipFill>
        <p:spPr>
          <a:xfrm>
            <a:off x="2841408" y="4533577"/>
            <a:ext cx="865721" cy="600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0D1915EB-85AB-3E3C-E423-06BC9F7CF740}"/>
              </a:ext>
            </a:extLst>
          </p:cNvPr>
          <p:cNvPicPr>
            <a:picLocks noChangeAspect="1"/>
          </p:cNvPicPr>
          <p:nvPr/>
        </p:nvPicPr>
        <p:blipFill>
          <a:blip r:embed="rId8"/>
          <a:stretch>
            <a:fillRect/>
          </a:stretch>
        </p:blipFill>
        <p:spPr>
          <a:xfrm>
            <a:off x="2902848" y="5351406"/>
            <a:ext cx="782746" cy="830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16D250C1-CD85-1507-1866-2C5B25A753E5}"/>
              </a:ext>
            </a:extLst>
          </p:cNvPr>
          <p:cNvSpPr txBox="1"/>
          <p:nvPr/>
        </p:nvSpPr>
        <p:spPr>
          <a:xfrm>
            <a:off x="100423" y="4630176"/>
            <a:ext cx="795431" cy="276999"/>
          </a:xfrm>
          <a:prstGeom prst="rect">
            <a:avLst/>
          </a:prstGeom>
          <a:noFill/>
        </p:spPr>
        <p:txBody>
          <a:bodyPr wrap="square" rtlCol="0">
            <a:spAutoFit/>
          </a:bodyPr>
          <a:lstStyle/>
          <a:p>
            <a:r>
              <a:rPr lang="en-US" sz="1200" dirty="0">
                <a:latin typeface="Gill Sans Nova" panose="020B0602020104020203" pitchFamily="34" charset="0"/>
                <a:cs typeface="Arial" panose="020B0604020202020204" pitchFamily="34" charset="0"/>
              </a:rPr>
              <a:t>Divided</a:t>
            </a:r>
          </a:p>
        </p:txBody>
      </p:sp>
      <p:sp>
        <p:nvSpPr>
          <p:cNvPr id="29" name="TextBox 28">
            <a:extLst>
              <a:ext uri="{FF2B5EF4-FFF2-40B4-BE49-F238E27FC236}">
                <a16:creationId xmlns:a16="http://schemas.microsoft.com/office/drawing/2014/main" id="{55503391-36C3-46F4-0D91-02288A1B5889}"/>
              </a:ext>
            </a:extLst>
          </p:cNvPr>
          <p:cNvSpPr txBox="1"/>
          <p:nvPr/>
        </p:nvSpPr>
        <p:spPr>
          <a:xfrm>
            <a:off x="66902" y="5362960"/>
            <a:ext cx="975777" cy="830997"/>
          </a:xfrm>
          <a:prstGeom prst="rect">
            <a:avLst/>
          </a:prstGeom>
          <a:noFill/>
        </p:spPr>
        <p:txBody>
          <a:bodyPr wrap="square" rtlCol="0">
            <a:spAutoFit/>
          </a:bodyPr>
          <a:lstStyle/>
          <a:p>
            <a:r>
              <a:rPr lang="en-US" sz="1200" dirty="0">
                <a:latin typeface="Gill Sans Nova" panose="020B0602020104020203" pitchFamily="34" charset="0"/>
                <a:cs typeface="Arial" panose="020B0604020202020204" pitchFamily="34" charset="0"/>
              </a:rPr>
              <a:t>Piggyback / Dual / Blow by/ Bifurcated</a:t>
            </a:r>
          </a:p>
        </p:txBody>
      </p:sp>
      <p:sp>
        <p:nvSpPr>
          <p:cNvPr id="30" name="TextBox 29">
            <a:extLst>
              <a:ext uri="{FF2B5EF4-FFF2-40B4-BE49-F238E27FC236}">
                <a16:creationId xmlns:a16="http://schemas.microsoft.com/office/drawing/2014/main" id="{12551418-68A0-C12A-ED44-A7F925ADB80F}"/>
              </a:ext>
            </a:extLst>
          </p:cNvPr>
          <p:cNvSpPr txBox="1"/>
          <p:nvPr/>
        </p:nvSpPr>
        <p:spPr>
          <a:xfrm>
            <a:off x="3760034" y="4651891"/>
            <a:ext cx="795431" cy="276999"/>
          </a:xfrm>
          <a:prstGeom prst="rect">
            <a:avLst/>
          </a:prstGeom>
          <a:noFill/>
        </p:spPr>
        <p:txBody>
          <a:bodyPr wrap="square" rtlCol="0">
            <a:spAutoFit/>
          </a:bodyPr>
          <a:lstStyle/>
          <a:p>
            <a:r>
              <a:rPr lang="en-US" sz="1200" dirty="0">
                <a:latin typeface="Gill Sans Nova" panose="020B0602020104020203" pitchFamily="34" charset="0"/>
                <a:cs typeface="Arial" panose="020B0604020202020204" pitchFamily="34" charset="0"/>
              </a:rPr>
              <a:t>Scoop</a:t>
            </a:r>
          </a:p>
        </p:txBody>
      </p:sp>
      <p:sp>
        <p:nvSpPr>
          <p:cNvPr id="31" name="TextBox 30">
            <a:extLst>
              <a:ext uri="{FF2B5EF4-FFF2-40B4-BE49-F238E27FC236}">
                <a16:creationId xmlns:a16="http://schemas.microsoft.com/office/drawing/2014/main" id="{0BA104D6-BB94-2D2F-2393-0530FE3C6127}"/>
              </a:ext>
            </a:extLst>
          </p:cNvPr>
          <p:cNvSpPr txBox="1"/>
          <p:nvPr/>
        </p:nvSpPr>
        <p:spPr>
          <a:xfrm>
            <a:off x="3760033" y="5628404"/>
            <a:ext cx="795431" cy="276999"/>
          </a:xfrm>
          <a:prstGeom prst="rect">
            <a:avLst/>
          </a:prstGeom>
          <a:noFill/>
        </p:spPr>
        <p:txBody>
          <a:bodyPr wrap="square" rtlCol="0">
            <a:spAutoFit/>
          </a:bodyPr>
          <a:lstStyle/>
          <a:p>
            <a:r>
              <a:rPr lang="en-US" sz="1200" dirty="0">
                <a:latin typeface="Gill Sans Nova" panose="020B0602020104020203" pitchFamily="34" charset="0"/>
                <a:cs typeface="Arial" panose="020B0604020202020204" pitchFamily="34" charset="0"/>
              </a:rPr>
              <a:t>Trunk</a:t>
            </a:r>
          </a:p>
        </p:txBody>
      </p:sp>
      <p:pic>
        <p:nvPicPr>
          <p:cNvPr id="32" name="Picture 31">
            <a:extLst>
              <a:ext uri="{FF2B5EF4-FFF2-40B4-BE49-F238E27FC236}">
                <a16:creationId xmlns:a16="http://schemas.microsoft.com/office/drawing/2014/main" id="{76707B9C-C6EB-16BD-D7A2-18AD3B33A38A}"/>
              </a:ext>
            </a:extLst>
          </p:cNvPr>
          <p:cNvPicPr>
            <a:picLocks noChangeAspect="1"/>
          </p:cNvPicPr>
          <p:nvPr/>
        </p:nvPicPr>
        <p:blipFill>
          <a:blip r:embed="rId9"/>
          <a:stretch>
            <a:fillRect/>
          </a:stretch>
        </p:blipFill>
        <p:spPr>
          <a:xfrm rot="5400000">
            <a:off x="1150861" y="5281821"/>
            <a:ext cx="830997" cy="974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descr="A screenshot of a computer&#10;&#10;Description automatically generated">
            <a:extLst>
              <a:ext uri="{FF2B5EF4-FFF2-40B4-BE49-F238E27FC236}">
                <a16:creationId xmlns:a16="http://schemas.microsoft.com/office/drawing/2014/main" id="{26A5FF50-A504-B218-6750-5E2312A347CA}"/>
              </a:ext>
            </a:extLst>
          </p:cNvPr>
          <p:cNvPicPr>
            <a:picLocks noChangeAspect="1"/>
          </p:cNvPicPr>
          <p:nvPr/>
        </p:nvPicPr>
        <p:blipFill rotWithShape="1">
          <a:blip r:embed="rId10"/>
          <a:srcRect l="32444" t="54232" r="45477" b="18652"/>
          <a:stretch/>
        </p:blipFill>
        <p:spPr>
          <a:xfrm>
            <a:off x="4952424" y="2686918"/>
            <a:ext cx="2738571" cy="1846659"/>
          </a:xfrm>
          <a:prstGeom prst="rect">
            <a:avLst/>
          </a:prstGeom>
          <a:ln>
            <a:noFill/>
          </a:ln>
          <a:effectLst>
            <a:softEdge rad="112500"/>
          </a:effectLst>
        </p:spPr>
      </p:pic>
      <p:pic>
        <p:nvPicPr>
          <p:cNvPr id="34" name="Picture 33">
            <a:extLst>
              <a:ext uri="{FF2B5EF4-FFF2-40B4-BE49-F238E27FC236}">
                <a16:creationId xmlns:a16="http://schemas.microsoft.com/office/drawing/2014/main" id="{DBA1B81E-A4B2-47BD-ADCA-97316E3DC61D}"/>
              </a:ext>
            </a:extLst>
          </p:cNvPr>
          <p:cNvPicPr>
            <a:picLocks noChangeAspect="1"/>
          </p:cNvPicPr>
          <p:nvPr/>
        </p:nvPicPr>
        <p:blipFill>
          <a:blip r:embed="rId11"/>
          <a:stretch>
            <a:fillRect/>
          </a:stretch>
        </p:blipFill>
        <p:spPr>
          <a:xfrm>
            <a:off x="8709903" y="5718753"/>
            <a:ext cx="1190625" cy="583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Chart Placeholder 16">
            <a:extLst>
              <a:ext uri="{FF2B5EF4-FFF2-40B4-BE49-F238E27FC236}">
                <a16:creationId xmlns:a16="http://schemas.microsoft.com/office/drawing/2014/main" id="{F7CA1CBA-C2EA-159E-C0B5-47A76D8B5A16}"/>
              </a:ext>
            </a:extLst>
          </p:cNvPr>
          <p:cNvPicPr>
            <a:picLocks noChangeAspect="1"/>
          </p:cNvPicPr>
          <p:nvPr/>
        </p:nvPicPr>
        <p:blipFill rotWithShape="1">
          <a:blip r:embed="rId12"/>
          <a:srcRect r="8935"/>
          <a:stretch/>
        </p:blipFill>
        <p:spPr>
          <a:xfrm>
            <a:off x="8722948" y="3269735"/>
            <a:ext cx="2028231" cy="1445903"/>
          </a:xfrm>
          <a:prstGeom prst="rect">
            <a:avLst/>
          </a:prstGeom>
          <a:ln>
            <a:noFill/>
          </a:ln>
          <a:effectLst>
            <a:softEdge rad="112500"/>
          </a:effectLst>
        </p:spPr>
      </p:pic>
      <p:pic>
        <p:nvPicPr>
          <p:cNvPr id="36" name="Picture 35">
            <a:extLst>
              <a:ext uri="{FF2B5EF4-FFF2-40B4-BE49-F238E27FC236}">
                <a16:creationId xmlns:a16="http://schemas.microsoft.com/office/drawing/2014/main" id="{463AE63B-76DB-3449-062F-918800636CF8}"/>
              </a:ext>
            </a:extLst>
          </p:cNvPr>
          <p:cNvPicPr>
            <a:picLocks noChangeAspect="1"/>
          </p:cNvPicPr>
          <p:nvPr/>
        </p:nvPicPr>
        <p:blipFill rotWithShape="1">
          <a:blip r:embed="rId13"/>
          <a:srcRect l="51052" t="9571" b="7288"/>
          <a:stretch/>
        </p:blipFill>
        <p:spPr>
          <a:xfrm>
            <a:off x="6587069" y="4972996"/>
            <a:ext cx="1084604" cy="1146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a:extLst>
              <a:ext uri="{FF2B5EF4-FFF2-40B4-BE49-F238E27FC236}">
                <a16:creationId xmlns:a16="http://schemas.microsoft.com/office/drawing/2014/main" id="{9D113D59-54F5-3A6E-E236-DC12B5090AE9}"/>
              </a:ext>
            </a:extLst>
          </p:cNvPr>
          <p:cNvPicPr>
            <a:picLocks noChangeAspect="1"/>
          </p:cNvPicPr>
          <p:nvPr/>
        </p:nvPicPr>
        <p:blipFill>
          <a:blip r:embed="rId14"/>
          <a:stretch>
            <a:fillRect/>
          </a:stretch>
        </p:blipFill>
        <p:spPr>
          <a:xfrm>
            <a:off x="5088462" y="4942704"/>
            <a:ext cx="1049397" cy="1207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135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05E5BB-CCC2-7016-F9F0-6448DC2C46AD}"/>
              </a:ext>
            </a:extLst>
          </p:cNvPr>
          <p:cNvSpPr txBox="1"/>
          <p:nvPr/>
        </p:nvSpPr>
        <p:spPr>
          <a:xfrm>
            <a:off x="-216782" y="1450976"/>
            <a:ext cx="5935865" cy="4842617"/>
          </a:xfrm>
          <a:prstGeom prst="rect">
            <a:avLst/>
          </a:prstGeom>
        </p:spPr>
        <p:txBody>
          <a:bodyPr vert="horz" lIns="91440" tIns="45720" rIns="91440" bIns="45720" rtlCol="0">
            <a:normAutofit/>
          </a:bodyPr>
          <a:lstStyle/>
          <a:p>
            <a:pPr marL="571500" lvl="1">
              <a:lnSpc>
                <a:spcPct val="90000"/>
              </a:lnSpc>
              <a:spcBef>
                <a:spcPts val="400"/>
              </a:spcBef>
              <a:defRPr sz="1800">
                <a:solidFill>
                  <a:srgbClr val="000000"/>
                </a:solidFill>
                <a:uFillTx/>
              </a:defRPr>
            </a:pPr>
            <a:r>
              <a:rPr lang="en-US" sz="2000" dirty="0">
                <a:uFill>
                  <a:solidFill>
                    <a:srgbClr val="333333"/>
                  </a:solidFill>
                </a:uFill>
                <a:latin typeface="Arial" panose="020B0604020202020204" pitchFamily="34" charset="0"/>
                <a:cs typeface="Arial" panose="020B0604020202020204" pitchFamily="34" charset="0"/>
              </a:rPr>
              <a:t>One prong samples, the other delivers O</a:t>
            </a:r>
            <a:r>
              <a:rPr lang="en-US" sz="2000" baseline="-25000" dirty="0">
                <a:uFill>
                  <a:solidFill>
                    <a:srgbClr val="333333"/>
                  </a:solidFill>
                </a:uFill>
                <a:latin typeface="Arial" panose="020B0604020202020204" pitchFamily="34" charset="0"/>
                <a:cs typeface="Arial" panose="020B0604020202020204" pitchFamily="34" charset="0"/>
              </a:rPr>
              <a:t>2</a:t>
            </a:r>
          </a:p>
          <a:p>
            <a:pPr marL="1257300" lvl="2" indent="-228600">
              <a:lnSpc>
                <a:spcPct val="90000"/>
              </a:lnSpc>
              <a:spcBef>
                <a:spcPts val="400"/>
              </a:spcBef>
              <a:buFont typeface="Arial" panose="020B0604020202020204" pitchFamily="34" charset="0"/>
              <a:buChar char="•"/>
              <a:defRPr sz="1800">
                <a:solidFill>
                  <a:srgbClr val="000000"/>
                </a:solidFill>
                <a:uFillTx/>
              </a:defRPr>
            </a:pPr>
            <a:r>
              <a:rPr lang="en-US" sz="1600" dirty="0">
                <a:uFill>
                  <a:solidFill>
                    <a:srgbClr val="333333"/>
                  </a:solidFill>
                </a:uFill>
                <a:latin typeface="Arial" panose="020B0604020202020204" pitchFamily="34" charset="0"/>
                <a:cs typeface="Arial" panose="020B0604020202020204" pitchFamily="34" charset="0"/>
              </a:rPr>
              <a:t>No gas mixture</a:t>
            </a:r>
          </a:p>
          <a:p>
            <a:pPr marL="1257300" lvl="2" indent="-228600">
              <a:lnSpc>
                <a:spcPct val="90000"/>
              </a:lnSpc>
              <a:spcBef>
                <a:spcPts val="400"/>
              </a:spcBef>
              <a:buFont typeface="Arial" panose="020B0604020202020204" pitchFamily="34" charset="0"/>
              <a:buChar char="•"/>
              <a:defRPr sz="1800">
                <a:solidFill>
                  <a:srgbClr val="000000"/>
                </a:solidFill>
                <a:uFillTx/>
              </a:defRPr>
            </a:pPr>
            <a:r>
              <a:rPr lang="en-US" sz="1600" dirty="0">
                <a:uFill>
                  <a:solidFill>
                    <a:srgbClr val="333333"/>
                  </a:solidFill>
                </a:uFill>
                <a:latin typeface="Arial" panose="020B0604020202020204" pitchFamily="34" charset="0"/>
                <a:cs typeface="Arial" panose="020B0604020202020204" pitchFamily="34" charset="0"/>
              </a:rPr>
              <a:t>Crisp waveform</a:t>
            </a:r>
          </a:p>
          <a:p>
            <a:pPr marL="1257300" lvl="2" indent="-228600">
              <a:lnSpc>
                <a:spcPct val="90000"/>
              </a:lnSpc>
              <a:spcBef>
                <a:spcPts val="400"/>
              </a:spcBef>
              <a:buFont typeface="Arial" panose="020B0604020202020204" pitchFamily="34" charset="0"/>
              <a:buChar char="•"/>
              <a:defRPr sz="1800">
                <a:solidFill>
                  <a:srgbClr val="000000"/>
                </a:solidFill>
                <a:uFillTx/>
              </a:defRPr>
            </a:pPr>
            <a:r>
              <a:rPr lang="en-US" sz="1600" dirty="0">
                <a:uFill>
                  <a:solidFill>
                    <a:srgbClr val="333333"/>
                  </a:solidFill>
                </a:uFill>
                <a:latin typeface="Arial" panose="020B0604020202020204" pitchFamily="34" charset="0"/>
                <a:cs typeface="Arial" panose="020B0604020202020204" pitchFamily="34" charset="0"/>
              </a:rPr>
              <a:t>Low dead space</a:t>
            </a:r>
          </a:p>
          <a:p>
            <a:pPr marL="1257300" lvl="2" indent="-228600">
              <a:lnSpc>
                <a:spcPct val="90000"/>
              </a:lnSpc>
              <a:spcBef>
                <a:spcPts val="400"/>
              </a:spcBef>
              <a:buFont typeface="Arial" panose="020B0604020202020204" pitchFamily="34" charset="0"/>
              <a:buChar char="•"/>
              <a:defRPr sz="1800">
                <a:solidFill>
                  <a:srgbClr val="000000"/>
                </a:solidFill>
                <a:uFillTx/>
              </a:defRPr>
            </a:pPr>
            <a:r>
              <a:rPr lang="en-US" sz="1600" dirty="0">
                <a:uFill>
                  <a:solidFill>
                    <a:srgbClr val="333333"/>
                  </a:solidFill>
                </a:uFill>
                <a:latin typeface="Arial" panose="020B0604020202020204" pitchFamily="34" charset="0"/>
                <a:cs typeface="Arial" panose="020B0604020202020204" pitchFamily="34" charset="0"/>
              </a:rPr>
              <a:t>Most effective design in delivering O</a:t>
            </a:r>
            <a:r>
              <a:rPr lang="en-US" sz="1600" baseline="-25000" dirty="0">
                <a:uFill>
                  <a:solidFill>
                    <a:srgbClr val="333333"/>
                  </a:solidFill>
                </a:uFill>
                <a:latin typeface="Arial" panose="020B0604020202020204" pitchFamily="34" charset="0"/>
                <a:cs typeface="Arial" panose="020B0604020202020204" pitchFamily="34" charset="0"/>
              </a:rPr>
              <a:t>2</a:t>
            </a:r>
            <a:r>
              <a:rPr lang="en-US" sz="1600" dirty="0">
                <a:uFill>
                  <a:solidFill>
                    <a:srgbClr val="333333"/>
                  </a:solidFill>
                </a:uFill>
                <a:latin typeface="Arial" panose="020B0604020202020204" pitchFamily="34" charset="0"/>
                <a:cs typeface="Arial" panose="020B0604020202020204" pitchFamily="34" charset="0"/>
              </a:rPr>
              <a:t> per Ebert study</a:t>
            </a:r>
          </a:p>
        </p:txBody>
      </p:sp>
      <p:pic>
        <p:nvPicPr>
          <p:cNvPr id="6" name="image23.png" descr="asset-1.png">
            <a:extLst>
              <a:ext uri="{FF2B5EF4-FFF2-40B4-BE49-F238E27FC236}">
                <a16:creationId xmlns:a16="http://schemas.microsoft.com/office/drawing/2014/main" id="{BF91EBB5-F575-211C-91A9-EA6FF2343450}"/>
              </a:ext>
            </a:extLst>
          </p:cNvPr>
          <p:cNvPicPr/>
          <p:nvPr/>
        </p:nvPicPr>
        <p:blipFill>
          <a:blip r:embed="rId2"/>
          <a:stretch>
            <a:fillRect/>
          </a:stretch>
        </p:blipFill>
        <p:spPr>
          <a:xfrm>
            <a:off x="5918205" y="1473289"/>
            <a:ext cx="5181600" cy="4274820"/>
          </a:xfrm>
          <a:prstGeom prst="rect">
            <a:avLst/>
          </a:prstGeom>
          <a:noFill/>
          <a:ln w="6350" cap="sq">
            <a:solidFill>
              <a:srgbClr val="000000"/>
            </a:solidFill>
            <a:prstDash val="solid"/>
            <a:miter lim="800000"/>
          </a:ln>
          <a:effectLst/>
        </p:spPr>
      </p:pic>
      <p:sp>
        <p:nvSpPr>
          <p:cNvPr id="3" name="Slide Number Placeholder 2">
            <a:extLst>
              <a:ext uri="{FF2B5EF4-FFF2-40B4-BE49-F238E27FC236}">
                <a16:creationId xmlns:a16="http://schemas.microsoft.com/office/drawing/2014/main" id="{0ECB7D93-882D-911E-BFF9-08BC79A0A030}"/>
              </a:ext>
            </a:extLst>
          </p:cNvPr>
          <p:cNvSpPr>
            <a:spLocks noGrp="1"/>
          </p:cNvSpPr>
          <p:nvPr>
            <p:ph type="sldNum" sz="quarter" idx="4"/>
          </p:nvPr>
        </p:nvSpPr>
        <p:spPr>
          <a:xfrm>
            <a:off x="10810215" y="6443853"/>
            <a:ext cx="830696" cy="281997"/>
          </a:xfrm>
        </p:spPr>
        <p:txBody>
          <a:bodyPr>
            <a:normAutofit/>
          </a:bodyPr>
          <a:lstStyle/>
          <a:p>
            <a:pPr>
              <a:spcAft>
                <a:spcPts val="600"/>
              </a:spcAft>
            </a:pPr>
            <a:fld id="{065D75E3-62B6-C44A-8295-14DF27978E1A}" type="slidenum">
              <a:rPr lang="en-US" smtClean="0"/>
              <a:pPr>
                <a:spcAft>
                  <a:spcPts val="600"/>
                </a:spcAft>
              </a:pPr>
              <a:t>12</a:t>
            </a:fld>
            <a:endParaRPr lang="en-US"/>
          </a:p>
        </p:txBody>
      </p:sp>
      <p:sp>
        <p:nvSpPr>
          <p:cNvPr id="4" name="Title 3">
            <a:extLst>
              <a:ext uri="{FF2B5EF4-FFF2-40B4-BE49-F238E27FC236}">
                <a16:creationId xmlns:a16="http://schemas.microsoft.com/office/drawing/2014/main" id="{70637220-B12C-EC88-3C7B-735B5EB81795}"/>
              </a:ext>
            </a:extLst>
          </p:cNvPr>
          <p:cNvSpPr>
            <a:spLocks noGrp="1"/>
          </p:cNvSpPr>
          <p:nvPr>
            <p:ph type="title"/>
          </p:nvPr>
        </p:nvSpPr>
        <p:spPr>
          <a:xfrm>
            <a:off x="522219" y="274154"/>
            <a:ext cx="10515600" cy="813766"/>
          </a:xfrm>
        </p:spPr>
        <p:txBody>
          <a:bodyPr vert="horz" lIns="91440" tIns="45720" rIns="91440" bIns="45720" rtlCol="0" anchor="ctr">
            <a:normAutofit/>
          </a:bodyPr>
          <a:lstStyle/>
          <a:p>
            <a:r>
              <a:rPr lang="en-US" kern="1200">
                <a:latin typeface="Arial" panose="020B0604020202020204" pitchFamily="34" charset="0"/>
                <a:ea typeface="+mj-ea"/>
                <a:cs typeface="Arial" panose="020B0604020202020204" pitchFamily="34" charset="0"/>
              </a:rPr>
              <a:t>Divided Facepiece</a:t>
            </a:r>
          </a:p>
        </p:txBody>
      </p:sp>
      <p:sp>
        <p:nvSpPr>
          <p:cNvPr id="13" name="TextBox 12">
            <a:extLst>
              <a:ext uri="{FF2B5EF4-FFF2-40B4-BE49-F238E27FC236}">
                <a16:creationId xmlns:a16="http://schemas.microsoft.com/office/drawing/2014/main" id="{FECD7DF4-653F-A559-6B1D-0A0A42CC3CD0}"/>
              </a:ext>
            </a:extLst>
          </p:cNvPr>
          <p:cNvSpPr txBox="1"/>
          <p:nvPr/>
        </p:nvSpPr>
        <p:spPr>
          <a:xfrm>
            <a:off x="421696" y="3610699"/>
            <a:ext cx="3926619" cy="1477328"/>
          </a:xfrm>
          <a:prstGeom prst="rect">
            <a:avLst/>
          </a:prstGeom>
          <a:noFill/>
        </p:spPr>
        <p:txBody>
          <a:bodyPr wrap="square" rtlCol="0">
            <a:spAutoFit/>
          </a:bodyPr>
          <a:lstStyle/>
          <a:p>
            <a:r>
              <a:rPr lang="en-US" b="1" dirty="0"/>
              <a:t>Salter Eyes</a:t>
            </a:r>
            <a:r>
              <a:rPr lang="en-US" b="1" baseline="30000" dirty="0"/>
              <a:t>®</a:t>
            </a:r>
            <a:r>
              <a:rPr lang="en-US" b="1" dirty="0"/>
              <a:t> – </a:t>
            </a:r>
            <a:r>
              <a:rPr lang="en-US" dirty="0"/>
              <a:t>provide alternate pathway for air to travel. Allows gasses to pass even if prongs are occluded due to continuous use. </a:t>
            </a:r>
            <a:br>
              <a:rPr lang="en-US" dirty="0"/>
            </a:br>
            <a:r>
              <a:rPr lang="en-US" dirty="0"/>
              <a:t>(47 series)</a:t>
            </a:r>
          </a:p>
        </p:txBody>
      </p:sp>
      <p:sp>
        <p:nvSpPr>
          <p:cNvPr id="14" name="TextBox 13">
            <a:extLst>
              <a:ext uri="{FF2B5EF4-FFF2-40B4-BE49-F238E27FC236}">
                <a16:creationId xmlns:a16="http://schemas.microsoft.com/office/drawing/2014/main" id="{C5853BAA-259A-BECF-0440-52405F485126}"/>
              </a:ext>
            </a:extLst>
          </p:cNvPr>
          <p:cNvSpPr txBox="1"/>
          <p:nvPr/>
        </p:nvSpPr>
        <p:spPr>
          <a:xfrm>
            <a:off x="272940" y="5143306"/>
            <a:ext cx="4224130" cy="307777"/>
          </a:xfrm>
          <a:prstGeom prst="rect">
            <a:avLst/>
          </a:prstGeom>
          <a:noFill/>
        </p:spPr>
        <p:txBody>
          <a:bodyPr wrap="square" rtlCol="0">
            <a:spAutoFit/>
          </a:bodyPr>
          <a:lstStyle/>
          <a:p>
            <a:pPr algn="ctr"/>
            <a:r>
              <a:rPr lang="en-US" sz="1400" i="1" dirty="0"/>
              <a:t>Don’t mistake Salter Eyes for Piggyback design!</a:t>
            </a:r>
          </a:p>
        </p:txBody>
      </p:sp>
      <p:pic>
        <p:nvPicPr>
          <p:cNvPr id="17" name="Picture 16">
            <a:extLst>
              <a:ext uri="{FF2B5EF4-FFF2-40B4-BE49-F238E27FC236}">
                <a16:creationId xmlns:a16="http://schemas.microsoft.com/office/drawing/2014/main" id="{5B01CE5F-4F16-C248-F5F7-1717A950C9AD}"/>
              </a:ext>
            </a:extLst>
          </p:cNvPr>
          <p:cNvPicPr>
            <a:picLocks noChangeAspect="1"/>
          </p:cNvPicPr>
          <p:nvPr/>
        </p:nvPicPr>
        <p:blipFill>
          <a:blip r:embed="rId3"/>
          <a:stretch>
            <a:fillRect/>
          </a:stretch>
        </p:blipFill>
        <p:spPr>
          <a:xfrm>
            <a:off x="9103826" y="581342"/>
            <a:ext cx="1995979" cy="834919"/>
          </a:xfrm>
          <a:prstGeom prst="rect">
            <a:avLst/>
          </a:prstGeom>
          <a:ln w="6350" cap="sq">
            <a:solidFill>
              <a:srgbClr val="000000"/>
            </a:solidFill>
            <a:prstDash val="solid"/>
            <a:miter lim="800000"/>
          </a:ln>
          <a:effectLst/>
        </p:spPr>
      </p:pic>
      <p:sp>
        <p:nvSpPr>
          <p:cNvPr id="18" name="TextBox 17">
            <a:extLst>
              <a:ext uri="{FF2B5EF4-FFF2-40B4-BE49-F238E27FC236}">
                <a16:creationId xmlns:a16="http://schemas.microsoft.com/office/drawing/2014/main" id="{BE43465B-22E9-9055-3183-F3007D0D4321}"/>
              </a:ext>
            </a:extLst>
          </p:cNvPr>
          <p:cNvSpPr txBox="1"/>
          <p:nvPr/>
        </p:nvSpPr>
        <p:spPr>
          <a:xfrm>
            <a:off x="7884695" y="204778"/>
            <a:ext cx="3636745" cy="646331"/>
          </a:xfrm>
          <a:prstGeom prst="rect">
            <a:avLst/>
          </a:prstGeom>
          <a:noFill/>
        </p:spPr>
        <p:txBody>
          <a:bodyPr wrap="square" rtlCol="0">
            <a:spAutoFit/>
          </a:bodyPr>
          <a:lstStyle/>
          <a:p>
            <a:r>
              <a:rPr lang="en-US" dirty="0"/>
              <a:t>Salter, Westmed, Vyaire and </a:t>
            </a:r>
            <a:r>
              <a:rPr lang="en-US" dirty="0" err="1"/>
              <a:t>Capnoflex</a:t>
            </a:r>
            <a:endParaRPr lang="en-US" dirty="0"/>
          </a:p>
        </p:txBody>
      </p:sp>
      <p:pic>
        <p:nvPicPr>
          <p:cNvPr id="15" name="Picture 14" descr="A tube with a tube attached to it&#10;&#10;Description automatically generated">
            <a:extLst>
              <a:ext uri="{FF2B5EF4-FFF2-40B4-BE49-F238E27FC236}">
                <a16:creationId xmlns:a16="http://schemas.microsoft.com/office/drawing/2014/main" id="{1B32E37C-9F98-E9AE-9070-CC3220C1D107}"/>
              </a:ext>
            </a:extLst>
          </p:cNvPr>
          <p:cNvPicPr>
            <a:picLocks noChangeAspect="1"/>
          </p:cNvPicPr>
          <p:nvPr/>
        </p:nvPicPr>
        <p:blipFill rotWithShape="1">
          <a:blip r:embed="rId4"/>
          <a:srcRect t="56026" r="48865"/>
          <a:stretch/>
        </p:blipFill>
        <p:spPr>
          <a:xfrm>
            <a:off x="4547437" y="4712419"/>
            <a:ext cx="3035301" cy="1477328"/>
          </a:xfrm>
          <a:prstGeom prst="rect">
            <a:avLst/>
          </a:prstGeom>
          <a:ln w="6350">
            <a:solidFill>
              <a:srgbClr val="000000"/>
            </a:solidFill>
          </a:ln>
        </p:spPr>
      </p:pic>
      <p:sp>
        <p:nvSpPr>
          <p:cNvPr id="16" name="Oval 15">
            <a:extLst>
              <a:ext uri="{FF2B5EF4-FFF2-40B4-BE49-F238E27FC236}">
                <a16:creationId xmlns:a16="http://schemas.microsoft.com/office/drawing/2014/main" id="{DB850825-F1DA-56BC-030C-5A21C3D3693D}"/>
              </a:ext>
            </a:extLst>
          </p:cNvPr>
          <p:cNvSpPr/>
          <p:nvPr/>
        </p:nvSpPr>
        <p:spPr>
          <a:xfrm>
            <a:off x="5550425" y="5560030"/>
            <a:ext cx="268219" cy="2970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D0FB24-F76F-10B9-69A9-803F375B6DBB}"/>
              </a:ext>
            </a:extLst>
          </p:cNvPr>
          <p:cNvSpPr/>
          <p:nvPr/>
        </p:nvSpPr>
        <p:spPr>
          <a:xfrm>
            <a:off x="6195387" y="5503006"/>
            <a:ext cx="268219" cy="2970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0BF0B20-E979-8254-934C-B848F967E9F0}"/>
              </a:ext>
            </a:extLst>
          </p:cNvPr>
          <p:cNvCxnSpPr>
            <a:cxnSpLocks/>
          </p:cNvCxnSpPr>
          <p:nvPr/>
        </p:nvCxnSpPr>
        <p:spPr>
          <a:xfrm>
            <a:off x="5000625" y="3810777"/>
            <a:ext cx="0" cy="901642"/>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EBF049-2E06-AE54-1033-B3756024496B}"/>
              </a:ext>
            </a:extLst>
          </p:cNvPr>
          <p:cNvCxnSpPr/>
          <p:nvPr/>
        </p:nvCxnSpPr>
        <p:spPr>
          <a:xfrm flipH="1">
            <a:off x="3943350" y="3810777"/>
            <a:ext cx="105727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8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1DDAA-F698-CF16-A27F-579CB97BBB3C}"/>
              </a:ext>
            </a:extLst>
          </p:cNvPr>
          <p:cNvSpPr>
            <a:spLocks noGrp="1"/>
          </p:cNvSpPr>
          <p:nvPr>
            <p:ph type="title"/>
          </p:nvPr>
        </p:nvSpPr>
        <p:spPr>
          <a:xfrm>
            <a:off x="522219" y="274154"/>
            <a:ext cx="10515600" cy="813766"/>
          </a:xfrm>
        </p:spPr>
        <p:txBody>
          <a:bodyPr anchor="ctr">
            <a:normAutofit/>
          </a:bodyPr>
          <a:lstStyle/>
          <a:p>
            <a:r>
              <a:rPr lang="en-US" dirty="0"/>
              <a:t>Piggyback Facepiece</a:t>
            </a:r>
          </a:p>
        </p:txBody>
      </p:sp>
      <p:sp>
        <p:nvSpPr>
          <p:cNvPr id="3" name="Slide Number Placeholder 2" hidden="1">
            <a:extLst>
              <a:ext uri="{FF2B5EF4-FFF2-40B4-BE49-F238E27FC236}">
                <a16:creationId xmlns:a16="http://schemas.microsoft.com/office/drawing/2014/main" id="{1F9FFE57-B969-F879-C71A-77FB834FCC62}"/>
              </a:ext>
            </a:extLst>
          </p:cNvPr>
          <p:cNvSpPr>
            <a:spLocks noGrp="1"/>
          </p:cNvSpPr>
          <p:nvPr>
            <p:ph type="sldNum" sz="quarter" idx="4294967295"/>
          </p:nvPr>
        </p:nvSpPr>
        <p:spPr>
          <a:xfrm>
            <a:off x="10810215" y="6443853"/>
            <a:ext cx="830696" cy="281997"/>
          </a:xfrm>
        </p:spPr>
        <p:txBody>
          <a:bodyPr/>
          <a:lstStyle/>
          <a:p>
            <a:pPr>
              <a:spcAft>
                <a:spcPts val="600"/>
              </a:spcAft>
            </a:pPr>
            <a:fld id="{065D75E3-62B6-C44A-8295-14DF27978E1A}" type="slidenum">
              <a:rPr lang="en-US" smtClean="0"/>
              <a:pPr>
                <a:spcAft>
                  <a:spcPts val="600"/>
                </a:spcAft>
              </a:pPr>
              <a:t>13</a:t>
            </a:fld>
            <a:endParaRPr lang="en-US"/>
          </a:p>
        </p:txBody>
      </p:sp>
      <p:sp>
        <p:nvSpPr>
          <p:cNvPr id="2" name="Content Placeholder 1">
            <a:extLst>
              <a:ext uri="{FF2B5EF4-FFF2-40B4-BE49-F238E27FC236}">
                <a16:creationId xmlns:a16="http://schemas.microsoft.com/office/drawing/2014/main" id="{3F9A4981-F1C1-74D8-06A4-F1EAF3C9E1DC}"/>
              </a:ext>
            </a:extLst>
          </p:cNvPr>
          <p:cNvSpPr>
            <a:spLocks noGrp="1"/>
          </p:cNvSpPr>
          <p:nvPr>
            <p:ph type="body" idx="1"/>
          </p:nvPr>
        </p:nvSpPr>
        <p:spPr>
          <a:xfrm>
            <a:off x="603504" y="1228725"/>
            <a:ext cx="5157787" cy="823912"/>
          </a:xfrm>
        </p:spPr>
        <p:txBody>
          <a:bodyPr anchor="b">
            <a:normAutofit/>
          </a:bodyPr>
          <a:lstStyle/>
          <a:p>
            <a:r>
              <a:rPr lang="en-US" sz="1300" i="1" dirty="0"/>
              <a:t>Also called Dual, Bifurcated or Blow-by</a:t>
            </a:r>
          </a:p>
          <a:p>
            <a:pPr marL="342900" indent="-342900"/>
            <a:r>
              <a:rPr lang="en-US" sz="1300" b="0" dirty="0">
                <a:uFill>
                  <a:solidFill>
                    <a:srgbClr val="333333"/>
                  </a:solidFill>
                </a:uFill>
              </a:rPr>
              <a:t>Samples through one set of prongs, while also delivering oxygen through another set of prongs or holes.</a:t>
            </a:r>
          </a:p>
          <a:p>
            <a:endParaRPr lang="en-US" sz="1300" dirty="0"/>
          </a:p>
        </p:txBody>
      </p:sp>
      <p:pic>
        <p:nvPicPr>
          <p:cNvPr id="10" name="Picture 9">
            <a:extLst>
              <a:ext uri="{FF2B5EF4-FFF2-40B4-BE49-F238E27FC236}">
                <a16:creationId xmlns:a16="http://schemas.microsoft.com/office/drawing/2014/main" id="{9DA32E5C-28CF-DA44-CB71-7A17D789DE3E}"/>
              </a:ext>
            </a:extLst>
          </p:cNvPr>
          <p:cNvPicPr>
            <a:picLocks noChangeAspect="1"/>
          </p:cNvPicPr>
          <p:nvPr/>
        </p:nvPicPr>
        <p:blipFill>
          <a:blip r:embed="rId2"/>
          <a:stretch>
            <a:fillRect/>
          </a:stretch>
        </p:blipFill>
        <p:spPr>
          <a:xfrm>
            <a:off x="9590241" y="3718571"/>
            <a:ext cx="1824091" cy="2865275"/>
          </a:xfrm>
          <a:prstGeom prst="rect">
            <a:avLst/>
          </a:prstGeom>
        </p:spPr>
      </p:pic>
      <p:pic>
        <p:nvPicPr>
          <p:cNvPr id="11" name="Picture 10">
            <a:extLst>
              <a:ext uri="{FF2B5EF4-FFF2-40B4-BE49-F238E27FC236}">
                <a16:creationId xmlns:a16="http://schemas.microsoft.com/office/drawing/2014/main" id="{B8FA56EB-CBBB-C5AC-B206-F0F975A15AF0}"/>
              </a:ext>
            </a:extLst>
          </p:cNvPr>
          <p:cNvPicPr>
            <a:picLocks noChangeAspect="1"/>
          </p:cNvPicPr>
          <p:nvPr/>
        </p:nvPicPr>
        <p:blipFill>
          <a:blip r:embed="rId3"/>
          <a:stretch>
            <a:fillRect/>
          </a:stretch>
        </p:blipFill>
        <p:spPr>
          <a:xfrm>
            <a:off x="662702" y="1893845"/>
            <a:ext cx="7093128" cy="3870851"/>
          </a:xfrm>
          <a:prstGeom prst="rect">
            <a:avLst/>
          </a:prstGeom>
        </p:spPr>
      </p:pic>
      <p:pic>
        <p:nvPicPr>
          <p:cNvPr id="13" name="Picture 12">
            <a:extLst>
              <a:ext uri="{FF2B5EF4-FFF2-40B4-BE49-F238E27FC236}">
                <a16:creationId xmlns:a16="http://schemas.microsoft.com/office/drawing/2014/main" id="{043E316C-056F-F782-348B-4224DBAE14B7}"/>
              </a:ext>
            </a:extLst>
          </p:cNvPr>
          <p:cNvPicPr>
            <a:picLocks noChangeAspect="1"/>
          </p:cNvPicPr>
          <p:nvPr/>
        </p:nvPicPr>
        <p:blipFill>
          <a:blip r:embed="rId4"/>
          <a:stretch>
            <a:fillRect/>
          </a:stretch>
        </p:blipFill>
        <p:spPr>
          <a:xfrm rot="10800000">
            <a:off x="8702691" y="756557"/>
            <a:ext cx="2335128" cy="1296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Content Placeholder 1">
            <a:extLst>
              <a:ext uri="{FF2B5EF4-FFF2-40B4-BE49-F238E27FC236}">
                <a16:creationId xmlns:a16="http://schemas.microsoft.com/office/drawing/2014/main" id="{A9C0E760-E632-BD52-3722-D1E85CD8CB69}"/>
              </a:ext>
            </a:extLst>
          </p:cNvPr>
          <p:cNvSpPr txBox="1">
            <a:spLocks/>
          </p:cNvSpPr>
          <p:nvPr/>
        </p:nvSpPr>
        <p:spPr>
          <a:xfrm>
            <a:off x="7941679" y="953565"/>
            <a:ext cx="805860" cy="581149"/>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300" dirty="0"/>
              <a:t>Salter (not as popular)</a:t>
            </a:r>
            <a:endParaRPr lang="en-US" sz="1300" b="0" dirty="0">
              <a:uFill>
                <a:solidFill>
                  <a:srgbClr val="333333"/>
                </a:solidFill>
              </a:uFill>
            </a:endParaRPr>
          </a:p>
          <a:p>
            <a:endParaRPr lang="en-US" sz="1300" dirty="0"/>
          </a:p>
        </p:txBody>
      </p:sp>
      <p:sp>
        <p:nvSpPr>
          <p:cNvPr id="19" name="Content Placeholder 1">
            <a:extLst>
              <a:ext uri="{FF2B5EF4-FFF2-40B4-BE49-F238E27FC236}">
                <a16:creationId xmlns:a16="http://schemas.microsoft.com/office/drawing/2014/main" id="{5AA763F2-E3FD-1C8F-F98D-B2FCC9825D69}"/>
              </a:ext>
            </a:extLst>
          </p:cNvPr>
          <p:cNvSpPr txBox="1">
            <a:spLocks/>
          </p:cNvSpPr>
          <p:nvPr/>
        </p:nvSpPr>
        <p:spPr>
          <a:xfrm>
            <a:off x="9920910" y="3707973"/>
            <a:ext cx="1274887" cy="33855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300" dirty="0"/>
              <a:t>Competitors</a:t>
            </a:r>
            <a:endParaRPr lang="en-US" sz="1300" b="0" dirty="0">
              <a:uFill>
                <a:solidFill>
                  <a:srgbClr val="333333"/>
                </a:solidFill>
              </a:uFill>
            </a:endParaRPr>
          </a:p>
          <a:p>
            <a:endParaRPr lang="en-US" sz="1300" dirty="0"/>
          </a:p>
        </p:txBody>
      </p:sp>
      <p:pic>
        <p:nvPicPr>
          <p:cNvPr id="21" name="Picture 20">
            <a:extLst>
              <a:ext uri="{FF2B5EF4-FFF2-40B4-BE49-F238E27FC236}">
                <a16:creationId xmlns:a16="http://schemas.microsoft.com/office/drawing/2014/main" id="{4B073493-BDD2-0F73-491B-6E84A4F493CA}"/>
              </a:ext>
            </a:extLst>
          </p:cNvPr>
          <p:cNvPicPr>
            <a:picLocks noChangeAspect="1"/>
          </p:cNvPicPr>
          <p:nvPr/>
        </p:nvPicPr>
        <p:blipFill>
          <a:blip r:embed="rId5"/>
          <a:stretch>
            <a:fillRect/>
          </a:stretch>
        </p:blipFill>
        <p:spPr>
          <a:xfrm rot="5400000">
            <a:off x="8791023" y="2119756"/>
            <a:ext cx="1090767" cy="1278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Content Placeholder 1">
            <a:extLst>
              <a:ext uri="{FF2B5EF4-FFF2-40B4-BE49-F238E27FC236}">
                <a16:creationId xmlns:a16="http://schemas.microsoft.com/office/drawing/2014/main" id="{558CAB46-3763-4E35-3D5E-3043CFD10103}"/>
              </a:ext>
            </a:extLst>
          </p:cNvPr>
          <p:cNvSpPr txBox="1">
            <a:spLocks/>
          </p:cNvSpPr>
          <p:nvPr/>
        </p:nvSpPr>
        <p:spPr>
          <a:xfrm>
            <a:off x="7896831" y="2510752"/>
            <a:ext cx="805860" cy="581149"/>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300" dirty="0"/>
              <a:t>Ventlab/</a:t>
            </a:r>
          </a:p>
          <a:p>
            <a:r>
              <a:rPr lang="en-US" sz="1300" dirty="0" err="1"/>
              <a:t>Curaplex</a:t>
            </a:r>
            <a:endParaRPr lang="en-US" sz="1300" b="0" dirty="0">
              <a:uFill>
                <a:solidFill>
                  <a:srgbClr val="333333"/>
                </a:solidFill>
              </a:uFill>
            </a:endParaRPr>
          </a:p>
          <a:p>
            <a:endParaRPr lang="en-US" sz="1300" dirty="0"/>
          </a:p>
        </p:txBody>
      </p:sp>
      <p:sp>
        <p:nvSpPr>
          <p:cNvPr id="5" name="TextBox 4">
            <a:extLst>
              <a:ext uri="{FF2B5EF4-FFF2-40B4-BE49-F238E27FC236}">
                <a16:creationId xmlns:a16="http://schemas.microsoft.com/office/drawing/2014/main" id="{0CCC7C7E-67E5-91B7-886C-C7815E5E3950}"/>
              </a:ext>
            </a:extLst>
          </p:cNvPr>
          <p:cNvSpPr txBox="1"/>
          <p:nvPr/>
        </p:nvSpPr>
        <p:spPr>
          <a:xfrm>
            <a:off x="8442261" y="5915756"/>
            <a:ext cx="1204833" cy="584775"/>
          </a:xfrm>
          <a:prstGeom prst="rect">
            <a:avLst/>
          </a:prstGeom>
          <a:noFill/>
        </p:spPr>
        <p:txBody>
          <a:bodyPr wrap="square" rtlCol="0">
            <a:spAutoFit/>
          </a:bodyPr>
          <a:lstStyle/>
          <a:p>
            <a:r>
              <a:rPr lang="en-US" sz="1600" dirty="0"/>
              <a:t>Medtronic (blow by)</a:t>
            </a:r>
          </a:p>
        </p:txBody>
      </p:sp>
    </p:spTree>
    <p:extLst>
      <p:ext uri="{BB962C8B-B14F-4D97-AF65-F5344CB8AC3E}">
        <p14:creationId xmlns:p14="http://schemas.microsoft.com/office/powerpoint/2010/main" val="12018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1DDAA-F698-CF16-A27F-579CB97BBB3C}"/>
              </a:ext>
            </a:extLst>
          </p:cNvPr>
          <p:cNvSpPr>
            <a:spLocks noGrp="1"/>
          </p:cNvSpPr>
          <p:nvPr>
            <p:ph type="title"/>
          </p:nvPr>
        </p:nvSpPr>
        <p:spPr>
          <a:xfrm>
            <a:off x="522219" y="274154"/>
            <a:ext cx="10515600" cy="813766"/>
          </a:xfrm>
        </p:spPr>
        <p:txBody>
          <a:bodyPr anchor="ctr">
            <a:normAutofit/>
          </a:bodyPr>
          <a:lstStyle/>
          <a:p>
            <a:r>
              <a:rPr lang="en-US" dirty="0"/>
              <a:t>Piggyback Facepiece</a:t>
            </a:r>
          </a:p>
        </p:txBody>
      </p:sp>
      <p:sp>
        <p:nvSpPr>
          <p:cNvPr id="3" name="Slide Number Placeholder 2" hidden="1">
            <a:extLst>
              <a:ext uri="{FF2B5EF4-FFF2-40B4-BE49-F238E27FC236}">
                <a16:creationId xmlns:a16="http://schemas.microsoft.com/office/drawing/2014/main" id="{1F9FFE57-B969-F879-C71A-77FB834FCC62}"/>
              </a:ext>
            </a:extLst>
          </p:cNvPr>
          <p:cNvSpPr>
            <a:spLocks noGrp="1"/>
          </p:cNvSpPr>
          <p:nvPr>
            <p:ph type="sldNum" sz="quarter" idx="4294967295"/>
          </p:nvPr>
        </p:nvSpPr>
        <p:spPr>
          <a:xfrm>
            <a:off x="10810215" y="6443853"/>
            <a:ext cx="830696" cy="281997"/>
          </a:xfrm>
        </p:spPr>
        <p:txBody>
          <a:bodyPr/>
          <a:lstStyle/>
          <a:p>
            <a:pPr>
              <a:spcAft>
                <a:spcPts val="600"/>
              </a:spcAft>
            </a:pPr>
            <a:fld id="{065D75E3-62B6-C44A-8295-14DF27978E1A}" type="slidenum">
              <a:rPr lang="en-US" smtClean="0"/>
              <a:pPr>
                <a:spcAft>
                  <a:spcPts val="600"/>
                </a:spcAft>
              </a:pPr>
              <a:t>14</a:t>
            </a:fld>
            <a:endParaRPr lang="en-US"/>
          </a:p>
        </p:txBody>
      </p:sp>
      <p:pic>
        <p:nvPicPr>
          <p:cNvPr id="10" name="Picture 9">
            <a:extLst>
              <a:ext uri="{FF2B5EF4-FFF2-40B4-BE49-F238E27FC236}">
                <a16:creationId xmlns:a16="http://schemas.microsoft.com/office/drawing/2014/main" id="{9DA32E5C-28CF-DA44-CB71-7A17D789DE3E}"/>
              </a:ext>
            </a:extLst>
          </p:cNvPr>
          <p:cNvPicPr>
            <a:picLocks noChangeAspect="1"/>
          </p:cNvPicPr>
          <p:nvPr/>
        </p:nvPicPr>
        <p:blipFill>
          <a:blip r:embed="rId2"/>
          <a:stretch>
            <a:fillRect/>
          </a:stretch>
        </p:blipFill>
        <p:spPr>
          <a:xfrm>
            <a:off x="10049688" y="2193442"/>
            <a:ext cx="1926412" cy="3026001"/>
          </a:xfrm>
          <a:prstGeom prst="rect">
            <a:avLst/>
          </a:prstGeom>
        </p:spPr>
      </p:pic>
      <p:pic>
        <p:nvPicPr>
          <p:cNvPr id="11" name="Picture 10">
            <a:extLst>
              <a:ext uri="{FF2B5EF4-FFF2-40B4-BE49-F238E27FC236}">
                <a16:creationId xmlns:a16="http://schemas.microsoft.com/office/drawing/2014/main" id="{B8FA56EB-CBBB-C5AC-B206-F0F975A15AF0}"/>
              </a:ext>
            </a:extLst>
          </p:cNvPr>
          <p:cNvPicPr>
            <a:picLocks noChangeAspect="1"/>
          </p:cNvPicPr>
          <p:nvPr/>
        </p:nvPicPr>
        <p:blipFill>
          <a:blip r:embed="rId3"/>
          <a:stretch>
            <a:fillRect/>
          </a:stretch>
        </p:blipFill>
        <p:spPr>
          <a:xfrm>
            <a:off x="627381" y="2176673"/>
            <a:ext cx="7093128" cy="3870851"/>
          </a:xfrm>
          <a:prstGeom prst="rect">
            <a:avLst/>
          </a:prstGeom>
        </p:spPr>
      </p:pic>
      <p:pic>
        <p:nvPicPr>
          <p:cNvPr id="13" name="Picture 12">
            <a:extLst>
              <a:ext uri="{FF2B5EF4-FFF2-40B4-BE49-F238E27FC236}">
                <a16:creationId xmlns:a16="http://schemas.microsoft.com/office/drawing/2014/main" id="{043E316C-056F-F782-348B-4224DBAE14B7}"/>
              </a:ext>
            </a:extLst>
          </p:cNvPr>
          <p:cNvPicPr>
            <a:picLocks noChangeAspect="1"/>
          </p:cNvPicPr>
          <p:nvPr/>
        </p:nvPicPr>
        <p:blipFill>
          <a:blip r:embed="rId4"/>
          <a:stretch>
            <a:fillRect/>
          </a:stretch>
        </p:blipFill>
        <p:spPr>
          <a:xfrm>
            <a:off x="8150601" y="2218315"/>
            <a:ext cx="1753401" cy="973199"/>
          </a:xfrm>
          <a:prstGeom prst="rect">
            <a:avLst/>
          </a:prstGeom>
          <a:ln w="6350" cap="sq">
            <a:solidFill>
              <a:srgbClr val="000000"/>
            </a:solidFill>
            <a:prstDash val="solid"/>
            <a:miter lim="800000"/>
          </a:ln>
          <a:effectLst/>
        </p:spPr>
      </p:pic>
      <p:sp>
        <p:nvSpPr>
          <p:cNvPr id="15" name="Content Placeholder 1">
            <a:extLst>
              <a:ext uri="{FF2B5EF4-FFF2-40B4-BE49-F238E27FC236}">
                <a16:creationId xmlns:a16="http://schemas.microsoft.com/office/drawing/2014/main" id="{A9C0E760-E632-BD52-3722-D1E85CD8CB69}"/>
              </a:ext>
            </a:extLst>
          </p:cNvPr>
          <p:cNvSpPr txBox="1">
            <a:spLocks/>
          </p:cNvSpPr>
          <p:nvPr/>
        </p:nvSpPr>
        <p:spPr>
          <a:xfrm>
            <a:off x="8043279" y="1848340"/>
            <a:ext cx="2497722" cy="369975"/>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050" dirty="0"/>
              <a:t>Salter </a:t>
            </a:r>
            <a:br>
              <a:rPr lang="en-US" sz="1050" dirty="0"/>
            </a:br>
            <a:r>
              <a:rPr lang="en-US" sz="1050" dirty="0"/>
              <a:t>(not as popular)</a:t>
            </a:r>
            <a:endParaRPr lang="en-US" sz="1050" b="0" dirty="0">
              <a:uFill>
                <a:solidFill>
                  <a:srgbClr val="333333"/>
                </a:solidFill>
              </a:uFill>
            </a:endParaRPr>
          </a:p>
        </p:txBody>
      </p:sp>
      <p:sp>
        <p:nvSpPr>
          <p:cNvPr id="19" name="Content Placeholder 1">
            <a:extLst>
              <a:ext uri="{FF2B5EF4-FFF2-40B4-BE49-F238E27FC236}">
                <a16:creationId xmlns:a16="http://schemas.microsoft.com/office/drawing/2014/main" id="{5AA763F2-E3FD-1C8F-F98D-B2FCC9825D69}"/>
              </a:ext>
            </a:extLst>
          </p:cNvPr>
          <p:cNvSpPr txBox="1">
            <a:spLocks/>
          </p:cNvSpPr>
          <p:nvPr/>
        </p:nvSpPr>
        <p:spPr>
          <a:xfrm>
            <a:off x="10049688" y="1928600"/>
            <a:ext cx="1274887" cy="24807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050" dirty="0"/>
              <a:t>Competitors</a:t>
            </a:r>
          </a:p>
        </p:txBody>
      </p:sp>
      <p:pic>
        <p:nvPicPr>
          <p:cNvPr id="21" name="Picture 20">
            <a:extLst>
              <a:ext uri="{FF2B5EF4-FFF2-40B4-BE49-F238E27FC236}">
                <a16:creationId xmlns:a16="http://schemas.microsoft.com/office/drawing/2014/main" id="{4B073493-BDD2-0F73-491B-6E84A4F493CA}"/>
              </a:ext>
            </a:extLst>
          </p:cNvPr>
          <p:cNvPicPr>
            <a:picLocks noChangeAspect="1"/>
          </p:cNvPicPr>
          <p:nvPr/>
        </p:nvPicPr>
        <p:blipFill rotWithShape="1">
          <a:blip r:embed="rId5"/>
          <a:srcRect r="18772" b="8455"/>
          <a:stretch/>
        </p:blipFill>
        <p:spPr>
          <a:xfrm rot="5400000">
            <a:off x="8362150" y="3632143"/>
            <a:ext cx="1327330" cy="1753402"/>
          </a:xfrm>
          <a:prstGeom prst="rect">
            <a:avLst/>
          </a:prstGeom>
          <a:ln w="6350" cap="sq">
            <a:solidFill>
              <a:srgbClr val="000000"/>
            </a:solidFill>
            <a:prstDash val="solid"/>
            <a:miter lim="800000"/>
          </a:ln>
          <a:effectLst/>
        </p:spPr>
      </p:pic>
      <p:sp>
        <p:nvSpPr>
          <p:cNvPr id="23" name="Content Placeholder 1">
            <a:extLst>
              <a:ext uri="{FF2B5EF4-FFF2-40B4-BE49-F238E27FC236}">
                <a16:creationId xmlns:a16="http://schemas.microsoft.com/office/drawing/2014/main" id="{558CAB46-3763-4E35-3D5E-3043CFD10103}"/>
              </a:ext>
            </a:extLst>
          </p:cNvPr>
          <p:cNvSpPr txBox="1">
            <a:spLocks/>
          </p:cNvSpPr>
          <p:nvPr/>
        </p:nvSpPr>
        <p:spPr>
          <a:xfrm>
            <a:off x="8043279" y="3475203"/>
            <a:ext cx="1319734" cy="36997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050" dirty="0" err="1"/>
              <a:t>Ventlab</a:t>
            </a:r>
            <a:r>
              <a:rPr lang="en-US" sz="1050" dirty="0"/>
              <a:t>/ </a:t>
            </a:r>
            <a:r>
              <a:rPr lang="en-US" sz="1050" dirty="0" err="1"/>
              <a:t>Curaplex</a:t>
            </a:r>
            <a:endParaRPr lang="en-US" sz="1050" b="0" dirty="0">
              <a:uFill>
                <a:solidFill>
                  <a:srgbClr val="333333"/>
                </a:solidFill>
              </a:uFill>
            </a:endParaRPr>
          </a:p>
        </p:txBody>
      </p:sp>
      <p:sp>
        <p:nvSpPr>
          <p:cNvPr id="5" name="TextBox 4">
            <a:extLst>
              <a:ext uri="{FF2B5EF4-FFF2-40B4-BE49-F238E27FC236}">
                <a16:creationId xmlns:a16="http://schemas.microsoft.com/office/drawing/2014/main" id="{0DF5E4B1-F814-8C3C-293A-B2AB3A47FF29}"/>
              </a:ext>
            </a:extLst>
          </p:cNvPr>
          <p:cNvSpPr txBox="1"/>
          <p:nvPr/>
        </p:nvSpPr>
        <p:spPr>
          <a:xfrm>
            <a:off x="579494" y="1294342"/>
            <a:ext cx="6902196" cy="1107996"/>
          </a:xfrm>
          <a:prstGeom prst="rect">
            <a:avLst/>
          </a:prstGeom>
          <a:noFill/>
        </p:spPr>
        <p:txBody>
          <a:bodyPr wrap="square" rtlCol="0">
            <a:spAutoFit/>
          </a:bodyPr>
          <a:lstStyle/>
          <a:p>
            <a:r>
              <a:rPr lang="en-US" sz="1600" b="1" i="1" dirty="0"/>
              <a:t>Also called Dual, Bifurcated or Blow-by</a:t>
            </a:r>
          </a:p>
          <a:p>
            <a:r>
              <a:rPr lang="en-US" sz="1600" dirty="0">
                <a:uFill>
                  <a:solidFill>
                    <a:srgbClr val="333333"/>
                  </a:solidFill>
                </a:uFill>
              </a:rPr>
              <a:t>Samples through one set of prongs, while also delivering oxygen through another set of prongs or holes.</a:t>
            </a:r>
          </a:p>
          <a:p>
            <a:endParaRPr lang="en-US" sz="1600" dirty="0"/>
          </a:p>
        </p:txBody>
      </p:sp>
      <p:sp>
        <p:nvSpPr>
          <p:cNvPr id="2" name="TextBox 1">
            <a:extLst>
              <a:ext uri="{FF2B5EF4-FFF2-40B4-BE49-F238E27FC236}">
                <a16:creationId xmlns:a16="http://schemas.microsoft.com/office/drawing/2014/main" id="{915C01E4-2676-ACAD-15C0-F652FD60F30C}"/>
              </a:ext>
            </a:extLst>
          </p:cNvPr>
          <p:cNvSpPr txBox="1"/>
          <p:nvPr/>
        </p:nvSpPr>
        <p:spPr>
          <a:xfrm>
            <a:off x="10048202" y="5161918"/>
            <a:ext cx="1860723" cy="261610"/>
          </a:xfrm>
          <a:prstGeom prst="rect">
            <a:avLst/>
          </a:prstGeom>
          <a:noFill/>
        </p:spPr>
        <p:txBody>
          <a:bodyPr wrap="square" rtlCol="0">
            <a:spAutoFit/>
          </a:bodyPr>
          <a:lstStyle/>
          <a:p>
            <a:r>
              <a:rPr lang="en-US" sz="1100" dirty="0"/>
              <a:t>Medtronic (blow by)</a:t>
            </a:r>
          </a:p>
        </p:txBody>
      </p:sp>
    </p:spTree>
    <p:extLst>
      <p:ext uri="{BB962C8B-B14F-4D97-AF65-F5344CB8AC3E}">
        <p14:creationId xmlns:p14="http://schemas.microsoft.com/office/powerpoint/2010/main" val="2684874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315D77-356F-9BC7-4DE2-8B43AC276597}"/>
              </a:ext>
            </a:extLst>
          </p:cNvPr>
          <p:cNvPicPr>
            <a:picLocks noChangeAspect="1"/>
          </p:cNvPicPr>
          <p:nvPr/>
        </p:nvPicPr>
        <p:blipFill>
          <a:blip r:embed="rId2"/>
          <a:stretch>
            <a:fillRect/>
          </a:stretch>
        </p:blipFill>
        <p:spPr>
          <a:xfrm>
            <a:off x="522219" y="2428082"/>
            <a:ext cx="1450975" cy="1544638"/>
          </a:xfrm>
          <a:prstGeom prst="rect">
            <a:avLst/>
          </a:prstGeom>
          <a:ln w="6350">
            <a:solidFill>
              <a:srgbClr val="000000"/>
            </a:solidFill>
          </a:ln>
        </p:spPr>
      </p:pic>
      <p:pic>
        <p:nvPicPr>
          <p:cNvPr id="9" name="Picture 8">
            <a:extLst>
              <a:ext uri="{FF2B5EF4-FFF2-40B4-BE49-F238E27FC236}">
                <a16:creationId xmlns:a16="http://schemas.microsoft.com/office/drawing/2014/main" id="{FA0315EB-E628-F60F-9216-3BD973395149}"/>
              </a:ext>
            </a:extLst>
          </p:cNvPr>
          <p:cNvPicPr>
            <a:picLocks noChangeAspect="1"/>
          </p:cNvPicPr>
          <p:nvPr/>
        </p:nvPicPr>
        <p:blipFill rotWithShape="1">
          <a:blip r:embed="rId3"/>
          <a:srcRect l="7690" t="6244" r="4654" b="8480"/>
          <a:stretch/>
        </p:blipFill>
        <p:spPr>
          <a:xfrm>
            <a:off x="2047806" y="2428082"/>
            <a:ext cx="2262188" cy="1544638"/>
          </a:xfrm>
          <a:prstGeom prst="rect">
            <a:avLst/>
          </a:prstGeom>
          <a:ln w="6350">
            <a:solidFill>
              <a:srgbClr val="000000"/>
            </a:solidFill>
          </a:ln>
        </p:spPr>
      </p:pic>
      <p:pic>
        <p:nvPicPr>
          <p:cNvPr id="10" name="Picture 9">
            <a:extLst>
              <a:ext uri="{FF2B5EF4-FFF2-40B4-BE49-F238E27FC236}">
                <a16:creationId xmlns:a16="http://schemas.microsoft.com/office/drawing/2014/main" id="{F96E90A8-67F9-946C-D660-82000307C525}"/>
              </a:ext>
            </a:extLst>
          </p:cNvPr>
          <p:cNvPicPr>
            <a:picLocks noChangeAspect="1"/>
          </p:cNvPicPr>
          <p:nvPr/>
        </p:nvPicPr>
        <p:blipFill>
          <a:blip r:embed="rId4"/>
          <a:stretch>
            <a:fillRect/>
          </a:stretch>
        </p:blipFill>
        <p:spPr>
          <a:xfrm>
            <a:off x="555129" y="4692991"/>
            <a:ext cx="2464549" cy="1696767"/>
          </a:xfrm>
          <a:prstGeom prst="rect">
            <a:avLst/>
          </a:prstGeom>
          <a:ln w="6350">
            <a:solidFill>
              <a:srgbClr val="000000"/>
            </a:solidFill>
          </a:ln>
        </p:spPr>
      </p:pic>
      <p:sp>
        <p:nvSpPr>
          <p:cNvPr id="3" name="Slide Number Placeholder 2">
            <a:extLst>
              <a:ext uri="{FF2B5EF4-FFF2-40B4-BE49-F238E27FC236}">
                <a16:creationId xmlns:a16="http://schemas.microsoft.com/office/drawing/2014/main" id="{975AC5A2-9364-E158-51FE-AFF2919D74EE}"/>
              </a:ext>
            </a:extLst>
          </p:cNvPr>
          <p:cNvSpPr>
            <a:spLocks noGrp="1"/>
          </p:cNvSpPr>
          <p:nvPr>
            <p:ph type="sldNum" sz="quarter" idx="4"/>
          </p:nvPr>
        </p:nvSpPr>
        <p:spPr>
          <a:xfrm>
            <a:off x="10810215" y="6443853"/>
            <a:ext cx="830696" cy="281997"/>
          </a:xfrm>
        </p:spPr>
        <p:txBody>
          <a:bodyPr>
            <a:normAutofit/>
          </a:bodyPr>
          <a:lstStyle/>
          <a:p>
            <a:pPr>
              <a:spcAft>
                <a:spcPts val="600"/>
              </a:spcAft>
            </a:pPr>
            <a:fld id="{065D75E3-62B6-C44A-8295-14DF27978E1A}" type="slidenum">
              <a:rPr lang="en-US" smtClean="0"/>
              <a:pPr>
                <a:spcAft>
                  <a:spcPts val="600"/>
                </a:spcAft>
              </a:pPr>
              <a:t>15</a:t>
            </a:fld>
            <a:endParaRPr lang="en-US"/>
          </a:p>
        </p:txBody>
      </p:sp>
      <p:sp>
        <p:nvSpPr>
          <p:cNvPr id="4" name="Title 3">
            <a:extLst>
              <a:ext uri="{FF2B5EF4-FFF2-40B4-BE49-F238E27FC236}">
                <a16:creationId xmlns:a16="http://schemas.microsoft.com/office/drawing/2014/main" id="{9CC855CB-78FC-9150-CEDD-78A6C2ED42EA}"/>
              </a:ext>
            </a:extLst>
          </p:cNvPr>
          <p:cNvSpPr>
            <a:spLocks noGrp="1"/>
          </p:cNvSpPr>
          <p:nvPr>
            <p:ph type="title"/>
          </p:nvPr>
        </p:nvSpPr>
        <p:spPr>
          <a:xfrm>
            <a:off x="522219" y="274154"/>
            <a:ext cx="10515600" cy="813766"/>
          </a:xfrm>
        </p:spPr>
        <p:txBody>
          <a:bodyPr anchor="ctr">
            <a:normAutofit/>
          </a:bodyPr>
          <a:lstStyle/>
          <a:p>
            <a:r>
              <a:rPr lang="en-US" dirty="0"/>
              <a:t>Oral-Nasal Facepiece</a:t>
            </a:r>
          </a:p>
        </p:txBody>
      </p:sp>
      <p:sp>
        <p:nvSpPr>
          <p:cNvPr id="11" name="TextBox 10">
            <a:extLst>
              <a:ext uri="{FF2B5EF4-FFF2-40B4-BE49-F238E27FC236}">
                <a16:creationId xmlns:a16="http://schemas.microsoft.com/office/drawing/2014/main" id="{BEF47400-C343-8612-BBBA-C92978BD4C9E}"/>
              </a:ext>
            </a:extLst>
          </p:cNvPr>
          <p:cNvSpPr txBox="1"/>
          <p:nvPr/>
        </p:nvSpPr>
        <p:spPr>
          <a:xfrm>
            <a:off x="278871" y="1139390"/>
            <a:ext cx="6872495" cy="584775"/>
          </a:xfrm>
          <a:prstGeom prst="rect">
            <a:avLst/>
          </a:prstGeom>
          <a:noFill/>
        </p:spPr>
        <p:txBody>
          <a:bodyPr wrap="square" rtlCol="0">
            <a:spAutoFit/>
          </a:bodyPr>
          <a:lstStyle/>
          <a:p>
            <a:r>
              <a:rPr lang="en-US" sz="1600" dirty="0"/>
              <a:t>Delivers O</a:t>
            </a:r>
            <a:r>
              <a:rPr lang="en-US" sz="1600" baseline="-25000" dirty="0"/>
              <a:t>2</a:t>
            </a:r>
            <a:r>
              <a:rPr lang="en-US" sz="1600" dirty="0"/>
              <a:t> and samples just like a cannula (divided or piggyback), </a:t>
            </a:r>
            <a:br>
              <a:rPr lang="en-US" sz="1600" dirty="0"/>
            </a:br>
            <a:r>
              <a:rPr lang="en-US" sz="1600" dirty="0"/>
              <a:t>but also has a piece that goes over mouth to sample</a:t>
            </a:r>
          </a:p>
        </p:txBody>
      </p:sp>
      <p:sp>
        <p:nvSpPr>
          <p:cNvPr id="12" name="TextBox 11">
            <a:extLst>
              <a:ext uri="{FF2B5EF4-FFF2-40B4-BE49-F238E27FC236}">
                <a16:creationId xmlns:a16="http://schemas.microsoft.com/office/drawing/2014/main" id="{D9462EB7-64B4-A998-1220-E3D5F963B171}"/>
              </a:ext>
            </a:extLst>
          </p:cNvPr>
          <p:cNvSpPr txBox="1"/>
          <p:nvPr/>
        </p:nvSpPr>
        <p:spPr>
          <a:xfrm>
            <a:off x="1168417" y="1783368"/>
            <a:ext cx="2076700" cy="307777"/>
          </a:xfrm>
          <a:prstGeom prst="rect">
            <a:avLst/>
          </a:prstGeom>
          <a:noFill/>
        </p:spPr>
        <p:txBody>
          <a:bodyPr wrap="square" rtlCol="0">
            <a:spAutoFit/>
          </a:bodyPr>
          <a:lstStyle/>
          <a:p>
            <a:pPr algn="ctr"/>
            <a:r>
              <a:rPr lang="en-US" sz="1400" u="sng" dirty="0"/>
              <a:t>Salter Labs </a:t>
            </a:r>
          </a:p>
        </p:txBody>
      </p:sp>
      <p:sp>
        <p:nvSpPr>
          <p:cNvPr id="13" name="TextBox 12">
            <a:extLst>
              <a:ext uri="{FF2B5EF4-FFF2-40B4-BE49-F238E27FC236}">
                <a16:creationId xmlns:a16="http://schemas.microsoft.com/office/drawing/2014/main" id="{A2738156-FC2C-4B9F-F6B8-64DF47EE6E60}"/>
              </a:ext>
            </a:extLst>
          </p:cNvPr>
          <p:cNvSpPr txBox="1"/>
          <p:nvPr/>
        </p:nvSpPr>
        <p:spPr>
          <a:xfrm>
            <a:off x="363640" y="2040024"/>
            <a:ext cx="1609554" cy="369332"/>
          </a:xfrm>
          <a:prstGeom prst="rect">
            <a:avLst/>
          </a:prstGeom>
          <a:noFill/>
        </p:spPr>
        <p:txBody>
          <a:bodyPr wrap="square" rtlCol="0">
            <a:spAutoFit/>
          </a:bodyPr>
          <a:lstStyle/>
          <a:p>
            <a:pPr algn="ctr"/>
            <a:r>
              <a:rPr lang="en-US" sz="1400" dirty="0"/>
              <a:t>Divided trunk</a:t>
            </a:r>
            <a:r>
              <a:rPr lang="en-US" dirty="0"/>
              <a:t> </a:t>
            </a:r>
          </a:p>
        </p:txBody>
      </p:sp>
      <p:sp>
        <p:nvSpPr>
          <p:cNvPr id="14" name="TextBox 13">
            <a:extLst>
              <a:ext uri="{FF2B5EF4-FFF2-40B4-BE49-F238E27FC236}">
                <a16:creationId xmlns:a16="http://schemas.microsoft.com/office/drawing/2014/main" id="{C52B7B65-30B9-6D93-D88C-FAD452293EFF}"/>
              </a:ext>
            </a:extLst>
          </p:cNvPr>
          <p:cNvSpPr txBox="1"/>
          <p:nvPr/>
        </p:nvSpPr>
        <p:spPr>
          <a:xfrm>
            <a:off x="2443026" y="2101579"/>
            <a:ext cx="1450974" cy="307777"/>
          </a:xfrm>
          <a:prstGeom prst="rect">
            <a:avLst/>
          </a:prstGeom>
          <a:noFill/>
        </p:spPr>
        <p:txBody>
          <a:bodyPr wrap="square" rtlCol="0">
            <a:spAutoFit/>
          </a:bodyPr>
          <a:lstStyle/>
          <a:p>
            <a:pPr algn="ctr"/>
            <a:r>
              <a:rPr lang="en-US" sz="1400" dirty="0"/>
              <a:t>Divided Scoop </a:t>
            </a:r>
          </a:p>
        </p:txBody>
      </p:sp>
      <p:sp>
        <p:nvSpPr>
          <p:cNvPr id="15" name="TextBox 14">
            <a:extLst>
              <a:ext uri="{FF2B5EF4-FFF2-40B4-BE49-F238E27FC236}">
                <a16:creationId xmlns:a16="http://schemas.microsoft.com/office/drawing/2014/main" id="{A12AD9CE-E399-6FE6-29B2-75FDCB15442C}"/>
              </a:ext>
            </a:extLst>
          </p:cNvPr>
          <p:cNvSpPr txBox="1"/>
          <p:nvPr/>
        </p:nvSpPr>
        <p:spPr>
          <a:xfrm>
            <a:off x="984705" y="4142773"/>
            <a:ext cx="3424113" cy="523220"/>
          </a:xfrm>
          <a:prstGeom prst="rect">
            <a:avLst/>
          </a:prstGeom>
          <a:noFill/>
        </p:spPr>
        <p:txBody>
          <a:bodyPr wrap="square" rtlCol="0">
            <a:spAutoFit/>
          </a:bodyPr>
          <a:lstStyle/>
          <a:p>
            <a:r>
              <a:rPr lang="en-US" sz="1400" u="sng" dirty="0"/>
              <a:t>Ventlab/</a:t>
            </a:r>
            <a:r>
              <a:rPr lang="en-US" sz="1400" u="sng" dirty="0" err="1"/>
              <a:t>Curaplex</a:t>
            </a:r>
            <a:r>
              <a:rPr lang="en-US" sz="1400" u="sng" dirty="0"/>
              <a:t> </a:t>
            </a:r>
          </a:p>
          <a:p>
            <a:r>
              <a:rPr lang="en-US" sz="1400" dirty="0"/>
              <a:t>Piggyback Scoop</a:t>
            </a:r>
          </a:p>
        </p:txBody>
      </p:sp>
      <p:sp>
        <p:nvSpPr>
          <p:cNvPr id="16" name="TextBox 15">
            <a:extLst>
              <a:ext uri="{FF2B5EF4-FFF2-40B4-BE49-F238E27FC236}">
                <a16:creationId xmlns:a16="http://schemas.microsoft.com/office/drawing/2014/main" id="{88634663-632F-7DC2-82B7-A5E74C3CCE48}"/>
              </a:ext>
            </a:extLst>
          </p:cNvPr>
          <p:cNvSpPr txBox="1"/>
          <p:nvPr/>
        </p:nvSpPr>
        <p:spPr>
          <a:xfrm>
            <a:off x="5290450" y="3990954"/>
            <a:ext cx="4985468" cy="584775"/>
          </a:xfrm>
          <a:prstGeom prst="rect">
            <a:avLst/>
          </a:prstGeom>
          <a:noFill/>
        </p:spPr>
        <p:txBody>
          <a:bodyPr wrap="square" rtlCol="0">
            <a:spAutoFit/>
          </a:bodyPr>
          <a:lstStyle/>
          <a:p>
            <a:r>
              <a:rPr lang="en-US" sz="1600" dirty="0"/>
              <a:t>Good for patients who go back and forth breathing through nose and mouth during surgery</a:t>
            </a:r>
          </a:p>
        </p:txBody>
      </p:sp>
    </p:spTree>
    <p:extLst>
      <p:ext uri="{BB962C8B-B14F-4D97-AF65-F5344CB8AC3E}">
        <p14:creationId xmlns:p14="http://schemas.microsoft.com/office/powerpoint/2010/main" val="1229848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1124D8-AC1A-FE6F-8C4B-CA5B4459E44A}"/>
              </a:ext>
            </a:extLst>
          </p:cNvPr>
          <p:cNvSpPr>
            <a:spLocks noGrp="1"/>
          </p:cNvSpPr>
          <p:nvPr>
            <p:ph idx="1"/>
          </p:nvPr>
        </p:nvSpPr>
        <p:spPr>
          <a:xfrm>
            <a:off x="561976" y="1400175"/>
            <a:ext cx="4916474" cy="4737153"/>
          </a:xfrm>
        </p:spPr>
        <p:txBody>
          <a:bodyPr/>
          <a:lstStyle/>
          <a:p>
            <a:r>
              <a:rPr lang="en-US" sz="2400" spc="-5" dirty="0">
                <a:latin typeface="Arial"/>
                <a:cs typeface="Arial"/>
              </a:rPr>
              <a:t>Oxygen Mask with CO2 sampling capability</a:t>
            </a:r>
          </a:p>
          <a:p>
            <a:pPr marL="342900" indent="-342900">
              <a:buFont typeface="Arial" panose="020B0604020202020204" pitchFamily="34" charset="0"/>
              <a:buChar char="•"/>
            </a:pPr>
            <a:r>
              <a:rPr lang="en-US" sz="2400" spc="-5" dirty="0">
                <a:latin typeface="Arial"/>
                <a:cs typeface="Arial"/>
              </a:rPr>
              <a:t>Bilateral </a:t>
            </a:r>
            <a:r>
              <a:rPr lang="en-US" sz="2400" dirty="0">
                <a:latin typeface="Arial"/>
                <a:cs typeface="Arial"/>
              </a:rPr>
              <a:t>CO</a:t>
            </a:r>
            <a:r>
              <a:rPr lang="en-US" sz="2400" baseline="-21367" dirty="0">
                <a:latin typeface="Arial"/>
                <a:cs typeface="Arial"/>
              </a:rPr>
              <a:t>2 </a:t>
            </a:r>
            <a:r>
              <a:rPr lang="en-US" sz="2400" spc="-5" dirty="0">
                <a:latin typeface="Arial"/>
                <a:cs typeface="Arial"/>
              </a:rPr>
              <a:t>sample</a:t>
            </a:r>
            <a:r>
              <a:rPr lang="en-US" sz="2400" spc="-25" dirty="0">
                <a:latin typeface="Arial"/>
                <a:cs typeface="Arial"/>
              </a:rPr>
              <a:t> </a:t>
            </a:r>
            <a:r>
              <a:rPr lang="en-US" sz="2400" spc="-5" dirty="0">
                <a:latin typeface="Arial"/>
                <a:cs typeface="Arial"/>
              </a:rPr>
              <a:t>ports</a:t>
            </a:r>
          </a:p>
          <a:p>
            <a:pPr marL="342900" indent="-342900">
              <a:buFont typeface="Arial" panose="020B0604020202020204" pitchFamily="34" charset="0"/>
              <a:buChar char="•"/>
            </a:pPr>
            <a:r>
              <a:rPr lang="en-US" spc="-5" dirty="0">
                <a:latin typeface="Arial"/>
                <a:cs typeface="Arial"/>
              </a:rPr>
              <a:t>4LPM – 10LPM; tested to 15 but signal is washed out</a:t>
            </a:r>
          </a:p>
          <a:p>
            <a:pPr marL="342900" indent="-342900">
              <a:buFont typeface="Arial" panose="020B0604020202020204" pitchFamily="34" charset="0"/>
              <a:buChar char="•"/>
            </a:pPr>
            <a:endParaRPr lang="en-US" sz="2400" dirty="0">
              <a:latin typeface="Arial"/>
              <a:cs typeface="Arial"/>
            </a:endParaRPr>
          </a:p>
          <a:p>
            <a:endParaRPr lang="en-US" dirty="0"/>
          </a:p>
        </p:txBody>
      </p:sp>
      <p:sp>
        <p:nvSpPr>
          <p:cNvPr id="3" name="Slide Number Placeholder 2">
            <a:extLst>
              <a:ext uri="{FF2B5EF4-FFF2-40B4-BE49-F238E27FC236}">
                <a16:creationId xmlns:a16="http://schemas.microsoft.com/office/drawing/2014/main" id="{133D0D20-8E4B-9C61-504B-2B6BFC8EDF15}"/>
              </a:ext>
            </a:extLst>
          </p:cNvPr>
          <p:cNvSpPr>
            <a:spLocks noGrp="1"/>
          </p:cNvSpPr>
          <p:nvPr>
            <p:ph type="sldNum" sz="quarter" idx="4"/>
          </p:nvPr>
        </p:nvSpPr>
        <p:spPr/>
        <p:txBody>
          <a:bodyPr/>
          <a:lstStyle/>
          <a:p>
            <a:fld id="{065D75E3-62B6-C44A-8295-14DF27978E1A}" type="slidenum">
              <a:rPr lang="en-US" smtClean="0"/>
              <a:pPr/>
              <a:t>16</a:t>
            </a:fld>
            <a:endParaRPr lang="en-US" dirty="0"/>
          </a:p>
        </p:txBody>
      </p:sp>
      <p:sp>
        <p:nvSpPr>
          <p:cNvPr id="4" name="Title 3">
            <a:extLst>
              <a:ext uri="{FF2B5EF4-FFF2-40B4-BE49-F238E27FC236}">
                <a16:creationId xmlns:a16="http://schemas.microsoft.com/office/drawing/2014/main" id="{4CE959FB-BE18-0D9D-AAC9-8094E5890EE3}"/>
              </a:ext>
            </a:extLst>
          </p:cNvPr>
          <p:cNvSpPr>
            <a:spLocks noGrp="1"/>
          </p:cNvSpPr>
          <p:nvPr>
            <p:ph type="title"/>
          </p:nvPr>
        </p:nvSpPr>
        <p:spPr/>
        <p:txBody>
          <a:bodyPr/>
          <a:lstStyle/>
          <a:p>
            <a:r>
              <a:rPr lang="en-US" dirty="0"/>
              <a:t>Salter </a:t>
            </a:r>
            <a:r>
              <a:rPr lang="en-US" dirty="0" err="1"/>
              <a:t>CapnoVue</a:t>
            </a:r>
            <a:r>
              <a:rPr lang="en-US" dirty="0"/>
              <a:t> Mask w/o scope</a:t>
            </a:r>
          </a:p>
        </p:txBody>
      </p:sp>
      <p:sp>
        <p:nvSpPr>
          <p:cNvPr id="5" name="Rectangle 4">
            <a:extLst>
              <a:ext uri="{FF2B5EF4-FFF2-40B4-BE49-F238E27FC236}">
                <a16:creationId xmlns:a16="http://schemas.microsoft.com/office/drawing/2014/main" id="{602F7DEE-5825-5C44-BF28-A6B49C214EA7}"/>
              </a:ext>
            </a:extLst>
          </p:cNvPr>
          <p:cNvSpPr/>
          <p:nvPr/>
        </p:nvSpPr>
        <p:spPr>
          <a:xfrm>
            <a:off x="5984341" y="1966399"/>
            <a:ext cx="5517810" cy="421891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
            <a:extLst>
              <a:ext uri="{FF2B5EF4-FFF2-40B4-BE49-F238E27FC236}">
                <a16:creationId xmlns:a16="http://schemas.microsoft.com/office/drawing/2014/main" id="{D6ABFF97-0D0F-2ECF-A11A-433C7BDEEE21}"/>
              </a:ext>
            </a:extLst>
          </p:cNvPr>
          <p:cNvSpPr/>
          <p:nvPr/>
        </p:nvSpPr>
        <p:spPr>
          <a:xfrm>
            <a:off x="6483179" y="3261070"/>
            <a:ext cx="3185921" cy="2731769"/>
          </a:xfrm>
          <a:prstGeom prst="rect">
            <a:avLst/>
          </a:prstGeom>
          <a:blipFill>
            <a:blip r:embed="rId2" cstate="print"/>
            <a:stretch>
              <a:fillRect/>
            </a:stretch>
          </a:blipFill>
        </p:spPr>
        <p:txBody>
          <a:bodyPr wrap="square" lIns="0" tIns="0" rIns="0" bIns="0" rtlCol="0"/>
          <a:lstStyle/>
          <a:p>
            <a:endParaRPr/>
          </a:p>
        </p:txBody>
      </p:sp>
      <p:sp>
        <p:nvSpPr>
          <p:cNvPr id="7" name="object 5">
            <a:extLst>
              <a:ext uri="{FF2B5EF4-FFF2-40B4-BE49-F238E27FC236}">
                <a16:creationId xmlns:a16="http://schemas.microsoft.com/office/drawing/2014/main" id="{031AB517-63C6-6FE7-6A7C-1E58EBCCDA58}"/>
              </a:ext>
            </a:extLst>
          </p:cNvPr>
          <p:cNvSpPr/>
          <p:nvPr/>
        </p:nvSpPr>
        <p:spPr>
          <a:xfrm>
            <a:off x="9922027" y="3825204"/>
            <a:ext cx="1477518" cy="1117574"/>
          </a:xfrm>
          <a:prstGeom prst="rect">
            <a:avLst/>
          </a:prstGeom>
          <a:blipFill>
            <a:blip r:embed="rId3" cstate="print"/>
            <a:stretch>
              <a:fillRect/>
            </a:stretch>
          </a:blipFill>
        </p:spPr>
        <p:txBody>
          <a:bodyPr wrap="square" lIns="0" tIns="0" rIns="0" bIns="0" rtlCol="0"/>
          <a:lstStyle/>
          <a:p>
            <a:endParaRPr/>
          </a:p>
        </p:txBody>
      </p:sp>
      <p:sp>
        <p:nvSpPr>
          <p:cNvPr id="8" name="object 7">
            <a:extLst>
              <a:ext uri="{FF2B5EF4-FFF2-40B4-BE49-F238E27FC236}">
                <a16:creationId xmlns:a16="http://schemas.microsoft.com/office/drawing/2014/main" id="{A4E765C5-8E85-D78D-D529-262B4609153C}"/>
              </a:ext>
            </a:extLst>
          </p:cNvPr>
          <p:cNvSpPr txBox="1"/>
          <p:nvPr/>
        </p:nvSpPr>
        <p:spPr>
          <a:xfrm>
            <a:off x="6114391" y="2124862"/>
            <a:ext cx="4821545" cy="1136208"/>
          </a:xfrm>
          <a:prstGeom prst="rect">
            <a:avLst/>
          </a:prstGeom>
        </p:spPr>
        <p:txBody>
          <a:bodyPr vert="horz" wrap="square" lIns="0" tIns="0" rIns="0" bIns="0" rtlCol="0">
            <a:spAutoFit/>
          </a:bodyPr>
          <a:lstStyle/>
          <a:p>
            <a:pPr marL="998219" marR="5080" indent="8255"/>
            <a:r>
              <a:rPr sz="2000" b="1" spc="-5" dirty="0">
                <a:solidFill>
                  <a:srgbClr val="303030"/>
                </a:solidFill>
                <a:latin typeface="Arial"/>
                <a:cs typeface="Arial"/>
              </a:rPr>
              <a:t>Flow dynamics separate</a:t>
            </a:r>
            <a:r>
              <a:rPr sz="2000" b="1" spc="-70" dirty="0">
                <a:solidFill>
                  <a:srgbClr val="303030"/>
                </a:solidFill>
                <a:latin typeface="Arial"/>
                <a:cs typeface="Arial"/>
              </a:rPr>
              <a:t> </a:t>
            </a:r>
            <a:r>
              <a:rPr sz="2000" b="1" spc="-10" dirty="0">
                <a:solidFill>
                  <a:srgbClr val="303030"/>
                </a:solidFill>
                <a:latin typeface="Arial"/>
                <a:cs typeface="Arial"/>
              </a:rPr>
              <a:t>gases</a:t>
            </a:r>
            <a:endParaRPr sz="2000" dirty="0">
              <a:latin typeface="Arial"/>
              <a:cs typeface="Arial"/>
            </a:endParaRPr>
          </a:p>
          <a:p>
            <a:pPr>
              <a:lnSpc>
                <a:spcPct val="100000"/>
              </a:lnSpc>
            </a:pPr>
            <a:endParaRPr sz="1100" dirty="0">
              <a:latin typeface="Times New Roman"/>
              <a:cs typeface="Times New Roman"/>
            </a:endParaRPr>
          </a:p>
          <a:p>
            <a:pPr marL="12700" marR="427355" algn="ctr">
              <a:spcBef>
                <a:spcPts val="1280"/>
              </a:spcBef>
            </a:pPr>
            <a:r>
              <a:rPr sz="1600" spc="-5" dirty="0">
                <a:latin typeface="Arial"/>
                <a:cs typeface="Arial"/>
              </a:rPr>
              <a:t>Patented </a:t>
            </a:r>
            <a:r>
              <a:rPr lang="en-US" sz="1600" spc="-5" dirty="0">
                <a:latin typeface="Arial"/>
                <a:cs typeface="Arial"/>
              </a:rPr>
              <a:t>l</a:t>
            </a:r>
            <a:r>
              <a:rPr sz="1600" spc="-5" dirty="0">
                <a:latin typeface="Arial"/>
                <a:cs typeface="Arial"/>
              </a:rPr>
              <a:t>uer placement at vents causes </a:t>
            </a:r>
            <a:r>
              <a:rPr sz="1600" dirty="0">
                <a:latin typeface="Arial"/>
                <a:cs typeface="Arial"/>
              </a:rPr>
              <a:t>CO2 </a:t>
            </a:r>
            <a:r>
              <a:rPr sz="1600" spc="-5" dirty="0">
                <a:latin typeface="Arial"/>
                <a:cs typeface="Arial"/>
              </a:rPr>
              <a:t>to be  “pulled” with exhaled</a:t>
            </a:r>
            <a:r>
              <a:rPr sz="1600" spc="-50" dirty="0">
                <a:latin typeface="Arial"/>
                <a:cs typeface="Arial"/>
              </a:rPr>
              <a:t> </a:t>
            </a:r>
            <a:r>
              <a:rPr sz="1600" spc="-5" dirty="0">
                <a:latin typeface="Arial"/>
                <a:cs typeface="Arial"/>
              </a:rPr>
              <a:t>air</a:t>
            </a:r>
            <a:endParaRPr sz="1600" dirty="0">
              <a:latin typeface="Arial"/>
              <a:cs typeface="Arial"/>
            </a:endParaRPr>
          </a:p>
        </p:txBody>
      </p:sp>
    </p:spTree>
    <p:extLst>
      <p:ext uri="{BB962C8B-B14F-4D97-AF65-F5344CB8AC3E}">
        <p14:creationId xmlns:p14="http://schemas.microsoft.com/office/powerpoint/2010/main" val="306512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7B6982CD-830F-2FE7-385A-83EFA69B0A6D}"/>
              </a:ext>
            </a:extLst>
          </p:cNvPr>
          <p:cNvPicPr>
            <a:picLocks noChangeAspect="1"/>
          </p:cNvPicPr>
          <p:nvPr/>
        </p:nvPicPr>
        <p:blipFill rotWithShape="1">
          <a:blip r:embed="rId3"/>
          <a:srcRect l="32444" t="54232" r="45477" b="18652"/>
          <a:stretch/>
        </p:blipFill>
        <p:spPr>
          <a:xfrm>
            <a:off x="4808306" y="1375005"/>
            <a:ext cx="7188485" cy="4847302"/>
          </a:xfrm>
          <a:prstGeom prst="rect">
            <a:avLst/>
          </a:prstGeom>
          <a:noFill/>
        </p:spPr>
      </p:pic>
      <p:sp>
        <p:nvSpPr>
          <p:cNvPr id="8" name="Title 7">
            <a:extLst>
              <a:ext uri="{FF2B5EF4-FFF2-40B4-BE49-F238E27FC236}">
                <a16:creationId xmlns:a16="http://schemas.microsoft.com/office/drawing/2014/main" id="{5B67DB81-4603-E24B-949D-89E1D55A28CD}"/>
              </a:ext>
            </a:extLst>
          </p:cNvPr>
          <p:cNvSpPr>
            <a:spLocks noGrp="1"/>
          </p:cNvSpPr>
          <p:nvPr>
            <p:ph type="title"/>
          </p:nvPr>
        </p:nvSpPr>
        <p:spPr>
          <a:xfrm>
            <a:off x="522219" y="274154"/>
            <a:ext cx="10515600" cy="813766"/>
          </a:xfrm>
        </p:spPr>
        <p:txBody>
          <a:bodyPr vert="horz" lIns="91440" tIns="45720" rIns="91440" bIns="45720" rtlCol="0" anchor="ctr">
            <a:normAutofit/>
          </a:bodyPr>
          <a:lstStyle/>
          <a:p>
            <a:r>
              <a:rPr lang="en-US" kern="1200" dirty="0">
                <a:latin typeface="Arial" panose="020B0604020202020204" pitchFamily="34" charset="0"/>
                <a:ea typeface="+mj-ea"/>
                <a:cs typeface="Arial" panose="020B0604020202020204" pitchFamily="34" charset="0"/>
              </a:rPr>
              <a:t>Salter </a:t>
            </a:r>
            <a:r>
              <a:rPr lang="en-US" kern="1200" dirty="0" err="1">
                <a:latin typeface="Arial" panose="020B0604020202020204" pitchFamily="34" charset="0"/>
                <a:ea typeface="+mj-ea"/>
                <a:cs typeface="Arial" panose="020B0604020202020204" pitchFamily="34" charset="0"/>
              </a:rPr>
              <a:t>CapnoVue</a:t>
            </a:r>
            <a:r>
              <a:rPr lang="en-US" kern="1200" dirty="0">
                <a:latin typeface="Arial" panose="020B0604020202020204" pitchFamily="34" charset="0"/>
                <a:ea typeface="+mj-ea"/>
                <a:cs typeface="Arial" panose="020B0604020202020204" pitchFamily="34" charset="0"/>
              </a:rPr>
              <a:t> Scope Mask</a:t>
            </a:r>
          </a:p>
        </p:txBody>
      </p:sp>
      <p:sp>
        <p:nvSpPr>
          <p:cNvPr id="2" name="Slide Number Placeholder 1" hidden="1">
            <a:extLst>
              <a:ext uri="{FF2B5EF4-FFF2-40B4-BE49-F238E27FC236}">
                <a16:creationId xmlns:a16="http://schemas.microsoft.com/office/drawing/2014/main" id="{23A74119-D937-99DD-DB26-8FBD54224D92}"/>
              </a:ext>
            </a:extLst>
          </p:cNvPr>
          <p:cNvSpPr>
            <a:spLocks noGrp="1"/>
          </p:cNvSpPr>
          <p:nvPr>
            <p:ph type="sldNum" sz="quarter" idx="4294967295"/>
          </p:nvPr>
        </p:nvSpPr>
        <p:spPr>
          <a:xfrm>
            <a:off x="10810215" y="6443853"/>
            <a:ext cx="830696" cy="281997"/>
          </a:xfrm>
        </p:spPr>
        <p:txBody>
          <a:bodyPr/>
          <a:lstStyle/>
          <a:p>
            <a:pPr>
              <a:spcAft>
                <a:spcPts val="600"/>
              </a:spcAft>
            </a:pPr>
            <a:fld id="{94E0494F-D9D9-4FE9-B19B-AC7F2920D1CD}" type="slidenum">
              <a:rPr lang="en-US" smtClean="0"/>
              <a:pPr>
                <a:spcAft>
                  <a:spcPts val="600"/>
                </a:spcAft>
              </a:pPr>
              <a:t>17</a:t>
            </a:fld>
            <a:endParaRPr lang="en-US" dirty="0"/>
          </a:p>
        </p:txBody>
      </p:sp>
      <p:sp>
        <p:nvSpPr>
          <p:cNvPr id="11" name="TextBox 10">
            <a:extLst>
              <a:ext uri="{FF2B5EF4-FFF2-40B4-BE49-F238E27FC236}">
                <a16:creationId xmlns:a16="http://schemas.microsoft.com/office/drawing/2014/main" id="{D3D176D6-4AC2-61F6-D2AE-DBD716845464}"/>
              </a:ext>
            </a:extLst>
          </p:cNvPr>
          <p:cNvSpPr txBox="1"/>
          <p:nvPr/>
        </p:nvSpPr>
        <p:spPr>
          <a:xfrm>
            <a:off x="113015" y="1328660"/>
            <a:ext cx="4777483" cy="5016758"/>
          </a:xfrm>
          <a:prstGeom prst="rect">
            <a:avLst/>
          </a:prstGeom>
          <a:noFill/>
        </p:spPr>
        <p:txBody>
          <a:bodyPr wrap="square">
            <a:spAutoFit/>
          </a:bodyPr>
          <a:lstStyle/>
          <a:p>
            <a:r>
              <a:rPr lang="en-US" sz="2000" dirty="0">
                <a:solidFill>
                  <a:schemeClr val="accent1"/>
                </a:solidFill>
              </a:rPr>
              <a:t>Bilateral CO2 sample ports</a:t>
            </a:r>
          </a:p>
          <a:p>
            <a:endParaRPr lang="en-US" sz="2000" dirty="0">
              <a:solidFill>
                <a:schemeClr val="accent1"/>
              </a:solidFill>
            </a:endParaRPr>
          </a:p>
          <a:p>
            <a:r>
              <a:rPr lang="en-US" sz="2000" dirty="0">
                <a:solidFill>
                  <a:schemeClr val="accent1"/>
                </a:solidFill>
              </a:rPr>
              <a:t>4LPM – 10LPM; tested to 15 but signal is washed out</a:t>
            </a:r>
          </a:p>
          <a:p>
            <a:endParaRPr lang="en-US" sz="2000" dirty="0">
              <a:solidFill>
                <a:schemeClr val="accent1"/>
              </a:solidFill>
            </a:endParaRPr>
          </a:p>
          <a:p>
            <a:r>
              <a:rPr lang="en-US" sz="2000" dirty="0">
                <a:solidFill>
                  <a:schemeClr val="accent1"/>
                </a:solidFill>
              </a:rPr>
              <a:t>40-60% FiO2</a:t>
            </a:r>
          </a:p>
          <a:p>
            <a:endParaRPr lang="en-US" sz="2000" dirty="0">
              <a:solidFill>
                <a:schemeClr val="accent1"/>
              </a:solidFill>
            </a:endParaRPr>
          </a:p>
          <a:p>
            <a:r>
              <a:rPr lang="en-US" sz="2000" dirty="0">
                <a:solidFill>
                  <a:schemeClr val="accent1"/>
                </a:solidFill>
              </a:rPr>
              <a:t>Can compete with POM</a:t>
            </a:r>
          </a:p>
          <a:p>
            <a:endParaRPr lang="en-US" sz="2000" dirty="0">
              <a:solidFill>
                <a:schemeClr val="accent1"/>
              </a:solidFill>
            </a:endParaRPr>
          </a:p>
          <a:p>
            <a:r>
              <a:rPr lang="en-US" sz="2000" dirty="0">
                <a:solidFill>
                  <a:schemeClr val="accent1"/>
                </a:solidFill>
              </a:rPr>
              <a:t>POM goes up to 85% or greater FiO2</a:t>
            </a:r>
          </a:p>
          <a:p>
            <a:endParaRPr lang="en-US" sz="2000" dirty="0">
              <a:solidFill>
                <a:schemeClr val="accent1"/>
              </a:solidFill>
            </a:endParaRPr>
          </a:p>
          <a:p>
            <a:r>
              <a:rPr lang="en-US" sz="2000" dirty="0">
                <a:solidFill>
                  <a:schemeClr val="accent1"/>
                </a:solidFill>
              </a:rPr>
              <a:t>POM aperture has flaps that close around the scope</a:t>
            </a:r>
          </a:p>
          <a:p>
            <a:endParaRPr lang="en-US" sz="2000" dirty="0">
              <a:solidFill>
                <a:schemeClr val="accent1"/>
              </a:solidFill>
            </a:endParaRPr>
          </a:p>
          <a:p>
            <a:r>
              <a:rPr lang="en-US" sz="2000" dirty="0">
                <a:solidFill>
                  <a:schemeClr val="accent1"/>
                </a:solidFill>
              </a:rPr>
              <a:t>POM has 2 entry points, oral or nasal, depending on the procedure </a:t>
            </a:r>
          </a:p>
        </p:txBody>
      </p:sp>
      <p:sp>
        <p:nvSpPr>
          <p:cNvPr id="13" name="TextBox 12">
            <a:extLst>
              <a:ext uri="{FF2B5EF4-FFF2-40B4-BE49-F238E27FC236}">
                <a16:creationId xmlns:a16="http://schemas.microsoft.com/office/drawing/2014/main" id="{4176F722-7AD2-85A8-40E3-6719FF192D04}"/>
              </a:ext>
            </a:extLst>
          </p:cNvPr>
          <p:cNvSpPr txBox="1"/>
          <p:nvPr/>
        </p:nvSpPr>
        <p:spPr>
          <a:xfrm>
            <a:off x="5116531" y="6110297"/>
            <a:ext cx="6493268" cy="307777"/>
          </a:xfrm>
          <a:prstGeom prst="rect">
            <a:avLst/>
          </a:prstGeom>
          <a:noFill/>
        </p:spPr>
        <p:txBody>
          <a:bodyPr wrap="square" rtlCol="0">
            <a:spAutoFit/>
          </a:bodyPr>
          <a:lstStyle/>
          <a:p>
            <a:r>
              <a:rPr lang="en-US" sz="1400" dirty="0"/>
              <a:t>Used During Aerosolization Concerns or Increased O2 Requirements</a:t>
            </a:r>
          </a:p>
        </p:txBody>
      </p:sp>
    </p:spTree>
    <p:extLst>
      <p:ext uri="{BB962C8B-B14F-4D97-AF65-F5344CB8AC3E}">
        <p14:creationId xmlns:p14="http://schemas.microsoft.com/office/powerpoint/2010/main" val="810549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F460F1-EE23-1E59-A8FE-A865DD505CEB}"/>
              </a:ext>
            </a:extLst>
          </p:cNvPr>
          <p:cNvSpPr>
            <a:spLocks noGrp="1"/>
          </p:cNvSpPr>
          <p:nvPr>
            <p:ph idx="1"/>
          </p:nvPr>
        </p:nvSpPr>
        <p:spPr>
          <a:xfrm>
            <a:off x="522218" y="5959254"/>
            <a:ext cx="4268841" cy="412722"/>
          </a:xfrm>
        </p:spPr>
        <p:txBody>
          <a:bodyPr>
            <a:normAutofit/>
          </a:bodyPr>
          <a:lstStyle/>
          <a:p>
            <a:pPr algn="ctr"/>
            <a:r>
              <a:rPr lang="en-US" sz="1200" i="1" dirty="0"/>
              <a:t>Standard connector GSL only come in Westmed branded</a:t>
            </a:r>
          </a:p>
        </p:txBody>
      </p:sp>
      <p:sp>
        <p:nvSpPr>
          <p:cNvPr id="3" name="Slide Number Placeholder 2">
            <a:extLst>
              <a:ext uri="{FF2B5EF4-FFF2-40B4-BE49-F238E27FC236}">
                <a16:creationId xmlns:a16="http://schemas.microsoft.com/office/drawing/2014/main" id="{9582413F-C1A5-8323-9D4C-AEEAE67BDB2D}"/>
              </a:ext>
            </a:extLst>
          </p:cNvPr>
          <p:cNvSpPr>
            <a:spLocks noGrp="1"/>
          </p:cNvSpPr>
          <p:nvPr>
            <p:ph type="sldNum" sz="quarter" idx="4"/>
          </p:nvPr>
        </p:nvSpPr>
        <p:spPr/>
        <p:txBody>
          <a:bodyPr/>
          <a:lstStyle/>
          <a:p>
            <a:fld id="{065D75E3-62B6-C44A-8295-14DF27978E1A}" type="slidenum">
              <a:rPr lang="en-US" smtClean="0"/>
              <a:pPr/>
              <a:t>18</a:t>
            </a:fld>
            <a:endParaRPr lang="en-US" dirty="0"/>
          </a:p>
        </p:txBody>
      </p:sp>
      <p:sp>
        <p:nvSpPr>
          <p:cNvPr id="4" name="Title 3">
            <a:extLst>
              <a:ext uri="{FF2B5EF4-FFF2-40B4-BE49-F238E27FC236}">
                <a16:creationId xmlns:a16="http://schemas.microsoft.com/office/drawing/2014/main" id="{E56C4344-E0DD-6FA8-E685-76FE661B6C2F}"/>
              </a:ext>
            </a:extLst>
          </p:cNvPr>
          <p:cNvSpPr>
            <a:spLocks noGrp="1"/>
          </p:cNvSpPr>
          <p:nvPr>
            <p:ph type="title"/>
          </p:nvPr>
        </p:nvSpPr>
        <p:spPr/>
        <p:txBody>
          <a:bodyPr/>
          <a:lstStyle/>
          <a:p>
            <a:r>
              <a:rPr lang="en-US" dirty="0"/>
              <a:t>Gas sample lines</a:t>
            </a:r>
          </a:p>
        </p:txBody>
      </p:sp>
      <p:sp>
        <p:nvSpPr>
          <p:cNvPr id="7" name="TextBox 6">
            <a:extLst>
              <a:ext uri="{FF2B5EF4-FFF2-40B4-BE49-F238E27FC236}">
                <a16:creationId xmlns:a16="http://schemas.microsoft.com/office/drawing/2014/main" id="{FC02228A-4D1E-7206-E634-8EAB3FE49AFA}"/>
              </a:ext>
            </a:extLst>
          </p:cNvPr>
          <p:cNvSpPr txBox="1"/>
          <p:nvPr/>
        </p:nvSpPr>
        <p:spPr>
          <a:xfrm>
            <a:off x="6643863" y="3464483"/>
            <a:ext cx="1514157"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With ET adapter</a:t>
            </a:r>
          </a:p>
        </p:txBody>
      </p:sp>
      <p:pic>
        <p:nvPicPr>
          <p:cNvPr id="9" name="Picture 8">
            <a:extLst>
              <a:ext uri="{FF2B5EF4-FFF2-40B4-BE49-F238E27FC236}">
                <a16:creationId xmlns:a16="http://schemas.microsoft.com/office/drawing/2014/main" id="{AC02C97B-EE04-41C4-99BF-ECB567EB7C4C}"/>
              </a:ext>
            </a:extLst>
          </p:cNvPr>
          <p:cNvPicPr>
            <a:picLocks noChangeAspect="1"/>
          </p:cNvPicPr>
          <p:nvPr/>
        </p:nvPicPr>
        <p:blipFill>
          <a:blip r:embed="rId2"/>
          <a:stretch>
            <a:fillRect/>
          </a:stretch>
        </p:blipFill>
        <p:spPr>
          <a:xfrm>
            <a:off x="5077824" y="3779221"/>
            <a:ext cx="3558555" cy="2104555"/>
          </a:xfrm>
          <a:prstGeom prst="rect">
            <a:avLst/>
          </a:prstGeom>
        </p:spPr>
      </p:pic>
      <p:pic>
        <p:nvPicPr>
          <p:cNvPr id="5" name="Picture 4">
            <a:extLst>
              <a:ext uri="{FF2B5EF4-FFF2-40B4-BE49-F238E27FC236}">
                <a16:creationId xmlns:a16="http://schemas.microsoft.com/office/drawing/2014/main" id="{E3FBFFCD-4D84-8602-0426-AFF10B56356D}"/>
              </a:ext>
            </a:extLst>
          </p:cNvPr>
          <p:cNvPicPr>
            <a:picLocks noChangeAspect="1"/>
          </p:cNvPicPr>
          <p:nvPr/>
        </p:nvPicPr>
        <p:blipFill>
          <a:blip r:embed="rId3"/>
          <a:stretch>
            <a:fillRect/>
          </a:stretch>
        </p:blipFill>
        <p:spPr>
          <a:xfrm>
            <a:off x="5077825" y="1321951"/>
            <a:ext cx="4932736" cy="2149648"/>
          </a:xfrm>
          <a:prstGeom prst="rect">
            <a:avLst/>
          </a:prstGeom>
          <a:ln w="6350" cap="sq">
            <a:solidFill>
              <a:srgbClr val="000000"/>
            </a:solidFill>
            <a:prstDash val="solid"/>
            <a:miter lim="800000"/>
          </a:ln>
          <a:effectLst/>
        </p:spPr>
      </p:pic>
      <p:pic>
        <p:nvPicPr>
          <p:cNvPr id="6" name="Picture 5">
            <a:extLst>
              <a:ext uri="{FF2B5EF4-FFF2-40B4-BE49-F238E27FC236}">
                <a16:creationId xmlns:a16="http://schemas.microsoft.com/office/drawing/2014/main" id="{5BD1B731-AD56-2384-F740-761E7C40F830}"/>
              </a:ext>
            </a:extLst>
          </p:cNvPr>
          <p:cNvPicPr>
            <a:picLocks noChangeAspect="1"/>
          </p:cNvPicPr>
          <p:nvPr/>
        </p:nvPicPr>
        <p:blipFill>
          <a:blip r:embed="rId4"/>
          <a:stretch>
            <a:fillRect/>
          </a:stretch>
        </p:blipFill>
        <p:spPr>
          <a:xfrm>
            <a:off x="522219" y="1321951"/>
            <a:ext cx="4268841" cy="2149647"/>
          </a:xfrm>
          <a:prstGeom prst="rect">
            <a:avLst/>
          </a:prstGeom>
          <a:ln w="6350" cap="sq">
            <a:solidFill>
              <a:srgbClr val="000000"/>
            </a:solidFill>
            <a:prstDash val="solid"/>
            <a:miter lim="800000"/>
          </a:ln>
          <a:effectLst/>
        </p:spPr>
      </p:pic>
      <p:pic>
        <p:nvPicPr>
          <p:cNvPr id="8" name="Picture 7">
            <a:extLst>
              <a:ext uri="{FF2B5EF4-FFF2-40B4-BE49-F238E27FC236}">
                <a16:creationId xmlns:a16="http://schemas.microsoft.com/office/drawing/2014/main" id="{F8918990-40A9-9CC7-DE81-4029A588F410}"/>
              </a:ext>
            </a:extLst>
          </p:cNvPr>
          <p:cNvPicPr>
            <a:picLocks noChangeAspect="1"/>
          </p:cNvPicPr>
          <p:nvPr/>
        </p:nvPicPr>
        <p:blipFill>
          <a:blip r:embed="rId5"/>
          <a:stretch>
            <a:fillRect/>
          </a:stretch>
        </p:blipFill>
        <p:spPr>
          <a:xfrm>
            <a:off x="522218" y="3781937"/>
            <a:ext cx="4268842" cy="2093527"/>
          </a:xfrm>
          <a:prstGeom prst="rect">
            <a:avLst/>
          </a:prstGeom>
          <a:ln w="6350" cap="sq">
            <a:solidFill>
              <a:srgbClr val="000000"/>
            </a:solidFill>
            <a:prstDash val="solid"/>
            <a:miter lim="800000"/>
          </a:ln>
          <a:effectLst/>
        </p:spPr>
      </p:pic>
      <p:sp>
        <p:nvSpPr>
          <p:cNvPr id="10" name="Content Placeholder 1">
            <a:extLst>
              <a:ext uri="{FF2B5EF4-FFF2-40B4-BE49-F238E27FC236}">
                <a16:creationId xmlns:a16="http://schemas.microsoft.com/office/drawing/2014/main" id="{3B43B317-FDFE-F197-B5F8-94789CB6B58E}"/>
              </a:ext>
            </a:extLst>
          </p:cNvPr>
          <p:cNvSpPr txBox="1">
            <a:spLocks/>
          </p:cNvSpPr>
          <p:nvPr/>
        </p:nvSpPr>
        <p:spPr>
          <a:xfrm>
            <a:off x="5561090" y="5959254"/>
            <a:ext cx="2592021" cy="4127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i="1" dirty="0"/>
              <a:t>ET adapter only comes separately</a:t>
            </a:r>
          </a:p>
        </p:txBody>
      </p:sp>
    </p:spTree>
    <p:extLst>
      <p:ext uri="{BB962C8B-B14F-4D97-AF65-F5344CB8AC3E}">
        <p14:creationId xmlns:p14="http://schemas.microsoft.com/office/powerpoint/2010/main" val="641033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7738D7-588D-ED50-498A-6D9AA6F7D807}"/>
              </a:ext>
            </a:extLst>
          </p:cNvPr>
          <p:cNvSpPr>
            <a:spLocks noGrp="1"/>
          </p:cNvSpPr>
          <p:nvPr>
            <p:ph type="sldNum" sz="quarter" idx="4"/>
          </p:nvPr>
        </p:nvSpPr>
        <p:spPr/>
        <p:txBody>
          <a:bodyPr/>
          <a:lstStyle/>
          <a:p>
            <a:fld id="{065D75E3-62B6-C44A-8295-14DF27978E1A}" type="slidenum">
              <a:rPr lang="en-US" smtClean="0"/>
              <a:pPr/>
              <a:t>19</a:t>
            </a:fld>
            <a:endParaRPr lang="en-US" dirty="0"/>
          </a:p>
        </p:txBody>
      </p:sp>
      <p:sp>
        <p:nvSpPr>
          <p:cNvPr id="5" name="Rectangle: Rounded Corners 4">
            <a:extLst>
              <a:ext uri="{FF2B5EF4-FFF2-40B4-BE49-F238E27FC236}">
                <a16:creationId xmlns:a16="http://schemas.microsoft.com/office/drawing/2014/main" id="{3DDF7284-26DA-37C9-1531-B834B08352CD}"/>
              </a:ext>
            </a:extLst>
          </p:cNvPr>
          <p:cNvSpPr/>
          <p:nvPr/>
        </p:nvSpPr>
        <p:spPr>
          <a:xfrm>
            <a:off x="8689997" y="1413451"/>
            <a:ext cx="3211739" cy="48219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F12BA78-B06C-0994-B3B5-B322DB1FFACF}"/>
              </a:ext>
            </a:extLst>
          </p:cNvPr>
          <p:cNvSpPr/>
          <p:nvPr/>
        </p:nvSpPr>
        <p:spPr>
          <a:xfrm>
            <a:off x="4798418" y="1386862"/>
            <a:ext cx="3211739" cy="51299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60DA623-0471-1082-2C90-B0F979EA88C6}"/>
              </a:ext>
            </a:extLst>
          </p:cNvPr>
          <p:cNvSpPr/>
          <p:nvPr/>
        </p:nvSpPr>
        <p:spPr>
          <a:xfrm>
            <a:off x="505809" y="1424087"/>
            <a:ext cx="3211739" cy="48219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4243C745-D2C6-369C-F221-9568C1E9CD22}"/>
              </a:ext>
            </a:extLst>
          </p:cNvPr>
          <p:cNvSpPr txBox="1">
            <a:spLocks/>
          </p:cNvSpPr>
          <p:nvPr/>
        </p:nvSpPr>
        <p:spPr>
          <a:xfrm>
            <a:off x="492147" y="484629"/>
            <a:ext cx="11562968" cy="5552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lumMod val="85000"/>
                    <a:lumOff val="15000"/>
                  </a:schemeClr>
                </a:solidFill>
                <a:ea typeface="+mj-ea"/>
              </a:rPr>
              <a:t>Monitoring Interfaces</a:t>
            </a:r>
          </a:p>
        </p:txBody>
      </p:sp>
      <p:sp>
        <p:nvSpPr>
          <p:cNvPr id="10" name="Text Placeholder 1">
            <a:extLst>
              <a:ext uri="{FF2B5EF4-FFF2-40B4-BE49-F238E27FC236}">
                <a16:creationId xmlns:a16="http://schemas.microsoft.com/office/drawing/2014/main" id="{F26F4E0D-1BC4-5EC5-7C0A-97834CE89AE0}"/>
              </a:ext>
            </a:extLst>
          </p:cNvPr>
          <p:cNvSpPr txBox="1">
            <a:spLocks/>
          </p:cNvSpPr>
          <p:nvPr/>
        </p:nvSpPr>
        <p:spPr>
          <a:xfrm>
            <a:off x="596735" y="1457819"/>
            <a:ext cx="3035499" cy="4582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Arial" panose="020B0604020202020204" pitchFamily="34" charset="0"/>
                <a:cs typeface="Arial" panose="020B0604020202020204" pitchFamily="34" charset="0"/>
              </a:rPr>
              <a:t>Standard Connectors</a:t>
            </a:r>
          </a:p>
        </p:txBody>
      </p:sp>
      <p:sp>
        <p:nvSpPr>
          <p:cNvPr id="11" name="Content Placeholder 2">
            <a:extLst>
              <a:ext uri="{FF2B5EF4-FFF2-40B4-BE49-F238E27FC236}">
                <a16:creationId xmlns:a16="http://schemas.microsoft.com/office/drawing/2014/main" id="{F6F9ADA9-B6CD-862A-4CC5-09F47AC3BA6B}"/>
              </a:ext>
            </a:extLst>
          </p:cNvPr>
          <p:cNvSpPr txBox="1">
            <a:spLocks/>
          </p:cNvSpPr>
          <p:nvPr/>
        </p:nvSpPr>
        <p:spPr>
          <a:xfrm>
            <a:off x="499911" y="2120893"/>
            <a:ext cx="3594461" cy="1643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latin typeface="Arial" panose="020B0604020202020204" pitchFamily="34" charset="0"/>
                <a:cs typeface="Arial" panose="020B0604020202020204" pitchFamily="34" charset="0"/>
              </a:rPr>
              <a:t>Work with any non-proprietary monitor</a:t>
            </a:r>
          </a:p>
          <a:p>
            <a:r>
              <a:rPr lang="en-US" sz="1600" dirty="0">
                <a:solidFill>
                  <a:schemeClr val="tx1"/>
                </a:solidFill>
                <a:latin typeface="Arial" panose="020B0604020202020204" pitchFamily="34" charset="0"/>
                <a:cs typeface="Arial" panose="020B0604020202020204" pitchFamily="34" charset="0"/>
              </a:rPr>
              <a:t>Generic male or female luer lock</a:t>
            </a:r>
          </a:p>
          <a:p>
            <a:pPr marL="0" indent="0">
              <a:buNone/>
            </a:pPr>
            <a:endParaRPr lang="en-US" sz="2000" dirty="0">
              <a:solidFill>
                <a:schemeClr val="tx1"/>
              </a:solidFill>
              <a:latin typeface="Arial" panose="020B060402020202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A1760299-5B59-769C-5B24-11DD715497B4}"/>
              </a:ext>
            </a:extLst>
          </p:cNvPr>
          <p:cNvSpPr txBox="1">
            <a:spLocks/>
          </p:cNvSpPr>
          <p:nvPr/>
        </p:nvSpPr>
        <p:spPr>
          <a:xfrm>
            <a:off x="4738663" y="1440729"/>
            <a:ext cx="3343692" cy="4582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Arial" panose="020B0604020202020204" pitchFamily="34" charset="0"/>
                <a:cs typeface="Arial" panose="020B0604020202020204" pitchFamily="34" charset="0"/>
              </a:rPr>
              <a:t>Reflective Connectors</a:t>
            </a:r>
          </a:p>
        </p:txBody>
      </p:sp>
      <p:sp>
        <p:nvSpPr>
          <p:cNvPr id="13" name="TextBox 12">
            <a:extLst>
              <a:ext uri="{FF2B5EF4-FFF2-40B4-BE49-F238E27FC236}">
                <a16:creationId xmlns:a16="http://schemas.microsoft.com/office/drawing/2014/main" id="{56D8EF6E-E6DF-4EA4-0045-25E150A0F1B4}"/>
              </a:ext>
            </a:extLst>
          </p:cNvPr>
          <p:cNvSpPr txBox="1"/>
          <p:nvPr/>
        </p:nvSpPr>
        <p:spPr>
          <a:xfrm>
            <a:off x="1144451" y="3808036"/>
            <a:ext cx="2041537" cy="261610"/>
          </a:xfrm>
          <a:prstGeom prst="rect">
            <a:avLst/>
          </a:prstGeom>
          <a:noFill/>
        </p:spPr>
        <p:txBody>
          <a:bodyPr wrap="square" rtlCol="0">
            <a:spAutoFit/>
          </a:bodyPr>
          <a:lstStyle/>
          <a:p>
            <a:r>
              <a:rPr lang="en-US" sz="1050" dirty="0"/>
              <a:t>Female              Male</a:t>
            </a:r>
          </a:p>
        </p:txBody>
      </p:sp>
      <p:sp>
        <p:nvSpPr>
          <p:cNvPr id="14" name="Text Placeholder 1">
            <a:extLst>
              <a:ext uri="{FF2B5EF4-FFF2-40B4-BE49-F238E27FC236}">
                <a16:creationId xmlns:a16="http://schemas.microsoft.com/office/drawing/2014/main" id="{7F6C695D-3824-42A7-26AA-56E98A4C7598}"/>
              </a:ext>
            </a:extLst>
          </p:cNvPr>
          <p:cNvSpPr txBox="1">
            <a:spLocks/>
          </p:cNvSpPr>
          <p:nvPr/>
        </p:nvSpPr>
        <p:spPr>
          <a:xfrm>
            <a:off x="8786176" y="2119423"/>
            <a:ext cx="3199909" cy="3971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Gill Sans Nova"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Gill Sans Nova"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Gill Sans Nova"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Gill Sans Nova"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Gill Sans Nova"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sz="1600" b="0" dirty="0" err="1">
                <a:solidFill>
                  <a:schemeClr val="tx1"/>
                </a:solidFill>
                <a:latin typeface="Arial" panose="020B0604020202020204" pitchFamily="34" charset="0"/>
                <a:cs typeface="Arial" panose="020B0604020202020204" pitchFamily="34" charset="0"/>
              </a:rPr>
              <a:t>Capnoflex</a:t>
            </a:r>
            <a:r>
              <a:rPr lang="en-US" sz="1600" b="0" dirty="0">
                <a:solidFill>
                  <a:schemeClr val="tx1"/>
                </a:solidFill>
                <a:latin typeface="Arial" panose="020B0604020202020204" pitchFamily="34" charset="0"/>
                <a:cs typeface="Arial" panose="020B0604020202020204" pitchFamily="34" charset="0"/>
              </a:rPr>
              <a:t> Connectors</a:t>
            </a:r>
          </a:p>
        </p:txBody>
      </p:sp>
      <p:pic>
        <p:nvPicPr>
          <p:cNvPr id="15" name="Picture 14">
            <a:extLst>
              <a:ext uri="{FF2B5EF4-FFF2-40B4-BE49-F238E27FC236}">
                <a16:creationId xmlns:a16="http://schemas.microsoft.com/office/drawing/2014/main" id="{10B5F9A8-4DD5-8BAF-F59F-0EDD480850B1}"/>
              </a:ext>
            </a:extLst>
          </p:cNvPr>
          <p:cNvPicPr>
            <a:picLocks noChangeAspect="1"/>
          </p:cNvPicPr>
          <p:nvPr/>
        </p:nvPicPr>
        <p:blipFill>
          <a:blip r:embed="rId2"/>
          <a:stretch>
            <a:fillRect/>
          </a:stretch>
        </p:blipFill>
        <p:spPr>
          <a:xfrm>
            <a:off x="8850079" y="2923564"/>
            <a:ext cx="1500354" cy="1385524"/>
          </a:xfrm>
          <a:prstGeom prst="rect">
            <a:avLst/>
          </a:prstGeom>
        </p:spPr>
      </p:pic>
      <p:sp>
        <p:nvSpPr>
          <p:cNvPr id="16" name="Content Placeholder 2">
            <a:extLst>
              <a:ext uri="{FF2B5EF4-FFF2-40B4-BE49-F238E27FC236}">
                <a16:creationId xmlns:a16="http://schemas.microsoft.com/office/drawing/2014/main" id="{9A9B7C48-053E-9A43-F538-269D669BDEA4}"/>
              </a:ext>
            </a:extLst>
          </p:cNvPr>
          <p:cNvSpPr txBox="1">
            <a:spLocks/>
          </p:cNvSpPr>
          <p:nvPr/>
        </p:nvSpPr>
        <p:spPr>
          <a:xfrm>
            <a:off x="9129822" y="2420489"/>
            <a:ext cx="2925293" cy="458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1"/>
                </a:solidFill>
                <a:latin typeface="Arial" panose="020B0604020202020204" pitchFamily="34" charset="0"/>
                <a:cs typeface="Arial" panose="020B0604020202020204" pitchFamily="34" charset="0"/>
              </a:rPr>
              <a:t>GE DASH &amp; </a:t>
            </a:r>
            <a:r>
              <a:rPr lang="en-US" sz="1200" dirty="0" err="1">
                <a:solidFill>
                  <a:schemeClr val="tx1"/>
                </a:solidFill>
                <a:latin typeface="Arial" panose="020B0604020202020204" pitchFamily="34" charset="0"/>
                <a:cs typeface="Arial" panose="020B0604020202020204" pitchFamily="34" charset="0"/>
              </a:rPr>
              <a:t>Carescape</a:t>
            </a:r>
            <a:r>
              <a:rPr lang="en-US" sz="1200" dirty="0">
                <a:solidFill>
                  <a:schemeClr val="tx1"/>
                </a:solidFill>
                <a:latin typeface="Arial" panose="020B0604020202020204" pitchFamily="34" charset="0"/>
                <a:cs typeface="Arial" panose="020B0604020202020204" pitchFamily="34" charset="0"/>
              </a:rPr>
              <a:t>,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Philips, Spacelabs</a:t>
            </a:r>
            <a:endParaRPr lang="en-US" sz="1800" dirty="0">
              <a:solidFill>
                <a:schemeClr val="tx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830147F-7AC3-5760-F03E-E8722AE27FC0}"/>
              </a:ext>
            </a:extLst>
          </p:cNvPr>
          <p:cNvCxnSpPr/>
          <p:nvPr/>
        </p:nvCxnSpPr>
        <p:spPr>
          <a:xfrm>
            <a:off x="4302343" y="1386862"/>
            <a:ext cx="0" cy="5150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015578-D9F8-E67A-A5FC-DD36EE8967B0}"/>
              </a:ext>
            </a:extLst>
          </p:cNvPr>
          <p:cNvCxnSpPr/>
          <p:nvPr/>
        </p:nvCxnSpPr>
        <p:spPr>
          <a:xfrm>
            <a:off x="8491825" y="1336507"/>
            <a:ext cx="0" cy="5150339"/>
          </a:xfrm>
          <a:prstGeom prst="line">
            <a:avLst/>
          </a:prstGeom>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6FED961E-7E81-6DE3-B892-E6912EA3A275}"/>
              </a:ext>
            </a:extLst>
          </p:cNvPr>
          <p:cNvSpPr txBox="1">
            <a:spLocks/>
          </p:cNvSpPr>
          <p:nvPr/>
        </p:nvSpPr>
        <p:spPr>
          <a:xfrm>
            <a:off x="4817637" y="2115736"/>
            <a:ext cx="3466219" cy="5129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err="1">
                <a:solidFill>
                  <a:schemeClr val="tx1"/>
                </a:solidFill>
                <a:latin typeface="Arial" panose="020B0604020202020204" pitchFamily="34" charset="0"/>
                <a:cs typeface="Arial" panose="020B0604020202020204" pitchFamily="34" charset="0"/>
              </a:rPr>
              <a:t>Microstream</a:t>
            </a:r>
            <a:r>
              <a:rPr lang="en-US" sz="1600" dirty="0">
                <a:solidFill>
                  <a:schemeClr val="tx1"/>
                </a:solidFill>
                <a:latin typeface="Arial" panose="020B0604020202020204" pitchFamily="34" charset="0"/>
                <a:cs typeface="Arial" panose="020B0604020202020204" pitchFamily="34" charset="0"/>
              </a:rPr>
              <a:t> monitors</a:t>
            </a:r>
          </a:p>
        </p:txBody>
      </p:sp>
      <p:sp>
        <p:nvSpPr>
          <p:cNvPr id="20" name="Content Placeholder 2">
            <a:extLst>
              <a:ext uri="{FF2B5EF4-FFF2-40B4-BE49-F238E27FC236}">
                <a16:creationId xmlns:a16="http://schemas.microsoft.com/office/drawing/2014/main" id="{3A2419AA-F94C-413B-3AA4-922BE2FFE7ED}"/>
              </a:ext>
            </a:extLst>
          </p:cNvPr>
          <p:cNvSpPr txBox="1">
            <a:spLocks/>
          </p:cNvSpPr>
          <p:nvPr/>
        </p:nvSpPr>
        <p:spPr>
          <a:xfrm>
            <a:off x="8867474" y="4466598"/>
            <a:ext cx="3466219" cy="458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latin typeface="Arial" panose="020B0604020202020204" pitchFamily="34" charset="0"/>
                <a:cs typeface="Arial" panose="020B0604020202020204" pitchFamily="34" charset="0"/>
              </a:rPr>
              <a:t>Masimo </a:t>
            </a:r>
            <a:r>
              <a:rPr lang="en-US" sz="1600" dirty="0" err="1">
                <a:solidFill>
                  <a:schemeClr val="tx1"/>
                </a:solidFill>
                <a:latin typeface="Arial" panose="020B0604020202020204" pitchFamily="34" charset="0"/>
                <a:cs typeface="Arial" panose="020B0604020202020204" pitchFamily="34" charset="0"/>
              </a:rPr>
              <a:t>NomoLine</a:t>
            </a:r>
            <a:endParaRPr lang="en-US" sz="1600"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B56FE6E-424C-73AA-B53F-AB2F96E06950}"/>
              </a:ext>
            </a:extLst>
          </p:cNvPr>
          <p:cNvSpPr txBox="1"/>
          <p:nvPr/>
        </p:nvSpPr>
        <p:spPr>
          <a:xfrm>
            <a:off x="10458736" y="3250504"/>
            <a:ext cx="1533654" cy="553998"/>
          </a:xfrm>
          <a:prstGeom prst="rect">
            <a:avLst/>
          </a:prstGeom>
          <a:noFill/>
        </p:spPr>
        <p:txBody>
          <a:bodyPr wrap="square" rtlCol="0">
            <a:spAutoFit/>
          </a:bodyPr>
          <a:lstStyle/>
          <a:p>
            <a:pPr algn="ctr"/>
            <a:r>
              <a:rPr lang="en-US" sz="1000" dirty="0" err="1">
                <a:latin typeface="Arial" panose="020B0604020202020204" pitchFamily="34" charset="0"/>
                <a:cs typeface="Arial" panose="020B0604020202020204" pitchFamily="34" charset="0"/>
              </a:rPr>
              <a:t>AirLife</a:t>
            </a:r>
            <a:r>
              <a:rPr lang="en-US" sz="1000" dirty="0">
                <a:latin typeface="Arial" panose="020B0604020202020204" pitchFamily="34" charset="0"/>
                <a:cs typeface="Arial" panose="020B0604020202020204" pitchFamily="34" charset="0"/>
              </a:rPr>
              <a:t> now has access do these through the legacy Vyaire portfolio!</a:t>
            </a:r>
          </a:p>
        </p:txBody>
      </p:sp>
      <p:sp>
        <p:nvSpPr>
          <p:cNvPr id="22" name="Text Placeholder 3">
            <a:extLst>
              <a:ext uri="{FF2B5EF4-FFF2-40B4-BE49-F238E27FC236}">
                <a16:creationId xmlns:a16="http://schemas.microsoft.com/office/drawing/2014/main" id="{43990F06-65AC-B1FC-ED72-1120C720BB45}"/>
              </a:ext>
            </a:extLst>
          </p:cNvPr>
          <p:cNvSpPr txBox="1">
            <a:spLocks/>
          </p:cNvSpPr>
          <p:nvPr/>
        </p:nvSpPr>
        <p:spPr>
          <a:xfrm>
            <a:off x="8698086" y="1454073"/>
            <a:ext cx="3211740" cy="4582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Arial" panose="020B0604020202020204" pitchFamily="34" charset="0"/>
                <a:cs typeface="Arial" panose="020B0604020202020204" pitchFamily="34" charset="0"/>
              </a:rPr>
              <a:t>Proprietary Connectors</a:t>
            </a:r>
          </a:p>
        </p:txBody>
      </p:sp>
      <p:pic>
        <p:nvPicPr>
          <p:cNvPr id="23" name="Picture 22" descr="A close-up of a tube&#10;&#10;Description automatically generated with low confidence">
            <a:extLst>
              <a:ext uri="{FF2B5EF4-FFF2-40B4-BE49-F238E27FC236}">
                <a16:creationId xmlns:a16="http://schemas.microsoft.com/office/drawing/2014/main" id="{0B79368B-F0CA-99C4-314C-619AB5346CC3}"/>
              </a:ext>
            </a:extLst>
          </p:cNvPr>
          <p:cNvPicPr>
            <a:picLocks noChangeAspect="1"/>
          </p:cNvPicPr>
          <p:nvPr/>
        </p:nvPicPr>
        <p:blipFill rotWithShape="1">
          <a:blip r:embed="rId3"/>
          <a:srcRect t="21566" b="18545"/>
          <a:stretch/>
        </p:blipFill>
        <p:spPr>
          <a:xfrm>
            <a:off x="8798752" y="5015676"/>
            <a:ext cx="3187333" cy="1272559"/>
          </a:xfrm>
          <a:prstGeom prst="rect">
            <a:avLst/>
          </a:prstGeom>
          <a:effectLst/>
        </p:spPr>
      </p:pic>
      <p:pic>
        <p:nvPicPr>
          <p:cNvPr id="24" name="Picture 23">
            <a:extLst>
              <a:ext uri="{FF2B5EF4-FFF2-40B4-BE49-F238E27FC236}">
                <a16:creationId xmlns:a16="http://schemas.microsoft.com/office/drawing/2014/main" id="{C7863672-9D8C-7ED8-4870-084CA96A1597}"/>
              </a:ext>
            </a:extLst>
          </p:cNvPr>
          <p:cNvPicPr>
            <a:picLocks noChangeAspect="1"/>
          </p:cNvPicPr>
          <p:nvPr/>
        </p:nvPicPr>
        <p:blipFill>
          <a:blip r:embed="rId4"/>
          <a:stretch>
            <a:fillRect/>
          </a:stretch>
        </p:blipFill>
        <p:spPr>
          <a:xfrm rot="5400000">
            <a:off x="1200420" y="2904573"/>
            <a:ext cx="647700" cy="1047750"/>
          </a:xfrm>
          <a:prstGeom prst="rect">
            <a:avLst/>
          </a:prstGeom>
        </p:spPr>
      </p:pic>
      <p:pic>
        <p:nvPicPr>
          <p:cNvPr id="25" name="Picture 24" descr="A picture containing plastic&#10;&#10;Description automatically generated">
            <a:extLst>
              <a:ext uri="{FF2B5EF4-FFF2-40B4-BE49-F238E27FC236}">
                <a16:creationId xmlns:a16="http://schemas.microsoft.com/office/drawing/2014/main" id="{1D461B17-FC07-3F3C-6015-D2F5F0F29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01222" y="2892452"/>
            <a:ext cx="955238" cy="1197920"/>
          </a:xfrm>
          <a:prstGeom prst="rect">
            <a:avLst/>
          </a:prstGeom>
        </p:spPr>
      </p:pic>
      <p:sp>
        <p:nvSpPr>
          <p:cNvPr id="26" name="Multiplication Sign 25">
            <a:extLst>
              <a:ext uri="{FF2B5EF4-FFF2-40B4-BE49-F238E27FC236}">
                <a16:creationId xmlns:a16="http://schemas.microsoft.com/office/drawing/2014/main" id="{F4655766-7875-6D1D-7809-FF1A6133EB14}"/>
              </a:ext>
            </a:extLst>
          </p:cNvPr>
          <p:cNvSpPr/>
          <p:nvPr/>
        </p:nvSpPr>
        <p:spPr>
          <a:xfrm>
            <a:off x="8798752" y="4732503"/>
            <a:ext cx="395958" cy="330539"/>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906D827-E41B-5A70-A8B0-735235FA2C71}"/>
              </a:ext>
            </a:extLst>
          </p:cNvPr>
          <p:cNvSpPr txBox="1"/>
          <p:nvPr/>
        </p:nvSpPr>
        <p:spPr>
          <a:xfrm>
            <a:off x="9126200" y="4770814"/>
            <a:ext cx="2037472"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Not in our portfolio</a:t>
            </a:r>
          </a:p>
        </p:txBody>
      </p:sp>
      <p:pic>
        <p:nvPicPr>
          <p:cNvPr id="28" name="Picture 27">
            <a:extLst>
              <a:ext uri="{FF2B5EF4-FFF2-40B4-BE49-F238E27FC236}">
                <a16:creationId xmlns:a16="http://schemas.microsoft.com/office/drawing/2014/main" id="{E4C6C9C3-59AB-B746-B39B-526AD2420C13}"/>
              </a:ext>
            </a:extLst>
          </p:cNvPr>
          <p:cNvPicPr>
            <a:picLocks noChangeAspect="1"/>
          </p:cNvPicPr>
          <p:nvPr/>
        </p:nvPicPr>
        <p:blipFill>
          <a:blip r:embed="rId6"/>
          <a:stretch>
            <a:fillRect/>
          </a:stretch>
        </p:blipFill>
        <p:spPr>
          <a:xfrm rot="952152">
            <a:off x="5066030" y="3342612"/>
            <a:ext cx="1552659" cy="900835"/>
          </a:xfrm>
          <a:prstGeom prst="rect">
            <a:avLst/>
          </a:prstGeom>
        </p:spPr>
      </p:pic>
      <p:pic>
        <p:nvPicPr>
          <p:cNvPr id="29" name="Picture 28">
            <a:extLst>
              <a:ext uri="{FF2B5EF4-FFF2-40B4-BE49-F238E27FC236}">
                <a16:creationId xmlns:a16="http://schemas.microsoft.com/office/drawing/2014/main" id="{31A02490-15EE-90C9-7493-19348BBB110F}"/>
              </a:ext>
            </a:extLst>
          </p:cNvPr>
          <p:cNvPicPr>
            <a:picLocks noChangeAspect="1"/>
          </p:cNvPicPr>
          <p:nvPr/>
        </p:nvPicPr>
        <p:blipFill>
          <a:blip r:embed="rId7"/>
          <a:stretch>
            <a:fillRect/>
          </a:stretch>
        </p:blipFill>
        <p:spPr>
          <a:xfrm>
            <a:off x="6644022" y="3392529"/>
            <a:ext cx="1466850" cy="895350"/>
          </a:xfrm>
          <a:prstGeom prst="rect">
            <a:avLst/>
          </a:prstGeom>
        </p:spPr>
      </p:pic>
      <p:sp>
        <p:nvSpPr>
          <p:cNvPr id="30" name="TextBox 29">
            <a:extLst>
              <a:ext uri="{FF2B5EF4-FFF2-40B4-BE49-F238E27FC236}">
                <a16:creationId xmlns:a16="http://schemas.microsoft.com/office/drawing/2014/main" id="{463A8ADC-0B14-EE56-9963-DCC88F708A6B}"/>
              </a:ext>
            </a:extLst>
          </p:cNvPr>
          <p:cNvSpPr txBox="1"/>
          <p:nvPr/>
        </p:nvSpPr>
        <p:spPr>
          <a:xfrm>
            <a:off x="5304344" y="4290641"/>
            <a:ext cx="1072681" cy="600164"/>
          </a:xfrm>
          <a:prstGeom prst="rect">
            <a:avLst/>
          </a:prstGeom>
          <a:noFill/>
        </p:spPr>
        <p:txBody>
          <a:bodyPr wrap="square" rtlCol="0">
            <a:spAutoFit/>
          </a:bodyPr>
          <a:lstStyle/>
          <a:p>
            <a:pPr algn="ctr"/>
            <a:r>
              <a:rPr lang="en-US" sz="1100" dirty="0"/>
              <a:t>Orange</a:t>
            </a:r>
          </a:p>
          <a:p>
            <a:pPr algn="ctr"/>
            <a:r>
              <a:rPr lang="en-US" sz="1100" dirty="0"/>
              <a:t>Short Term Use</a:t>
            </a:r>
          </a:p>
        </p:txBody>
      </p:sp>
      <p:sp>
        <p:nvSpPr>
          <p:cNvPr id="31" name="TextBox 30">
            <a:extLst>
              <a:ext uri="{FF2B5EF4-FFF2-40B4-BE49-F238E27FC236}">
                <a16:creationId xmlns:a16="http://schemas.microsoft.com/office/drawing/2014/main" id="{3CEEFFD4-B610-1A98-7104-AF5FE7805117}"/>
              </a:ext>
            </a:extLst>
          </p:cNvPr>
          <p:cNvSpPr txBox="1"/>
          <p:nvPr/>
        </p:nvSpPr>
        <p:spPr>
          <a:xfrm>
            <a:off x="6962832" y="4277008"/>
            <a:ext cx="987740" cy="600164"/>
          </a:xfrm>
          <a:prstGeom prst="rect">
            <a:avLst/>
          </a:prstGeom>
          <a:noFill/>
        </p:spPr>
        <p:txBody>
          <a:bodyPr wrap="square" rtlCol="0">
            <a:spAutoFit/>
          </a:bodyPr>
          <a:lstStyle/>
          <a:p>
            <a:pPr algn="ctr"/>
            <a:r>
              <a:rPr lang="en-US" sz="1100" dirty="0"/>
              <a:t>Yellow</a:t>
            </a:r>
          </a:p>
          <a:p>
            <a:pPr algn="ctr"/>
            <a:r>
              <a:rPr lang="en-US" sz="1100" dirty="0"/>
              <a:t>Long-Term Use</a:t>
            </a:r>
          </a:p>
        </p:txBody>
      </p:sp>
      <p:sp>
        <p:nvSpPr>
          <p:cNvPr id="32" name="Content Placeholder 2">
            <a:extLst>
              <a:ext uri="{FF2B5EF4-FFF2-40B4-BE49-F238E27FC236}">
                <a16:creationId xmlns:a16="http://schemas.microsoft.com/office/drawing/2014/main" id="{17EF8391-15E1-3451-EF2C-E9BF6214D0F8}"/>
              </a:ext>
            </a:extLst>
          </p:cNvPr>
          <p:cNvSpPr txBox="1">
            <a:spLocks/>
          </p:cNvSpPr>
          <p:nvPr/>
        </p:nvSpPr>
        <p:spPr>
          <a:xfrm>
            <a:off x="5042005" y="2437450"/>
            <a:ext cx="2968152" cy="741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1"/>
                </a:solidFill>
                <a:latin typeface="Arial" panose="020B0604020202020204" pitchFamily="34" charset="0"/>
                <a:cs typeface="Arial" panose="020B0604020202020204" pitchFamily="34" charset="0"/>
              </a:rPr>
              <a:t>Medtronic, Philips, Stryker/Physio </a:t>
            </a:r>
            <a:r>
              <a:rPr lang="en-US" sz="1200" dirty="0" err="1">
                <a:solidFill>
                  <a:schemeClr val="tx1"/>
                </a:solidFill>
                <a:latin typeface="Arial" panose="020B0604020202020204" pitchFamily="34" charset="0"/>
                <a:cs typeface="Arial" panose="020B0604020202020204" pitchFamily="34" charset="0"/>
              </a:rPr>
              <a:t>Lifepak</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Criticare</a:t>
            </a:r>
            <a:r>
              <a:rPr lang="en-US" sz="1200" dirty="0">
                <a:solidFill>
                  <a:schemeClr val="tx1"/>
                </a:solidFill>
                <a:latin typeface="Arial" panose="020B0604020202020204" pitchFamily="34" charset="0"/>
                <a:cs typeface="Arial" panose="020B0604020202020204" pitchFamily="34" charset="0"/>
              </a:rPr>
              <a:t>, Masimo, BD Alaris pain pumps, Mindray</a:t>
            </a:r>
          </a:p>
        </p:txBody>
      </p:sp>
      <p:pic>
        <p:nvPicPr>
          <p:cNvPr id="38" name="Picture 37">
            <a:extLst>
              <a:ext uri="{FF2B5EF4-FFF2-40B4-BE49-F238E27FC236}">
                <a16:creationId xmlns:a16="http://schemas.microsoft.com/office/drawing/2014/main" id="{E76AB857-7211-5F91-7991-DDD23D498303}"/>
              </a:ext>
            </a:extLst>
          </p:cNvPr>
          <p:cNvPicPr>
            <a:picLocks noChangeAspect="1"/>
          </p:cNvPicPr>
          <p:nvPr/>
        </p:nvPicPr>
        <p:blipFill rotWithShape="1">
          <a:blip r:embed="rId8"/>
          <a:srcRect l="24649"/>
          <a:stretch/>
        </p:blipFill>
        <p:spPr>
          <a:xfrm rot="16200000">
            <a:off x="6021159" y="40617"/>
            <a:ext cx="766256" cy="975947"/>
          </a:xfrm>
          <a:prstGeom prst="rect">
            <a:avLst/>
          </a:prstGeom>
        </p:spPr>
      </p:pic>
      <p:sp>
        <p:nvSpPr>
          <p:cNvPr id="40" name="TextBox 39">
            <a:extLst>
              <a:ext uri="{FF2B5EF4-FFF2-40B4-BE49-F238E27FC236}">
                <a16:creationId xmlns:a16="http://schemas.microsoft.com/office/drawing/2014/main" id="{4A2E8B06-8F7E-D1EB-F6C4-2730E03A830E}"/>
              </a:ext>
            </a:extLst>
          </p:cNvPr>
          <p:cNvSpPr txBox="1"/>
          <p:nvPr/>
        </p:nvSpPr>
        <p:spPr>
          <a:xfrm>
            <a:off x="6821564" y="276011"/>
            <a:ext cx="1670261" cy="430887"/>
          </a:xfrm>
          <a:prstGeom prst="rect">
            <a:avLst/>
          </a:prstGeom>
          <a:noFill/>
        </p:spPr>
        <p:txBody>
          <a:bodyPr wrap="square" rtlCol="0">
            <a:spAutoFit/>
          </a:bodyPr>
          <a:lstStyle/>
          <a:p>
            <a:pPr algn="ctr"/>
            <a:r>
              <a:rPr lang="en-US" sz="1100" dirty="0"/>
              <a:t>Blue luer connector (Medtronic only)</a:t>
            </a:r>
          </a:p>
        </p:txBody>
      </p:sp>
      <p:sp>
        <p:nvSpPr>
          <p:cNvPr id="41" name="TextBox 40">
            <a:extLst>
              <a:ext uri="{FF2B5EF4-FFF2-40B4-BE49-F238E27FC236}">
                <a16:creationId xmlns:a16="http://schemas.microsoft.com/office/drawing/2014/main" id="{B7C6E70D-68D4-734D-5B99-81DC3A512297}"/>
              </a:ext>
            </a:extLst>
          </p:cNvPr>
          <p:cNvSpPr txBox="1"/>
          <p:nvPr/>
        </p:nvSpPr>
        <p:spPr>
          <a:xfrm>
            <a:off x="500247" y="4213133"/>
            <a:ext cx="369811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Used on anesthesia machines </a:t>
            </a:r>
            <a:br>
              <a:rPr lang="en-US" sz="1600" dirty="0"/>
            </a:br>
            <a:r>
              <a:rPr lang="en-US" sz="1600" dirty="0"/>
              <a:t>in OR or GI suite</a:t>
            </a:r>
          </a:p>
        </p:txBody>
      </p:sp>
      <p:sp>
        <p:nvSpPr>
          <p:cNvPr id="42" name="TextBox 41">
            <a:extLst>
              <a:ext uri="{FF2B5EF4-FFF2-40B4-BE49-F238E27FC236}">
                <a16:creationId xmlns:a16="http://schemas.microsoft.com/office/drawing/2014/main" id="{A50169AB-F205-1A17-DCDF-2457E9430AB2}"/>
              </a:ext>
            </a:extLst>
          </p:cNvPr>
          <p:cNvSpPr txBox="1"/>
          <p:nvPr/>
        </p:nvSpPr>
        <p:spPr>
          <a:xfrm>
            <a:off x="4810183" y="5115282"/>
            <a:ext cx="369811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Used on pain pumps, multi-parameter monitors, transport monitors</a:t>
            </a:r>
          </a:p>
        </p:txBody>
      </p:sp>
    </p:spTree>
    <p:extLst>
      <p:ext uri="{BB962C8B-B14F-4D97-AF65-F5344CB8AC3E}">
        <p14:creationId xmlns:p14="http://schemas.microsoft.com/office/powerpoint/2010/main" val="209396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3" grpId="0"/>
      <p:bldP spid="14" grpId="0"/>
      <p:bldP spid="16" grpId="0"/>
      <p:bldP spid="19" grpId="0"/>
      <p:bldP spid="20" grpId="0"/>
      <p:bldP spid="21" grpId="0"/>
      <p:bldP spid="22" grpId="0"/>
      <p:bldP spid="26" grpId="0" animBg="1"/>
      <p:bldP spid="27" grpId="0"/>
      <p:bldP spid="30" grpId="0"/>
      <p:bldP spid="31" grpId="0"/>
      <p:bldP spid="32" grpId="0"/>
      <p:bldP spid="40" grpId="0"/>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46098" y="1245866"/>
            <a:ext cx="11643844" cy="2635337"/>
          </a:xfrm>
          <a:prstGeom prst="rect">
            <a:avLst/>
          </a:prstGeom>
        </p:spPr>
        <p:txBody>
          <a:bodyPr vert="horz" wrap="square" lIns="0" tIns="13970" rIns="0" bIns="0" rtlCol="0">
            <a:spAutoFit/>
          </a:bodyPr>
          <a:lstStyle/>
          <a:p>
            <a:pPr marL="12700" marR="123825">
              <a:lnSpc>
                <a:spcPct val="99700"/>
              </a:lnSpc>
              <a:spcBef>
                <a:spcPts val="110"/>
              </a:spcBef>
            </a:pPr>
            <a:r>
              <a:rPr lang="en-US" sz="2800" spc="-5" dirty="0">
                <a:solidFill>
                  <a:schemeClr val="bg1"/>
                </a:solidFill>
                <a:latin typeface="Calibri" panose="020F0502020204030204" pitchFamily="34" charset="0"/>
                <a:cs typeface="Calibri" panose="020F0502020204030204" pitchFamily="34" charset="0"/>
              </a:rPr>
              <a:t>Non-invasive m</a:t>
            </a:r>
            <a:r>
              <a:rPr lang="en-US" sz="2800" dirty="0">
                <a:solidFill>
                  <a:schemeClr val="bg1"/>
                </a:solidFill>
                <a:latin typeface="Calibri" panose="020F0502020204030204" pitchFamily="34" charset="0"/>
                <a:cs typeface="Calibri" panose="020F0502020204030204" pitchFamily="34" charset="0"/>
              </a:rPr>
              <a:t>easurement of carbon dioxide (CO2) exhaled with every breath.</a:t>
            </a:r>
          </a:p>
          <a:p>
            <a:pPr marL="12700" marR="123825">
              <a:lnSpc>
                <a:spcPct val="99700"/>
              </a:lnSpc>
              <a:spcBef>
                <a:spcPts val="110"/>
              </a:spcBef>
            </a:pPr>
            <a:endParaRPr lang="en-US" sz="2800" dirty="0">
              <a:solidFill>
                <a:schemeClr val="bg1"/>
              </a:solidFill>
              <a:latin typeface="Calibri" panose="020F0502020204030204" pitchFamily="34" charset="0"/>
              <a:cs typeface="Calibri" panose="020F0502020204030204" pitchFamily="34" charset="0"/>
            </a:endParaRPr>
          </a:p>
          <a:p>
            <a:pPr marL="12700" marR="123825">
              <a:lnSpc>
                <a:spcPct val="99700"/>
              </a:lnSpc>
              <a:spcBef>
                <a:spcPts val="110"/>
              </a:spcBef>
            </a:pPr>
            <a:r>
              <a:rPr lang="en-US" sz="2800" dirty="0">
                <a:solidFill>
                  <a:schemeClr val="bg1"/>
                </a:solidFill>
                <a:latin typeface="Calibri" panose="020F0502020204030204" pitchFamily="34" charset="0"/>
                <a:cs typeface="Calibri" panose="020F0502020204030204" pitchFamily="34" charset="0"/>
              </a:rPr>
              <a:t>Known as ETCO2 or End tidal CO2</a:t>
            </a:r>
          </a:p>
          <a:p>
            <a:pPr marL="12700" marR="123825">
              <a:lnSpc>
                <a:spcPct val="99700"/>
              </a:lnSpc>
              <a:spcBef>
                <a:spcPts val="110"/>
              </a:spcBef>
            </a:pPr>
            <a:endParaRPr lang="en-US" sz="2800" dirty="0">
              <a:solidFill>
                <a:schemeClr val="bg1"/>
              </a:solidFill>
              <a:cs typeface="Arial" panose="020B0604020202020204" pitchFamily="34" charset="0"/>
            </a:endParaRPr>
          </a:p>
          <a:p>
            <a:endParaRPr lang="en-US" sz="2800" dirty="0">
              <a:solidFill>
                <a:schemeClr val="bg1"/>
              </a:solidFill>
            </a:endParaRPr>
          </a:p>
          <a:p>
            <a:pPr marL="12700" marR="123825">
              <a:lnSpc>
                <a:spcPct val="99700"/>
              </a:lnSpc>
              <a:spcBef>
                <a:spcPts val="110"/>
              </a:spcBef>
            </a:pPr>
            <a:endParaRPr lang="en-US" sz="2700" dirty="0">
              <a:latin typeface="Calibri"/>
              <a:cs typeface="Calibri"/>
            </a:endParaRPr>
          </a:p>
        </p:txBody>
      </p:sp>
      <p:sp>
        <p:nvSpPr>
          <p:cNvPr id="6" name="Title 4">
            <a:extLst>
              <a:ext uri="{FF2B5EF4-FFF2-40B4-BE49-F238E27FC236}">
                <a16:creationId xmlns:a16="http://schemas.microsoft.com/office/drawing/2014/main" id="{F4E914D1-70E5-4E9B-96BC-24B6DB84C332}"/>
              </a:ext>
            </a:extLst>
          </p:cNvPr>
          <p:cNvSpPr>
            <a:spLocks noGrp="1"/>
          </p:cNvSpPr>
          <p:nvPr>
            <p:ph type="ctrTitle" idx="4294967295"/>
          </p:nvPr>
        </p:nvSpPr>
        <p:spPr>
          <a:xfrm>
            <a:off x="0" y="136525"/>
            <a:ext cx="5621338" cy="639763"/>
          </a:xfrm>
        </p:spPr>
        <p:txBody>
          <a:bodyPr>
            <a:normAutofit/>
          </a:bodyPr>
          <a:lstStyle/>
          <a:p>
            <a:r>
              <a:rPr lang="en-US" dirty="0">
                <a:solidFill>
                  <a:schemeClr val="bg1"/>
                </a:solidFill>
              </a:rPr>
              <a:t>Capnography</a:t>
            </a:r>
            <a:r>
              <a:rPr lang="en-US" dirty="0"/>
              <a:t> </a:t>
            </a:r>
            <a:r>
              <a:rPr lang="en-US" dirty="0">
                <a:solidFill>
                  <a:schemeClr val="bg1"/>
                </a:solidFill>
              </a:rPr>
              <a:t>Definition</a:t>
            </a:r>
          </a:p>
        </p:txBody>
      </p:sp>
      <p:sp>
        <p:nvSpPr>
          <p:cNvPr id="2" name="TextBox 1">
            <a:extLst>
              <a:ext uri="{FF2B5EF4-FFF2-40B4-BE49-F238E27FC236}">
                <a16:creationId xmlns:a16="http://schemas.microsoft.com/office/drawing/2014/main" id="{326C8130-64B0-473A-A072-32D3F2ADDE95}"/>
              </a:ext>
            </a:extLst>
          </p:cNvPr>
          <p:cNvSpPr txBox="1"/>
          <p:nvPr/>
        </p:nvSpPr>
        <p:spPr>
          <a:xfrm>
            <a:off x="484120" y="2809845"/>
            <a:ext cx="6324251" cy="3943644"/>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lang="en-US" sz="2800" dirty="0">
                <a:solidFill>
                  <a:schemeClr val="bg1">
                    <a:lumMod val="85000"/>
                  </a:schemeClr>
                </a:solidFill>
                <a:latin typeface="Calibri" panose="020F0502020204030204" pitchFamily="34" charset="0"/>
                <a:cs typeface="Calibri" panose="020F0502020204030204" pitchFamily="34" charset="0"/>
              </a:rPr>
              <a:t>Utilized in Multiple Settings </a:t>
            </a:r>
          </a:p>
          <a:p>
            <a:pPr marR="0" lvl="0" algn="l" defTabSz="914400" rtl="0" eaLnBrk="1" fontAlgn="auto" latinLnBrk="0" hangingPunct="1">
              <a:lnSpc>
                <a:spcPct val="90000"/>
              </a:lnSpc>
              <a:spcBef>
                <a:spcPts val="1000"/>
              </a:spcBef>
              <a:spcAft>
                <a:spcPts val="0"/>
              </a:spcAft>
              <a:buClrTx/>
              <a:buSzTx/>
              <a:tabLst/>
              <a:defRPr/>
            </a:pPr>
            <a:r>
              <a:rPr kumimoji="0" lang="en-US" sz="2200" b="1" i="0" u="none" strike="noStrike" kern="1200" cap="none" spc="0" normalizeH="0" baseline="0" noProof="0" dirty="0">
                <a:ln>
                  <a:noFill/>
                </a:ln>
                <a:solidFill>
                  <a:schemeClr val="bg1">
                    <a:lumMod val="85000"/>
                  </a:schemeClr>
                </a:solidFill>
                <a:effectLst/>
                <a:uLnTx/>
                <a:uFillTx/>
                <a:latin typeface="Calibri" panose="020F0502020204030204" pitchFamily="34" charset="0"/>
                <a:cs typeface="Calibri" panose="020F0502020204030204" pitchFamily="34" charset="0"/>
              </a:rPr>
              <a:t>OR - PACU</a:t>
            </a:r>
            <a:r>
              <a:rPr kumimoji="0" lang="en-US" sz="2200" b="0" i="0" u="none" strike="noStrike" kern="1200" cap="none" spc="0" normalizeH="0" baseline="0" noProof="0" dirty="0">
                <a:ln>
                  <a:noFill/>
                </a:ln>
                <a:solidFill>
                  <a:schemeClr val="bg1">
                    <a:lumMod val="85000"/>
                  </a:schemeClr>
                </a:solidFill>
                <a:effectLst/>
                <a:uLnTx/>
                <a:uFillTx/>
                <a:latin typeface="Calibri" panose="020F0502020204030204" pitchFamily="34" charset="0"/>
                <a:cs typeface="Calibri" panose="020F0502020204030204" pitchFamily="34" charset="0"/>
              </a:rPr>
              <a:t>			Transport</a:t>
            </a:r>
          </a:p>
          <a:p>
            <a:pPr marR="0" lvl="0" algn="l" defTabSz="914400" rtl="0" eaLnBrk="1" fontAlgn="auto" latinLnBrk="0" hangingPunct="1">
              <a:lnSpc>
                <a:spcPct val="90000"/>
              </a:lnSpc>
              <a:spcBef>
                <a:spcPts val="1000"/>
              </a:spcBef>
              <a:spcAft>
                <a:spcPts val="0"/>
              </a:spcAft>
              <a:buClrTx/>
              <a:buSzTx/>
              <a:tabLst/>
              <a:defRPr/>
            </a:pPr>
            <a:r>
              <a:rPr lang="en-US" sz="2200" b="1" dirty="0">
                <a:solidFill>
                  <a:schemeClr val="bg1">
                    <a:lumMod val="85000"/>
                  </a:schemeClr>
                </a:solidFill>
                <a:latin typeface="Calibri" panose="020F0502020204030204" pitchFamily="34" charset="0"/>
                <a:cs typeface="Calibri" panose="020F0502020204030204" pitchFamily="34" charset="0"/>
              </a:rPr>
              <a:t>GI    	</a:t>
            </a:r>
            <a:r>
              <a:rPr kumimoji="0" lang="en-US" sz="2200" b="0" i="0" u="none" strike="noStrike" kern="1200" cap="none" spc="0" normalizeH="0" baseline="0" noProof="0" dirty="0">
                <a:ln>
                  <a:noFill/>
                </a:ln>
                <a:solidFill>
                  <a:schemeClr val="bg1">
                    <a:lumMod val="85000"/>
                  </a:schemeClr>
                </a:solidFill>
                <a:effectLst/>
                <a:uLnTx/>
                <a:uFillTx/>
                <a:latin typeface="Calibri" panose="020F0502020204030204" pitchFamily="34" charset="0"/>
                <a:cs typeface="Calibri" panose="020F0502020204030204" pitchFamily="34" charset="0"/>
              </a:rPr>
              <a:t>			IR</a:t>
            </a:r>
          </a:p>
          <a:p>
            <a:pPr marR="0" lvl="0" algn="l" defTabSz="914400" rtl="0" eaLnBrk="1" fontAlgn="auto" latinLnBrk="0" hangingPunct="1">
              <a:lnSpc>
                <a:spcPct val="90000"/>
              </a:lnSpc>
              <a:spcBef>
                <a:spcPts val="1000"/>
              </a:spcBef>
              <a:spcAft>
                <a:spcPts val="0"/>
              </a:spcAft>
              <a:buClrTx/>
              <a:buSzTx/>
              <a:tabLst/>
              <a:defRPr/>
            </a:pPr>
            <a:r>
              <a:rPr kumimoji="0" lang="en-US" sz="2200" b="0" i="0" u="none" strike="noStrike" kern="1200" cap="none" spc="0" normalizeH="0" baseline="0" noProof="0" dirty="0">
                <a:ln>
                  <a:noFill/>
                </a:ln>
                <a:solidFill>
                  <a:schemeClr val="bg1">
                    <a:lumMod val="85000"/>
                  </a:schemeClr>
                </a:solidFill>
                <a:effectLst/>
                <a:uLnTx/>
                <a:uFillTx/>
                <a:latin typeface="Calibri" panose="020F0502020204030204" pitchFamily="34" charset="0"/>
                <a:cs typeface="Calibri" panose="020F0502020204030204" pitchFamily="34" charset="0"/>
              </a:rPr>
              <a:t>ICU				Progressive Care</a:t>
            </a:r>
          </a:p>
          <a:p>
            <a:pPr>
              <a:lnSpc>
                <a:spcPct val="90000"/>
              </a:lnSpc>
              <a:spcBef>
                <a:spcPts val="1000"/>
              </a:spcBef>
              <a:defRPr/>
            </a:pPr>
            <a:r>
              <a:rPr lang="en-US" sz="2200" dirty="0">
                <a:solidFill>
                  <a:schemeClr val="bg1">
                    <a:lumMod val="85000"/>
                  </a:schemeClr>
                </a:solidFill>
                <a:latin typeface="Calibri" panose="020F0502020204030204" pitchFamily="34" charset="0"/>
                <a:cs typeface="Calibri" panose="020F0502020204030204" pitchFamily="34" charset="0"/>
              </a:rPr>
              <a:t>ED				Cardiology</a:t>
            </a:r>
          </a:p>
          <a:p>
            <a:pPr marR="0" lvl="0" algn="l" defTabSz="914400" rtl="0" eaLnBrk="1" fontAlgn="auto" latinLnBrk="0" hangingPunct="1">
              <a:lnSpc>
                <a:spcPct val="90000"/>
              </a:lnSpc>
              <a:spcBef>
                <a:spcPts val="1000"/>
              </a:spcBef>
              <a:spcAft>
                <a:spcPts val="0"/>
              </a:spcAft>
              <a:buClrTx/>
              <a:buSzTx/>
              <a:tabLst/>
              <a:defRPr/>
            </a:pPr>
            <a:r>
              <a:rPr kumimoji="0" lang="en-US" sz="2200" b="0" i="0" u="none" strike="noStrike" kern="1200" cap="none" spc="0" normalizeH="0" baseline="0" noProof="0" dirty="0">
                <a:ln>
                  <a:noFill/>
                </a:ln>
                <a:solidFill>
                  <a:schemeClr val="bg1">
                    <a:lumMod val="85000"/>
                  </a:schemeClr>
                </a:solidFill>
                <a:effectLst/>
                <a:uLnTx/>
                <a:uFillTx/>
                <a:latin typeface="Calibri" panose="020F0502020204030204" pitchFamily="34" charset="0"/>
                <a:cs typeface="Calibri" panose="020F0502020204030204" pitchFamily="34" charset="0"/>
              </a:rPr>
              <a:t>Labor Delivery			EMS</a:t>
            </a:r>
          </a:p>
          <a:p>
            <a:pPr marR="0" lvl="0" algn="l" defTabSz="914400" rtl="0" eaLnBrk="1" fontAlgn="auto" latinLnBrk="0" hangingPunct="1">
              <a:lnSpc>
                <a:spcPct val="90000"/>
              </a:lnSpc>
              <a:spcBef>
                <a:spcPts val="1000"/>
              </a:spcBef>
              <a:spcAft>
                <a:spcPts val="0"/>
              </a:spcAft>
              <a:buClrTx/>
              <a:buSzTx/>
              <a:tabLst/>
              <a:defRPr/>
            </a:pPr>
            <a:r>
              <a:rPr lang="en-US" sz="2200" dirty="0">
                <a:solidFill>
                  <a:schemeClr val="bg1">
                    <a:lumMod val="85000"/>
                  </a:schemeClr>
                </a:solidFill>
                <a:latin typeface="Calibri" panose="020F0502020204030204" pitchFamily="34" charset="0"/>
                <a:cs typeface="Calibri" panose="020F0502020204030204" pitchFamily="34" charset="0"/>
              </a:rPr>
              <a:t>Med-Surg			Cath Lab</a:t>
            </a:r>
            <a:endParaRPr kumimoji="0" lang="en-US" sz="2200" b="0" i="0" u="none" strike="noStrike" kern="1200" cap="none" spc="0" normalizeH="0" baseline="0" noProof="0" dirty="0">
              <a:ln>
                <a:noFill/>
              </a:ln>
              <a:solidFill>
                <a:schemeClr val="bg1">
                  <a:lumMod val="85000"/>
                </a:schemeClr>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799EAD1-278A-B769-9AB9-5A2BFB24B054}"/>
              </a:ext>
            </a:extLst>
          </p:cNvPr>
          <p:cNvPicPr>
            <a:picLocks noChangeAspect="1"/>
          </p:cNvPicPr>
          <p:nvPr/>
        </p:nvPicPr>
        <p:blipFill>
          <a:blip r:embed="rId4"/>
          <a:stretch>
            <a:fillRect/>
          </a:stretch>
        </p:blipFill>
        <p:spPr>
          <a:xfrm>
            <a:off x="7217648" y="3573129"/>
            <a:ext cx="4628255" cy="241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0077DA28-C514-5F09-9535-E7CD37F8E867}"/>
              </a:ext>
            </a:extLst>
          </p:cNvPr>
          <p:cNvSpPr txBox="1"/>
          <p:nvPr/>
        </p:nvSpPr>
        <p:spPr>
          <a:xfrm>
            <a:off x="194747" y="6338364"/>
            <a:ext cx="122916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Important because it can indicate the interventions the clinician can do like adjust medications or ventilator settings</a:t>
            </a:r>
          </a:p>
        </p:txBody>
      </p:sp>
    </p:spTree>
    <p:extLst>
      <p:ext uri="{BB962C8B-B14F-4D97-AF65-F5344CB8AC3E}">
        <p14:creationId xmlns:p14="http://schemas.microsoft.com/office/powerpoint/2010/main" val="1840291752"/>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5A025F-D1C1-11FB-D4C5-59AEFF44C413}"/>
              </a:ext>
            </a:extLst>
          </p:cNvPr>
          <p:cNvSpPr>
            <a:spLocks noGrp="1"/>
          </p:cNvSpPr>
          <p:nvPr>
            <p:ph idx="1"/>
          </p:nvPr>
        </p:nvSpPr>
        <p:spPr>
          <a:xfrm>
            <a:off x="561975" y="1400176"/>
            <a:ext cx="8161269" cy="484284"/>
          </a:xfrm>
        </p:spPr>
        <p:txBody>
          <a:bodyPr/>
          <a:lstStyle/>
          <a:p>
            <a:r>
              <a:rPr lang="en-US" dirty="0" err="1"/>
              <a:t>Microstream</a:t>
            </a:r>
            <a:r>
              <a:rPr lang="en-US" dirty="0"/>
              <a:t> monitors are extremely sensitive to moisture</a:t>
            </a:r>
          </a:p>
        </p:txBody>
      </p:sp>
      <p:sp>
        <p:nvSpPr>
          <p:cNvPr id="3" name="Slide Number Placeholder 2">
            <a:extLst>
              <a:ext uri="{FF2B5EF4-FFF2-40B4-BE49-F238E27FC236}">
                <a16:creationId xmlns:a16="http://schemas.microsoft.com/office/drawing/2014/main" id="{5072735B-8BC7-99D3-F6DC-51CA546F8DA5}"/>
              </a:ext>
            </a:extLst>
          </p:cNvPr>
          <p:cNvSpPr>
            <a:spLocks noGrp="1"/>
          </p:cNvSpPr>
          <p:nvPr>
            <p:ph type="sldNum" sz="quarter" idx="4"/>
          </p:nvPr>
        </p:nvSpPr>
        <p:spPr/>
        <p:txBody>
          <a:bodyPr/>
          <a:lstStyle/>
          <a:p>
            <a:fld id="{065D75E3-62B6-C44A-8295-14DF27978E1A}" type="slidenum">
              <a:rPr lang="en-US" smtClean="0"/>
              <a:pPr/>
              <a:t>20</a:t>
            </a:fld>
            <a:endParaRPr lang="en-US" dirty="0"/>
          </a:p>
        </p:txBody>
      </p:sp>
      <p:sp>
        <p:nvSpPr>
          <p:cNvPr id="4" name="Title 3">
            <a:extLst>
              <a:ext uri="{FF2B5EF4-FFF2-40B4-BE49-F238E27FC236}">
                <a16:creationId xmlns:a16="http://schemas.microsoft.com/office/drawing/2014/main" id="{60ACE661-114B-4A24-2412-F96644CFFFE8}"/>
              </a:ext>
            </a:extLst>
          </p:cNvPr>
          <p:cNvSpPr>
            <a:spLocks noGrp="1"/>
          </p:cNvSpPr>
          <p:nvPr>
            <p:ph type="title"/>
          </p:nvPr>
        </p:nvSpPr>
        <p:spPr/>
        <p:txBody>
          <a:bodyPr/>
          <a:lstStyle/>
          <a:p>
            <a:r>
              <a:rPr lang="en-US" dirty="0"/>
              <a:t>Salter Reflective Connector Cannulas</a:t>
            </a:r>
          </a:p>
        </p:txBody>
      </p:sp>
      <p:pic>
        <p:nvPicPr>
          <p:cNvPr id="5" name="Picture 4">
            <a:extLst>
              <a:ext uri="{FF2B5EF4-FFF2-40B4-BE49-F238E27FC236}">
                <a16:creationId xmlns:a16="http://schemas.microsoft.com/office/drawing/2014/main" id="{69BDE630-916E-66A3-38C9-B0440BB6B0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5339"/>
          <a:stretch/>
        </p:blipFill>
        <p:spPr>
          <a:xfrm>
            <a:off x="4365296" y="2313357"/>
            <a:ext cx="882564" cy="136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587839A-1540-0494-D389-FEEA8A5FDB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flipV="1">
            <a:off x="9536478" y="1604226"/>
            <a:ext cx="1519174" cy="2460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179EE62-3B9C-4E99-A664-DD5C1FD1216B}"/>
              </a:ext>
            </a:extLst>
          </p:cNvPr>
          <p:cNvPicPr>
            <a:picLocks noChangeAspect="1"/>
          </p:cNvPicPr>
          <p:nvPr/>
        </p:nvPicPr>
        <p:blipFill>
          <a:blip r:embed="rId4"/>
          <a:stretch>
            <a:fillRect/>
          </a:stretch>
        </p:blipFill>
        <p:spPr>
          <a:xfrm>
            <a:off x="1076258" y="2254090"/>
            <a:ext cx="2663666" cy="1670662"/>
          </a:xfrm>
          <a:prstGeom prst="rect">
            <a:avLst/>
          </a:prstGeom>
        </p:spPr>
      </p:pic>
      <p:pic>
        <p:nvPicPr>
          <p:cNvPr id="11" name="Picture 10">
            <a:extLst>
              <a:ext uri="{FF2B5EF4-FFF2-40B4-BE49-F238E27FC236}">
                <a16:creationId xmlns:a16="http://schemas.microsoft.com/office/drawing/2014/main" id="{E59088D5-988D-38E9-F6F1-5C9FEFCC247D}"/>
              </a:ext>
            </a:extLst>
          </p:cNvPr>
          <p:cNvPicPr>
            <a:picLocks noChangeAspect="1"/>
          </p:cNvPicPr>
          <p:nvPr/>
        </p:nvPicPr>
        <p:blipFill>
          <a:blip r:embed="rId5"/>
          <a:stretch>
            <a:fillRect/>
          </a:stretch>
        </p:blipFill>
        <p:spPr>
          <a:xfrm>
            <a:off x="5780019" y="2124271"/>
            <a:ext cx="2943225" cy="1743075"/>
          </a:xfrm>
          <a:prstGeom prst="rect">
            <a:avLst/>
          </a:prstGeom>
        </p:spPr>
      </p:pic>
      <p:sp>
        <p:nvSpPr>
          <p:cNvPr id="13" name="TextBox 12">
            <a:extLst>
              <a:ext uri="{FF2B5EF4-FFF2-40B4-BE49-F238E27FC236}">
                <a16:creationId xmlns:a16="http://schemas.microsoft.com/office/drawing/2014/main" id="{E2A3CE42-CF89-93CF-5B5E-33082485FBD0}"/>
              </a:ext>
            </a:extLst>
          </p:cNvPr>
          <p:cNvSpPr txBox="1"/>
          <p:nvPr/>
        </p:nvSpPr>
        <p:spPr>
          <a:xfrm>
            <a:off x="836875" y="4376269"/>
            <a:ext cx="5055042" cy="1754326"/>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Our cannulas use </a:t>
            </a:r>
            <a:r>
              <a:rPr lang="en-US" sz="1800" dirty="0">
                <a:effectLst/>
                <a:latin typeface="Arial" panose="020B0604020202020204" pitchFamily="34" charset="0"/>
                <a:ea typeface="Times New Roman" panose="02020603050405020304" pitchFamily="18" charset="0"/>
              </a:rPr>
              <a:t>a 0.2-micron barrier, hydrophobic disc filter that physically impedes line when moisture reaches certain level. </a:t>
            </a:r>
          </a:p>
          <a:p>
            <a:pPr marL="285750" indent="-285750">
              <a:buFont typeface="Arial" panose="020B0604020202020204" pitchFamily="34" charset="0"/>
              <a:buChar char="•"/>
            </a:pPr>
            <a:r>
              <a:rPr lang="en-US" dirty="0">
                <a:latin typeface="Arial" panose="020B0604020202020204" pitchFamily="34" charset="0"/>
              </a:rPr>
              <a:t>Fibers go horizontally so as to not impede the signal</a:t>
            </a:r>
            <a:endParaRPr lang="en-US" dirty="0"/>
          </a:p>
        </p:txBody>
      </p:sp>
      <p:sp>
        <p:nvSpPr>
          <p:cNvPr id="15" name="TextBox 14">
            <a:extLst>
              <a:ext uri="{FF2B5EF4-FFF2-40B4-BE49-F238E27FC236}">
                <a16:creationId xmlns:a16="http://schemas.microsoft.com/office/drawing/2014/main" id="{7CBDAD7F-B8A7-3446-029C-82CD93A9E8E8}"/>
              </a:ext>
            </a:extLst>
          </p:cNvPr>
          <p:cNvSpPr txBox="1"/>
          <p:nvPr/>
        </p:nvSpPr>
        <p:spPr>
          <a:xfrm>
            <a:off x="5891917" y="4392330"/>
            <a:ext cx="5225686" cy="923330"/>
          </a:xfrm>
          <a:prstGeom prst="rect">
            <a:avLst/>
          </a:prstGeom>
          <a:noFill/>
        </p:spPr>
        <p:txBody>
          <a:bodyPr wrap="square" rtlCol="0">
            <a:spAutoFit/>
          </a:bodyPr>
          <a:lstStyle/>
          <a:p>
            <a:pPr marL="285750" indent="-285750">
              <a:buFont typeface="Arial" panose="020B0604020202020204" pitchFamily="34" charset="0"/>
              <a:buChar char="•"/>
            </a:pPr>
            <a:r>
              <a:rPr lang="en-US" dirty="0"/>
              <a:t>Long term (yellow) cannulas in addition to disc filter have nafion tubing (moisture wicking material) in between connector and filter </a:t>
            </a:r>
          </a:p>
        </p:txBody>
      </p:sp>
      <p:cxnSp>
        <p:nvCxnSpPr>
          <p:cNvPr id="18" name="Straight Arrow Connector 17">
            <a:extLst>
              <a:ext uri="{FF2B5EF4-FFF2-40B4-BE49-F238E27FC236}">
                <a16:creationId xmlns:a16="http://schemas.microsoft.com/office/drawing/2014/main" id="{5BC5804E-55BA-6348-C807-4D6DFA73E3DB}"/>
              </a:ext>
            </a:extLst>
          </p:cNvPr>
          <p:cNvCxnSpPr>
            <a:cxnSpLocks/>
          </p:cNvCxnSpPr>
          <p:nvPr/>
        </p:nvCxnSpPr>
        <p:spPr>
          <a:xfrm flipV="1">
            <a:off x="6096000" y="2944016"/>
            <a:ext cx="3270637" cy="23650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7753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1B2DDC-47D9-203E-53B0-9D637138362C}"/>
              </a:ext>
            </a:extLst>
          </p:cNvPr>
          <p:cNvSpPr>
            <a:spLocks noGrp="1"/>
          </p:cNvSpPr>
          <p:nvPr>
            <p:ph type="sldNum" sz="quarter" idx="4"/>
          </p:nvPr>
        </p:nvSpPr>
        <p:spPr/>
        <p:txBody>
          <a:bodyPr/>
          <a:lstStyle/>
          <a:p>
            <a:fld id="{94E0494F-D9D9-4FE9-B19B-AC7F2920D1CD}" type="slidenum">
              <a:rPr lang="en-US" smtClean="0"/>
              <a:pPr/>
              <a:t>21</a:t>
            </a:fld>
            <a:endParaRPr lang="en-US" dirty="0"/>
          </a:p>
        </p:txBody>
      </p:sp>
      <p:sp>
        <p:nvSpPr>
          <p:cNvPr id="3" name="Title 2">
            <a:extLst>
              <a:ext uri="{FF2B5EF4-FFF2-40B4-BE49-F238E27FC236}">
                <a16:creationId xmlns:a16="http://schemas.microsoft.com/office/drawing/2014/main" id="{B866C78F-2A5D-C14A-13A6-D54D33C25640}"/>
              </a:ext>
            </a:extLst>
          </p:cNvPr>
          <p:cNvSpPr>
            <a:spLocks noGrp="1"/>
          </p:cNvSpPr>
          <p:nvPr>
            <p:ph type="title"/>
          </p:nvPr>
        </p:nvSpPr>
        <p:spPr/>
        <p:txBody>
          <a:bodyPr/>
          <a:lstStyle/>
          <a:p>
            <a:r>
              <a:rPr lang="en-US" dirty="0"/>
              <a:t>Offering by brand</a:t>
            </a:r>
          </a:p>
        </p:txBody>
      </p:sp>
      <p:graphicFrame>
        <p:nvGraphicFramePr>
          <p:cNvPr id="6" name="Table 5">
            <a:extLst>
              <a:ext uri="{FF2B5EF4-FFF2-40B4-BE49-F238E27FC236}">
                <a16:creationId xmlns:a16="http://schemas.microsoft.com/office/drawing/2014/main" id="{69584656-F661-19CC-CA0F-D240D30F9B21}"/>
              </a:ext>
            </a:extLst>
          </p:cNvPr>
          <p:cNvGraphicFramePr>
            <a:graphicFrameLocks noGrp="1"/>
          </p:cNvGraphicFramePr>
          <p:nvPr>
            <p:extLst>
              <p:ext uri="{D42A27DB-BD31-4B8C-83A1-F6EECF244321}">
                <p14:modId xmlns:p14="http://schemas.microsoft.com/office/powerpoint/2010/main" val="4034722071"/>
              </p:ext>
            </p:extLst>
          </p:nvPr>
        </p:nvGraphicFramePr>
        <p:xfrm>
          <a:off x="890779" y="1519342"/>
          <a:ext cx="6553647" cy="4803668"/>
        </p:xfrm>
        <a:graphic>
          <a:graphicData uri="http://schemas.openxmlformats.org/drawingml/2006/table">
            <a:tbl>
              <a:tblPr/>
              <a:tblGrid>
                <a:gridCol w="728183">
                  <a:extLst>
                    <a:ext uri="{9D8B030D-6E8A-4147-A177-3AD203B41FA5}">
                      <a16:colId xmlns:a16="http://schemas.microsoft.com/office/drawing/2014/main" val="4241315200"/>
                    </a:ext>
                  </a:extLst>
                </a:gridCol>
                <a:gridCol w="728183">
                  <a:extLst>
                    <a:ext uri="{9D8B030D-6E8A-4147-A177-3AD203B41FA5}">
                      <a16:colId xmlns:a16="http://schemas.microsoft.com/office/drawing/2014/main" val="669621046"/>
                    </a:ext>
                  </a:extLst>
                </a:gridCol>
                <a:gridCol w="728183">
                  <a:extLst>
                    <a:ext uri="{9D8B030D-6E8A-4147-A177-3AD203B41FA5}">
                      <a16:colId xmlns:a16="http://schemas.microsoft.com/office/drawing/2014/main" val="928549232"/>
                    </a:ext>
                  </a:extLst>
                </a:gridCol>
                <a:gridCol w="728183">
                  <a:extLst>
                    <a:ext uri="{9D8B030D-6E8A-4147-A177-3AD203B41FA5}">
                      <a16:colId xmlns:a16="http://schemas.microsoft.com/office/drawing/2014/main" val="3067453558"/>
                    </a:ext>
                  </a:extLst>
                </a:gridCol>
                <a:gridCol w="728183">
                  <a:extLst>
                    <a:ext uri="{9D8B030D-6E8A-4147-A177-3AD203B41FA5}">
                      <a16:colId xmlns:a16="http://schemas.microsoft.com/office/drawing/2014/main" val="1975129361"/>
                    </a:ext>
                  </a:extLst>
                </a:gridCol>
                <a:gridCol w="728183">
                  <a:extLst>
                    <a:ext uri="{9D8B030D-6E8A-4147-A177-3AD203B41FA5}">
                      <a16:colId xmlns:a16="http://schemas.microsoft.com/office/drawing/2014/main" val="902586727"/>
                    </a:ext>
                  </a:extLst>
                </a:gridCol>
                <a:gridCol w="728183">
                  <a:extLst>
                    <a:ext uri="{9D8B030D-6E8A-4147-A177-3AD203B41FA5}">
                      <a16:colId xmlns:a16="http://schemas.microsoft.com/office/drawing/2014/main" val="2980135424"/>
                    </a:ext>
                  </a:extLst>
                </a:gridCol>
                <a:gridCol w="728183">
                  <a:extLst>
                    <a:ext uri="{9D8B030D-6E8A-4147-A177-3AD203B41FA5}">
                      <a16:colId xmlns:a16="http://schemas.microsoft.com/office/drawing/2014/main" val="516010801"/>
                    </a:ext>
                  </a:extLst>
                </a:gridCol>
                <a:gridCol w="728183">
                  <a:extLst>
                    <a:ext uri="{9D8B030D-6E8A-4147-A177-3AD203B41FA5}">
                      <a16:colId xmlns:a16="http://schemas.microsoft.com/office/drawing/2014/main" val="2232804704"/>
                    </a:ext>
                  </a:extLst>
                </a:gridCol>
              </a:tblGrid>
              <a:tr h="405758">
                <a:tc>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1100" b="1" i="0" u="none" strike="noStrike" dirty="0">
                          <a:solidFill>
                            <a:srgbClr val="000000"/>
                          </a:solidFill>
                          <a:effectLst/>
                          <a:latin typeface="Calibri" panose="020F0502020204030204" pitchFamily="34" charset="0"/>
                        </a:rPr>
                        <a:t>SALTER (lead with)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pPr algn="ctr" fontAlgn="ctr"/>
                      <a:r>
                        <a:rPr lang="en-US" sz="1100" b="0" i="0" u="none" strike="noStrike">
                          <a:solidFill>
                            <a:srgbClr val="000000"/>
                          </a:solidFill>
                          <a:effectLst/>
                          <a:latin typeface="Calibri" panose="020F0502020204030204" pitchFamily="34" charset="0"/>
                        </a:rPr>
                        <a:t>WESTMED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100" b="0" i="0" u="none" strike="noStrike" dirty="0">
                          <a:solidFill>
                            <a:srgbClr val="000000"/>
                          </a:solidFill>
                          <a:effectLst/>
                          <a:latin typeface="Calibri" panose="020F0502020204030204" pitchFamily="34" charset="0"/>
                        </a:rPr>
                        <a:t>Ventlab/Tri-</a:t>
                      </a:r>
                      <a:r>
                        <a:rPr lang="en-US" sz="1100" b="0" i="0" u="none" strike="noStrike" dirty="0" err="1">
                          <a:solidFill>
                            <a:srgbClr val="000000"/>
                          </a:solidFill>
                          <a:effectLst/>
                          <a:latin typeface="Calibri" panose="020F0502020204030204" pitchFamily="34" charset="0"/>
                        </a:rPr>
                        <a:t>anim</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100" b="0" i="0" u="none" strike="noStrike" dirty="0">
                          <a:solidFill>
                            <a:srgbClr val="000000"/>
                          </a:solidFill>
                          <a:effectLst/>
                          <a:latin typeface="Calibri" panose="020F0502020204030204" pitchFamily="34" charset="0"/>
                        </a:rPr>
                        <a:t>Vyaire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1965566"/>
                  </a:ext>
                </a:extLst>
              </a:tr>
              <a:tr h="413155">
                <a:tc>
                  <a:txBody>
                    <a:bodyPr/>
                    <a:lstStyle/>
                    <a:p>
                      <a:pPr algn="ctr" fontAlgn="ctr"/>
                      <a:r>
                        <a:rPr lang="en-US" sz="1100" b="1" i="0" u="sng" strike="noStrike" dirty="0">
                          <a:solidFill>
                            <a:srgbClr val="000000"/>
                          </a:solidFill>
                          <a:effectLst/>
                          <a:latin typeface="Calibri" panose="020F0502020204030204" pitchFamily="34" charset="0"/>
                        </a:rPr>
                        <a:t>Features</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Standard</a:t>
                      </a:r>
                    </a:p>
                    <a:p>
                      <a:pPr algn="ctr" fontAlgn="ctr"/>
                      <a:r>
                        <a:rPr lang="en-US" sz="1100" b="1" i="0" u="none" strike="noStrike" dirty="0">
                          <a:solidFill>
                            <a:srgbClr val="000000"/>
                          </a:solidFill>
                          <a:effectLst/>
                          <a:latin typeface="Calibri" panose="020F0502020204030204" pitchFamily="34" charset="0"/>
                        </a:rPr>
                        <a:t> (STAT Green)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Reflective</a:t>
                      </a:r>
                    </a:p>
                    <a:p>
                      <a:pPr algn="ctr" fontAlgn="ctr"/>
                      <a:r>
                        <a:rPr lang="en-US" sz="1100" b="1" i="0" u="none" strike="noStrike" dirty="0">
                          <a:solidFill>
                            <a:srgbClr val="000000"/>
                          </a:solidFill>
                          <a:effectLst/>
                          <a:latin typeface="Calibri" panose="020F0502020204030204" pitchFamily="34" charset="0"/>
                        </a:rPr>
                        <a:t>(STAT 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Standard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Reflective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Standard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Reflective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Standard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err="1">
                          <a:solidFill>
                            <a:srgbClr val="000000"/>
                          </a:solidFill>
                          <a:effectLst/>
                          <a:latin typeface="Calibri" panose="020F0502020204030204" pitchFamily="34" charset="0"/>
                        </a:rPr>
                        <a:t>Capnoflex</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306696"/>
                  </a:ext>
                </a:extLst>
              </a:tr>
              <a:tr h="413155">
                <a:tc>
                  <a:txBody>
                    <a:bodyPr/>
                    <a:lstStyle/>
                    <a:p>
                      <a:pPr algn="ctr" fontAlgn="ctr"/>
                      <a:r>
                        <a:rPr lang="en-US" sz="1100" b="0" i="0" u="none" strike="noStrike" dirty="0">
                          <a:solidFill>
                            <a:srgbClr val="000000"/>
                          </a:solidFill>
                          <a:effectLst/>
                          <a:latin typeface="Calibri" panose="020F0502020204030204" pitchFamily="34" charset="0"/>
                        </a:rPr>
                        <a:t>Facepiece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Divided/ Piggyback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a:solidFill>
                            <a:srgbClr val="000000"/>
                          </a:solidFill>
                          <a:effectLst/>
                          <a:latin typeface="Calibri" panose="020F0502020204030204" pitchFamily="34" charset="0"/>
                        </a:rPr>
                        <a:t>Divided</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Divided</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Piggyback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Piggyback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Divided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Divided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1918597"/>
                  </a:ext>
                </a:extLst>
              </a:tr>
              <a:tr h="428580">
                <a:tc>
                  <a:txBody>
                    <a:bodyPr/>
                    <a:lstStyle/>
                    <a:p>
                      <a:pPr algn="ctr" fontAlgn="ctr"/>
                      <a:r>
                        <a:rPr lang="en-US" sz="1100" b="0" i="0" u="none" strike="noStrike">
                          <a:solidFill>
                            <a:srgbClr val="000000"/>
                          </a:solidFill>
                          <a:effectLst/>
                          <a:latin typeface="Calibri" panose="020F0502020204030204" pitchFamily="34" charset="0"/>
                        </a:rPr>
                        <a:t>Headset tubing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Soft Tubing options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No soft option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Soft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No soft option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Soft Ears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No soft option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No soft option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0549208"/>
                  </a:ext>
                </a:extLst>
              </a:tr>
              <a:tr h="413155">
                <a:tc>
                  <a:txBody>
                    <a:bodyPr/>
                    <a:lstStyle/>
                    <a:p>
                      <a:pPr algn="ctr" fontAlgn="ctr"/>
                      <a:r>
                        <a:rPr lang="en-US" sz="1100" b="0" i="0" u="none" strike="noStrike">
                          <a:solidFill>
                            <a:srgbClr val="000000"/>
                          </a:solidFill>
                          <a:effectLst/>
                          <a:latin typeface="Calibri" panose="020F0502020204030204" pitchFamily="34" charset="0"/>
                        </a:rPr>
                        <a:t>Occlusion Prevention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Salter eyes optional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No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7687722"/>
                  </a:ext>
                </a:extLst>
              </a:tr>
              <a:tr h="413155">
                <a:tc>
                  <a:txBody>
                    <a:bodyPr/>
                    <a:lstStyle/>
                    <a:p>
                      <a:pPr algn="ctr" fontAlgn="ctr"/>
                      <a:r>
                        <a:rPr lang="en-US" sz="1100" b="0" i="0" u="none" strike="noStrike" dirty="0">
                          <a:solidFill>
                            <a:srgbClr val="000000"/>
                          </a:solidFill>
                          <a:effectLst/>
                          <a:latin typeface="Calibri" panose="020F0502020204030204" pitchFamily="34" charset="0"/>
                        </a:rPr>
                        <a:t>Oral/Nasal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Divided or Piggyback Trunk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Divided Scoop</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Divided Trunk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Piggyback </a:t>
                      </a:r>
                    </a:p>
                    <a:p>
                      <a:pPr algn="ctr" fontAlgn="ctr"/>
                      <a:r>
                        <a:rPr lang="en-US" sz="1100" b="0" i="0" u="none" strike="noStrike" dirty="0">
                          <a:solidFill>
                            <a:srgbClr val="000000"/>
                          </a:solidFill>
                          <a:effectLst/>
                          <a:latin typeface="Calibri" panose="020F0502020204030204" pitchFamily="34" charset="0"/>
                        </a:rPr>
                        <a:t>Scoop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Piggyback Scoop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Divided Trunk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1109397"/>
                  </a:ext>
                </a:extLst>
              </a:tr>
              <a:tr h="413155">
                <a:tc>
                  <a:txBody>
                    <a:bodyPr/>
                    <a:lstStyle/>
                    <a:p>
                      <a:pPr algn="ctr" fontAlgn="ctr"/>
                      <a:r>
                        <a:rPr lang="en-US" sz="1100" b="0" i="0" u="none" strike="noStrike">
                          <a:solidFill>
                            <a:srgbClr val="000000"/>
                          </a:solidFill>
                          <a:effectLst/>
                          <a:latin typeface="Calibri" panose="020F0502020204030204" pitchFamily="34" charset="0"/>
                        </a:rPr>
                        <a:t>Airway adaptor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Yes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Yes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Not Available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Not Available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Yes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7464784"/>
                  </a:ext>
                </a:extLst>
              </a:tr>
              <a:tr h="413155">
                <a:tc>
                  <a:txBody>
                    <a:bodyPr/>
                    <a:lstStyle/>
                    <a:p>
                      <a:pPr algn="ctr" fontAlgn="ctr"/>
                      <a:r>
                        <a:rPr lang="en-US" sz="1100" b="0" i="0" u="none" strike="noStrike" dirty="0">
                          <a:solidFill>
                            <a:srgbClr val="000000"/>
                          </a:solidFill>
                          <a:effectLst/>
                          <a:latin typeface="Calibri" panose="020F0502020204030204" pitchFamily="34" charset="0"/>
                        </a:rPr>
                        <a:t>Gas sampling lines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Yes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highlight>
                            <a:srgbClr val="FFFF00"/>
                          </a:highlight>
                          <a:latin typeface="Calibri" panose="020F0502020204030204" pitchFamily="34" charset="0"/>
                        </a:rPr>
                        <a:t>Yes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Yes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Not Available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Not Available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Yes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725185"/>
                  </a:ext>
                </a:extLst>
              </a:tr>
              <a:tr h="413155">
                <a:tc>
                  <a:txBody>
                    <a:bodyPr/>
                    <a:lstStyle/>
                    <a:p>
                      <a:pPr algn="ctr" fontAlgn="ctr"/>
                      <a:r>
                        <a:rPr lang="en-US" sz="1100" b="0" i="0" u="none" strike="noStrike" dirty="0">
                          <a:solidFill>
                            <a:srgbClr val="000000"/>
                          </a:solidFill>
                          <a:effectLst/>
                          <a:latin typeface="Calibri" panose="020F0502020204030204" pitchFamily="34" charset="0"/>
                        </a:rPr>
                        <a:t>O2 Connection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Thread Grip / Standard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1" i="0" u="none" strike="noStrike" dirty="0">
                          <a:solidFill>
                            <a:srgbClr val="000000"/>
                          </a:solidFill>
                          <a:effectLst/>
                          <a:latin typeface="Calibri" panose="020F0502020204030204" pitchFamily="34" charset="0"/>
                        </a:rPr>
                        <a:t>Thread Grip</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Thread Grip</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 Thread Grip and Standard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Thread Grip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chemeClr val="tx1">
                              <a:lumMod val="50000"/>
                              <a:lumOff val="50000"/>
                            </a:schemeClr>
                          </a:solidFill>
                          <a:effectLst/>
                          <a:latin typeface="Calibri" panose="020F0502020204030204" pitchFamily="34" charset="0"/>
                        </a:rPr>
                        <a:t>Thread Grip (U/Connect-It)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Standard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133565"/>
                  </a:ext>
                </a:extLst>
              </a:tr>
              <a:tr h="413155">
                <a:tc>
                  <a:txBody>
                    <a:bodyPr/>
                    <a:lstStyle/>
                    <a:p>
                      <a:pPr algn="ctr" fontAlgn="ctr"/>
                      <a:r>
                        <a:rPr lang="en-US" sz="1100" b="0" i="0" u="none" strike="noStrike" dirty="0">
                          <a:solidFill>
                            <a:srgbClr val="000000"/>
                          </a:solidFill>
                          <a:effectLst/>
                          <a:latin typeface="Calibri" panose="020F0502020204030204" pitchFamily="34" charset="0"/>
                        </a:rPr>
                        <a:t>Brand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STAT</a:t>
                      </a:r>
                    </a:p>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Green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STAT Orange (short)/Yellow (long)</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n-US" sz="1100" b="0" i="0" u="none" strike="noStrike" dirty="0">
                          <a:solidFill>
                            <a:srgbClr val="000000"/>
                          </a:solidFill>
                          <a:effectLst/>
                          <a:latin typeface="Calibri" panose="020F0502020204030204" pitchFamily="34" charset="0"/>
                        </a:rPr>
                        <a:t>Westmed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Calibri" panose="020F0502020204030204" pitchFamily="34" charset="0"/>
                          <a:ea typeface="+mn-ea"/>
                          <a:cs typeface="+mn-cs"/>
                        </a:rPr>
                        <a:t>Comfort Soft Plus</a:t>
                      </a:r>
                    </a:p>
                    <a:p>
                      <a:pPr algn="ctr" fontAlgn="ctr"/>
                      <a:endParaRPr lang="en-US"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err="1">
                          <a:solidFill>
                            <a:srgbClr val="000000"/>
                          </a:solidFill>
                          <a:effectLst/>
                          <a:latin typeface="Calibri" panose="020F0502020204030204" pitchFamily="34" charset="0"/>
                        </a:rPr>
                        <a:t>Ventlab</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err="1">
                          <a:solidFill>
                            <a:srgbClr val="000000"/>
                          </a:solidFill>
                          <a:effectLst/>
                          <a:latin typeface="Calibri" panose="020F0502020204030204" pitchFamily="34" charset="0"/>
                        </a:rPr>
                        <a:t>VentFlo</a:t>
                      </a:r>
                      <a:r>
                        <a:rPr lang="en-US" sz="1100" b="0" i="0" u="none" strike="noStrike" dirty="0">
                          <a:solidFill>
                            <a:srgbClr val="000000"/>
                          </a:solidFill>
                          <a:effectLst/>
                          <a:latin typeface="Calibri" panose="020F0502020204030204" pitchFamily="34" charset="0"/>
                        </a:rPr>
                        <a:t>/</a:t>
                      </a:r>
                    </a:p>
                    <a:p>
                      <a:pPr algn="ctr" fontAlgn="ctr"/>
                      <a:r>
                        <a:rPr lang="en-US" sz="1100" b="0" i="0" u="none" strike="noStrike" dirty="0" err="1">
                          <a:solidFill>
                            <a:srgbClr val="000000"/>
                          </a:solidFill>
                          <a:effectLst/>
                          <a:latin typeface="Calibri" panose="020F0502020204030204" pitchFamily="34" charset="0"/>
                        </a:rPr>
                        <a:t>Curaplex</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err="1">
                          <a:solidFill>
                            <a:schemeClr val="tx1">
                              <a:lumMod val="50000"/>
                              <a:lumOff val="50000"/>
                            </a:schemeClr>
                          </a:solidFill>
                          <a:effectLst/>
                          <a:latin typeface="Calibri" panose="020F0502020204030204" pitchFamily="34" charset="0"/>
                        </a:rPr>
                        <a:t>AirLife</a:t>
                      </a:r>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err="1">
                          <a:solidFill>
                            <a:srgbClr val="000000"/>
                          </a:solidFill>
                          <a:effectLst/>
                          <a:latin typeface="Calibri" panose="020F0502020204030204" pitchFamily="34" charset="0"/>
                        </a:rPr>
                        <a:t>Capnoflex</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4532462"/>
                  </a:ext>
                </a:extLst>
              </a:tr>
            </a:tbl>
          </a:graphicData>
        </a:graphic>
      </p:graphicFrame>
      <p:sp>
        <p:nvSpPr>
          <p:cNvPr id="7" name="Rectangle 6">
            <a:extLst>
              <a:ext uri="{FF2B5EF4-FFF2-40B4-BE49-F238E27FC236}">
                <a16:creationId xmlns:a16="http://schemas.microsoft.com/office/drawing/2014/main" id="{12DC517F-9230-7700-465D-36CBFB880192}"/>
              </a:ext>
            </a:extLst>
          </p:cNvPr>
          <p:cNvSpPr/>
          <p:nvPr/>
        </p:nvSpPr>
        <p:spPr>
          <a:xfrm>
            <a:off x="3098689" y="1356360"/>
            <a:ext cx="2896594" cy="670560"/>
          </a:xfrm>
          <a:prstGeom prst="rect">
            <a:avLst/>
          </a:prstGeom>
          <a:noFill/>
          <a:ln w="28575">
            <a:solidFill>
              <a:srgbClr val="D9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C518517-2BA3-9ACE-AC20-67594E6E4091}"/>
              </a:ext>
            </a:extLst>
          </p:cNvPr>
          <p:cNvSpPr/>
          <p:nvPr/>
        </p:nvSpPr>
        <p:spPr>
          <a:xfrm>
            <a:off x="5995283" y="1211580"/>
            <a:ext cx="2091194" cy="28956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280708E-81D9-2FB0-D5FA-3E9C85B6EE52}"/>
              </a:ext>
            </a:extLst>
          </p:cNvPr>
          <p:cNvSpPr txBox="1"/>
          <p:nvPr/>
        </p:nvSpPr>
        <p:spPr>
          <a:xfrm>
            <a:off x="8235016" y="1229975"/>
            <a:ext cx="2834640" cy="2308324"/>
          </a:xfrm>
          <a:prstGeom prst="rect">
            <a:avLst/>
          </a:prstGeom>
          <a:noFill/>
        </p:spPr>
        <p:txBody>
          <a:bodyPr wrap="square" rtlCol="0">
            <a:spAutoFit/>
          </a:bodyPr>
          <a:lstStyle/>
          <a:p>
            <a:r>
              <a:rPr lang="en-US" dirty="0"/>
              <a:t>Only talk about if customer demands a soft cannula with reflective connector!</a:t>
            </a:r>
          </a:p>
          <a:p>
            <a:endParaRPr lang="en-US" dirty="0"/>
          </a:p>
          <a:p>
            <a:r>
              <a:rPr lang="en-US" dirty="0"/>
              <a:t>Do NOT sell branded </a:t>
            </a:r>
            <a:r>
              <a:rPr lang="en-US" dirty="0" err="1"/>
              <a:t>VentFlo</a:t>
            </a:r>
            <a:r>
              <a:rPr lang="en-US" dirty="0"/>
              <a:t>. Go through Tri-</a:t>
            </a:r>
            <a:r>
              <a:rPr lang="en-US" dirty="0" err="1"/>
              <a:t>anim</a:t>
            </a:r>
            <a:r>
              <a:rPr lang="en-US" dirty="0"/>
              <a:t> rep with </a:t>
            </a:r>
            <a:r>
              <a:rPr lang="en-US" dirty="0" err="1"/>
              <a:t>Curaplex</a:t>
            </a:r>
            <a:endParaRPr lang="en-US" dirty="0"/>
          </a:p>
        </p:txBody>
      </p:sp>
    </p:spTree>
    <p:extLst>
      <p:ext uri="{BB962C8B-B14F-4D97-AF65-F5344CB8AC3E}">
        <p14:creationId xmlns:p14="http://schemas.microsoft.com/office/powerpoint/2010/main" val="20864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596DF-221E-AAD3-4AD9-5B34BF74C037}"/>
              </a:ext>
            </a:extLst>
          </p:cNvPr>
          <p:cNvSpPr>
            <a:spLocks noGrp="1"/>
          </p:cNvSpPr>
          <p:nvPr>
            <p:ph type="sldNum" sz="quarter" idx="4"/>
          </p:nvPr>
        </p:nvSpPr>
        <p:spPr/>
        <p:txBody>
          <a:bodyPr/>
          <a:lstStyle/>
          <a:p>
            <a:fld id="{065D75E3-62B6-C44A-8295-14DF27978E1A}" type="slidenum">
              <a:rPr lang="en-US" smtClean="0"/>
              <a:pPr/>
              <a:t>22</a:t>
            </a:fld>
            <a:endParaRPr lang="en-US" dirty="0"/>
          </a:p>
        </p:txBody>
      </p:sp>
      <p:sp>
        <p:nvSpPr>
          <p:cNvPr id="3" name="Title 2">
            <a:extLst>
              <a:ext uri="{FF2B5EF4-FFF2-40B4-BE49-F238E27FC236}">
                <a16:creationId xmlns:a16="http://schemas.microsoft.com/office/drawing/2014/main" id="{A4254624-1311-4A7E-B8CD-C84FD672AD8B}"/>
              </a:ext>
            </a:extLst>
          </p:cNvPr>
          <p:cNvSpPr>
            <a:spLocks noGrp="1"/>
          </p:cNvSpPr>
          <p:nvPr>
            <p:ph type="title"/>
          </p:nvPr>
        </p:nvSpPr>
        <p:spPr/>
        <p:txBody>
          <a:bodyPr/>
          <a:lstStyle/>
          <a:p>
            <a:r>
              <a:rPr lang="en-US" dirty="0"/>
              <a:t>Sales Strategy</a:t>
            </a:r>
          </a:p>
        </p:txBody>
      </p:sp>
    </p:spTree>
    <p:extLst>
      <p:ext uri="{BB962C8B-B14F-4D97-AF65-F5344CB8AC3E}">
        <p14:creationId xmlns:p14="http://schemas.microsoft.com/office/powerpoint/2010/main" val="522709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80BCE0-1957-5DDD-B8F3-175A1A4CA461}"/>
              </a:ext>
            </a:extLst>
          </p:cNvPr>
          <p:cNvSpPr>
            <a:spLocks noGrp="1"/>
          </p:cNvSpPr>
          <p:nvPr>
            <p:ph type="sldNum" sz="quarter" idx="4"/>
          </p:nvPr>
        </p:nvSpPr>
        <p:spPr/>
        <p:txBody>
          <a:bodyPr/>
          <a:lstStyle/>
          <a:p>
            <a:fld id="{065D75E3-62B6-C44A-8295-14DF27978E1A}" type="slidenum">
              <a:rPr lang="en-US" smtClean="0"/>
              <a:pPr/>
              <a:t>23</a:t>
            </a:fld>
            <a:endParaRPr lang="en-US" dirty="0"/>
          </a:p>
        </p:txBody>
      </p:sp>
      <p:sp>
        <p:nvSpPr>
          <p:cNvPr id="4" name="Title 3">
            <a:extLst>
              <a:ext uri="{FF2B5EF4-FFF2-40B4-BE49-F238E27FC236}">
                <a16:creationId xmlns:a16="http://schemas.microsoft.com/office/drawing/2014/main" id="{193A345A-0CDF-B076-6738-F1E6F46931DA}"/>
              </a:ext>
            </a:extLst>
          </p:cNvPr>
          <p:cNvSpPr>
            <a:spLocks noGrp="1"/>
          </p:cNvSpPr>
          <p:nvPr>
            <p:ph type="title"/>
          </p:nvPr>
        </p:nvSpPr>
        <p:spPr/>
        <p:txBody>
          <a:bodyPr>
            <a:normAutofit/>
          </a:bodyPr>
          <a:lstStyle/>
          <a:p>
            <a:r>
              <a:rPr lang="en-US" dirty="0"/>
              <a:t>Strategy – always lead with Salter! </a:t>
            </a:r>
          </a:p>
        </p:txBody>
      </p:sp>
      <p:sp>
        <p:nvSpPr>
          <p:cNvPr id="13" name="Text Placeholder 1">
            <a:extLst>
              <a:ext uri="{FF2B5EF4-FFF2-40B4-BE49-F238E27FC236}">
                <a16:creationId xmlns:a16="http://schemas.microsoft.com/office/drawing/2014/main" id="{CC7A6EEE-5DC2-0BF4-8146-8FE8B6F5BE3C}"/>
              </a:ext>
            </a:extLst>
          </p:cNvPr>
          <p:cNvSpPr txBox="1">
            <a:spLocks/>
          </p:cNvSpPr>
          <p:nvPr/>
        </p:nvSpPr>
        <p:spPr>
          <a:xfrm>
            <a:off x="522605" y="2280543"/>
            <a:ext cx="11356737" cy="1661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Font typeface="Arial" panose="020B0604020202020204" pitchFamily="34" charset="0"/>
              <a:buNone/>
            </a:pPr>
            <a:endParaRPr lang="en-US" sz="1600">
              <a:latin typeface="Gill Sans Nova" panose="020B0602020104020203" pitchFamily="34" charset="0"/>
            </a:endParaRPr>
          </a:p>
          <a:p>
            <a:pPr marL="457200" lvl="1" indent="0">
              <a:buFont typeface="Arial" panose="020B0604020202020204" pitchFamily="34" charset="0"/>
              <a:buNone/>
            </a:pPr>
            <a:r>
              <a:rPr lang="en-US">
                <a:latin typeface="Gill Sans Nova" panose="020B0602020104020203" pitchFamily="34" charset="0"/>
              </a:rPr>
              <a:t>30 second pitch:</a:t>
            </a:r>
          </a:p>
          <a:p>
            <a:pPr marL="457200" lvl="1" indent="0">
              <a:buFont typeface="Arial" panose="020B0604020202020204" pitchFamily="34" charset="0"/>
              <a:buNone/>
            </a:pPr>
            <a:r>
              <a:rPr lang="en-US" sz="1800">
                <a:latin typeface="Gill Sans Nova" panose="020B0602020104020203" pitchFamily="34" charset="0"/>
                <a:ea typeface="Times New Roman" panose="02020603050405020304" pitchFamily="18" charset="0"/>
                <a:cs typeface="Times New Roman" panose="02020603050405020304" pitchFamily="18" charset="0"/>
              </a:rPr>
              <a:t>“Salter offers a broad portfolio of capnography configurations in both standard luer lock and Microstream short- and long-term reflective connectors </a:t>
            </a:r>
            <a:r>
              <a:rPr lang="en-US" sz="1800">
                <a:latin typeface="Gill Sans Nova" panose="020B0602020104020203" pitchFamily="34" charset="0"/>
                <a:ea typeface="Times New Roman" panose="02020603050405020304" pitchFamily="18" charset="0"/>
              </a:rPr>
              <a:t>that can help healthcare systems improve patient safety and outcomes by making capnography monitoring possible in more situations.”</a:t>
            </a:r>
            <a:endParaRPr lang="en-US">
              <a:latin typeface="Gill Sans Nova" panose="020B0602020104020203" pitchFamily="34" charset="0"/>
            </a:endParaRPr>
          </a:p>
          <a:p>
            <a:pPr lvl="1"/>
            <a:endParaRPr lang="en-US" dirty="0"/>
          </a:p>
        </p:txBody>
      </p:sp>
      <p:sp>
        <p:nvSpPr>
          <p:cNvPr id="14" name="Slide Number Placeholder 3">
            <a:extLst>
              <a:ext uri="{FF2B5EF4-FFF2-40B4-BE49-F238E27FC236}">
                <a16:creationId xmlns:a16="http://schemas.microsoft.com/office/drawing/2014/main" id="{CA6CED3B-D370-DE6F-3B52-430953D98B61}"/>
              </a:ext>
            </a:extLst>
          </p:cNvPr>
          <p:cNvSpPr txBox="1">
            <a:spLocks/>
          </p:cNvSpPr>
          <p:nvPr/>
        </p:nvSpPr>
        <p:spPr>
          <a:xfrm>
            <a:off x="11100619" y="6438188"/>
            <a:ext cx="778722" cy="22808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E0494F-D9D9-4FE9-B19B-AC7F2920D1CD}" type="slidenum">
              <a:rPr lang="en-US" smtClean="0"/>
              <a:pPr/>
              <a:t>23</a:t>
            </a:fld>
            <a:endParaRPr lang="en-US" dirty="0"/>
          </a:p>
        </p:txBody>
      </p:sp>
      <p:sp>
        <p:nvSpPr>
          <p:cNvPr id="15" name="Text Placeholder 1">
            <a:extLst>
              <a:ext uri="{FF2B5EF4-FFF2-40B4-BE49-F238E27FC236}">
                <a16:creationId xmlns:a16="http://schemas.microsoft.com/office/drawing/2014/main" id="{1FE6EFE6-EA3E-0E41-923D-B0FBDFB940E5}"/>
              </a:ext>
            </a:extLst>
          </p:cNvPr>
          <p:cNvSpPr txBox="1">
            <a:spLocks/>
          </p:cNvSpPr>
          <p:nvPr/>
        </p:nvSpPr>
        <p:spPr>
          <a:xfrm>
            <a:off x="522605" y="3660195"/>
            <a:ext cx="10823575" cy="1661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Font typeface="Arial" panose="020B0604020202020204" pitchFamily="34" charset="0"/>
              <a:buNone/>
            </a:pPr>
            <a:endParaRPr lang="en-US" sz="1600" dirty="0"/>
          </a:p>
          <a:p>
            <a:pPr marL="457200" lvl="1" indent="0">
              <a:buFont typeface="Arial" panose="020B0604020202020204" pitchFamily="34" charset="0"/>
              <a:buNone/>
            </a:pPr>
            <a:r>
              <a:rPr lang="en-US" dirty="0">
                <a:latin typeface="Gill Sans Nova" panose="020B0602020104020203" pitchFamily="34" charset="0"/>
              </a:rPr>
              <a:t>Initial Fact-Finding Questions:</a:t>
            </a:r>
          </a:p>
          <a:p>
            <a:pPr lvl="1"/>
            <a:r>
              <a:rPr lang="en-US" sz="1600" dirty="0">
                <a:effectLst/>
                <a:latin typeface="Gill Sans Nova" panose="020B0602020104020203" pitchFamily="34" charset="0"/>
                <a:ea typeface="Times New Roman" panose="02020603050405020304" pitchFamily="18" charset="0"/>
              </a:rPr>
              <a:t>Who makes the clinical decisions?  And who makes the buying decision?</a:t>
            </a:r>
          </a:p>
          <a:p>
            <a:pPr lvl="1"/>
            <a:r>
              <a:rPr lang="en-US" sz="1600" dirty="0">
                <a:effectLst/>
                <a:latin typeface="Gill Sans Nova" panose="020B0602020104020203" pitchFamily="34" charset="0"/>
                <a:ea typeface="Times New Roman" panose="02020603050405020304" pitchFamily="18" charset="0"/>
              </a:rPr>
              <a:t>What type of connectors do you use?  Are your connectors colored orange or yellow?</a:t>
            </a:r>
          </a:p>
          <a:p>
            <a:pPr lvl="1"/>
            <a:r>
              <a:rPr lang="en-US" sz="1600" dirty="0">
                <a:effectLst/>
                <a:latin typeface="Gill Sans Nova" panose="020B0602020104020203" pitchFamily="34" charset="0"/>
                <a:ea typeface="Times New Roman" panose="02020603050405020304" pitchFamily="18" charset="0"/>
              </a:rPr>
              <a:t>What styles of cannulas do you use and on what patient population?</a:t>
            </a:r>
          </a:p>
          <a:p>
            <a:pPr lvl="1"/>
            <a:endParaRPr lang="en-US" sz="1800" dirty="0">
              <a:effectLst/>
              <a:latin typeface="Times New Roman" panose="02020603050405020304" pitchFamily="18" charset="0"/>
              <a:ea typeface="Times New Roman" panose="02020603050405020304" pitchFamily="18" charset="0"/>
            </a:endParaRPr>
          </a:p>
          <a:p>
            <a:pPr marL="457200" lvl="1" indent="0">
              <a:buNone/>
            </a:pPr>
            <a:endParaRPr lang="en-US" sz="1800" dirty="0">
              <a:effectLst/>
              <a:latin typeface="Arial" panose="020B0604020202020204" pitchFamily="34" charset="0"/>
              <a:ea typeface="Times New Roman" panose="02020603050405020304" pitchFamily="18" charset="0"/>
            </a:endParaRPr>
          </a:p>
          <a:p>
            <a:pPr marL="457200" lvl="1" indent="0">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a:p>
            <a:pPr lvl="1"/>
            <a:endParaRPr lang="en-US" dirty="0"/>
          </a:p>
        </p:txBody>
      </p:sp>
      <p:sp>
        <p:nvSpPr>
          <p:cNvPr id="16" name="Text Placeholder 1">
            <a:extLst>
              <a:ext uri="{FF2B5EF4-FFF2-40B4-BE49-F238E27FC236}">
                <a16:creationId xmlns:a16="http://schemas.microsoft.com/office/drawing/2014/main" id="{A2CECC4C-B19C-7755-6283-09593485317D}"/>
              </a:ext>
            </a:extLst>
          </p:cNvPr>
          <p:cNvSpPr txBox="1">
            <a:spLocks/>
          </p:cNvSpPr>
          <p:nvPr/>
        </p:nvSpPr>
        <p:spPr>
          <a:xfrm>
            <a:off x="522605" y="1007139"/>
            <a:ext cx="8888095" cy="1661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Font typeface="Arial" panose="020B0604020202020204" pitchFamily="34" charset="0"/>
              <a:buNone/>
            </a:pPr>
            <a:endParaRPr lang="en-US" sz="1600" dirty="0"/>
          </a:p>
          <a:p>
            <a:pPr marL="457200" lvl="1" indent="0">
              <a:buFont typeface="Arial" panose="020B0604020202020204" pitchFamily="34" charset="0"/>
              <a:buNone/>
            </a:pPr>
            <a:r>
              <a:rPr lang="en-US" dirty="0">
                <a:latin typeface="Gill Sans Nova" panose="020B0602020104020203" pitchFamily="34" charset="0"/>
              </a:rPr>
              <a:t>Call Points:</a:t>
            </a:r>
          </a:p>
          <a:p>
            <a:pPr marL="457200" lvl="1" indent="0">
              <a:buFont typeface="Arial" panose="020B0604020202020204" pitchFamily="34" charset="0"/>
              <a:buNone/>
            </a:pPr>
            <a:r>
              <a:rPr lang="en-US" sz="1800" dirty="0">
                <a:latin typeface="Gill Sans Nova" panose="020B0602020104020203" pitchFamily="34" charset="0"/>
                <a:ea typeface="Times New Roman" panose="02020603050405020304" pitchFamily="18" charset="0"/>
                <a:cs typeface="Times New Roman" panose="02020603050405020304" pitchFamily="18" charset="0"/>
              </a:rPr>
              <a:t>Anesthesia Tech, CRNA, OR buyer, RT director, ED RT, ICU, Surgery centers</a:t>
            </a:r>
          </a:p>
          <a:p>
            <a:pPr marL="457200" lvl="1" indent="0">
              <a:buFont typeface="Arial" panose="020B0604020202020204" pitchFamily="34" charset="0"/>
              <a:buNone/>
            </a:pPr>
            <a:r>
              <a:rPr lang="en-US" sz="1800" dirty="0">
                <a:latin typeface="Gill Sans Nova" panose="020B0602020104020203" pitchFamily="34" charset="0"/>
                <a:cs typeface="Times New Roman" panose="02020603050405020304" pitchFamily="18" charset="0"/>
              </a:rPr>
              <a:t>Supply chain</a:t>
            </a:r>
            <a:endParaRPr lang="en-US" dirty="0">
              <a:latin typeface="Gill Sans Nova" panose="020B0602020104020203" pitchFamily="34" charset="0"/>
            </a:endParaRPr>
          </a:p>
          <a:p>
            <a:pPr lvl="1"/>
            <a:endParaRPr lang="en-US" dirty="0"/>
          </a:p>
        </p:txBody>
      </p:sp>
      <p:sp>
        <p:nvSpPr>
          <p:cNvPr id="17" name="Text Placeholder 1">
            <a:extLst>
              <a:ext uri="{FF2B5EF4-FFF2-40B4-BE49-F238E27FC236}">
                <a16:creationId xmlns:a16="http://schemas.microsoft.com/office/drawing/2014/main" id="{9E500369-ED76-C70D-AFA2-3F4BDBFBD210}"/>
              </a:ext>
            </a:extLst>
          </p:cNvPr>
          <p:cNvSpPr txBox="1">
            <a:spLocks/>
          </p:cNvSpPr>
          <p:nvPr/>
        </p:nvSpPr>
        <p:spPr>
          <a:xfrm>
            <a:off x="-454923" y="5721409"/>
            <a:ext cx="12471916" cy="1661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effectLst/>
              <a:latin typeface="Arial" panose="020B0604020202020204" pitchFamily="34" charset="0"/>
              <a:ea typeface="Times New Roman" panose="02020603050405020304" pitchFamily="18" charset="0"/>
            </a:endParaRPr>
          </a:p>
          <a:p>
            <a:pPr marL="457200" lvl="1" indent="0">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a:p>
            <a:pPr lvl="1"/>
            <a:endParaRPr lang="en-US" dirty="0"/>
          </a:p>
        </p:txBody>
      </p:sp>
    </p:spTree>
    <p:extLst>
      <p:ext uri="{BB962C8B-B14F-4D97-AF65-F5344CB8AC3E}">
        <p14:creationId xmlns:p14="http://schemas.microsoft.com/office/powerpoint/2010/main" val="1806228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A6E52A-3844-271C-BB48-80805BE92A20}"/>
              </a:ext>
            </a:extLst>
          </p:cNvPr>
          <p:cNvSpPr>
            <a:spLocks noGrp="1"/>
          </p:cNvSpPr>
          <p:nvPr>
            <p:ph type="sldNum" sz="quarter" idx="4"/>
          </p:nvPr>
        </p:nvSpPr>
        <p:spPr/>
        <p:txBody>
          <a:bodyPr/>
          <a:lstStyle/>
          <a:p>
            <a:fld id="{065D75E3-62B6-C44A-8295-14DF27978E1A}" type="slidenum">
              <a:rPr lang="en-US" smtClean="0"/>
              <a:pPr/>
              <a:t>24</a:t>
            </a:fld>
            <a:endParaRPr lang="en-US" dirty="0"/>
          </a:p>
        </p:txBody>
      </p:sp>
      <p:sp>
        <p:nvSpPr>
          <p:cNvPr id="4" name="Title 3">
            <a:extLst>
              <a:ext uri="{FF2B5EF4-FFF2-40B4-BE49-F238E27FC236}">
                <a16:creationId xmlns:a16="http://schemas.microsoft.com/office/drawing/2014/main" id="{57A6FAB6-476B-2501-AD2A-50660D5C4845}"/>
              </a:ext>
            </a:extLst>
          </p:cNvPr>
          <p:cNvSpPr>
            <a:spLocks noGrp="1"/>
          </p:cNvSpPr>
          <p:nvPr>
            <p:ph type="title"/>
          </p:nvPr>
        </p:nvSpPr>
        <p:spPr/>
        <p:txBody>
          <a:bodyPr>
            <a:normAutofit/>
          </a:bodyPr>
          <a:lstStyle/>
          <a:p>
            <a:r>
              <a:rPr lang="en-US" dirty="0"/>
              <a:t>Messaging against Medtronic</a:t>
            </a:r>
          </a:p>
        </p:txBody>
      </p:sp>
      <p:sp>
        <p:nvSpPr>
          <p:cNvPr id="5" name="Text Placeholder 1">
            <a:extLst>
              <a:ext uri="{FF2B5EF4-FFF2-40B4-BE49-F238E27FC236}">
                <a16:creationId xmlns:a16="http://schemas.microsoft.com/office/drawing/2014/main" id="{EA9DABD3-32FC-0276-1B87-B6087F6FEA3C}"/>
              </a:ext>
            </a:extLst>
          </p:cNvPr>
          <p:cNvSpPr txBox="1">
            <a:spLocks/>
          </p:cNvSpPr>
          <p:nvPr/>
        </p:nvSpPr>
        <p:spPr>
          <a:xfrm>
            <a:off x="202355" y="3631171"/>
            <a:ext cx="11562968" cy="1175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Font typeface="Arial" panose="020B0604020202020204" pitchFamily="34" charset="0"/>
              <a:buNone/>
            </a:pPr>
            <a:endParaRPr lang="en-US" sz="1600" dirty="0"/>
          </a:p>
          <a:p>
            <a:pPr marL="457200" lvl="1" indent="0">
              <a:buFont typeface="Arial" panose="020B0604020202020204" pitchFamily="34" charset="0"/>
              <a:buNone/>
            </a:pPr>
            <a:r>
              <a:rPr lang="en-US" sz="1800" dirty="0">
                <a:ea typeface="Times New Roman" panose="02020603050405020304" pitchFamily="18" charset="0"/>
              </a:rPr>
              <a:t>“Our reflective connectors offer equivalent performance to Medtronic in wave output and O2 delivery at a lower cost of up to 25%.  They have a special hydrophobic filter to protect the monitor and are backed by a </a:t>
            </a:r>
            <a:r>
              <a:rPr lang="en-US" sz="1800" dirty="0" err="1">
                <a:ea typeface="Times New Roman" panose="02020603050405020304" pitchFamily="18" charset="0"/>
              </a:rPr>
              <a:t>AirLife</a:t>
            </a:r>
            <a:r>
              <a:rPr lang="en-US" sz="1800" dirty="0">
                <a:ea typeface="Times New Roman" panose="02020603050405020304" pitchFamily="18" charset="0"/>
              </a:rPr>
              <a:t> limited warranty.”</a:t>
            </a:r>
            <a:endParaRPr lang="en-US" dirty="0"/>
          </a:p>
        </p:txBody>
      </p:sp>
      <p:sp>
        <p:nvSpPr>
          <p:cNvPr id="6" name="TextBox 5">
            <a:extLst>
              <a:ext uri="{FF2B5EF4-FFF2-40B4-BE49-F238E27FC236}">
                <a16:creationId xmlns:a16="http://schemas.microsoft.com/office/drawing/2014/main" id="{0617A14D-CD29-FC04-F62E-907FA758FD52}"/>
              </a:ext>
            </a:extLst>
          </p:cNvPr>
          <p:cNvSpPr txBox="1"/>
          <p:nvPr/>
        </p:nvSpPr>
        <p:spPr>
          <a:xfrm>
            <a:off x="1630467" y="5121849"/>
            <a:ext cx="7496754" cy="923330"/>
          </a:xfrm>
          <a:prstGeom prst="rect">
            <a:avLst/>
          </a:prstGeom>
          <a:noFill/>
        </p:spPr>
        <p:txBody>
          <a:bodyPr wrap="square">
            <a:spAutoFit/>
          </a:bodyPr>
          <a:lstStyle/>
          <a:p>
            <a:pPr marL="914400" lvl="2" indent="0">
              <a:buNone/>
            </a:pPr>
            <a:r>
              <a:rPr lang="en-US" sz="1800" b="1" dirty="0">
                <a:solidFill>
                  <a:srgbClr val="000000"/>
                </a:solidFill>
                <a:effectLst/>
                <a:highlight>
                  <a:srgbClr val="FFFF00"/>
                </a:highlight>
                <a:latin typeface="Arial" panose="020B0604020202020204" pitchFamily="34" charset="0"/>
                <a:ea typeface="Times New Roman" panose="02020603050405020304" pitchFamily="18" charset="0"/>
              </a:rPr>
              <a:t>GOAL: “If you can share your usage, I can create a cross-reference and bid that you can take to value analysis.” </a:t>
            </a:r>
            <a:endParaRPr lang="en-US" sz="1800" b="1" dirty="0">
              <a:effectLst/>
              <a:highlight>
                <a:srgbClr val="FFFF00"/>
              </a:highlight>
              <a:latin typeface="Times New Roman" panose="02020603050405020304" pitchFamily="18" charset="0"/>
              <a:ea typeface="Times New Roman" panose="02020603050405020304" pitchFamily="18" charset="0"/>
            </a:endParaRPr>
          </a:p>
          <a:p>
            <a:pPr marL="914400" lvl="2" indent="0">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6D2BD0AD-DEB4-8865-5C57-3AC522D5EE94}"/>
              </a:ext>
            </a:extLst>
          </p:cNvPr>
          <p:cNvSpPr txBox="1"/>
          <p:nvPr/>
        </p:nvSpPr>
        <p:spPr>
          <a:xfrm>
            <a:off x="796954" y="1442906"/>
            <a:ext cx="9899009" cy="1908215"/>
          </a:xfrm>
          <a:prstGeom prst="rect">
            <a:avLst/>
          </a:prstGeom>
          <a:noFill/>
        </p:spPr>
        <p:txBody>
          <a:bodyPr wrap="square" rtlCol="0">
            <a:spAutoFit/>
          </a:bodyPr>
          <a:lstStyle/>
          <a:p>
            <a:pPr marR="0" lvl="0">
              <a:spcBef>
                <a:spcPts val="0"/>
              </a:spcBef>
              <a:spcAft>
                <a:spcPts val="0"/>
              </a:spcAft>
            </a:pPr>
            <a:r>
              <a:rPr lang="en-US" sz="2800" dirty="0">
                <a:solidFill>
                  <a:schemeClr val="tx1">
                    <a:lumMod val="65000"/>
                    <a:lumOff val="35000"/>
                  </a:schemeClr>
                </a:solidFill>
                <a:latin typeface="Arial" panose="020B0604020202020204" pitchFamily="34" charset="0"/>
              </a:rPr>
              <a:t>Medtronic Strategy</a:t>
            </a:r>
          </a:p>
          <a:p>
            <a:pPr marL="342900" marR="0" lvl="0" indent="-342900">
              <a:spcBef>
                <a:spcPts val="0"/>
              </a:spcBef>
              <a:spcAft>
                <a:spcPts val="0"/>
              </a:spcAft>
              <a:buFont typeface="Symbol" panose="05050102010706020507" pitchFamily="18" charset="2"/>
              <a:buChar char=""/>
            </a:pPr>
            <a:r>
              <a:rPr lang="en-US" dirty="0">
                <a:solidFill>
                  <a:schemeClr val="tx1">
                    <a:lumMod val="65000"/>
                    <a:lumOff val="35000"/>
                  </a:schemeClr>
                </a:solidFill>
                <a:latin typeface="Arial" panose="020B0604020202020204" pitchFamily="34" charset="0"/>
              </a:rPr>
              <a:t>OEM manufacturer</a:t>
            </a:r>
          </a:p>
          <a:p>
            <a:pPr marL="342900" marR="0" lvl="0" indent="-342900">
              <a:spcBef>
                <a:spcPts val="0"/>
              </a:spcBef>
              <a:spcAft>
                <a:spcPts val="0"/>
              </a:spcAft>
              <a:buFont typeface="Symbol" panose="05050102010706020507" pitchFamily="18" charset="2"/>
              <a:buChar char=""/>
            </a:pPr>
            <a:r>
              <a:rPr lang="en-US" dirty="0">
                <a:solidFill>
                  <a:schemeClr val="tx1">
                    <a:lumMod val="65000"/>
                    <a:lumOff val="35000"/>
                  </a:schemeClr>
                </a:solidFill>
                <a:latin typeface="Arial" panose="020B0604020202020204" pitchFamily="34" charset="0"/>
              </a:rPr>
              <a:t>Connectors developed and tested specifically for </a:t>
            </a:r>
            <a:r>
              <a:rPr lang="en-US" dirty="0" err="1">
                <a:solidFill>
                  <a:schemeClr val="tx1">
                    <a:lumMod val="65000"/>
                    <a:lumOff val="35000"/>
                  </a:schemeClr>
                </a:solidFill>
                <a:latin typeface="Arial" panose="020B0604020202020204" pitchFamily="34" charset="0"/>
              </a:rPr>
              <a:t>Microstream</a:t>
            </a:r>
            <a:r>
              <a:rPr lang="en-US" dirty="0">
                <a:solidFill>
                  <a:schemeClr val="tx1">
                    <a:lumMod val="65000"/>
                    <a:lumOff val="35000"/>
                  </a:schemeClr>
                </a:solidFill>
                <a:latin typeface="Arial" panose="020B0604020202020204" pitchFamily="34" charset="0"/>
              </a:rPr>
              <a:t> monitors</a:t>
            </a:r>
          </a:p>
          <a:p>
            <a:pPr marL="342900" indent="-342900">
              <a:buFont typeface="Symbol" panose="05050102010706020507" pitchFamily="18" charset="2"/>
              <a:buChar char=""/>
            </a:pPr>
            <a:r>
              <a:rPr lang="en-US" dirty="0">
                <a:solidFill>
                  <a:schemeClr val="tx1">
                    <a:lumMod val="65000"/>
                    <a:lumOff val="35000"/>
                  </a:schemeClr>
                </a:solidFill>
                <a:latin typeface="Arial" panose="020B0604020202020204" pitchFamily="34" charset="0"/>
              </a:rPr>
              <a:t>Claims non-OEM product will damage monitors and void warranty </a:t>
            </a:r>
          </a:p>
          <a:p>
            <a:pPr marL="342900" marR="0" lvl="0" indent="-342900">
              <a:spcBef>
                <a:spcPts val="0"/>
              </a:spcBef>
              <a:spcAft>
                <a:spcPts val="0"/>
              </a:spcAft>
              <a:buFont typeface="Symbol" panose="05050102010706020507" pitchFamily="18" charset="2"/>
              <a:buChar char=""/>
            </a:pPr>
            <a:r>
              <a:rPr lang="en-US" dirty="0">
                <a:solidFill>
                  <a:schemeClr val="tx1">
                    <a:lumMod val="65000"/>
                    <a:lumOff val="35000"/>
                  </a:schemeClr>
                </a:solidFill>
                <a:latin typeface="Arial" panose="020B0604020202020204" pitchFamily="34" charset="0"/>
              </a:rPr>
              <a:t>Ties consumables sales to capital purchases through contracts </a:t>
            </a:r>
          </a:p>
          <a:p>
            <a:pPr marL="342900" marR="0" lvl="0" indent="-342900">
              <a:spcBef>
                <a:spcPts val="0"/>
              </a:spcBef>
              <a:spcAft>
                <a:spcPts val="0"/>
              </a:spcAft>
              <a:buFont typeface="Symbol" panose="05050102010706020507" pitchFamily="18" charset="2"/>
              <a:buChar char=""/>
            </a:pPr>
            <a:r>
              <a:rPr lang="en-US" dirty="0">
                <a:solidFill>
                  <a:schemeClr val="tx1">
                    <a:lumMod val="65000"/>
                    <a:lumOff val="35000"/>
                  </a:schemeClr>
                </a:solidFill>
                <a:latin typeface="Arial" panose="020B0604020202020204" pitchFamily="34" charset="0"/>
              </a:rPr>
              <a:t>Soft line of reflective line</a:t>
            </a:r>
          </a:p>
        </p:txBody>
      </p:sp>
      <p:sp>
        <p:nvSpPr>
          <p:cNvPr id="11" name="TextBox 10">
            <a:extLst>
              <a:ext uri="{FF2B5EF4-FFF2-40B4-BE49-F238E27FC236}">
                <a16:creationId xmlns:a16="http://schemas.microsoft.com/office/drawing/2014/main" id="{090DAD82-E674-6FCA-4392-DABF99C05556}"/>
              </a:ext>
            </a:extLst>
          </p:cNvPr>
          <p:cNvSpPr txBox="1"/>
          <p:nvPr/>
        </p:nvSpPr>
        <p:spPr>
          <a:xfrm>
            <a:off x="7889683" y="2471070"/>
            <a:ext cx="1453100" cy="276999"/>
          </a:xfrm>
          <a:prstGeom prst="rect">
            <a:avLst/>
          </a:prstGeom>
          <a:noFill/>
        </p:spPr>
        <p:txBody>
          <a:bodyPr wrap="square">
            <a:spAutoFit/>
          </a:bodyPr>
          <a:lstStyle/>
          <a:p>
            <a:pPr algn="l"/>
            <a:r>
              <a:rPr lang="en-US" sz="1200" b="1" i="0" u="none" strike="noStrike" dirty="0">
                <a:solidFill>
                  <a:srgbClr val="008000"/>
                </a:solidFill>
                <a:effectLst/>
                <a:latin typeface="inherit"/>
                <a:hlinkClick r:id="rId3"/>
              </a:rPr>
              <a:t>Medtronic LETTER</a:t>
            </a:r>
            <a:endParaRPr lang="en-US" sz="1200" b="0" i="0" dirty="0">
              <a:solidFill>
                <a:srgbClr val="58595B"/>
              </a:solidFill>
              <a:effectLst/>
              <a:latin typeface="inherit"/>
            </a:endParaRPr>
          </a:p>
        </p:txBody>
      </p:sp>
    </p:spTree>
    <p:extLst>
      <p:ext uri="{BB962C8B-B14F-4D97-AF65-F5344CB8AC3E}">
        <p14:creationId xmlns:p14="http://schemas.microsoft.com/office/powerpoint/2010/main" val="1452297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3E211A-549A-9CD9-BC65-B431E06B2774}"/>
              </a:ext>
            </a:extLst>
          </p:cNvPr>
          <p:cNvSpPr>
            <a:spLocks noGrp="1"/>
          </p:cNvSpPr>
          <p:nvPr>
            <p:ph type="title"/>
          </p:nvPr>
        </p:nvSpPr>
        <p:spPr/>
        <p:txBody>
          <a:bodyPr>
            <a:normAutofit/>
          </a:bodyPr>
          <a:lstStyle/>
          <a:p>
            <a:r>
              <a:rPr lang="en-US" dirty="0"/>
              <a:t>Messaging against Medtronic</a:t>
            </a:r>
          </a:p>
        </p:txBody>
      </p:sp>
      <p:sp>
        <p:nvSpPr>
          <p:cNvPr id="5" name="Slide Number Placeholder 3">
            <a:extLst>
              <a:ext uri="{FF2B5EF4-FFF2-40B4-BE49-F238E27FC236}">
                <a16:creationId xmlns:a16="http://schemas.microsoft.com/office/drawing/2014/main" id="{3D18B62F-683B-9594-E04F-AE8A97E87ADC}"/>
              </a:ext>
            </a:extLst>
          </p:cNvPr>
          <p:cNvSpPr txBox="1">
            <a:spLocks/>
          </p:cNvSpPr>
          <p:nvPr/>
        </p:nvSpPr>
        <p:spPr>
          <a:xfrm>
            <a:off x="11100619" y="6438188"/>
            <a:ext cx="778722" cy="22808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E0494F-D9D9-4FE9-B19B-AC7F2920D1CD}" type="slidenum">
              <a:rPr lang="en-US" smtClean="0"/>
              <a:pPr/>
              <a:t>25</a:t>
            </a:fld>
            <a:endParaRPr lang="en-US" dirty="0"/>
          </a:p>
        </p:txBody>
      </p:sp>
      <p:sp>
        <p:nvSpPr>
          <p:cNvPr id="6" name="Text Placeholder 5">
            <a:extLst>
              <a:ext uri="{FF2B5EF4-FFF2-40B4-BE49-F238E27FC236}">
                <a16:creationId xmlns:a16="http://schemas.microsoft.com/office/drawing/2014/main" id="{DAAA7396-0DD9-0C4B-DE06-A74E6DBE84D4}"/>
              </a:ext>
            </a:extLst>
          </p:cNvPr>
          <p:cNvSpPr txBox="1">
            <a:spLocks/>
          </p:cNvSpPr>
          <p:nvPr/>
        </p:nvSpPr>
        <p:spPr>
          <a:xfrm>
            <a:off x="1034785" y="1887664"/>
            <a:ext cx="3397685" cy="2418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STAT O quality isn’t as good as OEM Medtronic</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Medtronic claims using non-OEM cannulas will void the monitor warranty</a:t>
            </a:r>
          </a:p>
          <a:p>
            <a:pPr marL="0" indent="0">
              <a:buFont typeface="Arial" panose="020B0604020202020204" pitchFamily="34" charset="0"/>
              <a:buNone/>
            </a:pPr>
            <a:endParaRPr lang="en-US" sz="1050" dirty="0"/>
          </a:p>
          <a:p>
            <a:pPr marL="0" indent="0">
              <a:buFont typeface="Arial" panose="020B0604020202020204" pitchFamily="34" charset="0"/>
              <a:buNone/>
            </a:pPr>
            <a:r>
              <a:rPr lang="en-US" sz="2000" dirty="0"/>
              <a:t>We only use reflective connectors w/ soft head tubing</a:t>
            </a:r>
          </a:p>
          <a:p>
            <a:pPr marL="0" indent="0">
              <a:buFont typeface="Arial" panose="020B0604020202020204" pitchFamily="34" charset="0"/>
              <a:buNone/>
            </a:pPr>
            <a:endParaRPr lang="en-US" sz="100" dirty="0"/>
          </a:p>
        </p:txBody>
      </p:sp>
      <p:sp>
        <p:nvSpPr>
          <p:cNvPr id="7" name="Rounded Rectangle 4">
            <a:extLst>
              <a:ext uri="{FF2B5EF4-FFF2-40B4-BE49-F238E27FC236}">
                <a16:creationId xmlns:a16="http://schemas.microsoft.com/office/drawing/2014/main" id="{571A723D-ECCD-D66E-45F3-193DD11BDAD8}"/>
              </a:ext>
            </a:extLst>
          </p:cNvPr>
          <p:cNvSpPr/>
          <p:nvPr/>
        </p:nvSpPr>
        <p:spPr>
          <a:xfrm>
            <a:off x="1034785" y="1280526"/>
            <a:ext cx="3335482" cy="374571"/>
          </a:xfrm>
          <a:prstGeom prst="roundRect">
            <a:avLst/>
          </a:prstGeom>
          <a:solidFill>
            <a:schemeClr val="bg2">
              <a:lumMod val="75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mn-ea"/>
                <a:cs typeface="+mn-cs"/>
              </a:rPr>
              <a:t>Objection</a:t>
            </a:r>
          </a:p>
        </p:txBody>
      </p:sp>
      <p:sp>
        <p:nvSpPr>
          <p:cNvPr id="8" name="Rounded Rectangle 7">
            <a:extLst>
              <a:ext uri="{FF2B5EF4-FFF2-40B4-BE49-F238E27FC236}">
                <a16:creationId xmlns:a16="http://schemas.microsoft.com/office/drawing/2014/main" id="{ACA8DA94-7602-F9D3-80DF-B54912C7E4F0}"/>
              </a:ext>
            </a:extLst>
          </p:cNvPr>
          <p:cNvSpPr/>
          <p:nvPr/>
        </p:nvSpPr>
        <p:spPr>
          <a:xfrm>
            <a:off x="4856700" y="1280525"/>
            <a:ext cx="4471556" cy="374571"/>
          </a:xfrm>
          <a:prstGeom prst="roundRect">
            <a:avLst/>
          </a:prstGeom>
          <a:solidFill>
            <a:srgbClr val="1D51A4"/>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Light" panose="020F0302020204030204"/>
                <a:ea typeface="+mn-ea"/>
                <a:cs typeface="+mn-cs"/>
              </a:rPr>
              <a:t>AirLife</a:t>
            </a:r>
            <a:r>
              <a:rPr kumimoji="0" lang="en-US" sz="1600" b="1" i="0" u="none" strike="noStrike" kern="1200" cap="none" spc="0" normalizeH="0" baseline="0" noProof="0" dirty="0">
                <a:ln>
                  <a:noFill/>
                </a:ln>
                <a:solidFill>
                  <a:prstClr val="white"/>
                </a:solidFill>
                <a:effectLst/>
                <a:uLnTx/>
                <a:uFillTx/>
                <a:latin typeface="Calibri Light" panose="020F0302020204030204"/>
                <a:ea typeface="+mn-ea"/>
                <a:cs typeface="+mn-cs"/>
              </a:rPr>
              <a:t> response</a:t>
            </a:r>
          </a:p>
        </p:txBody>
      </p:sp>
      <p:sp>
        <p:nvSpPr>
          <p:cNvPr id="9" name="Text Placeholder 5">
            <a:extLst>
              <a:ext uri="{FF2B5EF4-FFF2-40B4-BE49-F238E27FC236}">
                <a16:creationId xmlns:a16="http://schemas.microsoft.com/office/drawing/2014/main" id="{D63D6413-D8D5-F08D-789D-6FA0D0306E97}"/>
              </a:ext>
            </a:extLst>
          </p:cNvPr>
          <p:cNvSpPr txBox="1">
            <a:spLocks/>
          </p:cNvSpPr>
          <p:nvPr/>
        </p:nvSpPr>
        <p:spPr>
          <a:xfrm>
            <a:off x="4856700" y="1887664"/>
            <a:ext cx="6678162" cy="2418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effectLst/>
                <a:latin typeface="Gill Sans Nova" panose="020B0602020104020203" pitchFamily="34" charset="0"/>
                <a:ea typeface="Times New Roman" panose="02020603050405020304" pitchFamily="18" charset="0"/>
              </a:rPr>
              <a:t>“STAT O connectors have over 200 evaluations in the Hospital and EMS environments with a variety of </a:t>
            </a:r>
            <a:r>
              <a:rPr lang="en-US" sz="1600" dirty="0" err="1">
                <a:effectLst/>
                <a:latin typeface="Gill Sans Nova" panose="020B0602020104020203" pitchFamily="34" charset="0"/>
                <a:ea typeface="Times New Roman" panose="02020603050405020304" pitchFamily="18" charset="0"/>
              </a:rPr>
              <a:t>Microstream</a:t>
            </a:r>
            <a:r>
              <a:rPr lang="en-US" sz="1600" dirty="0">
                <a:effectLst/>
                <a:latin typeface="Gill Sans Nova" panose="020B0602020104020203" pitchFamily="34" charset="0"/>
                <a:ea typeface="Times New Roman" panose="02020603050405020304" pitchFamily="18" charset="0"/>
              </a:rPr>
              <a:t> monitors. We also can provide you with a 3</a:t>
            </a:r>
            <a:r>
              <a:rPr lang="en-US" sz="1600" baseline="30000" dirty="0">
                <a:effectLst/>
                <a:latin typeface="Gill Sans Nova" panose="020B0602020104020203" pitchFamily="34" charset="0"/>
                <a:ea typeface="Times New Roman" panose="02020603050405020304" pitchFamily="18" charset="0"/>
              </a:rPr>
              <a:t>rd</a:t>
            </a:r>
            <a:r>
              <a:rPr lang="en-US" sz="1600" dirty="0">
                <a:effectLst/>
                <a:latin typeface="Gill Sans Nova" panose="020B0602020104020203" pitchFamily="34" charset="0"/>
                <a:ea typeface="Times New Roman" panose="02020603050405020304" pitchFamily="18" charset="0"/>
              </a:rPr>
              <a:t> party study*, demonstrating STAT O superior quality against Medtronic’s.” </a:t>
            </a:r>
          </a:p>
          <a:p>
            <a:pPr marL="0" indent="0">
              <a:buFont typeface="Arial" panose="020B0604020202020204" pitchFamily="34" charset="0"/>
              <a:buNone/>
            </a:pPr>
            <a:endParaRPr lang="en-US" sz="100" dirty="0">
              <a:latin typeface="Gill Sans Nova" panose="020B0602020104020203" pitchFamily="34" charset="0"/>
            </a:endParaRPr>
          </a:p>
          <a:p>
            <a:pPr marL="0" indent="0">
              <a:buFont typeface="Arial" panose="020B0604020202020204" pitchFamily="34" charset="0"/>
              <a:buNone/>
            </a:pPr>
            <a:r>
              <a:rPr lang="en-US" sz="1600" dirty="0">
                <a:latin typeface="Gill Sans Nova" panose="020B0602020104020203" pitchFamily="34" charset="0"/>
              </a:rPr>
              <a:t>“Our cannulas use a 0.2-micron barrier, hydrophobic filter that physically impedes line when moisture reaches certain level.  </a:t>
            </a:r>
            <a:r>
              <a:rPr lang="en-US" sz="1600" dirty="0" err="1">
                <a:latin typeface="Gill Sans Nova" panose="020B0602020104020203" pitchFamily="34" charset="0"/>
              </a:rPr>
              <a:t>AirLife</a:t>
            </a:r>
            <a:r>
              <a:rPr lang="en-US" sz="1600" dirty="0">
                <a:latin typeface="Gill Sans Nova" panose="020B0602020104020203" pitchFamily="34" charset="0"/>
              </a:rPr>
              <a:t> stands behind their cannulas and offers their own limited product warranty for monitors still under </a:t>
            </a:r>
            <a:r>
              <a:rPr lang="en-US" sz="1600" dirty="0" err="1">
                <a:latin typeface="Gill Sans Nova" panose="020B0602020104020203" pitchFamily="34" charset="0"/>
              </a:rPr>
              <a:t>Oridion</a:t>
            </a:r>
            <a:r>
              <a:rPr lang="en-US" sz="1600" dirty="0">
                <a:latin typeface="Gill Sans Nova" panose="020B0602020104020203" pitchFamily="34" charset="0"/>
              </a:rPr>
              <a:t> Medical or Medtronic warranty.”</a:t>
            </a:r>
          </a:p>
          <a:p>
            <a:pPr marL="0" indent="0">
              <a:buFont typeface="Arial" panose="020B0604020202020204" pitchFamily="34" charset="0"/>
              <a:buNone/>
            </a:pPr>
            <a:endParaRPr lang="en-US" sz="900" dirty="0">
              <a:latin typeface="Gill Sans Nova" panose="020B0602020104020203" pitchFamily="34" charset="0"/>
            </a:endParaRPr>
          </a:p>
          <a:p>
            <a:pPr marL="0" indent="0">
              <a:buFont typeface="Arial" panose="020B0604020202020204" pitchFamily="34" charset="0"/>
              <a:buNone/>
            </a:pPr>
            <a:r>
              <a:rPr lang="en-US" sz="1600" dirty="0">
                <a:latin typeface="Gill Sans Nova" panose="020B0602020104020203" pitchFamily="34" charset="0"/>
              </a:rPr>
              <a:t>“We have a full line of Westmed Comfort Soft Plus™ reflective cannulas” Or partner with your </a:t>
            </a:r>
            <a:r>
              <a:rPr lang="en-US" sz="1600" dirty="0" err="1">
                <a:latin typeface="Gill Sans Nova" panose="020B0602020104020203" pitchFamily="34" charset="0"/>
              </a:rPr>
              <a:t>Curaplex</a:t>
            </a:r>
            <a:r>
              <a:rPr lang="en-US" sz="1600" dirty="0">
                <a:latin typeface="Gill Sans Nova" panose="020B0602020104020203" pitchFamily="34" charset="0"/>
              </a:rPr>
              <a:t> rep.</a:t>
            </a:r>
          </a:p>
          <a:p>
            <a:pPr marL="0" indent="0">
              <a:buFont typeface="Arial" panose="020B0604020202020204" pitchFamily="34" charset="0"/>
              <a:buNone/>
            </a:pPr>
            <a:endParaRPr lang="en-US" sz="200" dirty="0">
              <a:latin typeface="Gill Sans Nova" panose="020B0602020104020203" pitchFamily="34" charset="0"/>
            </a:endParaRPr>
          </a:p>
        </p:txBody>
      </p:sp>
      <p:sp>
        <p:nvSpPr>
          <p:cNvPr id="13" name="TextBox 12">
            <a:extLst>
              <a:ext uri="{FF2B5EF4-FFF2-40B4-BE49-F238E27FC236}">
                <a16:creationId xmlns:a16="http://schemas.microsoft.com/office/drawing/2014/main" id="{CDEAB41B-28E0-111E-48E2-F8E6814FAA4A}"/>
              </a:ext>
            </a:extLst>
          </p:cNvPr>
          <p:cNvSpPr txBox="1"/>
          <p:nvPr/>
        </p:nvSpPr>
        <p:spPr>
          <a:xfrm>
            <a:off x="8895613" y="3682616"/>
            <a:ext cx="3359996" cy="307777"/>
          </a:xfrm>
          <a:prstGeom prst="rect">
            <a:avLst/>
          </a:prstGeom>
          <a:noFill/>
        </p:spPr>
        <p:txBody>
          <a:bodyPr wrap="square">
            <a:spAutoFit/>
          </a:bodyPr>
          <a:lstStyle/>
          <a:p>
            <a:pPr algn="l"/>
            <a:r>
              <a:rPr lang="en-US" sz="1400" b="1" i="0" u="none" strike="noStrike" dirty="0">
                <a:solidFill>
                  <a:srgbClr val="008000"/>
                </a:solidFill>
                <a:effectLst/>
                <a:latin typeface="inherit"/>
                <a:hlinkClick r:id="rId2"/>
              </a:rPr>
              <a:t>Salter STAT O Limited WARRANTY</a:t>
            </a:r>
            <a:endParaRPr lang="en-US" sz="1400" b="0" i="0" dirty="0">
              <a:solidFill>
                <a:srgbClr val="58595B"/>
              </a:solidFill>
              <a:effectLst/>
              <a:latin typeface="inherit"/>
            </a:endParaRPr>
          </a:p>
        </p:txBody>
      </p:sp>
    </p:spTree>
    <p:extLst>
      <p:ext uri="{BB962C8B-B14F-4D97-AF65-F5344CB8AC3E}">
        <p14:creationId xmlns:p14="http://schemas.microsoft.com/office/powerpoint/2010/main" val="2065187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81CA5-0719-1C98-0EFE-26875E6ACD6C}"/>
              </a:ext>
            </a:extLst>
          </p:cNvPr>
          <p:cNvSpPr>
            <a:spLocks noGrp="1"/>
          </p:cNvSpPr>
          <p:nvPr>
            <p:ph type="sldNum" sz="quarter" idx="4"/>
          </p:nvPr>
        </p:nvSpPr>
        <p:spPr/>
        <p:txBody>
          <a:bodyPr/>
          <a:lstStyle/>
          <a:p>
            <a:fld id="{065D75E3-62B6-C44A-8295-14DF27978E1A}" type="slidenum">
              <a:rPr lang="en-US" smtClean="0"/>
              <a:pPr/>
              <a:t>26</a:t>
            </a:fld>
            <a:endParaRPr lang="en-US" dirty="0"/>
          </a:p>
        </p:txBody>
      </p:sp>
      <p:sp>
        <p:nvSpPr>
          <p:cNvPr id="4" name="Title 3">
            <a:extLst>
              <a:ext uri="{FF2B5EF4-FFF2-40B4-BE49-F238E27FC236}">
                <a16:creationId xmlns:a16="http://schemas.microsoft.com/office/drawing/2014/main" id="{93A003DC-344D-1E1A-5D7E-F33D0582200B}"/>
              </a:ext>
            </a:extLst>
          </p:cNvPr>
          <p:cNvSpPr>
            <a:spLocks noGrp="1"/>
          </p:cNvSpPr>
          <p:nvPr>
            <p:ph type="title"/>
          </p:nvPr>
        </p:nvSpPr>
        <p:spPr/>
        <p:txBody>
          <a:bodyPr>
            <a:normAutofit/>
          </a:bodyPr>
          <a:lstStyle/>
          <a:p>
            <a:r>
              <a:rPr lang="en-US" dirty="0"/>
              <a:t>Messaging against Medtronic</a:t>
            </a:r>
          </a:p>
        </p:txBody>
      </p:sp>
      <p:sp>
        <p:nvSpPr>
          <p:cNvPr id="5" name="Slide Number Placeholder 3">
            <a:extLst>
              <a:ext uri="{FF2B5EF4-FFF2-40B4-BE49-F238E27FC236}">
                <a16:creationId xmlns:a16="http://schemas.microsoft.com/office/drawing/2014/main" id="{EDBADA17-5779-3056-FA98-A4A68273620D}"/>
              </a:ext>
            </a:extLst>
          </p:cNvPr>
          <p:cNvSpPr txBox="1">
            <a:spLocks/>
          </p:cNvSpPr>
          <p:nvPr/>
        </p:nvSpPr>
        <p:spPr>
          <a:xfrm>
            <a:off x="11100619" y="6438188"/>
            <a:ext cx="778722" cy="22808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E0494F-D9D9-4FE9-B19B-AC7F2920D1CD}" type="slidenum">
              <a:rPr lang="en-US" smtClean="0"/>
              <a:pPr/>
              <a:t>26</a:t>
            </a:fld>
            <a:endParaRPr lang="en-US" dirty="0"/>
          </a:p>
        </p:txBody>
      </p:sp>
      <p:sp>
        <p:nvSpPr>
          <p:cNvPr id="6" name="Text Placeholder 5">
            <a:extLst>
              <a:ext uri="{FF2B5EF4-FFF2-40B4-BE49-F238E27FC236}">
                <a16:creationId xmlns:a16="http://schemas.microsoft.com/office/drawing/2014/main" id="{F268146D-8219-AC75-DA0B-9A9726DDF095}"/>
              </a:ext>
            </a:extLst>
          </p:cNvPr>
          <p:cNvSpPr txBox="1">
            <a:spLocks/>
          </p:cNvSpPr>
          <p:nvPr/>
        </p:nvSpPr>
        <p:spPr>
          <a:xfrm>
            <a:off x="1034785" y="1835005"/>
            <a:ext cx="3397685" cy="2418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 dirty="0"/>
          </a:p>
          <a:p>
            <a:pPr marL="0" indent="0">
              <a:buFont typeface="Arial" panose="020B0604020202020204" pitchFamily="34" charset="0"/>
              <a:buNone/>
            </a:pPr>
            <a:r>
              <a:rPr lang="en-US" sz="2000" dirty="0"/>
              <a:t>Medtronic blow-by technology sampling CO2 from both nares is the most effective design</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We have a free use agreement with Medtronic</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
        <p:nvSpPr>
          <p:cNvPr id="7" name="Rounded Rectangle 4">
            <a:extLst>
              <a:ext uri="{FF2B5EF4-FFF2-40B4-BE49-F238E27FC236}">
                <a16:creationId xmlns:a16="http://schemas.microsoft.com/office/drawing/2014/main" id="{E2400B9A-91F1-3277-D88B-03EB0575291B}"/>
              </a:ext>
            </a:extLst>
          </p:cNvPr>
          <p:cNvSpPr/>
          <p:nvPr/>
        </p:nvSpPr>
        <p:spPr>
          <a:xfrm>
            <a:off x="1034785" y="1280526"/>
            <a:ext cx="3335482" cy="374571"/>
          </a:xfrm>
          <a:prstGeom prst="roundRect">
            <a:avLst/>
          </a:prstGeom>
          <a:solidFill>
            <a:schemeClr val="bg2">
              <a:lumMod val="75000"/>
            </a:scheme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mn-ea"/>
                <a:cs typeface="+mn-cs"/>
              </a:rPr>
              <a:t>Objection</a:t>
            </a:r>
          </a:p>
        </p:txBody>
      </p:sp>
      <p:sp>
        <p:nvSpPr>
          <p:cNvPr id="8" name="Rounded Rectangle 7">
            <a:extLst>
              <a:ext uri="{FF2B5EF4-FFF2-40B4-BE49-F238E27FC236}">
                <a16:creationId xmlns:a16="http://schemas.microsoft.com/office/drawing/2014/main" id="{CAD23B54-2F68-FE57-D831-5049B38194E5}"/>
              </a:ext>
            </a:extLst>
          </p:cNvPr>
          <p:cNvSpPr/>
          <p:nvPr/>
        </p:nvSpPr>
        <p:spPr>
          <a:xfrm>
            <a:off x="4856700" y="1280525"/>
            <a:ext cx="4471556" cy="374571"/>
          </a:xfrm>
          <a:prstGeom prst="roundRect">
            <a:avLst/>
          </a:prstGeom>
          <a:solidFill>
            <a:srgbClr val="1D51A4"/>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Light" panose="020F0302020204030204"/>
                <a:ea typeface="+mn-ea"/>
                <a:cs typeface="+mn-cs"/>
              </a:rPr>
              <a:t>AirLife</a:t>
            </a:r>
            <a:r>
              <a:rPr kumimoji="0" lang="en-US" sz="1600" b="1" i="0" u="none" strike="noStrike" kern="1200" cap="none" spc="0" normalizeH="0" baseline="0" noProof="0" dirty="0">
                <a:ln>
                  <a:noFill/>
                </a:ln>
                <a:solidFill>
                  <a:prstClr val="white"/>
                </a:solidFill>
                <a:effectLst/>
                <a:uLnTx/>
                <a:uFillTx/>
                <a:latin typeface="Calibri Light" panose="020F0302020204030204"/>
                <a:ea typeface="+mn-ea"/>
                <a:cs typeface="+mn-cs"/>
              </a:rPr>
              <a:t> response</a:t>
            </a:r>
          </a:p>
        </p:txBody>
      </p:sp>
      <p:sp>
        <p:nvSpPr>
          <p:cNvPr id="9" name="Text Placeholder 5">
            <a:extLst>
              <a:ext uri="{FF2B5EF4-FFF2-40B4-BE49-F238E27FC236}">
                <a16:creationId xmlns:a16="http://schemas.microsoft.com/office/drawing/2014/main" id="{BCDC15B3-3CF5-2069-C09F-519AC61A30B2}"/>
              </a:ext>
            </a:extLst>
          </p:cNvPr>
          <p:cNvSpPr txBox="1">
            <a:spLocks/>
          </p:cNvSpPr>
          <p:nvPr/>
        </p:nvSpPr>
        <p:spPr>
          <a:xfrm>
            <a:off x="4856700" y="1887664"/>
            <a:ext cx="6678162" cy="2418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Gill Sans Nova" panose="020B0602020104020203" pitchFamily="34" charset="0"/>
              </a:rPr>
              <a:t>“Approx 70-80% of population are born with septal deviation, but only a few require corrective treatment. A divided cannula can accommodate for this. There is no mixture of gases with a divided cannula. The result is a EtCO2 waveform with an unaffected signal superior to Medtronic’s blow by design (see Ebert study) and it delivers significantly higher O2 at 4LPM compared to Medtronic.”</a:t>
            </a:r>
          </a:p>
          <a:p>
            <a:pPr marL="0" indent="0">
              <a:buFont typeface="Arial" panose="020B0604020202020204" pitchFamily="34" charset="0"/>
              <a:buNone/>
            </a:pPr>
            <a:endParaRPr lang="en-US" sz="1600" dirty="0">
              <a:latin typeface="Gill Sans Nova" panose="020B0602020104020203" pitchFamily="34" charset="0"/>
            </a:endParaRPr>
          </a:p>
          <a:p>
            <a:pPr marL="0" indent="0">
              <a:buFont typeface="Arial" panose="020B0604020202020204" pitchFamily="34" charset="0"/>
              <a:buNone/>
            </a:pPr>
            <a:endParaRPr lang="en-US" sz="1600" dirty="0">
              <a:latin typeface="Gill Sans Nova" panose="020B0602020104020203" pitchFamily="34" charset="0"/>
            </a:endParaRPr>
          </a:p>
          <a:p>
            <a:pPr marL="0" indent="0">
              <a:buFont typeface="Arial" panose="020B0604020202020204" pitchFamily="34" charset="0"/>
              <a:buNone/>
            </a:pPr>
            <a:r>
              <a:rPr lang="en-US" sz="1600" dirty="0">
                <a:latin typeface="Gill Sans Nova" panose="020B0602020104020203" pitchFamily="34" charset="0"/>
              </a:rPr>
              <a:t>Confirm how much consumable spend is needed in total.  Sometimes oximeters are tied to the deal.  If so, they might be able to just increase their oximeter spend to maintain their compliance, while still allowing them to switch to STAT O.</a:t>
            </a:r>
          </a:p>
        </p:txBody>
      </p:sp>
      <p:sp>
        <p:nvSpPr>
          <p:cNvPr id="11" name="TextBox 10">
            <a:extLst>
              <a:ext uri="{FF2B5EF4-FFF2-40B4-BE49-F238E27FC236}">
                <a16:creationId xmlns:a16="http://schemas.microsoft.com/office/drawing/2014/main" id="{DD10F669-F8A4-1789-D3DA-9A115D260D6B}"/>
              </a:ext>
            </a:extLst>
          </p:cNvPr>
          <p:cNvSpPr txBox="1"/>
          <p:nvPr/>
        </p:nvSpPr>
        <p:spPr>
          <a:xfrm>
            <a:off x="6465599" y="4676764"/>
            <a:ext cx="3460364" cy="307777"/>
          </a:xfrm>
          <a:prstGeom prst="rect">
            <a:avLst/>
          </a:prstGeom>
          <a:noFill/>
        </p:spPr>
        <p:txBody>
          <a:bodyPr wrap="square">
            <a:spAutoFit/>
          </a:bodyPr>
          <a:lstStyle/>
          <a:p>
            <a:pPr algn="l"/>
            <a:r>
              <a:rPr lang="en-US" sz="1400" b="1" i="0" u="none" strike="noStrike" dirty="0">
                <a:solidFill>
                  <a:srgbClr val="008000"/>
                </a:solidFill>
                <a:effectLst/>
                <a:latin typeface="inherit"/>
                <a:hlinkClick r:id="rId2"/>
              </a:rPr>
              <a:t>Medtronic Agreement EtCO2 DECISION TREE</a:t>
            </a:r>
            <a:endParaRPr lang="en-US" sz="1400" b="0" i="0" dirty="0">
              <a:solidFill>
                <a:srgbClr val="58595B"/>
              </a:solidFill>
              <a:effectLst/>
              <a:latin typeface="inherit"/>
            </a:endParaRPr>
          </a:p>
        </p:txBody>
      </p:sp>
    </p:spTree>
    <p:extLst>
      <p:ext uri="{BB962C8B-B14F-4D97-AF65-F5344CB8AC3E}">
        <p14:creationId xmlns:p14="http://schemas.microsoft.com/office/powerpoint/2010/main" val="1995222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0CB4FA-4ED2-0E1A-DF74-8925CD447AE2}"/>
              </a:ext>
            </a:extLst>
          </p:cNvPr>
          <p:cNvSpPr>
            <a:spLocks noGrp="1"/>
          </p:cNvSpPr>
          <p:nvPr>
            <p:ph type="title"/>
          </p:nvPr>
        </p:nvSpPr>
        <p:spPr/>
        <p:txBody>
          <a:bodyPr>
            <a:normAutofit/>
          </a:bodyPr>
          <a:lstStyle/>
          <a:p>
            <a:r>
              <a:rPr lang="en-US" dirty="0">
                <a:solidFill>
                  <a:schemeClr val="bg1"/>
                </a:solidFill>
              </a:rPr>
              <a:t>Resources </a:t>
            </a:r>
            <a:br>
              <a:rPr lang="en-US" dirty="0">
                <a:solidFill>
                  <a:schemeClr val="bg1"/>
                </a:solidFill>
              </a:rPr>
            </a:br>
            <a:r>
              <a:rPr lang="en-US" sz="1100" dirty="0">
                <a:solidFill>
                  <a:schemeClr val="bg1"/>
                </a:solidFill>
              </a:rPr>
              <a:t>(All can be found on Summer School Portal)</a:t>
            </a:r>
            <a:endParaRPr lang="en-US" dirty="0">
              <a:solidFill>
                <a:schemeClr val="bg1"/>
              </a:solidFill>
            </a:endParaRPr>
          </a:p>
        </p:txBody>
      </p:sp>
      <p:sp>
        <p:nvSpPr>
          <p:cNvPr id="2" name="Slide Number Placeholder 1">
            <a:extLst>
              <a:ext uri="{FF2B5EF4-FFF2-40B4-BE49-F238E27FC236}">
                <a16:creationId xmlns:a16="http://schemas.microsoft.com/office/drawing/2014/main" id="{DA79B71A-10BC-AED3-D626-81C084E4AEBD}"/>
              </a:ext>
            </a:extLst>
          </p:cNvPr>
          <p:cNvSpPr>
            <a:spLocks noGrp="1"/>
          </p:cNvSpPr>
          <p:nvPr>
            <p:ph type="sldNum" sz="quarter" idx="12"/>
          </p:nvPr>
        </p:nvSpPr>
        <p:spPr/>
        <p:txBody>
          <a:bodyPr/>
          <a:lstStyle/>
          <a:p>
            <a:fld id="{065D75E3-62B6-C44A-8295-14DF27978E1A}" type="slidenum">
              <a:rPr lang="en-US" smtClean="0"/>
              <a:pPr/>
              <a:t>27</a:t>
            </a:fld>
            <a:endParaRPr lang="en-US" dirty="0"/>
          </a:p>
        </p:txBody>
      </p:sp>
      <p:sp>
        <p:nvSpPr>
          <p:cNvPr id="5" name="TextBox 4">
            <a:extLst>
              <a:ext uri="{FF2B5EF4-FFF2-40B4-BE49-F238E27FC236}">
                <a16:creationId xmlns:a16="http://schemas.microsoft.com/office/drawing/2014/main" id="{722E90FD-68FE-F431-6D47-77515DD06662}"/>
              </a:ext>
            </a:extLst>
          </p:cNvPr>
          <p:cNvSpPr txBox="1"/>
          <p:nvPr/>
        </p:nvSpPr>
        <p:spPr>
          <a:xfrm>
            <a:off x="4130903" y="292705"/>
            <a:ext cx="7589178" cy="2523768"/>
          </a:xfrm>
          <a:prstGeom prst="rect">
            <a:avLst/>
          </a:prstGeom>
          <a:noFill/>
        </p:spPr>
        <p:txBody>
          <a:bodyPr wrap="square">
            <a:spAutoFit/>
          </a:bodyPr>
          <a:lstStyle/>
          <a:p>
            <a:pPr algn="l"/>
            <a:endParaRPr lang="en-US" b="0" i="0" dirty="0">
              <a:solidFill>
                <a:srgbClr val="58595B"/>
              </a:solidFill>
              <a:effectLst/>
              <a:latin typeface="inherit"/>
            </a:endParaRPr>
          </a:p>
          <a:p>
            <a:r>
              <a:rPr lang="en-US" sz="2000" b="1" i="0" u="none" strike="noStrike" dirty="0">
                <a:solidFill>
                  <a:srgbClr val="008000"/>
                </a:solidFill>
                <a:effectLst/>
                <a:latin typeface="inherit"/>
                <a:hlinkClick r:id="rId2"/>
              </a:rPr>
              <a:t>EtCO2 Cannula PLAYBOOK</a:t>
            </a:r>
            <a:endParaRPr lang="en-US" sz="2000" b="0" i="0" dirty="0">
              <a:solidFill>
                <a:srgbClr val="58595B"/>
              </a:solidFill>
              <a:effectLst/>
              <a:latin typeface="inherit"/>
            </a:endParaRPr>
          </a:p>
          <a:p>
            <a:pPr algn="l"/>
            <a:endParaRPr lang="en-US" sz="2000" b="1" i="0" dirty="0">
              <a:solidFill>
                <a:srgbClr val="58595B"/>
              </a:solidFill>
              <a:effectLst/>
              <a:latin typeface="myriad-pro"/>
            </a:endParaRPr>
          </a:p>
          <a:p>
            <a:pPr algn="l"/>
            <a:r>
              <a:rPr lang="en-US" sz="2000" b="1" i="0" u="none" strike="noStrike" dirty="0">
                <a:solidFill>
                  <a:srgbClr val="008000"/>
                </a:solidFill>
                <a:effectLst/>
                <a:latin typeface="inherit"/>
                <a:hlinkClick r:id="rId3"/>
              </a:rPr>
              <a:t>EtCO2 Targeting TOOL</a:t>
            </a:r>
            <a:endParaRPr lang="en-US" sz="2000" b="0" i="0" dirty="0">
              <a:solidFill>
                <a:srgbClr val="58595B"/>
              </a:solidFill>
              <a:effectLst/>
              <a:latin typeface="inherit"/>
            </a:endParaRPr>
          </a:p>
          <a:p>
            <a:pPr algn="l"/>
            <a:r>
              <a:rPr lang="en-US" sz="2000" b="1" i="0" dirty="0">
                <a:solidFill>
                  <a:srgbClr val="58595B"/>
                </a:solidFill>
                <a:effectLst/>
                <a:latin typeface="myriad-pro"/>
              </a:rPr>
              <a:t> </a:t>
            </a:r>
          </a:p>
          <a:p>
            <a:pPr algn="l"/>
            <a:r>
              <a:rPr lang="en-US" sz="2000" b="1" i="0" u="none" strike="noStrike" dirty="0">
                <a:solidFill>
                  <a:srgbClr val="008000"/>
                </a:solidFill>
                <a:effectLst/>
                <a:latin typeface="inherit"/>
                <a:hlinkClick r:id="rId4"/>
              </a:rPr>
              <a:t>Salter STAT Savings CALCULATOR</a:t>
            </a:r>
            <a:endParaRPr lang="en-US" sz="2000" b="1" i="0" u="none" strike="noStrike" dirty="0">
              <a:solidFill>
                <a:srgbClr val="008000"/>
              </a:solidFill>
              <a:effectLst/>
              <a:latin typeface="inherit"/>
            </a:endParaRPr>
          </a:p>
          <a:p>
            <a:pPr algn="l"/>
            <a:endParaRPr lang="en-US" sz="2000" b="0" i="0" dirty="0">
              <a:solidFill>
                <a:srgbClr val="58595B"/>
              </a:solidFill>
              <a:effectLst/>
              <a:latin typeface="inherit"/>
            </a:endParaRPr>
          </a:p>
          <a:p>
            <a:pPr algn="l"/>
            <a:r>
              <a:rPr lang="en-US" sz="2000" b="1" i="0" u="none" strike="noStrike" dirty="0">
                <a:solidFill>
                  <a:srgbClr val="008000"/>
                </a:solidFill>
                <a:effectLst/>
                <a:latin typeface="inherit"/>
                <a:hlinkClick r:id="rId5"/>
              </a:rPr>
              <a:t>ETCO2 Salter STAT SAMPLE KIT</a:t>
            </a:r>
            <a:endParaRPr lang="en-US" sz="2000" b="0" i="0" dirty="0">
              <a:solidFill>
                <a:srgbClr val="58595B"/>
              </a:solidFill>
              <a:effectLst/>
              <a:latin typeface="inherit"/>
            </a:endParaRPr>
          </a:p>
        </p:txBody>
      </p:sp>
    </p:spTree>
    <p:extLst>
      <p:ext uri="{BB962C8B-B14F-4D97-AF65-F5344CB8AC3E}">
        <p14:creationId xmlns:p14="http://schemas.microsoft.com/office/powerpoint/2010/main" val="1514065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AABB18-7651-2A81-E15E-F51EBCD10A66}"/>
              </a:ext>
            </a:extLst>
          </p:cNvPr>
          <p:cNvSpPr>
            <a:spLocks noGrp="1"/>
          </p:cNvSpPr>
          <p:nvPr>
            <p:ph type="ctrTitle"/>
          </p:nvPr>
        </p:nvSpPr>
        <p:spPr/>
        <p:txBody>
          <a:bodyPr>
            <a:normAutofit fontScale="90000"/>
          </a:bodyPr>
          <a:lstStyle/>
          <a:p>
            <a:r>
              <a:rPr lang="en-US" dirty="0"/>
              <a:t>Appendix</a:t>
            </a:r>
          </a:p>
        </p:txBody>
      </p:sp>
      <p:sp>
        <p:nvSpPr>
          <p:cNvPr id="4" name="Slide Number Placeholder 3">
            <a:extLst>
              <a:ext uri="{FF2B5EF4-FFF2-40B4-BE49-F238E27FC236}">
                <a16:creationId xmlns:a16="http://schemas.microsoft.com/office/drawing/2014/main" id="{09AB278B-BFCD-728B-029F-5C084D46CEA8}"/>
              </a:ext>
            </a:extLst>
          </p:cNvPr>
          <p:cNvSpPr>
            <a:spLocks noGrp="1"/>
          </p:cNvSpPr>
          <p:nvPr>
            <p:ph type="sldNum" sz="quarter" idx="12"/>
          </p:nvPr>
        </p:nvSpPr>
        <p:spPr>
          <a:xfrm>
            <a:off x="9273793" y="65137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3383887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520D7-CA4A-F955-F46F-6D27066EC1F1}"/>
              </a:ext>
            </a:extLst>
          </p:cNvPr>
          <p:cNvSpPr>
            <a:spLocks noGrp="1"/>
          </p:cNvSpPr>
          <p:nvPr>
            <p:ph type="sldNum" sz="quarter" idx="4"/>
          </p:nvPr>
        </p:nvSpPr>
        <p:spPr/>
        <p:txBody>
          <a:bodyPr/>
          <a:lstStyle/>
          <a:p>
            <a:fld id="{065D75E3-62B6-C44A-8295-14DF27978E1A}" type="slidenum">
              <a:rPr lang="en-US" smtClean="0"/>
              <a:pPr/>
              <a:t>29</a:t>
            </a:fld>
            <a:endParaRPr lang="en-US" dirty="0"/>
          </a:p>
        </p:txBody>
      </p:sp>
      <p:pic>
        <p:nvPicPr>
          <p:cNvPr id="5" name="Picture 4">
            <a:extLst>
              <a:ext uri="{FF2B5EF4-FFF2-40B4-BE49-F238E27FC236}">
                <a16:creationId xmlns:a16="http://schemas.microsoft.com/office/drawing/2014/main" id="{2DEDE982-A36A-38C3-6510-E2D1BD7F2B85}"/>
              </a:ext>
            </a:extLst>
          </p:cNvPr>
          <p:cNvPicPr>
            <a:picLocks noChangeAspect="1"/>
          </p:cNvPicPr>
          <p:nvPr/>
        </p:nvPicPr>
        <p:blipFill rotWithShape="1">
          <a:blip r:embed="rId2"/>
          <a:srcRect l="13230" t="18875" r="14635" b="19551"/>
          <a:stretch/>
        </p:blipFill>
        <p:spPr>
          <a:xfrm>
            <a:off x="29570" y="339047"/>
            <a:ext cx="12175603" cy="5845996"/>
          </a:xfrm>
          <a:prstGeom prst="rect">
            <a:avLst/>
          </a:prstGeom>
        </p:spPr>
      </p:pic>
    </p:spTree>
    <p:extLst>
      <p:ext uri="{BB962C8B-B14F-4D97-AF65-F5344CB8AC3E}">
        <p14:creationId xmlns:p14="http://schemas.microsoft.com/office/powerpoint/2010/main" val="11723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7887EC-C1E5-A7C9-7AD4-0FBFB86FB3BB}"/>
              </a:ext>
            </a:extLst>
          </p:cNvPr>
          <p:cNvSpPr>
            <a:spLocks noGrp="1"/>
          </p:cNvSpPr>
          <p:nvPr>
            <p:ph type="title"/>
          </p:nvPr>
        </p:nvSpPr>
        <p:spPr>
          <a:xfrm>
            <a:off x="200000" y="308953"/>
            <a:ext cx="3247326" cy="532970"/>
          </a:xfrm>
        </p:spPr>
        <p:txBody>
          <a:bodyPr/>
          <a:lstStyle/>
          <a:p>
            <a:r>
              <a:rPr lang="en-US" dirty="0">
                <a:solidFill>
                  <a:schemeClr val="bg1"/>
                </a:solidFill>
              </a:rPr>
              <a:t>Clinical Benefits</a:t>
            </a:r>
          </a:p>
        </p:txBody>
      </p:sp>
      <p:sp>
        <p:nvSpPr>
          <p:cNvPr id="2" name="Slide Number Placeholder 1">
            <a:extLst>
              <a:ext uri="{FF2B5EF4-FFF2-40B4-BE49-F238E27FC236}">
                <a16:creationId xmlns:a16="http://schemas.microsoft.com/office/drawing/2014/main" id="{8233D2FB-69F8-A5C6-659E-139BDEC39DB9}"/>
              </a:ext>
            </a:extLst>
          </p:cNvPr>
          <p:cNvSpPr>
            <a:spLocks noGrp="1"/>
          </p:cNvSpPr>
          <p:nvPr>
            <p:ph type="sldNum" sz="quarter" idx="12"/>
          </p:nvPr>
        </p:nvSpPr>
        <p:spPr/>
        <p:txBody>
          <a:bodyPr/>
          <a:lstStyle/>
          <a:p>
            <a:fld id="{065D75E3-62B6-C44A-8295-14DF27978E1A}" type="slidenum">
              <a:rPr lang="en-US" smtClean="0"/>
              <a:pPr/>
              <a:t>3</a:t>
            </a:fld>
            <a:endParaRPr lang="en-US" dirty="0"/>
          </a:p>
        </p:txBody>
      </p:sp>
      <p:sp>
        <p:nvSpPr>
          <p:cNvPr id="6" name="TextBox 5">
            <a:extLst>
              <a:ext uri="{FF2B5EF4-FFF2-40B4-BE49-F238E27FC236}">
                <a16:creationId xmlns:a16="http://schemas.microsoft.com/office/drawing/2014/main" id="{7DA6B971-2F17-B222-8EE9-4650554DDA15}"/>
              </a:ext>
            </a:extLst>
          </p:cNvPr>
          <p:cNvSpPr txBox="1"/>
          <p:nvPr/>
        </p:nvSpPr>
        <p:spPr>
          <a:xfrm>
            <a:off x="0" y="1037690"/>
            <a:ext cx="3647326" cy="59093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Setup is quick - fast - easy </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Non-invasive</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Immediate airway assessment</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Catch problems early</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Fastest indicator of respiratory compromise</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Promotes confidence </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All patients - newborns to adult</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Portable</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Safe quality care</a:t>
            </a:r>
          </a:p>
          <a:p>
            <a:endParaRPr lang="en-US" dirty="0"/>
          </a:p>
        </p:txBody>
      </p:sp>
      <p:pic>
        <p:nvPicPr>
          <p:cNvPr id="9" name="Content Placeholder 8">
            <a:extLst>
              <a:ext uri="{FF2B5EF4-FFF2-40B4-BE49-F238E27FC236}">
                <a16:creationId xmlns:a16="http://schemas.microsoft.com/office/drawing/2014/main" id="{E7FBF5F7-B85C-21B8-5C7A-AF5A217A6D14}"/>
              </a:ext>
            </a:extLst>
          </p:cNvPr>
          <p:cNvPicPr>
            <a:picLocks noGrp="1" noChangeAspect="1"/>
          </p:cNvPicPr>
          <p:nvPr>
            <p:ph idx="1"/>
          </p:nvPr>
        </p:nvPicPr>
        <p:blipFill>
          <a:blip r:embed="rId3"/>
          <a:stretch>
            <a:fillRect/>
          </a:stretch>
        </p:blipFill>
        <p:spPr>
          <a:xfrm>
            <a:off x="4868347" y="959815"/>
            <a:ext cx="6792822" cy="4113492"/>
          </a:xfrm>
          <a:prstGeom prst="rect">
            <a:avLst/>
          </a:prstGeom>
        </p:spPr>
      </p:pic>
      <p:sp>
        <p:nvSpPr>
          <p:cNvPr id="13" name="TextBox 12">
            <a:extLst>
              <a:ext uri="{FF2B5EF4-FFF2-40B4-BE49-F238E27FC236}">
                <a16:creationId xmlns:a16="http://schemas.microsoft.com/office/drawing/2014/main" id="{4170E3DE-A3F3-3554-ADA1-6A4283B0E90C}"/>
              </a:ext>
            </a:extLst>
          </p:cNvPr>
          <p:cNvSpPr txBox="1"/>
          <p:nvPr/>
        </p:nvSpPr>
        <p:spPr>
          <a:xfrm>
            <a:off x="4868347" y="5073307"/>
            <a:ext cx="6792822" cy="892552"/>
          </a:xfrm>
          <a:prstGeom prst="rect">
            <a:avLst/>
          </a:prstGeom>
          <a:noFill/>
        </p:spPr>
        <p:txBody>
          <a:bodyPr wrap="square" rtlCol="0">
            <a:spAutoFit/>
          </a:bodyPr>
          <a:lstStyle/>
          <a:p>
            <a:pPr algn="ctr"/>
            <a:r>
              <a:rPr lang="en-US" sz="1600" b="1" dirty="0">
                <a:solidFill>
                  <a:srgbClr val="0070C0"/>
                </a:solidFill>
              </a:rPr>
              <a:t>Continuous ETCO2 waveform and numerical value of 40</a:t>
            </a:r>
          </a:p>
          <a:p>
            <a:pPr algn="ctr"/>
            <a:endParaRPr lang="en-US" sz="1600" b="1" dirty="0">
              <a:solidFill>
                <a:srgbClr val="0070C0"/>
              </a:solidFill>
            </a:endParaRPr>
          </a:p>
          <a:p>
            <a:pPr algn="ctr"/>
            <a:r>
              <a:rPr lang="en-US" sz="2000" b="1" dirty="0">
                <a:solidFill>
                  <a:srgbClr val="0070C0"/>
                </a:solidFill>
              </a:rPr>
              <a:t>Goal – Minimize Incidence of Respiratory Compromise</a:t>
            </a:r>
          </a:p>
        </p:txBody>
      </p:sp>
      <p:cxnSp>
        <p:nvCxnSpPr>
          <p:cNvPr id="17" name="Straight Arrow Connector 16">
            <a:extLst>
              <a:ext uri="{FF2B5EF4-FFF2-40B4-BE49-F238E27FC236}">
                <a16:creationId xmlns:a16="http://schemas.microsoft.com/office/drawing/2014/main" id="{338F8940-7ACE-4200-1E37-F9B1DAB2D7CC}"/>
              </a:ext>
            </a:extLst>
          </p:cNvPr>
          <p:cNvCxnSpPr>
            <a:cxnSpLocks/>
          </p:cNvCxnSpPr>
          <p:nvPr/>
        </p:nvCxnSpPr>
        <p:spPr>
          <a:xfrm>
            <a:off x="4572000" y="3154167"/>
            <a:ext cx="79111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32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D85EF13-D429-A148-CA04-7C64D09A504E}"/>
              </a:ext>
            </a:extLst>
          </p:cNvPr>
          <p:cNvPicPr>
            <a:picLocks noGrp="1" noChangeAspect="1"/>
          </p:cNvPicPr>
          <p:nvPr>
            <p:ph idx="1"/>
          </p:nvPr>
        </p:nvPicPr>
        <p:blipFill rotWithShape="1">
          <a:blip r:embed="rId3"/>
          <a:srcRect l="11966" t="17073" r="13737" b="15475"/>
          <a:stretch/>
        </p:blipFill>
        <p:spPr>
          <a:xfrm>
            <a:off x="0" y="0"/>
            <a:ext cx="12180229" cy="6448310"/>
          </a:xfrm>
        </p:spPr>
      </p:pic>
      <p:sp>
        <p:nvSpPr>
          <p:cNvPr id="2" name="Slide Number Placeholder 1">
            <a:extLst>
              <a:ext uri="{FF2B5EF4-FFF2-40B4-BE49-F238E27FC236}">
                <a16:creationId xmlns:a16="http://schemas.microsoft.com/office/drawing/2014/main" id="{DD5CFD63-B66A-C416-D7DB-E0E86D1239C4}"/>
              </a:ext>
            </a:extLst>
          </p:cNvPr>
          <p:cNvSpPr>
            <a:spLocks noGrp="1"/>
          </p:cNvSpPr>
          <p:nvPr>
            <p:ph type="sldNum" sz="quarter" idx="4"/>
          </p:nvPr>
        </p:nvSpPr>
        <p:spPr/>
        <p:txBody>
          <a:bodyPr/>
          <a:lstStyle/>
          <a:p>
            <a:fld id="{065D75E3-62B6-C44A-8295-14DF27978E1A}" type="slidenum">
              <a:rPr lang="en-US" smtClean="0"/>
              <a:pPr/>
              <a:t>30</a:t>
            </a:fld>
            <a:endParaRPr lang="en-US" dirty="0"/>
          </a:p>
        </p:txBody>
      </p:sp>
    </p:spTree>
    <p:extLst>
      <p:ext uri="{BB962C8B-B14F-4D97-AF65-F5344CB8AC3E}">
        <p14:creationId xmlns:p14="http://schemas.microsoft.com/office/powerpoint/2010/main" val="101439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736A36-68C9-9435-272F-04352500700E}"/>
              </a:ext>
            </a:extLst>
          </p:cNvPr>
          <p:cNvSpPr>
            <a:spLocks noGrp="1"/>
          </p:cNvSpPr>
          <p:nvPr>
            <p:ph type="sldNum" sz="quarter" idx="4"/>
          </p:nvPr>
        </p:nvSpPr>
        <p:spPr/>
        <p:txBody>
          <a:bodyPr/>
          <a:lstStyle/>
          <a:p>
            <a:fld id="{065D75E3-62B6-C44A-8295-14DF27978E1A}" type="slidenum">
              <a:rPr lang="en-US" smtClean="0"/>
              <a:pPr/>
              <a:t>31</a:t>
            </a:fld>
            <a:endParaRPr lang="en-US" dirty="0"/>
          </a:p>
        </p:txBody>
      </p:sp>
      <p:pic>
        <p:nvPicPr>
          <p:cNvPr id="6" name="Picture 5">
            <a:extLst>
              <a:ext uri="{FF2B5EF4-FFF2-40B4-BE49-F238E27FC236}">
                <a16:creationId xmlns:a16="http://schemas.microsoft.com/office/drawing/2014/main" id="{7336F0BB-A953-AB0F-4802-C5359C4A0CF8}"/>
              </a:ext>
            </a:extLst>
          </p:cNvPr>
          <p:cNvPicPr>
            <a:picLocks noChangeAspect="1"/>
          </p:cNvPicPr>
          <p:nvPr/>
        </p:nvPicPr>
        <p:blipFill rotWithShape="1">
          <a:blip r:embed="rId2"/>
          <a:srcRect l="12893" t="18875" r="14129" b="25095"/>
          <a:stretch/>
        </p:blipFill>
        <p:spPr>
          <a:xfrm>
            <a:off x="25603" y="678094"/>
            <a:ext cx="12132846" cy="5239821"/>
          </a:xfrm>
          <a:prstGeom prst="rect">
            <a:avLst/>
          </a:prstGeom>
        </p:spPr>
      </p:pic>
    </p:spTree>
    <p:extLst>
      <p:ext uri="{BB962C8B-B14F-4D97-AF65-F5344CB8AC3E}">
        <p14:creationId xmlns:p14="http://schemas.microsoft.com/office/powerpoint/2010/main" val="3586342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EEAC13-F2F5-0BB2-0511-075E389B8FBA}"/>
              </a:ext>
            </a:extLst>
          </p:cNvPr>
          <p:cNvSpPr>
            <a:spLocks noGrp="1"/>
          </p:cNvSpPr>
          <p:nvPr>
            <p:ph type="sldNum" sz="quarter" idx="4"/>
          </p:nvPr>
        </p:nvSpPr>
        <p:spPr/>
        <p:txBody>
          <a:bodyPr/>
          <a:lstStyle/>
          <a:p>
            <a:fld id="{065D75E3-62B6-C44A-8295-14DF27978E1A}" type="slidenum">
              <a:rPr lang="en-US" smtClean="0"/>
              <a:pPr/>
              <a:t>32</a:t>
            </a:fld>
            <a:endParaRPr lang="en-US" dirty="0"/>
          </a:p>
        </p:txBody>
      </p:sp>
      <p:pic>
        <p:nvPicPr>
          <p:cNvPr id="4" name="Picture 3">
            <a:extLst>
              <a:ext uri="{FF2B5EF4-FFF2-40B4-BE49-F238E27FC236}">
                <a16:creationId xmlns:a16="http://schemas.microsoft.com/office/drawing/2014/main" id="{B4630F74-2769-B23F-F6C1-24852A6918E0}"/>
              </a:ext>
            </a:extLst>
          </p:cNvPr>
          <p:cNvPicPr>
            <a:picLocks noChangeAspect="1"/>
          </p:cNvPicPr>
          <p:nvPr/>
        </p:nvPicPr>
        <p:blipFill rotWithShape="1">
          <a:blip r:embed="rId3"/>
          <a:srcRect l="13989" t="19775" r="50000" b="21948"/>
          <a:stretch/>
        </p:blipFill>
        <p:spPr>
          <a:xfrm>
            <a:off x="2232917" y="0"/>
            <a:ext cx="7674796" cy="6687505"/>
          </a:xfrm>
          <a:prstGeom prst="rect">
            <a:avLst/>
          </a:prstGeom>
        </p:spPr>
      </p:pic>
    </p:spTree>
    <p:extLst>
      <p:ext uri="{BB962C8B-B14F-4D97-AF65-F5344CB8AC3E}">
        <p14:creationId xmlns:p14="http://schemas.microsoft.com/office/powerpoint/2010/main" val="1590148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207685-FDFD-4024-B180-6E80D548CCA9}"/>
              </a:ext>
            </a:extLst>
          </p:cNvPr>
          <p:cNvSpPr>
            <a:spLocks noGrp="1"/>
          </p:cNvSpPr>
          <p:nvPr>
            <p:ph type="sldNum" sz="quarter" idx="4"/>
          </p:nvPr>
        </p:nvSpPr>
        <p:spPr/>
        <p:txBody>
          <a:bodyPr/>
          <a:lstStyle/>
          <a:p>
            <a:fld id="{94E0494F-D9D9-4FE9-B19B-AC7F2920D1CD}" type="slidenum">
              <a:rPr lang="en-US" smtClean="0"/>
              <a:pPr/>
              <a:t>33</a:t>
            </a:fld>
            <a:endParaRPr lang="en-US" dirty="0"/>
          </a:p>
        </p:txBody>
      </p:sp>
      <p:sp>
        <p:nvSpPr>
          <p:cNvPr id="3" name="Title 2">
            <a:extLst>
              <a:ext uri="{FF2B5EF4-FFF2-40B4-BE49-F238E27FC236}">
                <a16:creationId xmlns:a16="http://schemas.microsoft.com/office/drawing/2014/main" id="{DB7CA94C-C1C7-4724-89A8-5A66AF95BEB3}"/>
              </a:ext>
            </a:extLst>
          </p:cNvPr>
          <p:cNvSpPr>
            <a:spLocks noGrp="1"/>
          </p:cNvSpPr>
          <p:nvPr>
            <p:ph type="title"/>
          </p:nvPr>
        </p:nvSpPr>
        <p:spPr/>
        <p:txBody>
          <a:bodyPr/>
          <a:lstStyle/>
          <a:p>
            <a:r>
              <a:rPr lang="en-US" dirty="0">
                <a:highlight>
                  <a:srgbClr val="00FF00"/>
                </a:highlight>
                <a:latin typeface="+mn-lt"/>
              </a:rPr>
              <a:t>Video:  Basic Waveform Reading</a:t>
            </a:r>
          </a:p>
        </p:txBody>
      </p:sp>
      <p:pic>
        <p:nvPicPr>
          <p:cNvPr id="14" name="Online Media 13" title="&quot;Phases of Carbon Dioxide Waveforms&quot; by Craig Smallwood for OPENPediatrics">
            <a:hlinkClick r:id="" action="ppaction://media"/>
            <a:extLst>
              <a:ext uri="{FF2B5EF4-FFF2-40B4-BE49-F238E27FC236}">
                <a16:creationId xmlns:a16="http://schemas.microsoft.com/office/drawing/2014/main" id="{622178CF-40DF-48EE-9E44-B8322E866790}"/>
              </a:ext>
            </a:extLst>
          </p:cNvPr>
          <p:cNvPicPr>
            <a:picLocks noRot="1" noChangeAspect="1"/>
          </p:cNvPicPr>
          <p:nvPr>
            <a:videoFile r:link="rId1"/>
          </p:nvPr>
        </p:nvPicPr>
        <p:blipFill>
          <a:blip r:embed="rId4"/>
          <a:stretch>
            <a:fillRect/>
          </a:stretch>
        </p:blipFill>
        <p:spPr>
          <a:xfrm>
            <a:off x="1586214" y="1087920"/>
            <a:ext cx="9520384" cy="5379017"/>
          </a:xfrm>
          <a:prstGeom prst="rect">
            <a:avLst/>
          </a:prstGeom>
        </p:spPr>
      </p:pic>
    </p:spTree>
    <p:extLst>
      <p:ext uri="{BB962C8B-B14F-4D97-AF65-F5344CB8AC3E}">
        <p14:creationId xmlns:p14="http://schemas.microsoft.com/office/powerpoint/2010/main" val="4046679705"/>
      </p:ext>
    </p:extLst>
  </p:cSld>
  <p:clrMapOvr>
    <a:masterClrMapping/>
  </p:clrMapOvr>
  <mc:AlternateContent xmlns:mc="http://schemas.openxmlformats.org/markup-compatibility/2006" xmlns:p14="http://schemas.microsoft.com/office/powerpoint/2010/main">
    <mc:Choice Requires="p14">
      <p:transition spd="slow" p14:dur="2000" advTm="12399"/>
    </mc:Choice>
    <mc:Fallback xmlns="">
      <p:transition spd="slow" advTm="123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18FCE2-75D9-758E-041D-DA3C4A57D981}"/>
              </a:ext>
            </a:extLst>
          </p:cNvPr>
          <p:cNvSpPr>
            <a:spLocks noGrp="1"/>
          </p:cNvSpPr>
          <p:nvPr>
            <p:ph type="sldNum" sz="quarter" idx="4"/>
          </p:nvPr>
        </p:nvSpPr>
        <p:spPr/>
        <p:txBody>
          <a:bodyPr/>
          <a:lstStyle/>
          <a:p>
            <a:fld id="{065D75E3-62B6-C44A-8295-14DF27978E1A}" type="slidenum">
              <a:rPr lang="en-US" smtClean="0"/>
              <a:pPr/>
              <a:t>4</a:t>
            </a:fld>
            <a:endParaRPr lang="en-US" dirty="0"/>
          </a:p>
        </p:txBody>
      </p:sp>
      <p:sp>
        <p:nvSpPr>
          <p:cNvPr id="4" name="Title 3">
            <a:extLst>
              <a:ext uri="{FF2B5EF4-FFF2-40B4-BE49-F238E27FC236}">
                <a16:creationId xmlns:a16="http://schemas.microsoft.com/office/drawing/2014/main" id="{803F6D73-2044-5B8B-A406-F80D93C97043}"/>
              </a:ext>
            </a:extLst>
          </p:cNvPr>
          <p:cNvSpPr>
            <a:spLocks noGrp="1"/>
          </p:cNvSpPr>
          <p:nvPr>
            <p:ph type="title"/>
          </p:nvPr>
        </p:nvSpPr>
        <p:spPr/>
        <p:txBody>
          <a:bodyPr/>
          <a:lstStyle/>
          <a:p>
            <a:r>
              <a:rPr lang="en-US" dirty="0"/>
              <a:t>Basic Waveform Reading</a:t>
            </a:r>
          </a:p>
        </p:txBody>
      </p:sp>
      <p:pic>
        <p:nvPicPr>
          <p:cNvPr id="5" name="Picture 4">
            <a:extLst>
              <a:ext uri="{FF2B5EF4-FFF2-40B4-BE49-F238E27FC236}">
                <a16:creationId xmlns:a16="http://schemas.microsoft.com/office/drawing/2014/main" id="{6A1E5DF2-6C16-236F-5265-E1AC235B76D3}"/>
              </a:ext>
            </a:extLst>
          </p:cNvPr>
          <p:cNvPicPr>
            <a:picLocks noChangeAspect="1"/>
          </p:cNvPicPr>
          <p:nvPr/>
        </p:nvPicPr>
        <p:blipFill>
          <a:blip r:embed="rId2"/>
          <a:stretch>
            <a:fillRect/>
          </a:stretch>
        </p:blipFill>
        <p:spPr>
          <a:xfrm>
            <a:off x="675691" y="1305232"/>
            <a:ext cx="5286375" cy="3467100"/>
          </a:xfrm>
          <a:prstGeom prst="rect">
            <a:avLst/>
          </a:prstGeom>
        </p:spPr>
      </p:pic>
      <p:sp>
        <p:nvSpPr>
          <p:cNvPr id="6" name="TextBox 5">
            <a:extLst>
              <a:ext uri="{FF2B5EF4-FFF2-40B4-BE49-F238E27FC236}">
                <a16:creationId xmlns:a16="http://schemas.microsoft.com/office/drawing/2014/main" id="{FB98CC1F-59D9-A59E-5618-902890CA653A}"/>
              </a:ext>
            </a:extLst>
          </p:cNvPr>
          <p:cNvSpPr txBox="1"/>
          <p:nvPr/>
        </p:nvSpPr>
        <p:spPr>
          <a:xfrm>
            <a:off x="713509" y="4877769"/>
            <a:ext cx="5711588" cy="1477328"/>
          </a:xfrm>
          <a:prstGeom prst="rect">
            <a:avLst/>
          </a:prstGeom>
          <a:noFill/>
        </p:spPr>
        <p:txBody>
          <a:bodyPr wrap="square" rtlCol="0">
            <a:spAutoFit/>
          </a:bodyPr>
          <a:lstStyle/>
          <a:p>
            <a:r>
              <a:rPr lang="en-US" b="1" dirty="0">
                <a:solidFill>
                  <a:srgbClr val="0000FF"/>
                </a:solidFill>
              </a:rPr>
              <a:t>A-B: Baseline (begin exhalation)</a:t>
            </a:r>
          </a:p>
          <a:p>
            <a:r>
              <a:rPr lang="en-US" b="1" dirty="0">
                <a:solidFill>
                  <a:srgbClr val="FF00FF"/>
                </a:solidFill>
              </a:rPr>
              <a:t>B-C: Expiratory Upstroke</a:t>
            </a:r>
          </a:p>
          <a:p>
            <a:r>
              <a:rPr lang="en-US" b="1" dirty="0">
                <a:solidFill>
                  <a:srgbClr val="D92128"/>
                </a:solidFill>
              </a:rPr>
              <a:t>C-D: Expiratory Plateau</a:t>
            </a:r>
          </a:p>
          <a:p>
            <a:r>
              <a:rPr lang="en-US" b="1" dirty="0">
                <a:highlight>
                  <a:srgbClr val="FFFF00"/>
                </a:highlight>
              </a:rPr>
              <a:t>D:     End Tidal Concentration</a:t>
            </a:r>
          </a:p>
          <a:p>
            <a:r>
              <a:rPr lang="en-US" dirty="0"/>
              <a:t>D-E: Inspiration</a:t>
            </a:r>
          </a:p>
        </p:txBody>
      </p:sp>
      <p:sp>
        <p:nvSpPr>
          <p:cNvPr id="7" name="TextBox 6">
            <a:extLst>
              <a:ext uri="{FF2B5EF4-FFF2-40B4-BE49-F238E27FC236}">
                <a16:creationId xmlns:a16="http://schemas.microsoft.com/office/drawing/2014/main" id="{9E6E8573-696D-4790-09C1-638663A2502C}"/>
              </a:ext>
            </a:extLst>
          </p:cNvPr>
          <p:cNvSpPr txBox="1"/>
          <p:nvPr/>
        </p:nvSpPr>
        <p:spPr>
          <a:xfrm>
            <a:off x="599492" y="3911859"/>
            <a:ext cx="337457" cy="369332"/>
          </a:xfrm>
          <a:prstGeom prst="rect">
            <a:avLst/>
          </a:prstGeom>
          <a:noFill/>
        </p:spPr>
        <p:txBody>
          <a:bodyPr wrap="square" rtlCol="0">
            <a:spAutoFit/>
          </a:bodyPr>
          <a:lstStyle/>
          <a:p>
            <a:r>
              <a:rPr lang="en-US"/>
              <a:t>A</a:t>
            </a:r>
          </a:p>
        </p:txBody>
      </p:sp>
      <p:sp>
        <p:nvSpPr>
          <p:cNvPr id="8" name="TextBox 7">
            <a:extLst>
              <a:ext uri="{FF2B5EF4-FFF2-40B4-BE49-F238E27FC236}">
                <a16:creationId xmlns:a16="http://schemas.microsoft.com/office/drawing/2014/main" id="{99118281-FBCE-86DC-06E8-E369CD37A082}"/>
              </a:ext>
            </a:extLst>
          </p:cNvPr>
          <p:cNvSpPr txBox="1"/>
          <p:nvPr/>
        </p:nvSpPr>
        <p:spPr>
          <a:xfrm>
            <a:off x="1437692" y="3879593"/>
            <a:ext cx="337457" cy="369332"/>
          </a:xfrm>
          <a:prstGeom prst="rect">
            <a:avLst/>
          </a:prstGeom>
          <a:noFill/>
        </p:spPr>
        <p:txBody>
          <a:bodyPr wrap="square" rtlCol="0">
            <a:spAutoFit/>
          </a:bodyPr>
          <a:lstStyle/>
          <a:p>
            <a:r>
              <a:rPr lang="en-US"/>
              <a:t>B</a:t>
            </a:r>
          </a:p>
        </p:txBody>
      </p:sp>
      <p:sp>
        <p:nvSpPr>
          <p:cNvPr id="9" name="TextBox 8">
            <a:extLst>
              <a:ext uri="{FF2B5EF4-FFF2-40B4-BE49-F238E27FC236}">
                <a16:creationId xmlns:a16="http://schemas.microsoft.com/office/drawing/2014/main" id="{41CD6DD5-BB1B-7A01-1AED-03F074AB8C8D}"/>
              </a:ext>
            </a:extLst>
          </p:cNvPr>
          <p:cNvSpPr txBox="1"/>
          <p:nvPr/>
        </p:nvSpPr>
        <p:spPr>
          <a:xfrm>
            <a:off x="2341207" y="2012889"/>
            <a:ext cx="337457" cy="369332"/>
          </a:xfrm>
          <a:prstGeom prst="rect">
            <a:avLst/>
          </a:prstGeom>
          <a:noFill/>
        </p:spPr>
        <p:txBody>
          <a:bodyPr wrap="square" rtlCol="0">
            <a:spAutoFit/>
          </a:bodyPr>
          <a:lstStyle/>
          <a:p>
            <a:r>
              <a:rPr lang="en-US"/>
              <a:t>C</a:t>
            </a:r>
          </a:p>
        </p:txBody>
      </p:sp>
      <p:sp>
        <p:nvSpPr>
          <p:cNvPr id="10" name="TextBox 9">
            <a:extLst>
              <a:ext uri="{FF2B5EF4-FFF2-40B4-BE49-F238E27FC236}">
                <a16:creationId xmlns:a16="http://schemas.microsoft.com/office/drawing/2014/main" id="{7B0B2CA8-ACA3-292B-F1AB-42A4862912BD}"/>
              </a:ext>
            </a:extLst>
          </p:cNvPr>
          <p:cNvSpPr txBox="1"/>
          <p:nvPr/>
        </p:nvSpPr>
        <p:spPr>
          <a:xfrm>
            <a:off x="4899350" y="1828223"/>
            <a:ext cx="2128156" cy="738664"/>
          </a:xfrm>
          <a:prstGeom prst="rect">
            <a:avLst/>
          </a:prstGeom>
          <a:noFill/>
        </p:spPr>
        <p:txBody>
          <a:bodyPr wrap="square" rtlCol="0">
            <a:spAutoFit/>
          </a:bodyPr>
          <a:lstStyle/>
          <a:p>
            <a:r>
              <a:rPr lang="en-US" sz="2400" b="1">
                <a:highlight>
                  <a:srgbClr val="FFFF00"/>
                </a:highlight>
              </a:rPr>
              <a:t>D </a:t>
            </a:r>
          </a:p>
          <a:p>
            <a:r>
              <a:rPr lang="en-US" b="1">
                <a:highlight>
                  <a:srgbClr val="FFFF00"/>
                </a:highlight>
              </a:rPr>
              <a:t>(Measurement)</a:t>
            </a:r>
            <a:endParaRPr lang="en-US" sz="2400" b="1">
              <a:highlight>
                <a:srgbClr val="FFFF00"/>
              </a:highlight>
            </a:endParaRPr>
          </a:p>
        </p:txBody>
      </p:sp>
      <p:sp>
        <p:nvSpPr>
          <p:cNvPr id="11" name="TextBox 10">
            <a:extLst>
              <a:ext uri="{FF2B5EF4-FFF2-40B4-BE49-F238E27FC236}">
                <a16:creationId xmlns:a16="http://schemas.microsoft.com/office/drawing/2014/main" id="{3175A8C3-450C-92B6-5F6C-E89B1B623499}"/>
              </a:ext>
            </a:extLst>
          </p:cNvPr>
          <p:cNvSpPr txBox="1"/>
          <p:nvPr/>
        </p:nvSpPr>
        <p:spPr>
          <a:xfrm>
            <a:off x="5068079" y="3873793"/>
            <a:ext cx="821870" cy="369332"/>
          </a:xfrm>
          <a:prstGeom prst="rect">
            <a:avLst/>
          </a:prstGeom>
          <a:noFill/>
        </p:spPr>
        <p:txBody>
          <a:bodyPr wrap="square" rtlCol="0">
            <a:spAutoFit/>
          </a:bodyPr>
          <a:lstStyle/>
          <a:p>
            <a:r>
              <a:rPr lang="en-US"/>
              <a:t>E</a:t>
            </a:r>
          </a:p>
        </p:txBody>
      </p:sp>
      <p:pic>
        <p:nvPicPr>
          <p:cNvPr id="12" name="Picture 11">
            <a:extLst>
              <a:ext uri="{FF2B5EF4-FFF2-40B4-BE49-F238E27FC236}">
                <a16:creationId xmlns:a16="http://schemas.microsoft.com/office/drawing/2014/main" id="{4E32C7FE-D347-82D4-42FB-9DF8329451B3}"/>
              </a:ext>
            </a:extLst>
          </p:cNvPr>
          <p:cNvPicPr>
            <a:picLocks noChangeAspect="1"/>
          </p:cNvPicPr>
          <p:nvPr/>
        </p:nvPicPr>
        <p:blipFill>
          <a:blip r:embed="rId3"/>
          <a:stretch>
            <a:fillRect/>
          </a:stretch>
        </p:blipFill>
        <p:spPr>
          <a:xfrm>
            <a:off x="6765719" y="1305232"/>
            <a:ext cx="4188309" cy="4427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5E153812-A8B9-F5ED-B703-7737D4F9A5DE}"/>
              </a:ext>
            </a:extLst>
          </p:cNvPr>
          <p:cNvSpPr txBox="1"/>
          <p:nvPr/>
        </p:nvSpPr>
        <p:spPr>
          <a:xfrm>
            <a:off x="48068" y="2119827"/>
            <a:ext cx="4392387" cy="369332"/>
          </a:xfrm>
          <a:prstGeom prst="rect">
            <a:avLst/>
          </a:prstGeom>
          <a:noFill/>
        </p:spPr>
        <p:txBody>
          <a:bodyPr wrap="square" rtlCol="0">
            <a:spAutoFit/>
          </a:bodyPr>
          <a:lstStyle/>
          <a:p>
            <a:r>
              <a:rPr lang="en-US" i="1" dirty="0"/>
              <a:t>35-40mm HG - - - - - - - - - - - - - - - - - - - - </a:t>
            </a:r>
          </a:p>
        </p:txBody>
      </p:sp>
    </p:spTree>
    <p:extLst>
      <p:ext uri="{BB962C8B-B14F-4D97-AF65-F5344CB8AC3E}">
        <p14:creationId xmlns:p14="http://schemas.microsoft.com/office/powerpoint/2010/main" val="217566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E31FB-C5A6-EEE9-7CFD-8DCC50F4866C}"/>
              </a:ext>
            </a:extLst>
          </p:cNvPr>
          <p:cNvSpPr>
            <a:spLocks noGrp="1"/>
          </p:cNvSpPr>
          <p:nvPr>
            <p:ph type="sldNum" sz="quarter" idx="4"/>
          </p:nvPr>
        </p:nvSpPr>
        <p:spPr/>
        <p:txBody>
          <a:bodyPr/>
          <a:lstStyle/>
          <a:p>
            <a:fld id="{065D75E3-62B6-C44A-8295-14DF27978E1A}" type="slidenum">
              <a:rPr lang="en-US" smtClean="0"/>
              <a:pPr/>
              <a:t>5</a:t>
            </a:fld>
            <a:endParaRPr lang="en-US" dirty="0"/>
          </a:p>
        </p:txBody>
      </p:sp>
      <p:sp>
        <p:nvSpPr>
          <p:cNvPr id="4" name="Title 3">
            <a:extLst>
              <a:ext uri="{FF2B5EF4-FFF2-40B4-BE49-F238E27FC236}">
                <a16:creationId xmlns:a16="http://schemas.microsoft.com/office/drawing/2014/main" id="{2E35D3F6-E776-62E2-E730-FE03B2B5EAD7}"/>
              </a:ext>
            </a:extLst>
          </p:cNvPr>
          <p:cNvSpPr>
            <a:spLocks noGrp="1"/>
          </p:cNvSpPr>
          <p:nvPr>
            <p:ph type="title"/>
          </p:nvPr>
        </p:nvSpPr>
        <p:spPr/>
        <p:txBody>
          <a:bodyPr/>
          <a:lstStyle/>
          <a:p>
            <a:r>
              <a:rPr lang="en-US" dirty="0"/>
              <a:t>Basic Waveform Readings</a:t>
            </a:r>
          </a:p>
        </p:txBody>
      </p:sp>
      <p:pic>
        <p:nvPicPr>
          <p:cNvPr id="5" name="Picture 4">
            <a:extLst>
              <a:ext uri="{FF2B5EF4-FFF2-40B4-BE49-F238E27FC236}">
                <a16:creationId xmlns:a16="http://schemas.microsoft.com/office/drawing/2014/main" id="{92C02A29-979F-1D23-DFF5-87EC83EFBE3B}"/>
              </a:ext>
            </a:extLst>
          </p:cNvPr>
          <p:cNvPicPr>
            <a:picLocks noChangeAspect="1"/>
          </p:cNvPicPr>
          <p:nvPr/>
        </p:nvPicPr>
        <p:blipFill>
          <a:blip r:embed="rId2"/>
          <a:stretch>
            <a:fillRect/>
          </a:stretch>
        </p:blipFill>
        <p:spPr>
          <a:xfrm>
            <a:off x="422693" y="1256558"/>
            <a:ext cx="9801897" cy="5327288"/>
          </a:xfrm>
          <a:prstGeom prst="rect">
            <a:avLst/>
          </a:prstGeom>
        </p:spPr>
      </p:pic>
    </p:spTree>
    <p:extLst>
      <p:ext uri="{BB962C8B-B14F-4D97-AF65-F5344CB8AC3E}">
        <p14:creationId xmlns:p14="http://schemas.microsoft.com/office/powerpoint/2010/main" val="106947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E1179E4-D4E7-ABFE-73D7-387C54ACEDF2}"/>
              </a:ext>
            </a:extLst>
          </p:cNvPr>
          <p:cNvSpPr>
            <a:spLocks noGrp="1"/>
          </p:cNvSpPr>
          <p:nvPr>
            <p:ph type="title"/>
          </p:nvPr>
        </p:nvSpPr>
        <p:spPr>
          <a:xfrm>
            <a:off x="82193" y="525268"/>
            <a:ext cx="3626779" cy="5228260"/>
          </a:xfrm>
        </p:spPr>
        <p:txBody>
          <a:bodyPr>
            <a:normAutofit/>
          </a:bodyPr>
          <a:lstStyle/>
          <a:p>
            <a:r>
              <a:rPr lang="en-US" sz="1800" b="1" dirty="0">
                <a:solidFill>
                  <a:schemeClr val="bg1"/>
                </a:solidFill>
              </a:rPr>
              <a:t>Society Recommendations</a:t>
            </a:r>
            <a:br>
              <a:rPr lang="en-US" sz="1800" dirty="0">
                <a:solidFill>
                  <a:schemeClr val="bg1"/>
                </a:solidFill>
              </a:rPr>
            </a:br>
            <a:br>
              <a:rPr lang="en-US" sz="1800" dirty="0">
                <a:solidFill>
                  <a:schemeClr val="bg1"/>
                </a:solidFill>
              </a:rPr>
            </a:br>
            <a:r>
              <a:rPr lang="en-US" sz="1800" dirty="0">
                <a:solidFill>
                  <a:schemeClr val="bg1"/>
                </a:solidFill>
              </a:rPr>
              <a:t>- Pain management</a:t>
            </a:r>
            <a:br>
              <a:rPr lang="en-US" sz="1800" dirty="0">
                <a:solidFill>
                  <a:schemeClr val="bg1"/>
                </a:solidFill>
              </a:rPr>
            </a:br>
            <a:r>
              <a:rPr lang="en-US" sz="1800" dirty="0">
                <a:solidFill>
                  <a:schemeClr val="bg1"/>
                </a:solidFill>
              </a:rPr>
              <a:t>- Procedural sedation</a:t>
            </a:r>
            <a:br>
              <a:rPr lang="en-US" sz="1800" dirty="0">
                <a:solidFill>
                  <a:schemeClr val="bg1"/>
                </a:solidFill>
              </a:rPr>
            </a:br>
            <a:r>
              <a:rPr lang="en-US" sz="1800" dirty="0">
                <a:solidFill>
                  <a:schemeClr val="bg1"/>
                </a:solidFill>
              </a:rPr>
              <a:t>- CPR</a:t>
            </a:r>
            <a:br>
              <a:rPr lang="en-US" sz="1800" dirty="0">
                <a:solidFill>
                  <a:schemeClr val="bg1"/>
                </a:solidFill>
              </a:rPr>
            </a:br>
            <a:r>
              <a:rPr lang="en-US" sz="1800" dirty="0">
                <a:solidFill>
                  <a:schemeClr val="bg1"/>
                </a:solidFill>
              </a:rPr>
              <a:t>- Transport</a:t>
            </a:r>
            <a:br>
              <a:rPr lang="en-US" sz="1800" dirty="0">
                <a:solidFill>
                  <a:schemeClr val="bg1"/>
                </a:solidFill>
              </a:rPr>
            </a:br>
            <a:r>
              <a:rPr lang="en-US" sz="1800" dirty="0">
                <a:solidFill>
                  <a:schemeClr val="bg1"/>
                </a:solidFill>
              </a:rPr>
              <a:t>- Intubation</a:t>
            </a:r>
            <a:br>
              <a:rPr lang="en-US" sz="1800" dirty="0">
                <a:solidFill>
                  <a:schemeClr val="bg1"/>
                </a:solidFill>
              </a:rPr>
            </a:br>
            <a:r>
              <a:rPr lang="en-US" sz="1800" dirty="0">
                <a:solidFill>
                  <a:schemeClr val="bg1"/>
                </a:solidFill>
              </a:rPr>
              <a:t>- Ventilator management</a:t>
            </a:r>
            <a:br>
              <a:rPr lang="en-US" sz="1800" dirty="0">
                <a:solidFill>
                  <a:schemeClr val="bg1"/>
                </a:solidFill>
              </a:rPr>
            </a:br>
            <a:r>
              <a:rPr lang="en-US" sz="1800" dirty="0">
                <a:solidFill>
                  <a:schemeClr val="bg1"/>
                </a:solidFill>
              </a:rPr>
              <a:t>- Supplemental oxygen</a:t>
            </a:r>
            <a:br>
              <a:rPr lang="en-US" sz="1800" dirty="0">
                <a:solidFill>
                  <a:schemeClr val="bg1"/>
                </a:solidFill>
              </a:rPr>
            </a:br>
            <a:endParaRPr lang="en-US" sz="1800" dirty="0">
              <a:solidFill>
                <a:schemeClr val="bg1"/>
              </a:solidFill>
            </a:endParaRPr>
          </a:p>
        </p:txBody>
      </p:sp>
      <p:pic>
        <p:nvPicPr>
          <p:cNvPr id="4" name="Picture 3">
            <a:extLst>
              <a:ext uri="{FF2B5EF4-FFF2-40B4-BE49-F238E27FC236}">
                <a16:creationId xmlns:a16="http://schemas.microsoft.com/office/drawing/2014/main" id="{F25CE6F2-9881-3A98-7CA9-991C11D60219}"/>
              </a:ext>
            </a:extLst>
          </p:cNvPr>
          <p:cNvPicPr>
            <a:picLocks noChangeAspect="1"/>
          </p:cNvPicPr>
          <p:nvPr/>
        </p:nvPicPr>
        <p:blipFill rotWithShape="1">
          <a:blip r:embed="rId3"/>
          <a:srcRect l="26208" t="23970" r="2078" b="6038"/>
          <a:stretch/>
        </p:blipFill>
        <p:spPr>
          <a:xfrm>
            <a:off x="3754083" y="1604054"/>
            <a:ext cx="8437917" cy="4632359"/>
          </a:xfrm>
          <a:prstGeom prst="rect">
            <a:avLst/>
          </a:prstGeom>
          <a:noFill/>
        </p:spPr>
      </p:pic>
      <p:sp>
        <p:nvSpPr>
          <p:cNvPr id="2" name="Slide Number Placeholder 1">
            <a:extLst>
              <a:ext uri="{FF2B5EF4-FFF2-40B4-BE49-F238E27FC236}">
                <a16:creationId xmlns:a16="http://schemas.microsoft.com/office/drawing/2014/main" id="{44977022-4DAD-AEDE-F0D4-308C9B190D7B}"/>
              </a:ext>
            </a:extLst>
          </p:cNvPr>
          <p:cNvSpPr>
            <a:spLocks noGrp="1"/>
          </p:cNvSpPr>
          <p:nvPr>
            <p:ph type="sldNum" sz="quarter" idx="12"/>
          </p:nvPr>
        </p:nvSpPr>
        <p:spPr>
          <a:xfrm>
            <a:off x="475590" y="6510528"/>
            <a:ext cx="830696" cy="281997"/>
          </a:xfrm>
        </p:spPr>
        <p:txBody>
          <a:bodyPr>
            <a:normAutofit/>
          </a:bodyPr>
          <a:lstStyle/>
          <a:p>
            <a:pPr>
              <a:lnSpc>
                <a:spcPct val="90000"/>
              </a:lnSpc>
              <a:spcAft>
                <a:spcPts val="600"/>
              </a:spcAft>
            </a:pPr>
            <a:fld id="{065D75E3-62B6-C44A-8295-14DF27978E1A}" type="slidenum">
              <a:rPr lang="en-US" sz="1300" smtClean="0"/>
              <a:pPr>
                <a:lnSpc>
                  <a:spcPct val="90000"/>
                </a:lnSpc>
                <a:spcAft>
                  <a:spcPts val="600"/>
                </a:spcAft>
              </a:pPr>
              <a:t>6</a:t>
            </a:fld>
            <a:endParaRPr lang="en-US" sz="1300" dirty="0"/>
          </a:p>
        </p:txBody>
      </p:sp>
      <p:pic>
        <p:nvPicPr>
          <p:cNvPr id="6" name="Picture 5">
            <a:extLst>
              <a:ext uri="{FF2B5EF4-FFF2-40B4-BE49-F238E27FC236}">
                <a16:creationId xmlns:a16="http://schemas.microsoft.com/office/drawing/2014/main" id="{A0831733-2CC0-46A6-029D-621DB5B7C21E}"/>
              </a:ext>
            </a:extLst>
          </p:cNvPr>
          <p:cNvPicPr>
            <a:picLocks noChangeAspect="1"/>
          </p:cNvPicPr>
          <p:nvPr/>
        </p:nvPicPr>
        <p:blipFill>
          <a:blip r:embed="rId4"/>
          <a:stretch>
            <a:fillRect/>
          </a:stretch>
        </p:blipFill>
        <p:spPr>
          <a:xfrm>
            <a:off x="842731" y="3147026"/>
            <a:ext cx="1170912" cy="3363502"/>
          </a:xfrm>
          <a:prstGeom prst="rect">
            <a:avLst/>
          </a:prstGeom>
        </p:spPr>
      </p:pic>
      <p:sp>
        <p:nvSpPr>
          <p:cNvPr id="9" name="TextBox 8">
            <a:extLst>
              <a:ext uri="{FF2B5EF4-FFF2-40B4-BE49-F238E27FC236}">
                <a16:creationId xmlns:a16="http://schemas.microsoft.com/office/drawing/2014/main" id="{EA7435D7-4B71-0C87-3439-2CC343EF7FAC}"/>
              </a:ext>
            </a:extLst>
          </p:cNvPr>
          <p:cNvSpPr txBox="1"/>
          <p:nvPr/>
        </p:nvSpPr>
        <p:spPr>
          <a:xfrm>
            <a:off x="3708971" y="328773"/>
            <a:ext cx="8116583" cy="1384995"/>
          </a:xfrm>
          <a:prstGeom prst="rect">
            <a:avLst/>
          </a:prstGeom>
          <a:noFill/>
        </p:spPr>
        <p:txBody>
          <a:bodyPr wrap="square" rtlCol="0">
            <a:spAutoFit/>
          </a:bodyPr>
          <a:lstStyle/>
          <a:p>
            <a:pPr algn="ctr"/>
            <a:r>
              <a:rPr lang="en-US" sz="2800" dirty="0"/>
              <a:t>Clinical Societies</a:t>
            </a:r>
          </a:p>
          <a:p>
            <a:pPr algn="ctr"/>
            <a:r>
              <a:rPr lang="en-US" sz="2800" dirty="0"/>
              <a:t>ETCO2 Guidelines </a:t>
            </a:r>
          </a:p>
          <a:p>
            <a:pPr algn="ctr"/>
            <a:endParaRPr lang="en-US" sz="2800" dirty="0"/>
          </a:p>
        </p:txBody>
      </p:sp>
    </p:spTree>
    <p:extLst>
      <p:ext uri="{BB962C8B-B14F-4D97-AF65-F5344CB8AC3E}">
        <p14:creationId xmlns:p14="http://schemas.microsoft.com/office/powerpoint/2010/main" val="318876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5B4C45-4E97-C1BF-D7A1-2C7BAA91C982}"/>
              </a:ext>
            </a:extLst>
          </p:cNvPr>
          <p:cNvSpPr>
            <a:spLocks noGrp="1"/>
          </p:cNvSpPr>
          <p:nvPr>
            <p:ph type="sldNum" sz="quarter" idx="4"/>
          </p:nvPr>
        </p:nvSpPr>
        <p:spPr/>
        <p:txBody>
          <a:bodyPr/>
          <a:lstStyle/>
          <a:p>
            <a:fld id="{065D75E3-62B6-C44A-8295-14DF27978E1A}" type="slidenum">
              <a:rPr lang="en-US" smtClean="0"/>
              <a:pPr/>
              <a:t>7</a:t>
            </a:fld>
            <a:endParaRPr lang="en-US" dirty="0"/>
          </a:p>
        </p:txBody>
      </p:sp>
      <p:sp>
        <p:nvSpPr>
          <p:cNvPr id="4" name="Title 3">
            <a:extLst>
              <a:ext uri="{FF2B5EF4-FFF2-40B4-BE49-F238E27FC236}">
                <a16:creationId xmlns:a16="http://schemas.microsoft.com/office/drawing/2014/main" id="{9BEA4BCD-F2B0-C11A-2615-46C9FAB3F74F}"/>
              </a:ext>
            </a:extLst>
          </p:cNvPr>
          <p:cNvSpPr>
            <a:spLocks noGrp="1"/>
          </p:cNvSpPr>
          <p:nvPr>
            <p:ph type="title"/>
          </p:nvPr>
        </p:nvSpPr>
        <p:spPr/>
        <p:txBody>
          <a:bodyPr/>
          <a:lstStyle/>
          <a:p>
            <a:r>
              <a:rPr lang="en-US" dirty="0" err="1"/>
              <a:t>Sidestream</a:t>
            </a:r>
            <a:r>
              <a:rPr lang="en-US" dirty="0"/>
              <a:t> vs Mainstream</a:t>
            </a:r>
          </a:p>
        </p:txBody>
      </p:sp>
      <p:sp>
        <p:nvSpPr>
          <p:cNvPr id="5" name="TextBox 4">
            <a:extLst>
              <a:ext uri="{FF2B5EF4-FFF2-40B4-BE49-F238E27FC236}">
                <a16:creationId xmlns:a16="http://schemas.microsoft.com/office/drawing/2014/main" id="{6B2BC72B-8E5A-B796-59A5-312F70152E86}"/>
              </a:ext>
            </a:extLst>
          </p:cNvPr>
          <p:cNvSpPr txBox="1"/>
          <p:nvPr/>
        </p:nvSpPr>
        <p:spPr>
          <a:xfrm>
            <a:off x="223256" y="1125649"/>
            <a:ext cx="11283020" cy="1692771"/>
          </a:xfrm>
          <a:prstGeom prst="rect">
            <a:avLst/>
          </a:prstGeom>
          <a:noFill/>
        </p:spPr>
        <p:txBody>
          <a:bodyPr wrap="square" rtlCol="0">
            <a:spAutoFit/>
          </a:bodyPr>
          <a:lstStyle/>
          <a:p>
            <a:r>
              <a:rPr lang="en-US" sz="3200" b="1" dirty="0" err="1">
                <a:latin typeface="Gill Sans Nova" panose="020B0602020104020203" pitchFamily="34" charset="0"/>
                <a:cs typeface="Arial" panose="020B0604020202020204" pitchFamily="34" charset="0"/>
              </a:rPr>
              <a:t>Sidestream</a:t>
            </a:r>
            <a:r>
              <a:rPr lang="en-US" sz="3200" b="1" dirty="0">
                <a:latin typeface="Gill Sans Nova" panose="020B0602020104020203" pitchFamily="34" charset="0"/>
                <a:cs typeface="Arial" panose="020B0604020202020204" pitchFamily="34" charset="0"/>
              </a:rPr>
              <a:t> </a:t>
            </a:r>
            <a:r>
              <a:rPr lang="en-US" dirty="0">
                <a:latin typeface="Gill Sans Nova" panose="020B0602020104020203" pitchFamily="34" charset="0"/>
                <a:cs typeface="Arial" panose="020B0604020202020204" pitchFamily="34" charset="0"/>
              </a:rPr>
              <a:t>takes a portion of the patient’s breath from the circuit (tubing) to be analyzed by a monitor. </a:t>
            </a:r>
          </a:p>
          <a:p>
            <a:endParaRPr lang="en-US" dirty="0">
              <a:latin typeface="Gill Sans Nova" panose="020B0602020104020203" pitchFamily="34" charset="0"/>
              <a:cs typeface="Arial" panose="020B0604020202020204" pitchFamily="34" charset="0"/>
            </a:endParaRPr>
          </a:p>
          <a:p>
            <a:r>
              <a:rPr lang="en-US" dirty="0">
                <a:latin typeface="Gill Sans Nova" panose="020B0602020104020203" pitchFamily="34" charset="0"/>
                <a:cs typeface="Arial" panose="020B0604020202020204" pitchFamily="34" charset="0"/>
              </a:rPr>
              <a:t>Occurs via a cannula or mask from a spontaneously breathing patients or for an intubated patient via a sample line.</a:t>
            </a:r>
          </a:p>
          <a:p>
            <a:endParaRPr lang="en-US" dirty="0"/>
          </a:p>
          <a:p>
            <a:r>
              <a:rPr lang="en-US" dirty="0"/>
              <a:t>	</a:t>
            </a:r>
          </a:p>
        </p:txBody>
      </p:sp>
      <p:pic>
        <p:nvPicPr>
          <p:cNvPr id="6" name="Picture 5">
            <a:extLst>
              <a:ext uri="{FF2B5EF4-FFF2-40B4-BE49-F238E27FC236}">
                <a16:creationId xmlns:a16="http://schemas.microsoft.com/office/drawing/2014/main" id="{FB87B94F-EB96-9BFA-D124-57CC58596A07}"/>
              </a:ext>
            </a:extLst>
          </p:cNvPr>
          <p:cNvPicPr>
            <a:picLocks noChangeAspect="1"/>
          </p:cNvPicPr>
          <p:nvPr/>
        </p:nvPicPr>
        <p:blipFill>
          <a:blip r:embed="rId2"/>
          <a:stretch>
            <a:fillRect/>
          </a:stretch>
        </p:blipFill>
        <p:spPr>
          <a:xfrm>
            <a:off x="1009188" y="4927600"/>
            <a:ext cx="2189313" cy="1424783"/>
          </a:xfrm>
          <a:prstGeom prst="rect">
            <a:avLst/>
          </a:prstGeom>
        </p:spPr>
      </p:pic>
      <p:pic>
        <p:nvPicPr>
          <p:cNvPr id="7" name="Picture 6">
            <a:extLst>
              <a:ext uri="{FF2B5EF4-FFF2-40B4-BE49-F238E27FC236}">
                <a16:creationId xmlns:a16="http://schemas.microsoft.com/office/drawing/2014/main" id="{8BC3C08F-3D4D-C51F-2959-BC4B2A172A14}"/>
              </a:ext>
            </a:extLst>
          </p:cNvPr>
          <p:cNvPicPr>
            <a:picLocks noChangeAspect="1"/>
          </p:cNvPicPr>
          <p:nvPr/>
        </p:nvPicPr>
        <p:blipFill>
          <a:blip r:embed="rId3"/>
          <a:stretch>
            <a:fillRect/>
          </a:stretch>
        </p:blipFill>
        <p:spPr>
          <a:xfrm rot="10800000">
            <a:off x="8073823" y="5103677"/>
            <a:ext cx="2081372" cy="1372372"/>
          </a:xfrm>
          <a:prstGeom prst="rect">
            <a:avLst/>
          </a:prstGeom>
        </p:spPr>
      </p:pic>
      <p:pic>
        <p:nvPicPr>
          <p:cNvPr id="8" name="Picture 7">
            <a:extLst>
              <a:ext uri="{FF2B5EF4-FFF2-40B4-BE49-F238E27FC236}">
                <a16:creationId xmlns:a16="http://schemas.microsoft.com/office/drawing/2014/main" id="{B8CB2306-1828-27B4-564A-57A020134B77}"/>
              </a:ext>
            </a:extLst>
          </p:cNvPr>
          <p:cNvPicPr>
            <a:picLocks noChangeAspect="1"/>
          </p:cNvPicPr>
          <p:nvPr/>
        </p:nvPicPr>
        <p:blipFill>
          <a:blip r:embed="rId4"/>
          <a:stretch>
            <a:fillRect/>
          </a:stretch>
        </p:blipFill>
        <p:spPr>
          <a:xfrm>
            <a:off x="685724" y="2151924"/>
            <a:ext cx="3898874" cy="2609990"/>
          </a:xfrm>
          <a:prstGeom prst="rect">
            <a:avLst/>
          </a:prstGeom>
        </p:spPr>
      </p:pic>
      <p:pic>
        <p:nvPicPr>
          <p:cNvPr id="9" name="Picture 8">
            <a:extLst>
              <a:ext uri="{FF2B5EF4-FFF2-40B4-BE49-F238E27FC236}">
                <a16:creationId xmlns:a16="http://schemas.microsoft.com/office/drawing/2014/main" id="{D4A84EFC-EFB7-AD38-84A9-FA557AC96F03}"/>
              </a:ext>
            </a:extLst>
          </p:cNvPr>
          <p:cNvPicPr>
            <a:picLocks noChangeAspect="1"/>
          </p:cNvPicPr>
          <p:nvPr/>
        </p:nvPicPr>
        <p:blipFill>
          <a:blip r:embed="rId5"/>
          <a:stretch>
            <a:fillRect/>
          </a:stretch>
        </p:blipFill>
        <p:spPr>
          <a:xfrm>
            <a:off x="6096000" y="2184932"/>
            <a:ext cx="4972050" cy="2819400"/>
          </a:xfrm>
          <a:prstGeom prst="rect">
            <a:avLst/>
          </a:prstGeom>
        </p:spPr>
      </p:pic>
    </p:spTree>
    <p:extLst>
      <p:ext uri="{BB962C8B-B14F-4D97-AF65-F5344CB8AC3E}">
        <p14:creationId xmlns:p14="http://schemas.microsoft.com/office/powerpoint/2010/main" val="3258959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92AA62-6DCB-0C29-7DA9-E45B2A63FC73}"/>
              </a:ext>
            </a:extLst>
          </p:cNvPr>
          <p:cNvSpPr>
            <a:spLocks noGrp="1"/>
          </p:cNvSpPr>
          <p:nvPr>
            <p:ph type="sldNum" sz="quarter" idx="4"/>
          </p:nvPr>
        </p:nvSpPr>
        <p:spPr/>
        <p:txBody>
          <a:bodyPr/>
          <a:lstStyle/>
          <a:p>
            <a:fld id="{065D75E3-62B6-C44A-8295-14DF27978E1A}" type="slidenum">
              <a:rPr lang="en-US" smtClean="0"/>
              <a:pPr/>
              <a:t>8</a:t>
            </a:fld>
            <a:endParaRPr lang="en-US" dirty="0"/>
          </a:p>
        </p:txBody>
      </p:sp>
      <p:sp>
        <p:nvSpPr>
          <p:cNvPr id="4" name="Title 3">
            <a:extLst>
              <a:ext uri="{FF2B5EF4-FFF2-40B4-BE49-F238E27FC236}">
                <a16:creationId xmlns:a16="http://schemas.microsoft.com/office/drawing/2014/main" id="{4810274B-610D-64A4-3615-D83D995037D6}"/>
              </a:ext>
            </a:extLst>
          </p:cNvPr>
          <p:cNvSpPr>
            <a:spLocks noGrp="1"/>
          </p:cNvSpPr>
          <p:nvPr>
            <p:ph type="title"/>
          </p:nvPr>
        </p:nvSpPr>
        <p:spPr/>
        <p:txBody>
          <a:bodyPr/>
          <a:lstStyle/>
          <a:p>
            <a:r>
              <a:rPr lang="en-US" dirty="0" err="1"/>
              <a:t>Sidestream</a:t>
            </a:r>
            <a:r>
              <a:rPr lang="en-US" dirty="0"/>
              <a:t> vs Mainstream</a:t>
            </a:r>
          </a:p>
        </p:txBody>
      </p:sp>
      <p:sp>
        <p:nvSpPr>
          <p:cNvPr id="5" name="TextBox 4">
            <a:extLst>
              <a:ext uri="{FF2B5EF4-FFF2-40B4-BE49-F238E27FC236}">
                <a16:creationId xmlns:a16="http://schemas.microsoft.com/office/drawing/2014/main" id="{3B23E785-1687-3D8D-0583-139C4D24D680}"/>
              </a:ext>
            </a:extLst>
          </p:cNvPr>
          <p:cNvSpPr txBox="1"/>
          <p:nvPr/>
        </p:nvSpPr>
        <p:spPr>
          <a:xfrm>
            <a:off x="166736" y="1231453"/>
            <a:ext cx="8516156" cy="861774"/>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Mainstream* </a:t>
            </a:r>
            <a:r>
              <a:rPr lang="en-US" dirty="0">
                <a:latin typeface="Arial" panose="020B0604020202020204" pitchFamily="34" charset="0"/>
                <a:cs typeface="Arial" panose="020B0604020202020204" pitchFamily="34" charset="0"/>
              </a:rPr>
              <a:t>measurement of the ETCO2 is done at the airway, or the sample site, thus providing a real-time measurement of the CO2 pressure</a:t>
            </a:r>
          </a:p>
        </p:txBody>
      </p:sp>
      <p:pic>
        <p:nvPicPr>
          <p:cNvPr id="6" name="Picture 5">
            <a:extLst>
              <a:ext uri="{FF2B5EF4-FFF2-40B4-BE49-F238E27FC236}">
                <a16:creationId xmlns:a16="http://schemas.microsoft.com/office/drawing/2014/main" id="{FD67AE41-274F-8F73-B7E0-BFD7EC95E6D0}"/>
              </a:ext>
            </a:extLst>
          </p:cNvPr>
          <p:cNvPicPr>
            <a:picLocks noChangeAspect="1"/>
          </p:cNvPicPr>
          <p:nvPr/>
        </p:nvPicPr>
        <p:blipFill>
          <a:blip r:embed="rId2"/>
          <a:stretch>
            <a:fillRect/>
          </a:stretch>
        </p:blipFill>
        <p:spPr>
          <a:xfrm>
            <a:off x="8503124" y="2095368"/>
            <a:ext cx="3080570" cy="2057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6514F05-AF6A-1CB6-644A-40A91E7B0C81}"/>
              </a:ext>
            </a:extLst>
          </p:cNvPr>
          <p:cNvPicPr>
            <a:picLocks noChangeAspect="1"/>
          </p:cNvPicPr>
          <p:nvPr/>
        </p:nvPicPr>
        <p:blipFill>
          <a:blip r:embed="rId3"/>
          <a:stretch>
            <a:fillRect/>
          </a:stretch>
        </p:blipFill>
        <p:spPr>
          <a:xfrm>
            <a:off x="5274282" y="2095368"/>
            <a:ext cx="2867425" cy="2057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C712ED7-696F-1D2C-41D0-EC3A62E4B4CD}"/>
              </a:ext>
            </a:extLst>
          </p:cNvPr>
          <p:cNvPicPr>
            <a:picLocks noChangeAspect="1"/>
          </p:cNvPicPr>
          <p:nvPr/>
        </p:nvPicPr>
        <p:blipFill>
          <a:blip r:embed="rId4"/>
          <a:stretch>
            <a:fillRect/>
          </a:stretch>
        </p:blipFill>
        <p:spPr>
          <a:xfrm>
            <a:off x="6365053" y="4296038"/>
            <a:ext cx="3553307" cy="2338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EE43A300-E669-7D39-D36B-8C17563B7661}"/>
              </a:ext>
            </a:extLst>
          </p:cNvPr>
          <p:cNvSpPr txBox="1"/>
          <p:nvPr/>
        </p:nvSpPr>
        <p:spPr>
          <a:xfrm>
            <a:off x="268271" y="2138100"/>
            <a:ext cx="5105986" cy="461665"/>
          </a:xfrm>
          <a:prstGeom prst="rect">
            <a:avLst/>
          </a:prstGeom>
          <a:noFill/>
        </p:spPr>
        <p:txBody>
          <a:bodyPr wrap="square" rtlCol="0">
            <a:spAutoFit/>
          </a:bodyPr>
          <a:lstStyle/>
          <a:p>
            <a:r>
              <a:rPr lang="en-US" sz="2400" dirty="0"/>
              <a:t>Used only on intubated patients</a:t>
            </a:r>
          </a:p>
        </p:txBody>
      </p:sp>
      <p:sp>
        <p:nvSpPr>
          <p:cNvPr id="10" name="TextBox 9">
            <a:extLst>
              <a:ext uri="{FF2B5EF4-FFF2-40B4-BE49-F238E27FC236}">
                <a16:creationId xmlns:a16="http://schemas.microsoft.com/office/drawing/2014/main" id="{31DED994-E231-50AA-0076-67079B003CA0}"/>
              </a:ext>
            </a:extLst>
          </p:cNvPr>
          <p:cNvSpPr txBox="1"/>
          <p:nvPr/>
        </p:nvSpPr>
        <p:spPr>
          <a:xfrm>
            <a:off x="268271" y="6079191"/>
            <a:ext cx="4212362" cy="338554"/>
          </a:xfrm>
          <a:prstGeom prst="rect">
            <a:avLst/>
          </a:prstGeom>
          <a:noFill/>
        </p:spPr>
        <p:txBody>
          <a:bodyPr wrap="square" rtlCol="0">
            <a:spAutoFit/>
          </a:bodyPr>
          <a:lstStyle/>
          <a:p>
            <a:r>
              <a:rPr lang="en-US" sz="1600" i="1" dirty="0"/>
              <a:t>*</a:t>
            </a:r>
            <a:r>
              <a:rPr lang="en-US" sz="1400" i="1" dirty="0" err="1"/>
              <a:t>AirLife</a:t>
            </a:r>
            <a:r>
              <a:rPr lang="en-US" sz="1400" i="1" dirty="0"/>
              <a:t> does not sell this type</a:t>
            </a:r>
            <a:endParaRPr lang="en-US" sz="1600" i="1" dirty="0"/>
          </a:p>
        </p:txBody>
      </p:sp>
      <p:pic>
        <p:nvPicPr>
          <p:cNvPr id="11" name="Picture 10">
            <a:extLst>
              <a:ext uri="{FF2B5EF4-FFF2-40B4-BE49-F238E27FC236}">
                <a16:creationId xmlns:a16="http://schemas.microsoft.com/office/drawing/2014/main" id="{FE04FAAF-D3BE-429E-912F-E2EFD8D654DE}"/>
              </a:ext>
            </a:extLst>
          </p:cNvPr>
          <p:cNvPicPr>
            <a:picLocks noChangeAspect="1"/>
          </p:cNvPicPr>
          <p:nvPr/>
        </p:nvPicPr>
        <p:blipFill>
          <a:blip r:embed="rId5"/>
          <a:stretch>
            <a:fillRect/>
          </a:stretch>
        </p:blipFill>
        <p:spPr>
          <a:xfrm>
            <a:off x="811995" y="2599414"/>
            <a:ext cx="3570432" cy="3479777"/>
          </a:xfrm>
          <a:prstGeom prst="rect">
            <a:avLst/>
          </a:prstGeom>
        </p:spPr>
      </p:pic>
    </p:spTree>
    <p:extLst>
      <p:ext uri="{BB962C8B-B14F-4D97-AF65-F5344CB8AC3E}">
        <p14:creationId xmlns:p14="http://schemas.microsoft.com/office/powerpoint/2010/main" val="371472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7ACC14-C6EB-7460-4676-1A5EFD0EF745}"/>
              </a:ext>
            </a:extLst>
          </p:cNvPr>
          <p:cNvSpPr>
            <a:spLocks noGrp="1"/>
          </p:cNvSpPr>
          <p:nvPr>
            <p:ph type="title"/>
          </p:nvPr>
        </p:nvSpPr>
        <p:spPr>
          <a:xfrm>
            <a:off x="266436" y="525268"/>
            <a:ext cx="3069431" cy="1139145"/>
          </a:xfrm>
        </p:spPr>
        <p:txBody>
          <a:bodyPr>
            <a:normAutofit fontScale="90000"/>
          </a:bodyPr>
          <a:lstStyle/>
          <a:p>
            <a:pPr lvl="0">
              <a:spcBef>
                <a:spcPts val="1000"/>
              </a:spcBef>
              <a:defRPr/>
            </a:pPr>
            <a:r>
              <a:rPr lang="en-US" dirty="0">
                <a:solidFill>
                  <a:schemeClr val="bg1"/>
                </a:solidFill>
              </a:rPr>
              <a:t>The WHY</a:t>
            </a:r>
            <a:br>
              <a:rPr lang="en-US" dirty="0">
                <a:solidFill>
                  <a:schemeClr val="bg1"/>
                </a:solidFill>
              </a:rPr>
            </a:br>
            <a:br>
              <a:rPr lang="en-US" dirty="0">
                <a:solidFill>
                  <a:schemeClr val="bg1"/>
                </a:solidFill>
              </a:rPr>
            </a:br>
            <a:br>
              <a:rPr lang="en-US" dirty="0">
                <a:solidFill>
                  <a:schemeClr val="bg1"/>
                </a:solidFill>
              </a:rPr>
            </a:br>
            <a:br>
              <a:rPr lang="en-US" dirty="0"/>
            </a:br>
            <a:r>
              <a:rPr lang="en-US" sz="2000" dirty="0">
                <a:solidFill>
                  <a:schemeClr val="bg1"/>
                </a:solidFill>
                <a:ea typeface="+mn-ea"/>
              </a:rPr>
              <a:t>Patient Safety</a:t>
            </a:r>
            <a:br>
              <a:rPr lang="en-US" sz="2000" dirty="0">
                <a:solidFill>
                  <a:schemeClr val="bg1"/>
                </a:solidFill>
                <a:ea typeface="+mn-ea"/>
              </a:rPr>
            </a:br>
            <a:br>
              <a:rPr lang="en-US" sz="2000" dirty="0"/>
            </a:b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Catch Problems </a:t>
            </a:r>
            <a:r>
              <a:rPr lang="en-US" sz="2000" dirty="0">
                <a:solidFill>
                  <a:schemeClr val="bg1"/>
                </a:solidFill>
                <a:ea typeface="+mn-ea"/>
              </a:rPr>
              <a:t>E</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arly</a:t>
            </a: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Gold Standard </a:t>
            </a: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b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Society Recommendations</a:t>
            </a:r>
            <a:b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lang="en-US" b="1" dirty="0"/>
          </a:p>
        </p:txBody>
      </p:sp>
      <p:sp>
        <p:nvSpPr>
          <p:cNvPr id="14" name="Content Placeholder 13">
            <a:extLst>
              <a:ext uri="{FF2B5EF4-FFF2-40B4-BE49-F238E27FC236}">
                <a16:creationId xmlns:a16="http://schemas.microsoft.com/office/drawing/2014/main" id="{3B18C352-3FB2-570A-C0B5-28589CF623BE}"/>
              </a:ext>
            </a:extLst>
          </p:cNvPr>
          <p:cNvSpPr>
            <a:spLocks noGrp="1"/>
          </p:cNvSpPr>
          <p:nvPr>
            <p:ph idx="1"/>
          </p:nvPr>
        </p:nvSpPr>
        <p:spPr>
          <a:xfrm>
            <a:off x="3882939" y="630683"/>
            <a:ext cx="8309061" cy="4873625"/>
          </a:xfrm>
        </p:spPr>
        <p:txBody>
          <a:bodyPr>
            <a:normAutofit/>
          </a:bodyPr>
          <a:lstStyle/>
          <a:p>
            <a:pPr marL="0" indent="0">
              <a:buNone/>
            </a:pPr>
            <a:r>
              <a:rPr lang="en-US" sz="2800" b="1" dirty="0">
                <a:solidFill>
                  <a:srgbClr val="0070C0"/>
                </a:solidFill>
              </a:rPr>
              <a:t>Minimize Incidence of Respiratory Compromise</a:t>
            </a:r>
          </a:p>
          <a:p>
            <a:pPr marL="0" indent="0">
              <a:buNone/>
            </a:pPr>
            <a:endParaRPr lang="en-US" dirty="0"/>
          </a:p>
          <a:p>
            <a:r>
              <a:rPr lang="en-US" dirty="0"/>
              <a:t>Airway placement </a:t>
            </a:r>
            <a:r>
              <a:rPr lang="en-US" sz="2000" dirty="0"/>
              <a:t>(intubation, tracheostomy, LMA)</a:t>
            </a:r>
          </a:p>
          <a:p>
            <a:r>
              <a:rPr lang="en-US" dirty="0"/>
              <a:t>Ventilator management</a:t>
            </a:r>
          </a:p>
          <a:p>
            <a:r>
              <a:rPr lang="en-US" dirty="0"/>
              <a:t>Procedural sedation </a:t>
            </a:r>
          </a:p>
          <a:p>
            <a:r>
              <a:rPr lang="en-US" dirty="0"/>
              <a:t>Administration of opioids for pain management</a:t>
            </a:r>
          </a:p>
          <a:p>
            <a:r>
              <a:rPr lang="en-US" dirty="0"/>
              <a:t>CPR </a:t>
            </a:r>
          </a:p>
          <a:p>
            <a:r>
              <a:rPr lang="en-US" dirty="0"/>
              <a:t>Transport of mechanically ventilated patients</a:t>
            </a:r>
          </a:p>
          <a:p>
            <a:pPr marL="0" indent="0">
              <a:buNone/>
            </a:pPr>
            <a:endParaRPr lang="en-US" dirty="0"/>
          </a:p>
        </p:txBody>
      </p:sp>
      <p:pic>
        <p:nvPicPr>
          <p:cNvPr id="2" name="Picture 1">
            <a:extLst>
              <a:ext uri="{FF2B5EF4-FFF2-40B4-BE49-F238E27FC236}">
                <a16:creationId xmlns:a16="http://schemas.microsoft.com/office/drawing/2014/main" id="{2401F056-0FD5-CCFF-8705-7445F20C90A7}"/>
              </a:ext>
            </a:extLst>
          </p:cNvPr>
          <p:cNvPicPr>
            <a:picLocks noChangeAspect="1"/>
          </p:cNvPicPr>
          <p:nvPr/>
        </p:nvPicPr>
        <p:blipFill>
          <a:blip r:embed="rId3"/>
          <a:stretch>
            <a:fillRect/>
          </a:stretch>
        </p:blipFill>
        <p:spPr>
          <a:xfrm>
            <a:off x="210117" y="4513561"/>
            <a:ext cx="3182068" cy="1981494"/>
          </a:xfrm>
          <a:prstGeom prst="rect">
            <a:avLst/>
          </a:prstGeom>
        </p:spPr>
      </p:pic>
    </p:spTree>
    <p:extLst>
      <p:ext uri="{BB962C8B-B14F-4D97-AF65-F5344CB8AC3E}">
        <p14:creationId xmlns:p14="http://schemas.microsoft.com/office/powerpoint/2010/main" val="1240093269"/>
      </p:ext>
    </p:extLst>
  </p:cSld>
  <p:clrMapOvr>
    <a:masterClrMapping/>
  </p:clrMapOvr>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 AirLife Template Power Point" id="{DB37095E-9019-2E4D-BA83-3C21DA01F86D}" vid="{086B65D6-F314-E64F-831E-2B0B656203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8699244-d431-4734-af7a-99107ce49b0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FBAEB58106814C8D7325F104E48C86" ma:contentTypeVersion="15" ma:contentTypeDescription="Create a new document." ma:contentTypeScope="" ma:versionID="2927b2c7484888f69159281cab2af4a6">
  <xsd:schema xmlns:xsd="http://www.w3.org/2001/XMLSchema" xmlns:xs="http://www.w3.org/2001/XMLSchema" xmlns:p="http://schemas.microsoft.com/office/2006/metadata/properties" xmlns:ns3="98699244-d431-4734-af7a-99107ce49b00" xmlns:ns4="00f99d98-a351-49ee-ac94-a5391df24e07" targetNamespace="http://schemas.microsoft.com/office/2006/metadata/properties" ma:root="true" ma:fieldsID="16c6f6e628e796ad5b903dcc64c578e1" ns3:_="" ns4:_="">
    <xsd:import namespace="98699244-d431-4734-af7a-99107ce49b00"/>
    <xsd:import namespace="00f99d98-a351-49ee-ac94-a5391df24e0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699244-d431-4734-af7a-99107ce49b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f99d98-a351-49ee-ac94-a5391df24e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043F0-A595-4DDF-887E-490581CD0C2A}">
  <ds:schemaRefs>
    <ds:schemaRef ds:uri="http://purl.org/dc/elements/1.1/"/>
    <ds:schemaRef ds:uri="http://schemas.microsoft.com/office/2006/metadata/properties"/>
    <ds:schemaRef ds:uri="98699244-d431-4734-af7a-99107ce49b00"/>
    <ds:schemaRef ds:uri="00f99d98-a351-49ee-ac94-a5391df24e0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27BF051-82A7-4152-891A-F63A0A6CC0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699244-d431-4734-af7a-99107ce49b00"/>
    <ds:schemaRef ds:uri="00f99d98-a351-49ee-ac94-a5391df24e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7E3ADA-A61E-476D-ACF8-9CE1409F8B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AirLife Template Power Point (2)</Template>
  <TotalTime>0</TotalTime>
  <Words>1846</Words>
  <Application>Microsoft Office PowerPoint</Application>
  <PresentationFormat>Breitbild</PresentationFormat>
  <Paragraphs>384</Paragraphs>
  <Slides>33</Slides>
  <Notes>9</Notes>
  <HiddenSlides>0</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33</vt:i4>
      </vt:variant>
    </vt:vector>
  </HeadingPairs>
  <TitlesOfParts>
    <vt:vector size="42" baseType="lpstr">
      <vt:lpstr>Arial</vt:lpstr>
      <vt:lpstr>Calibri</vt:lpstr>
      <vt:lpstr>Calibri Light</vt:lpstr>
      <vt:lpstr>Gill Sans Nova</vt:lpstr>
      <vt:lpstr>inherit</vt:lpstr>
      <vt:lpstr>myriad-pro</vt:lpstr>
      <vt:lpstr>Symbol</vt:lpstr>
      <vt:lpstr>Times New Roman</vt:lpstr>
      <vt:lpstr>AirLife Theme</vt:lpstr>
      <vt:lpstr>ETCO2</vt:lpstr>
      <vt:lpstr>Capnography Definition</vt:lpstr>
      <vt:lpstr>Clinical Benefits</vt:lpstr>
      <vt:lpstr>Basic Waveform Reading</vt:lpstr>
      <vt:lpstr>Basic Waveform Readings</vt:lpstr>
      <vt:lpstr>Society Recommendations  - Pain management - Procedural sedation - CPR - Transport - Intubation - Ventilator management - Supplemental oxygen </vt:lpstr>
      <vt:lpstr>Sidestream vs Mainstream</vt:lpstr>
      <vt:lpstr>Sidestream vs Mainstream</vt:lpstr>
      <vt:lpstr>The WHY    Patient Safety  Catch Problems Early  Gold Standard   Society Recommendations </vt:lpstr>
      <vt:lpstr>Portfolio Overview</vt:lpstr>
      <vt:lpstr>PowerPoint-Präsentation</vt:lpstr>
      <vt:lpstr>Divided Facepiece</vt:lpstr>
      <vt:lpstr>Piggyback Facepiece</vt:lpstr>
      <vt:lpstr>Piggyback Facepiece</vt:lpstr>
      <vt:lpstr>Oral-Nasal Facepiece</vt:lpstr>
      <vt:lpstr>Salter CapnoVue Mask w/o scope</vt:lpstr>
      <vt:lpstr>Salter CapnoVue Scope Mask</vt:lpstr>
      <vt:lpstr>Gas sample lines</vt:lpstr>
      <vt:lpstr>PowerPoint-Präsentation</vt:lpstr>
      <vt:lpstr>Salter Reflective Connector Cannulas</vt:lpstr>
      <vt:lpstr>Offering by brand</vt:lpstr>
      <vt:lpstr>Sales Strategy</vt:lpstr>
      <vt:lpstr>Strategy – always lead with Salter! </vt:lpstr>
      <vt:lpstr>Messaging against Medtronic</vt:lpstr>
      <vt:lpstr>Messaging against Medtronic</vt:lpstr>
      <vt:lpstr>Messaging against Medtronic</vt:lpstr>
      <vt:lpstr>Resources  (All can be found on Summer School Portal)</vt:lpstr>
      <vt:lpstr>Appendix</vt:lpstr>
      <vt:lpstr>PowerPoint-Präsentation</vt:lpstr>
      <vt:lpstr>PowerPoint-Präsentation</vt:lpstr>
      <vt:lpstr>PowerPoint-Präsentation</vt:lpstr>
      <vt:lpstr>PowerPoint-Präsentation</vt:lpstr>
      <vt:lpstr>Video:  Basic Waveform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AirLife PowerPoint Template</dc:title>
  <dc:creator>Kelli McGrew</dc:creator>
  <cp:lastModifiedBy>Bach Hoang-Pfennig</cp:lastModifiedBy>
  <cp:revision>8</cp:revision>
  <dcterms:created xsi:type="dcterms:W3CDTF">2023-06-28T15:24:46Z</dcterms:created>
  <dcterms:modified xsi:type="dcterms:W3CDTF">2023-10-27T13:44:08Z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0x01010099FBAEB58106814C8D7325F104E48C86</vt:lpwstr>
  </property>
</Properties>
</file>