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0"/>
  </p:notesMasterIdLst>
  <p:sldIdLst>
    <p:sldId id="287" r:id="rId5"/>
    <p:sldId id="294" r:id="rId6"/>
    <p:sldId id="296" r:id="rId7"/>
    <p:sldId id="335" r:id="rId8"/>
    <p:sldId id="336" r:id="rId9"/>
    <p:sldId id="334" r:id="rId10"/>
    <p:sldId id="337" r:id="rId11"/>
    <p:sldId id="380" r:id="rId12"/>
    <p:sldId id="339" r:id="rId13"/>
    <p:sldId id="340" r:id="rId14"/>
    <p:sldId id="342" r:id="rId15"/>
    <p:sldId id="343" r:id="rId16"/>
    <p:sldId id="344" r:id="rId17"/>
    <p:sldId id="345" r:id="rId18"/>
    <p:sldId id="346" r:id="rId19"/>
    <p:sldId id="347" r:id="rId20"/>
    <p:sldId id="348" r:id="rId21"/>
    <p:sldId id="349" r:id="rId22"/>
    <p:sldId id="351" r:id="rId23"/>
    <p:sldId id="352" r:id="rId24"/>
    <p:sldId id="353" r:id="rId25"/>
    <p:sldId id="354" r:id="rId26"/>
    <p:sldId id="355" r:id="rId27"/>
    <p:sldId id="356" r:id="rId28"/>
    <p:sldId id="383" r:id="rId29"/>
    <p:sldId id="363" r:id="rId30"/>
    <p:sldId id="365" r:id="rId31"/>
    <p:sldId id="366" r:id="rId32"/>
    <p:sldId id="364" r:id="rId33"/>
    <p:sldId id="367" r:id="rId34"/>
    <p:sldId id="382" r:id="rId35"/>
    <p:sldId id="373" r:id="rId36"/>
    <p:sldId id="368" r:id="rId37"/>
    <p:sldId id="369" r:id="rId38"/>
    <p:sldId id="370" r:id="rId39"/>
    <p:sldId id="371" r:id="rId40"/>
    <p:sldId id="372" r:id="rId41"/>
    <p:sldId id="381" r:id="rId42"/>
    <p:sldId id="374" r:id="rId43"/>
    <p:sldId id="376" r:id="rId44"/>
    <p:sldId id="377" r:id="rId45"/>
    <p:sldId id="375" r:id="rId46"/>
    <p:sldId id="378" r:id="rId47"/>
    <p:sldId id="387" r:id="rId48"/>
    <p:sldId id="329" r:id="rId49"/>
  </p:sldIdLst>
  <p:sldSz cx="14630400" cy="8229600"/>
  <p:notesSz cx="6858000" cy="9144000"/>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0" roundtripDataSignature="AMtx7mit8FzYP3mSW2obzFDKecyNRL//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F6C"/>
    <a:srgbClr val="1F1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41E120-B410-4F24-8584-A7FE96D67CB5}">
  <a:tblStyle styleId="{6241E120-B410-4F24-8584-A7FE96D67CB5}"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4"/>
          </a:solidFill>
        </a:fill>
      </a:tcStyle>
    </a:firstRow>
    <a:neCell>
      <a:tcTxStyle/>
      <a:tcStyle>
        <a:tcBdr/>
      </a:tcStyle>
    </a:neCell>
    <a:nwCell>
      <a:tcTxStyle/>
      <a:tcStyle>
        <a:tcBdr/>
      </a:tcStyle>
    </a:nwCell>
  </a:tblStyle>
  <a:tblStyle styleId="{05B9B720-7000-48BC-94D8-E491F962F4C2}"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AEA"/>
          </a:solidFill>
        </a:fill>
      </a:tcStyle>
    </a:wholeTbl>
    <a:band1H>
      <a:tcTxStyle/>
      <a:tcStyle>
        <a:tcBdr/>
        <a:fill>
          <a:solidFill>
            <a:srgbClr val="D2D2D3"/>
          </a:solidFill>
        </a:fill>
      </a:tcStyle>
    </a:band1H>
    <a:band2H>
      <a:tcTxStyle/>
      <a:tcStyle>
        <a:tcBdr/>
      </a:tcStyle>
    </a:band2H>
    <a:band1V>
      <a:tcTxStyle/>
      <a:tcStyle>
        <a:tcBdr/>
        <a:fill>
          <a:solidFill>
            <a:srgbClr val="D2D2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412692B-1159-4AD2-B6C6-219829DA5D30}"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5" autoAdjust="0"/>
    <p:restoredTop sz="78589" autoAdjust="0"/>
  </p:normalViewPr>
  <p:slideViewPr>
    <p:cSldViewPr snapToGrid="0">
      <p:cViewPr varScale="1">
        <p:scale>
          <a:sx n="57" d="100"/>
          <a:sy n="57" d="100"/>
        </p:scale>
        <p:origin x="538" y="58"/>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7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72"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This occurs due to a disproportionate decrease in genioglossus tone leading to upper airway obstruction and central respiratory depression. 4-5</a:t>
            </a:r>
            <a:endParaRPr lang="es-ES" dirty="0"/>
          </a:p>
        </p:txBody>
      </p:sp>
    </p:spTree>
    <p:extLst>
      <p:ext uri="{BB962C8B-B14F-4D97-AF65-F5344CB8AC3E}">
        <p14:creationId xmlns:p14="http://schemas.microsoft.com/office/powerpoint/2010/main" val="328696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La intubación difícil se define como la necesidad de más de tres intentos de intubación, o intentos de intubación que duran &gt; 10 minutos.23</a:t>
            </a:r>
            <a:endParaRPr lang="en-US" dirty="0"/>
          </a:p>
        </p:txBody>
      </p:sp>
    </p:spTree>
    <p:extLst>
      <p:ext uri="{BB962C8B-B14F-4D97-AF65-F5344CB8AC3E}">
        <p14:creationId xmlns:p14="http://schemas.microsoft.com/office/powerpoint/2010/main" val="286814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1" u="none" strike="noStrike" baseline="0" dirty="0">
              <a:solidFill>
                <a:srgbClr val="2C4F61"/>
              </a:solidFill>
              <a:latin typeface="Gilroy-RegularItalic"/>
            </a:endParaRPr>
          </a:p>
          <a:p>
            <a:pPr algn="l"/>
            <a:r>
              <a:rPr lang="en-US" sz="1800" b="0" i="0" u="none" strike="noStrike" baseline="0" dirty="0">
                <a:solidFill>
                  <a:srgbClr val="5C666F"/>
                </a:solidFill>
                <a:latin typeface="Gilroy"/>
              </a:rPr>
              <a:t>High flow oxygenation during intubation has been shown to significantly prolong the time to oxygen desaturation.25</a:t>
            </a:r>
            <a:endParaRPr lang="en-US" dirty="0"/>
          </a:p>
        </p:txBody>
      </p:sp>
    </p:spTree>
    <p:extLst>
      <p:ext uri="{BB962C8B-B14F-4D97-AF65-F5344CB8AC3E}">
        <p14:creationId xmlns:p14="http://schemas.microsoft.com/office/powerpoint/2010/main" val="90798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10428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00004A"/>
                </a:solidFill>
                <a:latin typeface="Gilroy-MediumItalic"/>
              </a:rPr>
              <a:t>Specifically, NORA has grown significantly over the last decade but has also presented unique challenges to anesthesia providers</a:t>
            </a:r>
            <a:endParaRPr lang="en-US" dirty="0"/>
          </a:p>
        </p:txBody>
      </p:sp>
    </p:spTree>
    <p:extLst>
      <p:ext uri="{BB962C8B-B14F-4D97-AF65-F5344CB8AC3E}">
        <p14:creationId xmlns:p14="http://schemas.microsoft.com/office/powerpoint/2010/main" val="26781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With regards to major head and neck surgery, the incidence of postoperative pulmonary complications </a:t>
            </a:r>
            <a:r>
              <a:rPr lang="en-US" sz="1800" b="0" i="1" u="none" strike="noStrike" baseline="0" dirty="0">
                <a:solidFill>
                  <a:srgbClr val="5C666F"/>
                </a:solidFill>
                <a:latin typeface="Gilroy Italic"/>
              </a:rPr>
              <a:t>(PPCs) </a:t>
            </a:r>
            <a:r>
              <a:rPr lang="en-US" sz="1800" b="0" i="0" u="none" strike="noStrike" baseline="0" dirty="0">
                <a:solidFill>
                  <a:srgbClr val="5C666F"/>
                </a:solidFill>
                <a:latin typeface="Gilroy"/>
              </a:rPr>
              <a:t>is between 9% - 44% and is associated with longer ICU stays, hospitals stays, and an increase in mortality. 9,29-31 </a:t>
            </a:r>
            <a:endParaRPr lang="en-US" dirty="0"/>
          </a:p>
        </p:txBody>
      </p:sp>
    </p:spTree>
    <p:extLst>
      <p:ext uri="{BB962C8B-B14F-4D97-AF65-F5344CB8AC3E}">
        <p14:creationId xmlns:p14="http://schemas.microsoft.com/office/powerpoint/2010/main" val="112144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preferred method </a:t>
            </a:r>
            <a:endParaRPr lang="en-US" dirty="0"/>
          </a:p>
        </p:txBody>
      </p:sp>
    </p:spTree>
    <p:extLst>
      <p:ext uri="{BB962C8B-B14F-4D97-AF65-F5344CB8AC3E}">
        <p14:creationId xmlns:p14="http://schemas.microsoft.com/office/powerpoint/2010/main" val="4121158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which significantly increases the risk of Respiratory Compromise due to the inability to apply positive pressure ventilation as the current devices cover both the nose and mouth.</a:t>
            </a:r>
            <a:endParaRPr lang="en-US" dirty="0"/>
          </a:p>
        </p:txBody>
      </p:sp>
    </p:spTree>
    <p:extLst>
      <p:ext uri="{BB962C8B-B14F-4D97-AF65-F5344CB8AC3E}">
        <p14:creationId xmlns:p14="http://schemas.microsoft.com/office/powerpoint/2010/main" val="3676797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Delivering 100% FiO2 effectively pre-oxygenates by denitrogenating the alveoli, which allows the entire lung volume and FRC to be exchanged with 100% oxygen to maximize the stores of oxygen. This maximum storage of oxygen has been shown to prolong the time to oxygen desaturation and thus reduce Respiratory Compromise.34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700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All patients who receive anesthesia incur the risk of apnea, and current recommendations are to maximize oxygen stores during anesthesia to best prepare for apnea even if it is not expected.34 </a:t>
            </a:r>
          </a:p>
          <a:p>
            <a:pPr algn="l"/>
            <a:r>
              <a:rPr lang="en-US" sz="1800" b="0" i="0" u="none" strike="noStrike" baseline="0" dirty="0">
                <a:solidFill>
                  <a:srgbClr val="5C666F"/>
                </a:solidFill>
                <a:latin typeface="Gilroy"/>
              </a:rPr>
              <a:t>In current practice, pre-oxygenation during NORA procedures and intra-oral procedures is nearly impossible and therefore not performed.</a:t>
            </a:r>
            <a:endParaRPr lang="en-US" dirty="0"/>
          </a:p>
        </p:txBody>
      </p:sp>
    </p:spTree>
    <p:extLst>
      <p:ext uri="{BB962C8B-B14F-4D97-AF65-F5344CB8AC3E}">
        <p14:creationId xmlns:p14="http://schemas.microsoft.com/office/powerpoint/2010/main" val="179631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Patients who receive anesthesia develop upper airway obstruction, due to relaxation of the muscles of the airway and decreased central </a:t>
            </a:r>
            <a:r>
              <a:rPr lang="en-US" sz="1800" b="0" i="1" u="none" strike="noStrike" baseline="0" dirty="0">
                <a:solidFill>
                  <a:srgbClr val="5C666F"/>
                </a:solidFill>
                <a:latin typeface="Gilroy Italic"/>
              </a:rPr>
              <a:t>(brain) </a:t>
            </a:r>
            <a:r>
              <a:rPr lang="en-US" sz="1800" b="0" i="0" u="none" strike="noStrike" baseline="0" dirty="0">
                <a:solidFill>
                  <a:srgbClr val="5C666F"/>
                </a:solidFill>
                <a:latin typeface="Gilroy"/>
              </a:rPr>
              <a:t>control of ventilation.1-3 </a:t>
            </a:r>
          </a:p>
          <a:p>
            <a:pPr algn="l"/>
            <a:r>
              <a:rPr lang="en-US" sz="1800" b="0" i="0" u="none" strike="noStrike" baseline="0" dirty="0">
                <a:solidFill>
                  <a:srgbClr val="5C666F"/>
                </a:solidFill>
                <a:latin typeface="Gilroy"/>
              </a:rPr>
              <a:t>Nasal continuous positive airway pressure </a:t>
            </a:r>
            <a:r>
              <a:rPr lang="en-US" sz="1800" b="0" i="1" u="none" strike="noStrike" baseline="0" dirty="0">
                <a:solidFill>
                  <a:srgbClr val="5C666F"/>
                </a:solidFill>
                <a:latin typeface="Gilroy Italic"/>
              </a:rPr>
              <a:t>(CPAP) </a:t>
            </a:r>
            <a:r>
              <a:rPr lang="en-US" sz="1800" b="0" i="0" u="none" strike="noStrike" baseline="0" dirty="0">
                <a:solidFill>
                  <a:srgbClr val="5C666F"/>
                </a:solidFill>
                <a:latin typeface="Gilroy"/>
              </a:rPr>
              <a:t>has been shown to be an effective means of relieving upper airway obstruction in patients receiving deep sedation as well as significantly lowering the PaCO2 compared to the current standard.</a:t>
            </a:r>
          </a:p>
          <a:p>
            <a:pPr algn="l"/>
            <a:r>
              <a:rPr lang="en-US" sz="1800" b="0" i="0" u="none" strike="noStrike" baseline="0" dirty="0">
                <a:solidFill>
                  <a:srgbClr val="5C666F"/>
                </a:solidFill>
                <a:latin typeface="Gilroy"/>
              </a:rPr>
              <a:t>36-37 That said, the use of intra-operative nasal CPAP is rarely performed.38</a:t>
            </a:r>
            <a:endParaRPr lang="es-ES" dirty="0"/>
          </a:p>
        </p:txBody>
      </p:sp>
    </p:spTree>
    <p:extLst>
      <p:ext uri="{BB962C8B-B14F-4D97-AF65-F5344CB8AC3E}">
        <p14:creationId xmlns:p14="http://schemas.microsoft.com/office/powerpoint/2010/main" val="392606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In an attempt to prevent these complications the American Society of Anesthesiologists recommends:</a:t>
            </a:r>
          </a:p>
          <a:p>
            <a:pPr marL="158750" indent="0">
              <a:buNone/>
            </a:pPr>
            <a:endParaRPr lang="es-ES" sz="1800" b="0" i="0" u="none" strike="noStrike" baseline="0" dirty="0">
              <a:solidFill>
                <a:srgbClr val="001131"/>
              </a:solidFill>
              <a:latin typeface="Gilroy-Regular"/>
            </a:endParaRPr>
          </a:p>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Despite these recommendations inadequate oxygenation/ventilation remains the most common cause of morbidity and mortality</a:t>
            </a:r>
            <a:r>
              <a:rPr lang="es-ES" dirty="0"/>
              <a:t>. 7</a:t>
            </a:r>
            <a:endParaRPr lang="en-US" dirty="0"/>
          </a:p>
        </p:txBody>
      </p:sp>
    </p:spTree>
    <p:extLst>
      <p:ext uri="{BB962C8B-B14F-4D97-AF65-F5344CB8AC3E}">
        <p14:creationId xmlns:p14="http://schemas.microsoft.com/office/powerpoint/2010/main" val="281850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As apnea is common and at times unpredictable during anesthesia, maintaining effective ventilation in unconscious patients is essential in order to prevent the complications associated with Respiratory Compromise. </a:t>
            </a:r>
            <a:endParaRPr lang="es-ES" dirty="0"/>
          </a:p>
        </p:txBody>
      </p:sp>
    </p:spTree>
    <p:extLst>
      <p:ext uri="{BB962C8B-B14F-4D97-AF65-F5344CB8AC3E}">
        <p14:creationId xmlns:p14="http://schemas.microsoft.com/office/powerpoint/2010/main" val="3010404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several procedures, such as upper endoscopy, TEE, and laryngoscopy, require the surgeon/proceduralist to have access to the patient’s mouth. This makes full facemask ventilation impossible. </a:t>
            </a:r>
          </a:p>
          <a:p>
            <a:pPr algn="l"/>
            <a:endParaRPr lang="es-ES" sz="1800" b="0" i="0" u="none" strike="noStrike" baseline="0" dirty="0">
              <a:solidFill>
                <a:srgbClr val="2C4F61"/>
              </a:solidFill>
              <a:latin typeface="Gilroy-Regular"/>
            </a:endParaRPr>
          </a:p>
          <a:p>
            <a:pPr algn="l"/>
            <a:r>
              <a:rPr lang="en-US" sz="1800" b="0" i="0" u="none" strike="noStrike" baseline="0" dirty="0">
                <a:solidFill>
                  <a:srgbClr val="5C666F"/>
                </a:solidFill>
                <a:latin typeface="Gilroy"/>
              </a:rPr>
              <a:t>nasal mask ventilation has been shown to be an effective alternative and actually superior to full facemask ventilation by providing similar tidal volumes with lower peak airway pressures.39 </a:t>
            </a:r>
          </a:p>
          <a:p>
            <a:pPr algn="l"/>
            <a:endParaRPr lang="es-ES" sz="1800" b="0" i="0" u="none" strike="noStrike" baseline="0" dirty="0">
              <a:solidFill>
                <a:srgbClr val="2C4F61"/>
              </a:solidFill>
              <a:latin typeface="Gilroy-Regular"/>
            </a:endParaRPr>
          </a:p>
          <a:p>
            <a:r>
              <a:rPr lang="en-US" sz="1800" b="0" i="0" u="none" strike="noStrike" baseline="0" dirty="0">
                <a:solidFill>
                  <a:srgbClr val="5C666F"/>
                </a:solidFill>
                <a:latin typeface="Gilroy"/>
              </a:rPr>
              <a:t>The current challenge with nasal mask ventilation, which has prevented widespread adoption is the cost and workflow requirement for the additional capital equipment that’s needed.</a:t>
            </a:r>
          </a:p>
          <a:p>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1157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designed to maintain upper airway patency and support ventilation in patients who are undergoing general anesthesia, procedural sedation, or recovering in the post anesthesia recovery unit </a:t>
            </a:r>
            <a:r>
              <a:rPr lang="en-US" sz="1800" b="0" i="1" u="none" strike="noStrike" baseline="0" dirty="0">
                <a:solidFill>
                  <a:srgbClr val="5C666F"/>
                </a:solidFill>
                <a:latin typeface="Gilroy Italic"/>
              </a:rPr>
              <a:t>(PACU)</a:t>
            </a:r>
            <a:r>
              <a:rPr lang="en-US" sz="1800" b="0" i="0" u="none" strike="noStrike" baseline="0" dirty="0">
                <a:solidFill>
                  <a:srgbClr val="5C666F"/>
                </a:solidFill>
                <a:latin typeface="Gilroy"/>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515160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94276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It was designed to address all of the objectives required to minimize the impact of respiratory compromise </a:t>
            </a:r>
          </a:p>
          <a:p>
            <a:pPr algn="l"/>
            <a:r>
              <a:rPr lang="en-US" sz="1800" b="0" i="0" u="none" strike="noStrike" baseline="0" dirty="0">
                <a:solidFill>
                  <a:srgbClr val="5C666F"/>
                </a:solidFill>
                <a:latin typeface="Gilroy"/>
              </a:rPr>
              <a:t>We have studies, and in one of them demonstrated that the SuperNO2VA™ device could be used to both effectively pre-oxygenated obese patients and nasal mask rescue ventilate patients after being induced with general anesthesia and paralyzed.41 </a:t>
            </a:r>
          </a:p>
        </p:txBody>
      </p:sp>
    </p:spTree>
    <p:extLst>
      <p:ext uri="{BB962C8B-B14F-4D97-AF65-F5344CB8AC3E}">
        <p14:creationId xmlns:p14="http://schemas.microsoft.com/office/powerpoint/2010/main" val="326688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i="1" dirty="0" err="1">
                <a:solidFill>
                  <a:srgbClr val="001131"/>
                </a:solidFill>
                <a:latin typeface="Gilroy-Regular"/>
                <a:cs typeface="Calibri"/>
              </a:rPr>
              <a:t>Other</a:t>
            </a:r>
            <a:r>
              <a:rPr lang="es-ES" sz="1800" i="1" dirty="0">
                <a:solidFill>
                  <a:srgbClr val="001131"/>
                </a:solidFill>
                <a:latin typeface="Gilroy-Regular"/>
                <a:cs typeface="Calibri"/>
              </a:rPr>
              <a:t> </a:t>
            </a:r>
            <a:r>
              <a:rPr lang="es-ES" sz="1800" i="1" dirty="0" err="1">
                <a:solidFill>
                  <a:srgbClr val="001131"/>
                </a:solidFill>
                <a:latin typeface="Gilroy-Regular"/>
                <a:cs typeface="Calibri"/>
              </a:rPr>
              <a:t>study</a:t>
            </a:r>
            <a:r>
              <a:rPr lang="es-ES" sz="1800" i="1" dirty="0">
                <a:solidFill>
                  <a:srgbClr val="001131"/>
                </a:solidFill>
                <a:latin typeface="Gilroy-Regular"/>
                <a:cs typeface="Calibri"/>
              </a:rPr>
              <a:t> </a:t>
            </a:r>
            <a:r>
              <a:rPr lang="en-US" sz="1800" b="0" i="0" u="none" strike="noStrike" baseline="0" dirty="0">
                <a:solidFill>
                  <a:srgbClr val="5C666F"/>
                </a:solidFill>
                <a:latin typeface="Gilroy"/>
              </a:rPr>
              <a:t>demonstrated that the SuperNO2VA™ device could be used to successfully deliver up to 30 liters per minute </a:t>
            </a:r>
            <a:r>
              <a:rPr lang="en-US" sz="1800" b="0" i="1" u="none" strike="noStrike" baseline="0" dirty="0">
                <a:solidFill>
                  <a:srgbClr val="5C666F"/>
                </a:solidFill>
                <a:latin typeface="Gilroy Italic"/>
              </a:rPr>
              <a:t>(LPM) </a:t>
            </a:r>
            <a:r>
              <a:rPr lang="en-US" sz="1800" b="0" i="0" u="none" strike="noStrike" baseline="0" dirty="0">
                <a:solidFill>
                  <a:srgbClr val="5C666F"/>
                </a:solidFill>
                <a:latin typeface="Gilroy"/>
              </a:rPr>
              <a:t>of oxygen allowing for effective apneic oxygenation and PEEP during endotracheal intubation in obese and OSA patients </a:t>
            </a:r>
            <a:r>
              <a:rPr lang="es-ES" sz="1800" b="0" i="0" u="none" strike="noStrike" baseline="0" dirty="0">
                <a:solidFill>
                  <a:srgbClr val="2C4F61"/>
                </a:solidFill>
                <a:latin typeface="Gilroy-Regular"/>
              </a:rPr>
              <a:t>and </a:t>
            </a:r>
            <a:r>
              <a:rPr lang="en-US" sz="1800" b="0" i="0" u="none" strike="noStrike" baseline="0" dirty="0">
                <a:solidFill>
                  <a:srgbClr val="5C666F"/>
                </a:solidFill>
                <a:latin typeface="Gilroy"/>
              </a:rPr>
              <a:t>rescue patient’s suffering from acute respiratory failure secondary to angioedema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53903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err="1">
                <a:solidFill>
                  <a:srgbClr val="2C4F61"/>
                </a:solidFill>
                <a:latin typeface="Gilroy-Regular"/>
              </a:rPr>
              <a:t>We</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also</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have</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studies</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demonstrating</a:t>
            </a:r>
            <a:r>
              <a:rPr lang="es-ES" sz="1800" b="0" i="0" u="none" strike="noStrike" baseline="0" dirty="0">
                <a:solidFill>
                  <a:srgbClr val="2C4F61"/>
                </a:solidFill>
                <a:latin typeface="Gilroy-Regular"/>
              </a:rPr>
              <a:t> </a:t>
            </a:r>
            <a:r>
              <a:rPr lang="es-ES" sz="1800" b="0" i="0" u="none" strike="noStrike" baseline="0" dirty="0" err="1">
                <a:solidFill>
                  <a:srgbClr val="2C4F61"/>
                </a:solidFill>
                <a:latin typeface="Gilroy-Regular"/>
              </a:rPr>
              <a:t>thata</a:t>
            </a:r>
            <a:r>
              <a:rPr lang="es-ES" sz="1800" b="0" i="0" u="none" strike="noStrike" baseline="0" dirty="0">
                <a:solidFill>
                  <a:srgbClr val="2C4F61"/>
                </a:solidFill>
                <a:latin typeface="Gilroy-Regular"/>
              </a:rPr>
              <a:t> </a:t>
            </a:r>
            <a:r>
              <a:rPr lang="en-US" sz="1800" b="0" i="0" u="none" strike="noStrike" baseline="0" dirty="0">
                <a:solidFill>
                  <a:srgbClr val="5C666F"/>
                </a:solidFill>
                <a:latin typeface="Gilroy"/>
              </a:rPr>
              <a:t>SuperNO2VA™ device significantly reduced the incidence of oxygen desaturation compared to their standard of care </a:t>
            </a:r>
            <a:r>
              <a:rPr lang="en-US" sz="1800" b="0" i="1" u="none" strike="noStrike" baseline="0" dirty="0">
                <a:solidFill>
                  <a:srgbClr val="5C666F"/>
                </a:solidFill>
                <a:latin typeface="Gilroy Italic"/>
              </a:rPr>
              <a:t>(4.7% vs 22% respectively)</a:t>
            </a:r>
            <a:r>
              <a:rPr lang="en-US" sz="1800" b="0" i="0" u="none" strike="noStrike" baseline="0" dirty="0">
                <a:solidFill>
                  <a:srgbClr val="5C666F"/>
                </a:solidFill>
                <a:latin typeface="Gilroy"/>
              </a:rPr>
              <a:t>.44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119717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An study showed that the SuperNO2VA™ device maintained a statistically significant higher minute ventilation immediately after a bolus of Propofol, while recovering from the Propofol bolus, and until the Propofol infusion was stopped.44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539971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8538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8533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Gilroy"/>
            </a:endParaRPr>
          </a:p>
          <a:p>
            <a:r>
              <a:rPr lang="en-US" sz="1800" b="0" i="0" u="none" strike="noStrike" baseline="0" dirty="0">
                <a:solidFill>
                  <a:srgbClr val="000000"/>
                </a:solidFill>
                <a:latin typeface="Gilroy"/>
              </a:rPr>
              <a:t> </a:t>
            </a:r>
            <a:r>
              <a:rPr lang="en-US" sz="1800" b="0" i="0" u="none" strike="noStrike" baseline="0" dirty="0">
                <a:solidFill>
                  <a:srgbClr val="4D4F5A"/>
                </a:solidFill>
                <a:latin typeface="Gilroy"/>
              </a:rPr>
              <a:t>These complications are multifactorial and the risk factors can be broken down into the following categories </a:t>
            </a:r>
            <a:endParaRPr lang="en-US" dirty="0"/>
          </a:p>
        </p:txBody>
      </p:sp>
    </p:spTree>
    <p:extLst>
      <p:ext uri="{BB962C8B-B14F-4D97-AF65-F5344CB8AC3E}">
        <p14:creationId xmlns:p14="http://schemas.microsoft.com/office/powerpoint/2010/main" val="909626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53492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211965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2493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616628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13766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225931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851245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2C4F61"/>
                </a:solidFill>
                <a:latin typeface="Gilroy-Regular"/>
              </a:rPr>
              <a:t>En general, </a:t>
            </a:r>
          </a:p>
        </p:txBody>
      </p:sp>
    </p:spTree>
    <p:extLst>
      <p:ext uri="{BB962C8B-B14F-4D97-AF65-F5344CB8AC3E}">
        <p14:creationId xmlns:p14="http://schemas.microsoft.com/office/powerpoint/2010/main" val="4098821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Therefore, we recommend the SuperNO2VA™ device be used during deep procedural sedation in these patients in order to maximize oxygen reserves prior to the induction of anesthesia and prevent upper airway obstruction as well as assist ventilation throughout the procedure and offer the possibility of rescue outside the OR</a:t>
            </a:r>
            <a:r>
              <a:rPr lang="en-US" sz="1800" b="0" i="0" u="none" strike="noStrike" baseline="0" dirty="0">
                <a:solidFill>
                  <a:srgbClr val="2C4F61"/>
                </a:solidFill>
                <a:latin typeface="Gilroy-Regular"/>
              </a:rPr>
              <a:t>.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484574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Society for Sleep Medicine recommends all patients either at risk for or has a history of sleep disordered breathing be placed on positive airway pressure while recovering from general anesthesia.39 </a:t>
            </a:r>
            <a:r>
              <a:rPr lang="es-ES" sz="1800" b="0" i="0" u="none" strike="noStrike" baseline="0" dirty="0">
                <a:solidFill>
                  <a:srgbClr val="2C4F61"/>
                </a:solidFill>
                <a:latin typeface="Gilroy-Regular"/>
              </a:rPr>
              <a:t> </a:t>
            </a:r>
          </a:p>
          <a:p>
            <a:pPr algn="l"/>
            <a:r>
              <a:rPr lang="en-US" sz="1800" b="0" i="0" u="none" strike="noStrike" baseline="0" dirty="0">
                <a:solidFill>
                  <a:srgbClr val="5C666F"/>
                </a:solidFill>
                <a:latin typeface="Gilroy"/>
              </a:rPr>
              <a:t>There we recommend the SuperNO2VA™ device to be used on patients postoperatively who are at risk for upper airway obstruction. </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385774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baseline="0" dirty="0">
                <a:solidFill>
                  <a:srgbClr val="2C4F61"/>
                </a:solidFill>
                <a:latin typeface="Gilroy-Regular"/>
              </a:rPr>
              <a:t>Respiratory Compromise is a result of either low blood oxygen levels and/or high carbon dioxide levels. Therefore, patients who start with low oxygen levels or high CO2 levels (</a:t>
            </a:r>
            <a:r>
              <a:rPr lang="en-US" sz="1100" b="0" i="0" u="none" strike="noStrike" baseline="0" dirty="0" err="1">
                <a:solidFill>
                  <a:srgbClr val="2C4F61"/>
                </a:solidFill>
                <a:latin typeface="Gilroy-Regular"/>
              </a:rPr>
              <a:t>ie</a:t>
            </a:r>
            <a:r>
              <a:rPr lang="en-US" sz="1100" b="0" i="0" u="none" strike="noStrike" baseline="0" dirty="0">
                <a:solidFill>
                  <a:srgbClr val="2C4F61"/>
                </a:solidFill>
                <a:latin typeface="Gilroy-Regular"/>
              </a:rPr>
              <a:t>: ASA III – V) are at a higher risk.11-12</a:t>
            </a:r>
            <a:endParaRPr lang="en-US" dirty="0"/>
          </a:p>
          <a:p>
            <a:pPr algn="l"/>
            <a:endParaRPr lang="en-US" dirty="0"/>
          </a:p>
        </p:txBody>
      </p:sp>
    </p:spTree>
    <p:extLst>
      <p:ext uri="{BB962C8B-B14F-4D97-AF65-F5344CB8AC3E}">
        <p14:creationId xmlns:p14="http://schemas.microsoft.com/office/powerpoint/2010/main" val="2036083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current recommendations for the Difficult Airway Society and the Journal of Anesthesiology is to provide &gt;15 LPM of oxygen during tracheal intubation in patients with known risk factors for difficult ventilation or intubation in order to prevent severe oxygen desaturation.24,46 </a:t>
            </a:r>
          </a:p>
          <a:p>
            <a:pPr algn="l"/>
            <a:r>
              <a:rPr lang="en-US" sz="1800" b="0" i="0" u="none" strike="noStrike" baseline="0" dirty="0">
                <a:solidFill>
                  <a:srgbClr val="5C666F"/>
                </a:solidFill>
                <a:latin typeface="Gilroy"/>
              </a:rPr>
              <a:t>Therefore, we recommend the SuperNO2VA™ device to be used on patients with &gt;1 risk factor listed below for pre-oxygenation during the induction of general anesthesia and apneic oxygenation while attempting to </a:t>
            </a:r>
            <a:r>
              <a:rPr lang="en-US" sz="1800" b="0" i="0" u="none" strike="noStrike" baseline="0" dirty="0" err="1">
                <a:solidFill>
                  <a:srgbClr val="5C666F"/>
                </a:solidFill>
                <a:latin typeface="Gilroy"/>
              </a:rPr>
              <a:t>ventilateand</a:t>
            </a:r>
            <a:r>
              <a:rPr lang="en-US" sz="1800" b="0" i="0" u="none" strike="noStrike" baseline="0" dirty="0">
                <a:solidFill>
                  <a:srgbClr val="5C666F"/>
                </a:solidFill>
                <a:latin typeface="Gilroy"/>
              </a:rPr>
              <a:t>/or intubate.</a:t>
            </a:r>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4142203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ES" sz="1800" b="0" i="0" u="none" strike="noStrike" baseline="0" dirty="0">
              <a:solidFill>
                <a:srgbClr val="2C4F61"/>
              </a:solidFill>
              <a:latin typeface="Gilroy-Regular"/>
            </a:endParaRPr>
          </a:p>
        </p:txBody>
      </p:sp>
    </p:spTree>
    <p:extLst>
      <p:ext uri="{BB962C8B-B14F-4D97-AF65-F5344CB8AC3E}">
        <p14:creationId xmlns:p14="http://schemas.microsoft.com/office/powerpoint/2010/main" val="2433557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93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C4F61"/>
                </a:solidFill>
                <a:latin typeface="Gilroy-Regular"/>
              </a:rPr>
              <a:t>Morbid obesity has been shown to significantly increase the risk of hypoxemia during endotracheal intubation as well as during procedural sedation.15 </a:t>
            </a:r>
          </a:p>
          <a:p>
            <a:pPr marL="158750" indent="0" algn="l">
              <a:buNone/>
            </a:pPr>
            <a:r>
              <a:rPr lang="en-US" sz="1800" b="0" i="0" u="none" strike="noStrike" baseline="0" dirty="0">
                <a:solidFill>
                  <a:srgbClr val="2C4F61"/>
                </a:solidFill>
                <a:latin typeface="Gilroy-Regular"/>
              </a:rPr>
              <a:t>The incidence of oxygen desaturation for morbidly obese patients has been shown to be up to 47%.16</a:t>
            </a:r>
            <a:endParaRPr lang="en-US" dirty="0"/>
          </a:p>
        </p:txBody>
      </p:sp>
    </p:spTree>
    <p:extLst>
      <p:ext uri="{BB962C8B-B14F-4D97-AF65-F5344CB8AC3E}">
        <p14:creationId xmlns:p14="http://schemas.microsoft.com/office/powerpoint/2010/main" val="96336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Over time chronic hypercarbia and hypoxemia leads to a reduced responsiveness of the normal respiratory </a:t>
            </a:r>
            <a:r>
              <a:rPr lang="en-US" sz="1800" b="0" i="0" u="none" strike="noStrike" baseline="0" dirty="0" err="1">
                <a:solidFill>
                  <a:srgbClr val="5C666F"/>
                </a:solidFill>
                <a:latin typeface="Gilroy"/>
              </a:rPr>
              <a:t>centre</a:t>
            </a:r>
            <a:r>
              <a:rPr lang="en-US" sz="1800" b="0" i="0" u="none" strike="noStrike" baseline="0" dirty="0">
                <a:solidFill>
                  <a:srgbClr val="5C666F"/>
                </a:solidFill>
                <a:latin typeface="Gilroy"/>
              </a:rPr>
              <a:t> in the brain. This leads to chronically elevated pCO2 levels at baseline, and a further reduced responsiveness under anesthesia.19 </a:t>
            </a:r>
            <a:endParaRPr lang="de-DE" dirty="0"/>
          </a:p>
        </p:txBody>
      </p:sp>
    </p:spTree>
    <p:extLst>
      <p:ext uri="{BB962C8B-B14F-4D97-AF65-F5344CB8AC3E}">
        <p14:creationId xmlns:p14="http://schemas.microsoft.com/office/powerpoint/2010/main" val="17547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a:buNone/>
            </a:pPr>
            <a:endParaRPr lang="en-US" u="none" strike="sngStrike" dirty="0"/>
          </a:p>
        </p:txBody>
      </p:sp>
    </p:spTree>
    <p:extLst>
      <p:ext uri="{BB962C8B-B14F-4D97-AF65-F5344CB8AC3E}">
        <p14:creationId xmlns:p14="http://schemas.microsoft.com/office/powerpoint/2010/main" val="68236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The most dangerous situation in all of airway management is “can’t intubate, can’t ventilate,” where the clinician attempts both mask ventilation and endotracheal intubation, and fails at both </a:t>
            </a:r>
          </a:p>
          <a:p>
            <a:pPr marL="158750" indent="0" algn="l">
              <a:buNone/>
            </a:pPr>
            <a:endParaRPr lang="es-ES" strike="sngStrike" dirty="0"/>
          </a:p>
          <a:p>
            <a:pPr algn="l"/>
            <a:r>
              <a:rPr lang="en-US" sz="1800" b="0" i="0" u="none" strike="noStrike" baseline="0" dirty="0">
                <a:solidFill>
                  <a:srgbClr val="5C666F"/>
                </a:solidFill>
                <a:latin typeface="Gilroy"/>
              </a:rPr>
              <a:t>To avoid this life-threatening situation, clinicians examine patient’s airways for specific risk factors that are associated with difficult mask ventilation as well as difficult intubation.22-23 </a:t>
            </a:r>
            <a:endParaRPr lang="en-US" strike="sngStrike" dirty="0"/>
          </a:p>
        </p:txBody>
      </p:sp>
    </p:spTree>
    <p:extLst>
      <p:ext uri="{BB962C8B-B14F-4D97-AF65-F5344CB8AC3E}">
        <p14:creationId xmlns:p14="http://schemas.microsoft.com/office/powerpoint/2010/main" val="59522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C666F"/>
                </a:solidFill>
                <a:latin typeface="Gilroy"/>
              </a:rPr>
              <a:t>Difficult ventilation has been defined as the inability of a trained anesthetist to maintain the oxygen saturation &gt; 90% using a facemask for ventilation and 100% inspired oxygen.22 </a:t>
            </a:r>
            <a:endParaRPr lang="en-US" dirty="0"/>
          </a:p>
        </p:txBody>
      </p:sp>
    </p:spTree>
    <p:extLst>
      <p:ext uri="{BB962C8B-B14F-4D97-AF65-F5344CB8AC3E}">
        <p14:creationId xmlns:p14="http://schemas.microsoft.com/office/powerpoint/2010/main" val="4089847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Slide" preserve="1" userDrawn="1">
  <p:cSld name="Dos and Donts">
    <p:spTree>
      <p:nvGrpSpPr>
        <p:cNvPr id="1" name="Shape 230"/>
        <p:cNvGrpSpPr/>
        <p:nvPr/>
      </p:nvGrpSpPr>
      <p:grpSpPr>
        <a:xfrm>
          <a:off x="0" y="0"/>
          <a:ext cx="0" cy="0"/>
          <a:chOff x="0" y="0"/>
          <a:chExt cx="0" cy="0"/>
        </a:xfrm>
      </p:grpSpPr>
      <p:sp>
        <p:nvSpPr>
          <p:cNvPr id="231" name="Google Shape;231;p35"/>
          <p:cNvSpPr txBox="1">
            <a:spLocks noGrp="1"/>
          </p:cNvSpPr>
          <p:nvPr>
            <p:ph type="title" hasCustomPrompt="1"/>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PPT TEMPLATE DO’S &amp; DON’TS</a:t>
            </a:r>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graphicFrame>
        <p:nvGraphicFramePr>
          <p:cNvPr id="3" name="Table 3">
            <a:extLst>
              <a:ext uri="{FF2B5EF4-FFF2-40B4-BE49-F238E27FC236}">
                <a16:creationId xmlns:a16="http://schemas.microsoft.com/office/drawing/2014/main" id="{EAAB7FA3-9676-974C-AA25-E340E2336616}"/>
              </a:ext>
            </a:extLst>
          </p:cNvPr>
          <p:cNvGraphicFramePr>
            <a:graphicFrameLocks noGrp="1"/>
          </p:cNvGraphicFramePr>
          <p:nvPr userDrawn="1">
            <p:extLst>
              <p:ext uri="{D42A27DB-BD31-4B8C-83A1-F6EECF244321}">
                <p14:modId xmlns:p14="http://schemas.microsoft.com/office/powerpoint/2010/main" val="4063432735"/>
              </p:ext>
            </p:extLst>
          </p:nvPr>
        </p:nvGraphicFramePr>
        <p:xfrm>
          <a:off x="566398" y="1298315"/>
          <a:ext cx="13133542" cy="5772075"/>
        </p:xfrm>
        <a:graphic>
          <a:graphicData uri="http://schemas.openxmlformats.org/drawingml/2006/table">
            <a:tbl>
              <a:tblPr firstRow="1" bandRow="1">
                <a:tableStyleId>{6241E120-B410-4F24-8584-A7FE96D67CB5}</a:tableStyleId>
              </a:tblPr>
              <a:tblGrid>
                <a:gridCol w="6566771">
                  <a:extLst>
                    <a:ext uri="{9D8B030D-6E8A-4147-A177-3AD203B41FA5}">
                      <a16:colId xmlns:a16="http://schemas.microsoft.com/office/drawing/2014/main" val="2161270691"/>
                    </a:ext>
                  </a:extLst>
                </a:gridCol>
                <a:gridCol w="6566771">
                  <a:extLst>
                    <a:ext uri="{9D8B030D-6E8A-4147-A177-3AD203B41FA5}">
                      <a16:colId xmlns:a16="http://schemas.microsoft.com/office/drawing/2014/main" val="355741433"/>
                    </a:ext>
                  </a:extLst>
                </a:gridCol>
              </a:tblGrid>
              <a:tr h="563103">
                <a:tc>
                  <a:txBody>
                    <a:bodyPr/>
                    <a:lstStyle/>
                    <a:p>
                      <a:r>
                        <a:rPr lang="en-US" sz="3200">
                          <a:latin typeface="Calibri" panose="020F0502020204030204" pitchFamily="34" charset="0"/>
                          <a:cs typeface="Calibri" panose="020F0502020204030204" pitchFamily="34" charset="0"/>
                        </a:rPr>
                        <a:t>DO’s</a:t>
                      </a:r>
                    </a:p>
                  </a:txBody>
                  <a:tcPr>
                    <a:lnR w="12700" cap="flat" cmpd="sng" algn="ctr">
                      <a:solidFill>
                        <a:schemeClr val="accent6"/>
                      </a:solidFill>
                      <a:prstDash val="solid"/>
                      <a:round/>
                      <a:headEnd type="none" w="med" len="med"/>
                      <a:tailEnd type="none" w="med" len="med"/>
                    </a:lnR>
                  </a:tcPr>
                </a:tc>
                <a:tc>
                  <a:txBody>
                    <a:bodyPr/>
                    <a:lstStyle/>
                    <a:p>
                      <a:r>
                        <a:rPr lang="en-US" sz="3200"/>
                        <a:t>DON’T</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449567333"/>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Calibri font</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EVER use gray font as it it difficult for your viewers to read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450358952"/>
                  </a:ext>
                </a:extLst>
              </a:tr>
              <a:tr h="211617">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the  “Theme Colors” shown at the TOP of the color palette (not “Standard Colors”).  Pictured below is the Vyaire Color Palette</a:t>
                      </a: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a:solidFill>
                          <a:schemeClr val="accent6"/>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600">
                        <a:solidFill>
                          <a:schemeClr val="accent6"/>
                        </a:solidFill>
                        <a:latin typeface="Calibri" panose="020F0502020204030204" pitchFamily="34" charset="0"/>
                        <a:cs typeface="Calibri" panose="020F0502020204030204" pitchFamily="34" charset="0"/>
                      </a:endParaRP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for titles, sub-titles or headlines </a:t>
                      </a:r>
                    </a:p>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Vyaire reds on any dark or colored</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626124589"/>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Only use Vyaire dark blue (last blue on the right – Indigo, Accent 6) for primary body copy and headlines/titles</a:t>
                      </a:r>
                    </a:p>
                  </a:txBody>
                  <a:tcPr anchor="ctr">
                    <a:lnR w="12700" cap="flat" cmpd="sng" algn="ctr">
                      <a:solidFill>
                        <a:schemeClr val="accent6"/>
                      </a:solidFill>
                      <a:prstDash val="solid"/>
                      <a:round/>
                      <a:headEnd type="none" w="med" len="med"/>
                      <a:tailEnd type="none" w="med" len="med"/>
                    </a:lnR>
                  </a:tcPr>
                </a:tc>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Delete slides from the Slide Master </a:t>
                      </a: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236573266"/>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Choose the slides that align with your presentation content</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9526690"/>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Use the slide outline to help organize your presentation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81890488"/>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Add a footer using Calibri 10pt font if necessary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140425542"/>
                  </a:ext>
                </a:extLst>
              </a:tr>
              <a:tr h="563103">
                <a:tc>
                  <a:txBody>
                    <a:bodyPr/>
                    <a:lstStyle/>
                    <a:p>
                      <a:pPr marL="285750" indent="-285750">
                        <a:buFont typeface="Arial" panose="020B0604020202020204" pitchFamily="34" charset="0"/>
                        <a:buChar char="•"/>
                      </a:pPr>
                      <a:r>
                        <a:rPr lang="en-US" sz="1600">
                          <a:solidFill>
                            <a:schemeClr val="accent6"/>
                          </a:solidFill>
                          <a:latin typeface="Calibri" panose="020F0502020204030204" pitchFamily="34" charset="0"/>
                          <a:cs typeface="Calibri" panose="020F0502020204030204" pitchFamily="34" charset="0"/>
                        </a:rPr>
                        <a:t>Change the font to Calibri, Indigo Accent 6 when inserting a table </a:t>
                      </a:r>
                    </a:p>
                  </a:txBody>
                  <a:tcPr anchor="ctr">
                    <a:lnR w="12700" cap="flat" cmpd="sng" algn="ctr">
                      <a:solidFill>
                        <a:schemeClr val="accent6"/>
                      </a:solidFill>
                      <a:prstDash val="solid"/>
                      <a:round/>
                      <a:headEnd type="none" w="med" len="med"/>
                      <a:tailEnd type="none" w="med" len="med"/>
                    </a:lnR>
                  </a:tcPr>
                </a:tc>
                <a:tc>
                  <a:txBody>
                    <a:bodyPr/>
                    <a:lstStyle/>
                    <a:p>
                      <a:endParaRPr lang="en-US" sz="1600">
                        <a:solidFill>
                          <a:schemeClr val="accent6"/>
                        </a:solidFill>
                        <a:latin typeface="Calibri" panose="020F0502020204030204" pitchFamily="34" charset="0"/>
                        <a:cs typeface="Calibri" panose="020F0502020204030204" pitchFamily="34" charset="0"/>
                      </a:endParaRPr>
                    </a:p>
                  </a:txBody>
                  <a:tcPr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629874090"/>
                  </a:ext>
                </a:extLst>
              </a:tr>
            </a:tbl>
          </a:graphicData>
        </a:graphic>
      </p:graphicFrame>
      <p:pic>
        <p:nvPicPr>
          <p:cNvPr id="5" name="Picture 4" descr="Graphical user interface&#10;&#10;Description automatically generated with medium confidence">
            <a:extLst>
              <a:ext uri="{FF2B5EF4-FFF2-40B4-BE49-F238E27FC236}">
                <a16:creationId xmlns:a16="http://schemas.microsoft.com/office/drawing/2014/main" id="{EA887BFB-8CD1-9947-92E9-3A8ED6A5D9FD}"/>
              </a:ext>
            </a:extLst>
          </p:cNvPr>
          <p:cNvPicPr>
            <a:picLocks noChangeAspect="1"/>
          </p:cNvPicPr>
          <p:nvPr userDrawn="1"/>
        </p:nvPicPr>
        <p:blipFill>
          <a:blip r:embed="rId3"/>
          <a:stretch>
            <a:fillRect/>
          </a:stretch>
        </p:blipFill>
        <p:spPr>
          <a:xfrm>
            <a:off x="2138289" y="3068827"/>
            <a:ext cx="2582649" cy="1045973"/>
          </a:xfrm>
          <a:prstGeom prst="rect">
            <a:avLst/>
          </a:prstGeom>
          <a:effectLst>
            <a:glow rad="63500">
              <a:schemeClr val="accent3">
                <a:satMod val="175000"/>
                <a:alpha val="40000"/>
              </a:schemeClr>
            </a:glow>
          </a:effectLst>
        </p:spPr>
      </p:pic>
      <p:sp>
        <p:nvSpPr>
          <p:cNvPr id="7" name="Google Shape;231;p35">
            <a:extLst>
              <a:ext uri="{FF2B5EF4-FFF2-40B4-BE49-F238E27FC236}">
                <a16:creationId xmlns:a16="http://schemas.microsoft.com/office/drawing/2014/main" id="{E9D7AF3D-2098-7449-9E16-FE8DC787E305}"/>
              </a:ext>
            </a:extLst>
          </p:cNvPr>
          <p:cNvSpPr txBox="1">
            <a:spLocks/>
          </p:cNvSpPr>
          <p:nvPr userDrawn="1"/>
        </p:nvSpPr>
        <p:spPr>
          <a:xfrm>
            <a:off x="566399" y="7262348"/>
            <a:ext cx="13133542" cy="43815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i="1">
                <a:solidFill>
                  <a:schemeClr val="accent2"/>
                </a:solidFill>
              </a:rPr>
              <a:t>This slide is not for presentation purposes</a:t>
            </a:r>
          </a:p>
        </p:txBody>
      </p:sp>
    </p:spTree>
    <p:extLst>
      <p:ext uri="{BB962C8B-B14F-4D97-AF65-F5344CB8AC3E}">
        <p14:creationId xmlns:p14="http://schemas.microsoft.com/office/powerpoint/2010/main" val="182592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52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Slide" preserve="1" userDrawn="1">
  <p:cSld name="1_Chart Slide">
    <p:spTree>
      <p:nvGrpSpPr>
        <p:cNvPr id="1" name="Shape 235"/>
        <p:cNvGrpSpPr/>
        <p:nvPr/>
      </p:nvGrpSpPr>
      <p:grpSpPr>
        <a:xfrm>
          <a:off x="0" y="0"/>
          <a:ext cx="0" cy="0"/>
          <a:chOff x="0" y="0"/>
          <a:chExt cx="0" cy="0"/>
        </a:xfrm>
      </p:grpSpPr>
      <p:grpSp>
        <p:nvGrpSpPr>
          <p:cNvPr id="9" name="Group 8">
            <a:extLst>
              <a:ext uri="{FF2B5EF4-FFF2-40B4-BE49-F238E27FC236}">
                <a16:creationId xmlns:a16="http://schemas.microsoft.com/office/drawing/2014/main" id="{3A33665A-7717-CD4C-BB2C-455C28AB1D87}"/>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CE9E4AFC-8ECA-E048-93F8-912143CA15C3}"/>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BEF64DE-B9E4-BB4C-AB3E-1BA5FB46F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37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BA83E57-5D55-ED4B-A3BE-FA93BBD69538}"/>
              </a:ext>
            </a:extLst>
          </p:cNvPr>
          <p:cNvGrpSpPr/>
          <p:nvPr userDrawn="1"/>
        </p:nvGrpSpPr>
        <p:grpSpPr>
          <a:xfrm>
            <a:off x="8010876" y="3809"/>
            <a:ext cx="6628129" cy="8229598"/>
            <a:chOff x="8010876" y="3809"/>
            <a:chExt cx="6628129" cy="8229598"/>
          </a:xfrm>
        </p:grpSpPr>
        <p:sp>
          <p:nvSpPr>
            <p:cNvPr id="37" name="Graphic 13">
              <a:extLst>
                <a:ext uri="{FF2B5EF4-FFF2-40B4-BE49-F238E27FC236}">
                  <a16:creationId xmlns:a16="http://schemas.microsoft.com/office/drawing/2014/main" id="{3266E555-EEB8-7D45-A230-750FD9623DF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8" name="Graphic 13">
              <a:extLst>
                <a:ext uri="{FF2B5EF4-FFF2-40B4-BE49-F238E27FC236}">
                  <a16:creationId xmlns:a16="http://schemas.microsoft.com/office/drawing/2014/main" id="{1CCD61EB-280D-0B4E-9E9B-C8B3C4C2DD6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5" name="Google Shape;80;p31">
            <a:extLst>
              <a:ext uri="{FF2B5EF4-FFF2-40B4-BE49-F238E27FC236}">
                <a16:creationId xmlns:a16="http://schemas.microsoft.com/office/drawing/2014/main" id="{C41F9EAE-8F77-714D-8C55-0B5C122EB7B4}"/>
              </a:ext>
            </a:extLst>
          </p:cNvPr>
          <p:cNvSpPr txBox="1"/>
          <p:nvPr userDrawn="1"/>
        </p:nvSpPr>
        <p:spPr>
          <a:xfrm>
            <a:off x="546521" y="445053"/>
            <a:ext cx="13133540" cy="583230"/>
          </a:xfrm>
          <a:prstGeom prst="rect">
            <a:avLst/>
          </a:prstGeom>
          <a:noFill/>
          <a:ln>
            <a:noFill/>
          </a:ln>
        </p:spPr>
        <p:txBody>
          <a:bodyPr spcFirstLastPara="1" wrap="square" lIns="0" tIns="12700" rIns="0" bIns="0" anchor="t" anchorCtr="0">
            <a:noAutofit/>
          </a:bodyPr>
          <a:lstStyle/>
          <a:p>
            <a:pPr marL="0" marR="0" lvl="0" indent="0" algn="l" rtl="0">
              <a:lnSpc>
                <a:spcPct val="90000"/>
              </a:lnSpc>
              <a:spcBef>
                <a:spcPts val="0"/>
              </a:spcBef>
              <a:spcAft>
                <a:spcPts val="0"/>
              </a:spcAft>
              <a:buClr>
                <a:srgbClr val="EA0029"/>
              </a:buClr>
              <a:buSzPts val="3600"/>
              <a:buFont typeface="Calibri"/>
              <a:buNone/>
            </a:pPr>
            <a:r>
              <a:rPr lang="en-US" sz="3600" b="1" i="0" u="none" strike="noStrike" cap="none">
                <a:solidFill>
                  <a:schemeClr val="accent6"/>
                </a:solidFill>
                <a:latin typeface="Calibri"/>
                <a:ea typeface="Calibri"/>
                <a:cs typeface="Calibri"/>
                <a:sym typeface="Calibri"/>
              </a:rPr>
              <a:t>Executive Summary</a:t>
            </a:r>
            <a:endParaRPr sz="1400" b="0" i="0" u="none" strike="noStrike" cap="none">
              <a:solidFill>
                <a:srgbClr val="000000"/>
              </a:solidFill>
              <a:latin typeface="Arial"/>
              <a:ea typeface="Arial"/>
              <a:cs typeface="Arial"/>
              <a:sym typeface="Arial"/>
            </a:endParaRPr>
          </a:p>
        </p:txBody>
      </p:sp>
      <p:sp>
        <p:nvSpPr>
          <p:cNvPr id="6" name="Google Shape;81;p31">
            <a:extLst>
              <a:ext uri="{FF2B5EF4-FFF2-40B4-BE49-F238E27FC236}">
                <a16:creationId xmlns:a16="http://schemas.microsoft.com/office/drawing/2014/main" id="{78597839-5E33-B74B-A6E9-B004123D9104}"/>
              </a:ext>
            </a:extLst>
          </p:cNvPr>
          <p:cNvSpPr/>
          <p:nvPr userDrawn="1"/>
        </p:nvSpPr>
        <p:spPr>
          <a:xfrm>
            <a:off x="0" y="1678069"/>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Who is your target customer &amp; segment?</a:t>
            </a:r>
            <a:endParaRPr/>
          </a:p>
        </p:txBody>
      </p:sp>
      <p:sp>
        <p:nvSpPr>
          <p:cNvPr id="7" name="Google Shape;82;p31">
            <a:extLst>
              <a:ext uri="{FF2B5EF4-FFF2-40B4-BE49-F238E27FC236}">
                <a16:creationId xmlns:a16="http://schemas.microsoft.com/office/drawing/2014/main" id="{42E9E49D-40D2-A94E-819F-13A984360335}"/>
              </a:ext>
            </a:extLst>
          </p:cNvPr>
          <p:cNvSpPr/>
          <p:nvPr userDrawn="1"/>
        </p:nvSpPr>
        <p:spPr>
          <a:xfrm>
            <a:off x="0" y="2903241"/>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Customer problem statement</a:t>
            </a:r>
            <a:endParaRPr/>
          </a:p>
        </p:txBody>
      </p:sp>
      <p:sp>
        <p:nvSpPr>
          <p:cNvPr id="8" name="Google Shape;83;p31">
            <a:extLst>
              <a:ext uri="{FF2B5EF4-FFF2-40B4-BE49-F238E27FC236}">
                <a16:creationId xmlns:a16="http://schemas.microsoft.com/office/drawing/2014/main" id="{5906B5CF-83E9-0143-AFCA-68673E1231AD}"/>
              </a:ext>
            </a:extLst>
          </p:cNvPr>
          <p:cNvSpPr/>
          <p:nvPr userDrawn="1"/>
        </p:nvSpPr>
        <p:spPr>
          <a:xfrm>
            <a:off x="-1" y="4241692"/>
            <a:ext cx="6265889" cy="363458"/>
          </a:xfrm>
          <a:prstGeom prst="round1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Proposed solution</a:t>
            </a:r>
            <a:endParaRPr/>
          </a:p>
        </p:txBody>
      </p:sp>
      <p:sp>
        <p:nvSpPr>
          <p:cNvPr id="9" name="Google Shape;84;p31">
            <a:extLst>
              <a:ext uri="{FF2B5EF4-FFF2-40B4-BE49-F238E27FC236}">
                <a16:creationId xmlns:a16="http://schemas.microsoft.com/office/drawing/2014/main" id="{475CCAC6-6E5B-9C4C-9872-9150066ADE64}"/>
              </a:ext>
            </a:extLst>
          </p:cNvPr>
          <p:cNvSpPr/>
          <p:nvPr userDrawn="1"/>
        </p:nvSpPr>
        <p:spPr>
          <a:xfrm flipH="1">
            <a:off x="6625652" y="1678069"/>
            <a:ext cx="8004746" cy="363458"/>
          </a:xfrm>
          <a:prstGeom prst="round1Rect">
            <a:avLst>
              <a:gd name="adj" fmla="val 16667"/>
            </a:avLst>
          </a:prstGeom>
          <a:solidFill>
            <a:schemeClr val="accent3"/>
          </a:solidFill>
          <a:ln w="25400" cap="flat" cmpd="sng">
            <a:solidFill>
              <a:srgbClr val="484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Key Actions</a:t>
            </a:r>
            <a:endParaRPr/>
          </a:p>
        </p:txBody>
      </p:sp>
      <p:sp>
        <p:nvSpPr>
          <p:cNvPr id="10" name="Google Shape;85;p31">
            <a:extLst>
              <a:ext uri="{FF2B5EF4-FFF2-40B4-BE49-F238E27FC236}">
                <a16:creationId xmlns:a16="http://schemas.microsoft.com/office/drawing/2014/main" id="{92966B80-2318-B340-9374-FD5E4344D091}"/>
              </a:ext>
            </a:extLst>
          </p:cNvPr>
          <p:cNvSpPr/>
          <p:nvPr userDrawn="1"/>
        </p:nvSpPr>
        <p:spPr>
          <a:xfrm>
            <a:off x="299803" y="7650946"/>
            <a:ext cx="6804184" cy="2023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86;p31">
            <a:extLst>
              <a:ext uri="{FF2B5EF4-FFF2-40B4-BE49-F238E27FC236}">
                <a16:creationId xmlns:a16="http://schemas.microsoft.com/office/drawing/2014/main" id="{9CFA1588-F8C2-9F4E-915E-7D765D985B82}"/>
              </a:ext>
            </a:extLst>
          </p:cNvPr>
          <p:cNvSpPr/>
          <p:nvPr userDrawn="1"/>
        </p:nvSpPr>
        <p:spPr>
          <a:xfrm>
            <a:off x="0" y="5986690"/>
            <a:ext cx="6265888" cy="1454046"/>
          </a:xfrm>
          <a:prstGeom prst="round1Rect">
            <a:avLst>
              <a:gd name="adj" fmla="val 16667"/>
            </a:avLst>
          </a:prstGeom>
          <a:solidFill>
            <a:schemeClr val="accent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Health Economics:  Outcomes / Access</a:t>
            </a:r>
            <a:endParaRPr/>
          </a:p>
        </p:txBody>
      </p:sp>
      <p:graphicFrame>
        <p:nvGraphicFramePr>
          <p:cNvPr id="12" name="Google Shape;87;p31">
            <a:extLst>
              <a:ext uri="{FF2B5EF4-FFF2-40B4-BE49-F238E27FC236}">
                <a16:creationId xmlns:a16="http://schemas.microsoft.com/office/drawing/2014/main" id="{D7306F7A-D601-8A48-B5AB-8AF8EEA5A83F}"/>
              </a:ext>
            </a:extLst>
          </p:cNvPr>
          <p:cNvGraphicFramePr/>
          <p:nvPr userDrawn="1">
            <p:extLst>
              <p:ext uri="{D42A27DB-BD31-4B8C-83A1-F6EECF244321}">
                <p14:modId xmlns:p14="http://schemas.microsoft.com/office/powerpoint/2010/main" val="151210183"/>
              </p:ext>
            </p:extLst>
          </p:nvPr>
        </p:nvGraphicFramePr>
        <p:xfrm>
          <a:off x="6625650" y="4844786"/>
          <a:ext cx="8004750" cy="2595950"/>
        </p:xfrm>
        <a:graphic>
          <a:graphicData uri="http://schemas.openxmlformats.org/drawingml/2006/table">
            <a:tbl>
              <a:tblPr firstRow="1" bandRow="1">
                <a:noFill/>
                <a:tableStyleId>{6241E120-B410-4F24-8584-A7FE96D67CB5}</a:tableStyleId>
              </a:tblPr>
              <a:tblGrid>
                <a:gridCol w="1768850">
                  <a:extLst>
                    <a:ext uri="{9D8B030D-6E8A-4147-A177-3AD203B41FA5}">
                      <a16:colId xmlns:a16="http://schemas.microsoft.com/office/drawing/2014/main" val="20000"/>
                    </a:ext>
                  </a:extLst>
                </a:gridCol>
                <a:gridCol w="396125">
                  <a:extLst>
                    <a:ext uri="{9D8B030D-6E8A-4147-A177-3AD203B41FA5}">
                      <a16:colId xmlns:a16="http://schemas.microsoft.com/office/drawing/2014/main" val="20001"/>
                    </a:ext>
                  </a:extLst>
                </a:gridCol>
                <a:gridCol w="5839775">
                  <a:extLst>
                    <a:ext uri="{9D8B030D-6E8A-4147-A177-3AD203B41FA5}">
                      <a16:colId xmlns:a16="http://schemas.microsoft.com/office/drawing/2014/main" val="20002"/>
                    </a:ext>
                  </a:extLst>
                </a:gridCol>
              </a:tblGrid>
              <a:tr h="370850">
                <a:tc gridSpan="3">
                  <a:txBody>
                    <a:bodyPr/>
                    <a:lstStyle/>
                    <a:p>
                      <a:pPr marL="0" marR="0" lvl="0" indent="0" algn="ctr" rtl="0">
                        <a:lnSpc>
                          <a:spcPct val="100000"/>
                        </a:lnSpc>
                        <a:spcBef>
                          <a:spcPts val="0"/>
                        </a:spcBef>
                        <a:spcAft>
                          <a:spcPts val="0"/>
                        </a:spcAft>
                        <a:buNone/>
                      </a:pPr>
                      <a:r>
                        <a:rPr lang="en-US" sz="1400" u="none" strike="noStrike" cap="none"/>
                        <a:t>Financials &amp; Timing</a:t>
                      </a:r>
                      <a:endParaRPr/>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sp>
        <p:nvSpPr>
          <p:cNvPr id="15" name="Google Shape;90;p31">
            <a:extLst>
              <a:ext uri="{FF2B5EF4-FFF2-40B4-BE49-F238E27FC236}">
                <a16:creationId xmlns:a16="http://schemas.microsoft.com/office/drawing/2014/main" id="{12763BF6-3D07-EF41-83D8-9184F12F640F}"/>
              </a:ext>
            </a:extLst>
          </p:cNvPr>
          <p:cNvSpPr txBox="1">
            <a:spLocks noGrp="1"/>
          </p:cNvSpPr>
          <p:nvPr>
            <p:ph type="body" idx="3"/>
          </p:nvPr>
        </p:nvSpPr>
        <p:spPr>
          <a:xfrm>
            <a:off x="158256" y="3275704"/>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Google Shape;91;p31">
            <a:extLst>
              <a:ext uri="{FF2B5EF4-FFF2-40B4-BE49-F238E27FC236}">
                <a16:creationId xmlns:a16="http://schemas.microsoft.com/office/drawing/2014/main" id="{554ED050-A23F-2A46-A0AC-148567BCE7E0}"/>
              </a:ext>
            </a:extLst>
          </p:cNvPr>
          <p:cNvSpPr txBox="1">
            <a:spLocks noGrp="1"/>
          </p:cNvSpPr>
          <p:nvPr>
            <p:ph type="body" idx="4"/>
          </p:nvPr>
        </p:nvSpPr>
        <p:spPr>
          <a:xfrm>
            <a:off x="158256" y="4605151"/>
            <a:ext cx="6104916" cy="127293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Google Shape;92;p31">
            <a:extLst>
              <a:ext uri="{FF2B5EF4-FFF2-40B4-BE49-F238E27FC236}">
                <a16:creationId xmlns:a16="http://schemas.microsoft.com/office/drawing/2014/main" id="{96B42F94-0D6D-8A48-8E99-80EEEB79F342}"/>
              </a:ext>
            </a:extLst>
          </p:cNvPr>
          <p:cNvSpPr txBox="1">
            <a:spLocks noGrp="1"/>
          </p:cNvSpPr>
          <p:nvPr>
            <p:ph type="body" idx="5"/>
          </p:nvPr>
        </p:nvSpPr>
        <p:spPr>
          <a:xfrm>
            <a:off x="158256" y="6293487"/>
            <a:ext cx="5910044" cy="1096447"/>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lt1"/>
              </a:buClr>
              <a:buSzPts val="1200"/>
              <a:buFont typeface="Arial"/>
              <a:buChar char="•"/>
              <a:defRPr sz="1200">
                <a:solidFill>
                  <a:schemeClr val="lt1"/>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Google Shape;94;p31">
            <a:extLst>
              <a:ext uri="{FF2B5EF4-FFF2-40B4-BE49-F238E27FC236}">
                <a16:creationId xmlns:a16="http://schemas.microsoft.com/office/drawing/2014/main" id="{CDA6167B-1CEC-4646-B1CA-6A3FED64A944}"/>
              </a:ext>
            </a:extLst>
          </p:cNvPr>
          <p:cNvSpPr txBox="1">
            <a:spLocks noGrp="1"/>
          </p:cNvSpPr>
          <p:nvPr>
            <p:ph type="body" idx="7"/>
          </p:nvPr>
        </p:nvSpPr>
        <p:spPr>
          <a:xfrm>
            <a:off x="6613160" y="5200916"/>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0" name="Google Shape;95;p31">
            <a:extLst>
              <a:ext uri="{FF2B5EF4-FFF2-40B4-BE49-F238E27FC236}">
                <a16:creationId xmlns:a16="http://schemas.microsoft.com/office/drawing/2014/main" id="{16461185-B523-2F48-822A-8DCCC616E06A}"/>
              </a:ext>
            </a:extLst>
          </p:cNvPr>
          <p:cNvSpPr txBox="1">
            <a:spLocks noGrp="1"/>
          </p:cNvSpPr>
          <p:nvPr>
            <p:ph type="body" idx="8"/>
          </p:nvPr>
        </p:nvSpPr>
        <p:spPr>
          <a:xfrm>
            <a:off x="6613160" y="5570173"/>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1" name="Google Shape;96;p31">
            <a:extLst>
              <a:ext uri="{FF2B5EF4-FFF2-40B4-BE49-F238E27FC236}">
                <a16:creationId xmlns:a16="http://schemas.microsoft.com/office/drawing/2014/main" id="{8DC56610-569D-3940-9D89-88233BBCB597}"/>
              </a:ext>
            </a:extLst>
          </p:cNvPr>
          <p:cNvSpPr txBox="1">
            <a:spLocks noGrp="1"/>
          </p:cNvSpPr>
          <p:nvPr>
            <p:ph type="body" idx="9"/>
          </p:nvPr>
        </p:nvSpPr>
        <p:spPr>
          <a:xfrm>
            <a:off x="6613160" y="5939430"/>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2" name="Google Shape;97;p31">
            <a:extLst>
              <a:ext uri="{FF2B5EF4-FFF2-40B4-BE49-F238E27FC236}">
                <a16:creationId xmlns:a16="http://schemas.microsoft.com/office/drawing/2014/main" id="{A9893132-B5F9-EE4A-8F68-24C32AB0668F}"/>
              </a:ext>
            </a:extLst>
          </p:cNvPr>
          <p:cNvSpPr txBox="1">
            <a:spLocks noGrp="1"/>
          </p:cNvSpPr>
          <p:nvPr>
            <p:ph type="body" idx="13"/>
          </p:nvPr>
        </p:nvSpPr>
        <p:spPr>
          <a:xfrm>
            <a:off x="6613160" y="6308687"/>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3" name="Google Shape;98;p31">
            <a:extLst>
              <a:ext uri="{FF2B5EF4-FFF2-40B4-BE49-F238E27FC236}">
                <a16:creationId xmlns:a16="http://schemas.microsoft.com/office/drawing/2014/main" id="{6322295E-3AD4-B747-A0EB-6B1FE5E37187}"/>
              </a:ext>
            </a:extLst>
          </p:cNvPr>
          <p:cNvSpPr txBox="1">
            <a:spLocks noGrp="1"/>
          </p:cNvSpPr>
          <p:nvPr>
            <p:ph type="body" idx="14"/>
          </p:nvPr>
        </p:nvSpPr>
        <p:spPr>
          <a:xfrm>
            <a:off x="6613160" y="6677944"/>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4" name="Google Shape;99;p31">
            <a:extLst>
              <a:ext uri="{FF2B5EF4-FFF2-40B4-BE49-F238E27FC236}">
                <a16:creationId xmlns:a16="http://schemas.microsoft.com/office/drawing/2014/main" id="{724B08D5-95DA-284F-9BAC-7034F7BF5B53}"/>
              </a:ext>
            </a:extLst>
          </p:cNvPr>
          <p:cNvSpPr txBox="1">
            <a:spLocks noGrp="1"/>
          </p:cNvSpPr>
          <p:nvPr>
            <p:ph type="body" idx="15"/>
          </p:nvPr>
        </p:nvSpPr>
        <p:spPr>
          <a:xfrm>
            <a:off x="6613160" y="7047201"/>
            <a:ext cx="1781336"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5" name="Google Shape;100;p31">
            <a:extLst>
              <a:ext uri="{FF2B5EF4-FFF2-40B4-BE49-F238E27FC236}">
                <a16:creationId xmlns:a16="http://schemas.microsoft.com/office/drawing/2014/main" id="{2CE1A68B-DF50-9748-B3EF-5B5EEF8E13D4}"/>
              </a:ext>
            </a:extLst>
          </p:cNvPr>
          <p:cNvSpPr txBox="1">
            <a:spLocks noGrp="1"/>
          </p:cNvSpPr>
          <p:nvPr>
            <p:ph type="body" idx="16"/>
          </p:nvPr>
        </p:nvSpPr>
        <p:spPr>
          <a:xfrm>
            <a:off x="8384493" y="5203416"/>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6" name="Google Shape;101;p31">
            <a:extLst>
              <a:ext uri="{FF2B5EF4-FFF2-40B4-BE49-F238E27FC236}">
                <a16:creationId xmlns:a16="http://schemas.microsoft.com/office/drawing/2014/main" id="{8AB08B4C-3C95-DF46-8F5A-4806AD09A39E}"/>
              </a:ext>
            </a:extLst>
          </p:cNvPr>
          <p:cNvSpPr txBox="1">
            <a:spLocks noGrp="1"/>
          </p:cNvSpPr>
          <p:nvPr>
            <p:ph type="body" idx="17"/>
          </p:nvPr>
        </p:nvSpPr>
        <p:spPr>
          <a:xfrm>
            <a:off x="8384493" y="5572673"/>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02;p31">
            <a:extLst>
              <a:ext uri="{FF2B5EF4-FFF2-40B4-BE49-F238E27FC236}">
                <a16:creationId xmlns:a16="http://schemas.microsoft.com/office/drawing/2014/main" id="{527B3A2E-D7FB-5043-91E1-7AB767CAE623}"/>
              </a:ext>
            </a:extLst>
          </p:cNvPr>
          <p:cNvSpPr txBox="1">
            <a:spLocks noGrp="1"/>
          </p:cNvSpPr>
          <p:nvPr>
            <p:ph type="body" idx="18"/>
          </p:nvPr>
        </p:nvSpPr>
        <p:spPr>
          <a:xfrm>
            <a:off x="8384493" y="5941930"/>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8" name="Google Shape;103;p31">
            <a:extLst>
              <a:ext uri="{FF2B5EF4-FFF2-40B4-BE49-F238E27FC236}">
                <a16:creationId xmlns:a16="http://schemas.microsoft.com/office/drawing/2014/main" id="{F66F1BDD-EA83-6D4F-8DA8-E2198BD2C0C8}"/>
              </a:ext>
            </a:extLst>
          </p:cNvPr>
          <p:cNvSpPr txBox="1">
            <a:spLocks noGrp="1"/>
          </p:cNvSpPr>
          <p:nvPr>
            <p:ph type="body" idx="19"/>
          </p:nvPr>
        </p:nvSpPr>
        <p:spPr>
          <a:xfrm>
            <a:off x="8384493" y="6311187"/>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9" name="Google Shape;104;p31">
            <a:extLst>
              <a:ext uri="{FF2B5EF4-FFF2-40B4-BE49-F238E27FC236}">
                <a16:creationId xmlns:a16="http://schemas.microsoft.com/office/drawing/2014/main" id="{FAB1B91F-CDE2-9046-B2BF-140F375BF565}"/>
              </a:ext>
            </a:extLst>
          </p:cNvPr>
          <p:cNvSpPr txBox="1">
            <a:spLocks noGrp="1"/>
          </p:cNvSpPr>
          <p:nvPr>
            <p:ph type="body" idx="20"/>
          </p:nvPr>
        </p:nvSpPr>
        <p:spPr>
          <a:xfrm>
            <a:off x="8384493" y="6680444"/>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0" name="Google Shape;105;p31">
            <a:extLst>
              <a:ext uri="{FF2B5EF4-FFF2-40B4-BE49-F238E27FC236}">
                <a16:creationId xmlns:a16="http://schemas.microsoft.com/office/drawing/2014/main" id="{304B6272-230F-4249-8E24-34DD5A6C8C59}"/>
              </a:ext>
            </a:extLst>
          </p:cNvPr>
          <p:cNvSpPr txBox="1">
            <a:spLocks noGrp="1"/>
          </p:cNvSpPr>
          <p:nvPr>
            <p:ph type="body" idx="21"/>
          </p:nvPr>
        </p:nvSpPr>
        <p:spPr>
          <a:xfrm>
            <a:off x="8384493" y="7049701"/>
            <a:ext cx="6127407" cy="372274"/>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0"/>
              </a:spcBef>
              <a:spcAft>
                <a:spcPts val="0"/>
              </a:spcAft>
              <a:buClr>
                <a:schemeClr val="accent6"/>
              </a:buClr>
              <a:buSzPts val="1200"/>
              <a:buFont typeface="Arial"/>
              <a:buNone/>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Google Shape;233;p35">
            <a:extLst>
              <a:ext uri="{FF2B5EF4-FFF2-40B4-BE49-F238E27FC236}">
                <a16:creationId xmlns:a16="http://schemas.microsoft.com/office/drawing/2014/main" id="{A858940F-D76B-EF46-B755-BF42F406698E}"/>
              </a:ext>
            </a:extLst>
          </p:cNvPr>
          <p:cNvSpPr txBox="1">
            <a:spLocks noGrp="1"/>
          </p:cNvSpPr>
          <p:nvPr>
            <p:ph type="body" idx="22"/>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33" name="Google Shape;238;p26">
            <a:extLst>
              <a:ext uri="{FF2B5EF4-FFF2-40B4-BE49-F238E27FC236}">
                <a16:creationId xmlns:a16="http://schemas.microsoft.com/office/drawing/2014/main" id="{44093F75-0809-2F44-BFD6-1848B484DB19}"/>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4" name="Slide Number Placeholder 1">
            <a:extLst>
              <a:ext uri="{FF2B5EF4-FFF2-40B4-BE49-F238E27FC236}">
                <a16:creationId xmlns:a16="http://schemas.microsoft.com/office/drawing/2014/main" id="{AF806B14-2586-E045-A3A0-1C01EA1D8380}"/>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35" name="Google Shape;6;p28">
            <a:extLst>
              <a:ext uri="{FF2B5EF4-FFF2-40B4-BE49-F238E27FC236}">
                <a16:creationId xmlns:a16="http://schemas.microsoft.com/office/drawing/2014/main" id="{12FBB336-879F-704C-BA07-185598D23ED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39" name="Google Shape;90;p31">
            <a:extLst>
              <a:ext uri="{FF2B5EF4-FFF2-40B4-BE49-F238E27FC236}">
                <a16:creationId xmlns:a16="http://schemas.microsoft.com/office/drawing/2014/main" id="{C9AF2603-1281-434B-9488-EB330AFC154F}"/>
              </a:ext>
            </a:extLst>
          </p:cNvPr>
          <p:cNvSpPr txBox="1">
            <a:spLocks noGrp="1"/>
          </p:cNvSpPr>
          <p:nvPr>
            <p:ph type="body" idx="23"/>
          </p:nvPr>
        </p:nvSpPr>
        <p:spPr>
          <a:xfrm>
            <a:off x="158256" y="2083008"/>
            <a:ext cx="6104916" cy="763746"/>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40" name="Google Shape;90;p31">
            <a:extLst>
              <a:ext uri="{FF2B5EF4-FFF2-40B4-BE49-F238E27FC236}">
                <a16:creationId xmlns:a16="http://schemas.microsoft.com/office/drawing/2014/main" id="{5063773D-213B-F249-AE0E-6C77A02D5292}"/>
              </a:ext>
            </a:extLst>
          </p:cNvPr>
          <p:cNvSpPr txBox="1">
            <a:spLocks noGrp="1"/>
          </p:cNvSpPr>
          <p:nvPr>
            <p:ph type="body" idx="24"/>
          </p:nvPr>
        </p:nvSpPr>
        <p:spPr>
          <a:xfrm>
            <a:off x="6659282" y="2083008"/>
            <a:ext cx="7704936" cy="2276772"/>
          </a:xfrm>
          <a:prstGeom prst="rect">
            <a:avLst/>
          </a:prstGeom>
          <a:noFill/>
          <a:ln>
            <a:noFill/>
          </a:ln>
        </p:spPr>
        <p:txBody>
          <a:bodyPr spcFirstLastPara="1" wrap="square" lIns="0" tIns="12700" rIns="0" bIns="0" anchor="t" anchorCtr="0">
            <a:noAutofit/>
          </a:bodyPr>
          <a:lstStyle>
            <a:lvl1pPr marL="457200" lvl="0" indent="-304800" algn="l">
              <a:lnSpc>
                <a:spcPct val="100000"/>
              </a:lnSpc>
              <a:spcBef>
                <a:spcPts val="0"/>
              </a:spcBef>
              <a:spcAft>
                <a:spcPts val="0"/>
              </a:spcAft>
              <a:buClr>
                <a:schemeClr val="accent6"/>
              </a:buClr>
              <a:buSzPts val="1200"/>
              <a:buFont typeface="Arial"/>
              <a:buChar char="•"/>
              <a:defRPr sz="12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31938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mi-circle white sha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8545E1-F5F6-6443-89A2-3F9B5A3F8F4F}"/>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E15CD82B-B062-264C-A0B8-E75AB9E8089B}"/>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84632E1D-E6C2-4743-996A-4C3517007F0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4B2EB1C-C824-A742-8EA9-70D71A443750}"/>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08;p14">
            <a:extLst>
              <a:ext uri="{FF2B5EF4-FFF2-40B4-BE49-F238E27FC236}">
                <a16:creationId xmlns:a16="http://schemas.microsoft.com/office/drawing/2014/main" id="{19215686-EC3C-434B-A9E5-E2F425EB182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Google Shape;109;p14">
            <a:extLst>
              <a:ext uri="{FF2B5EF4-FFF2-40B4-BE49-F238E27FC236}">
                <a16:creationId xmlns:a16="http://schemas.microsoft.com/office/drawing/2014/main" id="{D72BFD20-1C4C-A142-A18A-DB1778F1DFA3}"/>
              </a:ext>
            </a:extLst>
          </p:cNvPr>
          <p:cNvSpPr txBox="1">
            <a:spLocks noGrp="1"/>
          </p:cNvSpPr>
          <p:nvPr>
            <p:ph type="title"/>
          </p:nvPr>
        </p:nvSpPr>
        <p:spPr>
          <a:xfrm>
            <a:off x="566399" y="438174"/>
            <a:ext cx="1313354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10;p14">
            <a:extLst>
              <a:ext uri="{FF2B5EF4-FFF2-40B4-BE49-F238E27FC236}">
                <a16:creationId xmlns:a16="http://schemas.microsoft.com/office/drawing/2014/main" id="{A759FD79-0705-E74C-8973-572ABF14077B}"/>
              </a:ext>
            </a:extLst>
          </p:cNvPr>
          <p:cNvSpPr txBox="1">
            <a:spLocks noGrp="1"/>
          </p:cNvSpPr>
          <p:nvPr>
            <p:ph type="body" idx="1"/>
          </p:nvPr>
        </p:nvSpPr>
        <p:spPr>
          <a:xfrm>
            <a:off x="566399" y="885082"/>
            <a:ext cx="1313354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111;p14">
            <a:extLst>
              <a:ext uri="{FF2B5EF4-FFF2-40B4-BE49-F238E27FC236}">
                <a16:creationId xmlns:a16="http://schemas.microsoft.com/office/drawing/2014/main" id="{2E7378B1-05EE-2544-A27B-0C981D63155F}"/>
              </a:ext>
            </a:extLst>
          </p:cNvPr>
          <p:cNvSpPr txBox="1">
            <a:spLocks noGrp="1"/>
          </p:cNvSpPr>
          <p:nvPr>
            <p:ph type="body" idx="2"/>
          </p:nvPr>
        </p:nvSpPr>
        <p:spPr>
          <a:xfrm>
            <a:off x="566738" y="1633538"/>
            <a:ext cx="13133387"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214873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spital image">
    <p:spTree>
      <p:nvGrpSpPr>
        <p:cNvPr id="1" name=""/>
        <p:cNvGrpSpPr/>
        <p:nvPr/>
      </p:nvGrpSpPr>
      <p:grpSpPr>
        <a:xfrm>
          <a:off x="0" y="0"/>
          <a:ext cx="0" cy="0"/>
          <a:chOff x="0" y="0"/>
          <a:chExt cx="0" cy="0"/>
        </a:xfrm>
      </p:grpSpPr>
      <p:pic>
        <p:nvPicPr>
          <p:cNvPr id="4" name="Google Shape;113;p15" descr="A picture containing indoor, floor&#10;&#10;Description automatically generated">
            <a:extLst>
              <a:ext uri="{FF2B5EF4-FFF2-40B4-BE49-F238E27FC236}">
                <a16:creationId xmlns:a16="http://schemas.microsoft.com/office/drawing/2014/main" id="{C646C828-3730-D04E-9314-0D09032F53C4}"/>
              </a:ext>
            </a:extLst>
          </p:cNvPr>
          <p:cNvPicPr preferRelativeResize="0"/>
          <p:nvPr userDrawn="1"/>
        </p:nvPicPr>
        <p:blipFill rotWithShape="1">
          <a:blip r:embed="rId2">
            <a:alphaModFix/>
          </a:blip>
          <a:srcRect/>
          <a:stretch/>
        </p:blipFill>
        <p:spPr>
          <a:xfrm>
            <a:off x="0" y="0"/>
            <a:ext cx="9709196" cy="8229600"/>
          </a:xfrm>
          <a:prstGeom prst="rect">
            <a:avLst/>
          </a:prstGeom>
          <a:noFill/>
          <a:ln>
            <a:noFill/>
          </a:ln>
        </p:spPr>
      </p:pic>
      <p:pic>
        <p:nvPicPr>
          <p:cNvPr id="5" name="Google Shape;114;p15">
            <a:extLst>
              <a:ext uri="{FF2B5EF4-FFF2-40B4-BE49-F238E27FC236}">
                <a16:creationId xmlns:a16="http://schemas.microsoft.com/office/drawing/2014/main" id="{0DD5EF07-B7B2-D444-9A90-BF2CB779C77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54943" y="0"/>
            <a:ext cx="9563100" cy="8229600"/>
          </a:xfrm>
          <a:prstGeom prst="rect">
            <a:avLst/>
          </a:prstGeom>
          <a:noFill/>
          <a:ln>
            <a:noFill/>
          </a:ln>
        </p:spPr>
      </p:pic>
      <p:sp>
        <p:nvSpPr>
          <p:cNvPr id="6" name="Google Shape;115;p15">
            <a:extLst>
              <a:ext uri="{FF2B5EF4-FFF2-40B4-BE49-F238E27FC236}">
                <a16:creationId xmlns:a16="http://schemas.microsoft.com/office/drawing/2014/main" id="{BA0FD80D-BD53-7E44-B39A-A7A4897196B1}"/>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pic>
        <p:nvPicPr>
          <p:cNvPr id="7" name="Google Shape;116;p15">
            <a:extLst>
              <a:ext uri="{FF2B5EF4-FFF2-40B4-BE49-F238E27FC236}">
                <a16:creationId xmlns:a16="http://schemas.microsoft.com/office/drawing/2014/main" id="{448F98EF-399D-AF44-82AC-A842A7A4E23A}"/>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17;p15">
            <a:extLst>
              <a:ext uri="{FF2B5EF4-FFF2-40B4-BE49-F238E27FC236}">
                <a16:creationId xmlns:a16="http://schemas.microsoft.com/office/drawing/2014/main" id="{DA9AA18B-340D-4242-82C1-49F680F8189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18;p15">
            <a:extLst>
              <a:ext uri="{FF2B5EF4-FFF2-40B4-BE49-F238E27FC236}">
                <a16:creationId xmlns:a16="http://schemas.microsoft.com/office/drawing/2014/main" id="{6CA8495C-3D22-EC49-A12A-9940901BD188}"/>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19;p15">
            <a:extLst>
              <a:ext uri="{FF2B5EF4-FFF2-40B4-BE49-F238E27FC236}">
                <a16:creationId xmlns:a16="http://schemas.microsoft.com/office/drawing/2014/main" id="{4520964A-B1A7-604D-9DE9-F6ADB2A6CF78}"/>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Tree>
    <p:extLst>
      <p:ext uri="{BB962C8B-B14F-4D97-AF65-F5344CB8AC3E}">
        <p14:creationId xmlns:p14="http://schemas.microsoft.com/office/powerpoint/2010/main" val="322400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man image">
    <p:spTree>
      <p:nvGrpSpPr>
        <p:cNvPr id="1" name=""/>
        <p:cNvGrpSpPr/>
        <p:nvPr/>
      </p:nvGrpSpPr>
      <p:grpSpPr>
        <a:xfrm>
          <a:off x="0" y="0"/>
          <a:ext cx="0" cy="0"/>
          <a:chOff x="0" y="0"/>
          <a:chExt cx="0" cy="0"/>
        </a:xfrm>
      </p:grpSpPr>
      <p:pic>
        <p:nvPicPr>
          <p:cNvPr id="15" name="Google Shape;124;p16">
            <a:extLst>
              <a:ext uri="{FF2B5EF4-FFF2-40B4-BE49-F238E27FC236}">
                <a16:creationId xmlns:a16="http://schemas.microsoft.com/office/drawing/2014/main" id="{038E5359-35EC-CC43-AAB3-A378B85DC6E3}"/>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7" name="Graphic 11">
            <a:extLst>
              <a:ext uri="{FF2B5EF4-FFF2-40B4-BE49-F238E27FC236}">
                <a16:creationId xmlns:a16="http://schemas.microsoft.com/office/drawing/2014/main" id="{40F8E25A-E35D-0744-85D3-03DB739DA34C}"/>
              </a:ext>
            </a:extLst>
          </p:cNvPr>
          <p:cNvSpPr/>
          <p:nvPr userDrawn="1"/>
        </p:nvSpPr>
        <p:spPr>
          <a:xfrm flipH="1">
            <a:off x="5119898"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A2D28667-C44B-3C49-9E9F-D2D7E3E2F5D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22;p16">
            <a:extLst>
              <a:ext uri="{FF2B5EF4-FFF2-40B4-BE49-F238E27FC236}">
                <a16:creationId xmlns:a16="http://schemas.microsoft.com/office/drawing/2014/main" id="{F099C23E-A55B-0949-835B-BB10B33FB59E}"/>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8" name="Google Shape;128;p16">
            <a:extLst>
              <a:ext uri="{FF2B5EF4-FFF2-40B4-BE49-F238E27FC236}">
                <a16:creationId xmlns:a16="http://schemas.microsoft.com/office/drawing/2014/main" id="{DC666423-0E5B-0D42-93DF-BCF75D3E8956}"/>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9" name="Slide Number Placeholder 1">
            <a:extLst>
              <a:ext uri="{FF2B5EF4-FFF2-40B4-BE49-F238E27FC236}">
                <a16:creationId xmlns:a16="http://schemas.microsoft.com/office/drawing/2014/main" id="{59314780-110F-D94A-B60A-6E9798926DB2}"/>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
        <p:nvSpPr>
          <p:cNvPr id="20" name="Google Shape;117;p15">
            <a:extLst>
              <a:ext uri="{FF2B5EF4-FFF2-40B4-BE49-F238E27FC236}">
                <a16:creationId xmlns:a16="http://schemas.microsoft.com/office/drawing/2014/main" id="{02521306-EA81-4D44-B850-13E5EBFD5D55}"/>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118;p15">
            <a:extLst>
              <a:ext uri="{FF2B5EF4-FFF2-40B4-BE49-F238E27FC236}">
                <a16:creationId xmlns:a16="http://schemas.microsoft.com/office/drawing/2014/main" id="{FCF87903-FE96-FB43-B16B-7B41907CFB2B}"/>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grpSp>
        <p:nvGrpSpPr>
          <p:cNvPr id="43" name="Group 42">
            <a:extLst>
              <a:ext uri="{FF2B5EF4-FFF2-40B4-BE49-F238E27FC236}">
                <a16:creationId xmlns:a16="http://schemas.microsoft.com/office/drawing/2014/main" id="{3B3C52A0-9E71-D940-92E7-C7373B499B91}"/>
              </a:ext>
            </a:extLst>
          </p:cNvPr>
          <p:cNvGrpSpPr/>
          <p:nvPr userDrawn="1"/>
        </p:nvGrpSpPr>
        <p:grpSpPr>
          <a:xfrm>
            <a:off x="12470004" y="7650945"/>
            <a:ext cx="1836461" cy="404723"/>
            <a:chOff x="6015990" y="3001327"/>
            <a:chExt cx="6194107" cy="1356360"/>
          </a:xfrm>
        </p:grpSpPr>
        <p:sp>
          <p:nvSpPr>
            <p:cNvPr id="31" name="Graphic 3">
              <a:extLst>
                <a:ext uri="{FF2B5EF4-FFF2-40B4-BE49-F238E27FC236}">
                  <a16:creationId xmlns:a16="http://schemas.microsoft.com/office/drawing/2014/main" id="{F0E2AC4B-5E94-9E4A-A489-107F99B0DE6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EAE6710-26B7-3E4A-86FB-E192D641349D}"/>
                </a:ext>
              </a:extLst>
            </p:cNvPr>
            <p:cNvGrpSpPr/>
            <p:nvPr/>
          </p:nvGrpSpPr>
          <p:grpSpPr>
            <a:xfrm>
              <a:off x="6015990" y="3001327"/>
              <a:ext cx="6015037" cy="1047750"/>
              <a:chOff x="6015990" y="3001327"/>
              <a:chExt cx="6015037" cy="1047750"/>
            </a:xfrm>
          </p:grpSpPr>
          <p:sp>
            <p:nvSpPr>
              <p:cNvPr id="6" name="Graphic 3">
                <a:extLst>
                  <a:ext uri="{FF2B5EF4-FFF2-40B4-BE49-F238E27FC236}">
                    <a16:creationId xmlns:a16="http://schemas.microsoft.com/office/drawing/2014/main" id="{43D1C483-A9B1-D14F-A492-CDE577CB0EDC}"/>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7" name="Graphic 3">
                <a:extLst>
                  <a:ext uri="{FF2B5EF4-FFF2-40B4-BE49-F238E27FC236}">
                    <a16:creationId xmlns:a16="http://schemas.microsoft.com/office/drawing/2014/main" id="{E728437A-18C6-5042-95F9-11207E833BCE}"/>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8" name="Graphic 3">
                <a:extLst>
                  <a:ext uri="{FF2B5EF4-FFF2-40B4-BE49-F238E27FC236}">
                    <a16:creationId xmlns:a16="http://schemas.microsoft.com/office/drawing/2014/main" id="{03F20116-F851-164A-AEAE-5CAA37B92067}"/>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9" name="Graphic 3">
              <a:extLst>
                <a:ext uri="{FF2B5EF4-FFF2-40B4-BE49-F238E27FC236}">
                  <a16:creationId xmlns:a16="http://schemas.microsoft.com/office/drawing/2014/main" id="{69684BB4-7CE9-7B48-8E63-9737301AEB25}"/>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0" name="Graphic 3">
              <a:extLst>
                <a:ext uri="{FF2B5EF4-FFF2-40B4-BE49-F238E27FC236}">
                  <a16:creationId xmlns:a16="http://schemas.microsoft.com/office/drawing/2014/main" id="{096261FB-1792-7E4E-8FDC-BF6B21A03416}"/>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E4388B84-7508-E244-A40B-A3C604DF0233}"/>
                </a:ext>
              </a:extLst>
            </p:cNvPr>
            <p:cNvGrpSpPr/>
            <p:nvPr/>
          </p:nvGrpSpPr>
          <p:grpSpPr>
            <a:xfrm>
              <a:off x="7410450" y="3103245"/>
              <a:ext cx="3816667" cy="1253489"/>
              <a:chOff x="7410450" y="3103245"/>
              <a:chExt cx="3816667" cy="1253489"/>
            </a:xfrm>
          </p:grpSpPr>
          <p:sp>
            <p:nvSpPr>
              <p:cNvPr id="25" name="Graphic 3">
                <a:extLst>
                  <a:ext uri="{FF2B5EF4-FFF2-40B4-BE49-F238E27FC236}">
                    <a16:creationId xmlns:a16="http://schemas.microsoft.com/office/drawing/2014/main" id="{A7EFC0CF-84EB-9642-8C77-F4EF8FA39152}"/>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8E9FA767-37D3-5540-A093-E9DB33957A7A}"/>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E01AC1BD-AEFF-4C4C-A88B-11EA5B4968AC}"/>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5A7F412C-8DFF-5949-903C-5854C00B1F20}"/>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123C6BD9-57CC-C34B-8D95-ACDDF941D05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30" name="Graphic 3">
              <a:extLst>
                <a:ext uri="{FF2B5EF4-FFF2-40B4-BE49-F238E27FC236}">
                  <a16:creationId xmlns:a16="http://schemas.microsoft.com/office/drawing/2014/main" id="{51721FF1-F3A2-8740-B5B9-F537C47BE95B}"/>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7B94AAB-2FBB-8641-B1EC-6CC955AE4A1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33" name="Graphic 3">
              <a:extLst>
                <a:ext uri="{FF2B5EF4-FFF2-40B4-BE49-F238E27FC236}">
                  <a16:creationId xmlns:a16="http://schemas.microsoft.com/office/drawing/2014/main" id="{E82BBF7A-C867-754E-A7C0-5A43CA5A41FD}"/>
                </a:ext>
              </a:extLst>
            </p:cNvPr>
            <p:cNvGrpSpPr/>
            <p:nvPr/>
          </p:nvGrpSpPr>
          <p:grpSpPr>
            <a:xfrm>
              <a:off x="11023282" y="4170997"/>
              <a:ext cx="591502" cy="186690"/>
              <a:chOff x="11023282" y="4170997"/>
              <a:chExt cx="591502" cy="186690"/>
            </a:xfrm>
            <a:solidFill>
              <a:srgbClr val="E1001E"/>
            </a:solidFill>
          </p:grpSpPr>
          <p:sp>
            <p:nvSpPr>
              <p:cNvPr id="34" name="Graphic 3">
                <a:extLst>
                  <a:ext uri="{FF2B5EF4-FFF2-40B4-BE49-F238E27FC236}">
                    <a16:creationId xmlns:a16="http://schemas.microsoft.com/office/drawing/2014/main" id="{AA570300-BC3C-734A-A2D0-945EA7E49C06}"/>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8A59AAEC-9A8C-8049-98AF-3023DC425BA9}"/>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36" name="Graphic 3">
              <a:extLst>
                <a:ext uri="{FF2B5EF4-FFF2-40B4-BE49-F238E27FC236}">
                  <a16:creationId xmlns:a16="http://schemas.microsoft.com/office/drawing/2014/main" id="{31FFF030-5EFE-8A45-82BD-4BE8B5E07910}"/>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3477E51F-EC15-3841-8C13-5A038D732105}"/>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4646FC23-2834-224A-A92B-FBA978CDA0F3}"/>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39F10E91-7AA1-D34F-A4C1-FF7C6D0F20DF}"/>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DD3FF8C1-D92E-7B49-B06F-4832844097F4}"/>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8F86559E-9D6A-784B-86AA-BE5AFBD63271}"/>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9161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man image- cobalt">
    <p:spTree>
      <p:nvGrpSpPr>
        <p:cNvPr id="1" name=""/>
        <p:cNvGrpSpPr/>
        <p:nvPr/>
      </p:nvGrpSpPr>
      <p:grpSpPr>
        <a:xfrm>
          <a:off x="0" y="0"/>
          <a:ext cx="0" cy="0"/>
          <a:chOff x="0" y="0"/>
          <a:chExt cx="0" cy="0"/>
        </a:xfrm>
      </p:grpSpPr>
      <p:pic>
        <p:nvPicPr>
          <p:cNvPr id="5" name="Google Shape;130;p17">
            <a:extLst>
              <a:ext uri="{FF2B5EF4-FFF2-40B4-BE49-F238E27FC236}">
                <a16:creationId xmlns:a16="http://schemas.microsoft.com/office/drawing/2014/main" id="{E5225479-7D0B-E449-BD03-561760BDDEA9}"/>
              </a:ext>
            </a:extLst>
          </p:cNvPr>
          <p:cNvPicPr preferRelativeResize="0"/>
          <p:nvPr userDrawn="1"/>
        </p:nvPicPr>
        <p:blipFill rotWithShape="1">
          <a:blip r:embed="rId2">
            <a:alphaModFix/>
          </a:blip>
          <a:srcRect/>
          <a:stretch/>
        </p:blipFill>
        <p:spPr>
          <a:xfrm>
            <a:off x="-2099" y="-3808"/>
            <a:ext cx="7317299" cy="8229600"/>
          </a:xfrm>
          <a:prstGeom prst="rect">
            <a:avLst/>
          </a:prstGeom>
          <a:noFill/>
          <a:ln>
            <a:noFill/>
          </a:ln>
        </p:spPr>
      </p:pic>
      <p:sp>
        <p:nvSpPr>
          <p:cNvPr id="12" name="Graphic 11">
            <a:extLst>
              <a:ext uri="{FF2B5EF4-FFF2-40B4-BE49-F238E27FC236}">
                <a16:creationId xmlns:a16="http://schemas.microsoft.com/office/drawing/2014/main" id="{C24F12B9-24AB-9644-9484-065044CBF163}"/>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3"/>
          </a:solidFill>
          <a:ln w="12692" cap="flat">
            <a:noFill/>
            <a:prstDash val="solid"/>
            <a:miter/>
          </a:ln>
        </p:spPr>
        <p:txBody>
          <a:bodyPr rtlCol="0" anchor="ctr"/>
          <a:lstStyle/>
          <a:p>
            <a:endParaRPr lang="en-US"/>
          </a:p>
        </p:txBody>
      </p:sp>
      <p:sp>
        <p:nvSpPr>
          <p:cNvPr id="7" name="Google Shape;132;p17">
            <a:extLst>
              <a:ext uri="{FF2B5EF4-FFF2-40B4-BE49-F238E27FC236}">
                <a16:creationId xmlns:a16="http://schemas.microsoft.com/office/drawing/2014/main" id="{717A8303-EBAB-4649-A0ED-BD806E7641F5}"/>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8" name="Google Shape;133;p17">
            <a:extLst>
              <a:ext uri="{FF2B5EF4-FFF2-40B4-BE49-F238E27FC236}">
                <a16:creationId xmlns:a16="http://schemas.microsoft.com/office/drawing/2014/main" id="{17871C68-F861-2149-82C6-59AA5EC65946}"/>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 name="Google Shape;134;p17">
            <a:extLst>
              <a:ext uri="{FF2B5EF4-FFF2-40B4-BE49-F238E27FC236}">
                <a16:creationId xmlns:a16="http://schemas.microsoft.com/office/drawing/2014/main" id="{3DE11A92-24ED-C842-9695-A553D9164FDD}"/>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135;p17">
            <a:extLst>
              <a:ext uri="{FF2B5EF4-FFF2-40B4-BE49-F238E27FC236}">
                <a16:creationId xmlns:a16="http://schemas.microsoft.com/office/drawing/2014/main" id="{31B802BF-727E-0643-B112-C9977A35602E}"/>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1" name="Slide Number Placeholder 1">
            <a:extLst>
              <a:ext uri="{FF2B5EF4-FFF2-40B4-BE49-F238E27FC236}">
                <a16:creationId xmlns:a16="http://schemas.microsoft.com/office/drawing/2014/main" id="{DBF4F6BD-D1CE-4E41-B3C9-F6FD4AF07987}"/>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3" name="Group 12">
            <a:extLst>
              <a:ext uri="{FF2B5EF4-FFF2-40B4-BE49-F238E27FC236}">
                <a16:creationId xmlns:a16="http://schemas.microsoft.com/office/drawing/2014/main" id="{8B755722-CBE5-654D-A9AA-565836892B7F}"/>
              </a:ext>
            </a:extLst>
          </p:cNvPr>
          <p:cNvGrpSpPr/>
          <p:nvPr userDrawn="1"/>
        </p:nvGrpSpPr>
        <p:grpSpPr>
          <a:xfrm>
            <a:off x="12470004" y="7650945"/>
            <a:ext cx="1836461" cy="404723"/>
            <a:chOff x="6015990" y="3001327"/>
            <a:chExt cx="6194107" cy="1356360"/>
          </a:xfrm>
        </p:grpSpPr>
        <p:sp>
          <p:nvSpPr>
            <p:cNvPr id="14" name="Graphic 3">
              <a:extLst>
                <a:ext uri="{FF2B5EF4-FFF2-40B4-BE49-F238E27FC236}">
                  <a16:creationId xmlns:a16="http://schemas.microsoft.com/office/drawing/2014/main" id="{3D730861-32E6-DD4A-8FC9-36F0404B66ED}"/>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594EAB0-91CB-1540-B0FC-C983B9712186}"/>
                </a:ext>
              </a:extLst>
            </p:cNvPr>
            <p:cNvGrpSpPr/>
            <p:nvPr/>
          </p:nvGrpSpPr>
          <p:grpSpPr>
            <a:xfrm>
              <a:off x="6015990" y="3001327"/>
              <a:ext cx="6015037" cy="1047750"/>
              <a:chOff x="6015990" y="3001327"/>
              <a:chExt cx="6015037" cy="1047750"/>
            </a:xfrm>
          </p:grpSpPr>
          <p:sp>
            <p:nvSpPr>
              <p:cNvPr id="35" name="Graphic 3">
                <a:extLst>
                  <a:ext uri="{FF2B5EF4-FFF2-40B4-BE49-F238E27FC236}">
                    <a16:creationId xmlns:a16="http://schemas.microsoft.com/office/drawing/2014/main" id="{E19F2B17-2B4A-9643-A883-7EE1FCB46DC3}"/>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E79A1BA8-7577-C34D-B888-3F0A5627F48C}"/>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E77EDBD-2AAB-1B49-9697-ABFA57A48A8D}"/>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6" name="Graphic 3">
              <a:extLst>
                <a:ext uri="{FF2B5EF4-FFF2-40B4-BE49-F238E27FC236}">
                  <a16:creationId xmlns:a16="http://schemas.microsoft.com/office/drawing/2014/main" id="{B8640B67-EEB3-7C49-B5CD-5CBA41216F52}"/>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7" name="Graphic 3">
              <a:extLst>
                <a:ext uri="{FF2B5EF4-FFF2-40B4-BE49-F238E27FC236}">
                  <a16:creationId xmlns:a16="http://schemas.microsoft.com/office/drawing/2014/main" id="{882CC38E-640E-6A4E-A347-18466E0C3BB2}"/>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847F6ED1-F830-2546-86C7-3C894531CC1B}"/>
                </a:ext>
              </a:extLst>
            </p:cNvPr>
            <p:cNvGrpSpPr/>
            <p:nvPr/>
          </p:nvGrpSpPr>
          <p:grpSpPr>
            <a:xfrm>
              <a:off x="7410450" y="3103245"/>
              <a:ext cx="3816667" cy="1253489"/>
              <a:chOff x="7410450" y="3103245"/>
              <a:chExt cx="3816667" cy="1253489"/>
            </a:xfrm>
          </p:grpSpPr>
          <p:sp>
            <p:nvSpPr>
              <p:cNvPr id="30" name="Graphic 3">
                <a:extLst>
                  <a:ext uri="{FF2B5EF4-FFF2-40B4-BE49-F238E27FC236}">
                    <a16:creationId xmlns:a16="http://schemas.microsoft.com/office/drawing/2014/main" id="{071FA2C0-FD6C-C948-8C65-82C9D16A006C}"/>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DB2384C-BC63-3E49-90F4-8422FC8CCD21}"/>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D1C40C03-B3AC-0F42-AEEA-A4B28E83446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26325755-D211-8044-8741-BB2EA83B9B4C}"/>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C8A465A3-D422-8446-860D-1CA989D4C40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D714B5FE-ED30-9A4E-BEFD-05AA082F75AC}"/>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FF053D13-1E74-9D45-8754-DAE1F59EDBAA}"/>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507B45E2-3372-2246-A59E-22FA520DD210}"/>
                </a:ext>
              </a:extLst>
            </p:cNvPr>
            <p:cNvGrpSpPr/>
            <p:nvPr/>
          </p:nvGrpSpPr>
          <p:grpSpPr>
            <a:xfrm>
              <a:off x="11023282" y="4170997"/>
              <a:ext cx="591502" cy="186690"/>
              <a:chOff x="11023282" y="4170997"/>
              <a:chExt cx="591502" cy="186690"/>
            </a:xfrm>
            <a:solidFill>
              <a:srgbClr val="E1001E"/>
            </a:solidFill>
          </p:grpSpPr>
          <p:sp>
            <p:nvSpPr>
              <p:cNvPr id="28" name="Graphic 3">
                <a:extLst>
                  <a:ext uri="{FF2B5EF4-FFF2-40B4-BE49-F238E27FC236}">
                    <a16:creationId xmlns:a16="http://schemas.microsoft.com/office/drawing/2014/main" id="{65611E43-323B-D449-9B99-529A0530DE9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51D5F53C-0792-AA41-9B21-FC6157F87D4E}"/>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241ADA78-223D-2E47-B81A-3BF2E179C00F}"/>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8CB86BF9-4F8D-114F-B038-9D1E1C84503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A20C3758-FE8D-B544-96A6-8ECF23DB468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9F91B2BB-2B7C-024B-8C9E-038745C1D617}"/>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A0DA30D5-745B-3A42-AFC8-21C0472BDE66}"/>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0F8305C-23DD-DD45-82D7-85B75F31EDAA}"/>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127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uple image">
    <p:spTree>
      <p:nvGrpSpPr>
        <p:cNvPr id="1" name=""/>
        <p:cNvGrpSpPr/>
        <p:nvPr/>
      </p:nvGrpSpPr>
      <p:grpSpPr>
        <a:xfrm>
          <a:off x="0" y="0"/>
          <a:ext cx="0" cy="0"/>
          <a:chOff x="0" y="0"/>
          <a:chExt cx="0" cy="0"/>
        </a:xfrm>
      </p:grpSpPr>
      <p:pic>
        <p:nvPicPr>
          <p:cNvPr id="11" name="Google Shape;137;p18">
            <a:extLst>
              <a:ext uri="{FF2B5EF4-FFF2-40B4-BE49-F238E27FC236}">
                <a16:creationId xmlns:a16="http://schemas.microsoft.com/office/drawing/2014/main" id="{0A4A4273-978A-9D43-A189-3376D7DC155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r="-5313"/>
          <a:stretch/>
        </p:blipFill>
        <p:spPr>
          <a:xfrm>
            <a:off x="-1" y="0"/>
            <a:ext cx="8263255" cy="8225792"/>
          </a:xfrm>
          <a:prstGeom prst="rect">
            <a:avLst/>
          </a:prstGeom>
          <a:noFill/>
          <a:ln>
            <a:noFill/>
          </a:ln>
        </p:spPr>
      </p:pic>
      <p:sp>
        <p:nvSpPr>
          <p:cNvPr id="19" name="Graphic 11">
            <a:extLst>
              <a:ext uri="{FF2B5EF4-FFF2-40B4-BE49-F238E27FC236}">
                <a16:creationId xmlns:a16="http://schemas.microsoft.com/office/drawing/2014/main" id="{677A1746-87A0-334E-9025-7DB3E565D623}"/>
              </a:ext>
            </a:extLst>
          </p:cNvPr>
          <p:cNvSpPr/>
          <p:nvPr userDrawn="1"/>
        </p:nvSpPr>
        <p:spPr>
          <a:xfrm flipH="1">
            <a:off x="5107942"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096333FE-CACE-1844-98E1-FD663BD83ED3}"/>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3" name="Google Shape;139;p18">
            <a:extLst>
              <a:ext uri="{FF2B5EF4-FFF2-40B4-BE49-F238E27FC236}">
                <a16:creationId xmlns:a16="http://schemas.microsoft.com/office/drawing/2014/main" id="{5641A390-4FD0-3D4D-930B-2EFDCF333DC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4" name="Google Shape;140;p18">
            <a:extLst>
              <a:ext uri="{FF2B5EF4-FFF2-40B4-BE49-F238E27FC236}">
                <a16:creationId xmlns:a16="http://schemas.microsoft.com/office/drawing/2014/main" id="{7B10AC1F-5220-D74D-B69F-1B0CB5DBB44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5" name="Google Shape;141;p18">
            <a:extLst>
              <a:ext uri="{FF2B5EF4-FFF2-40B4-BE49-F238E27FC236}">
                <a16:creationId xmlns:a16="http://schemas.microsoft.com/office/drawing/2014/main" id="{49CA9FD5-B6C7-7D48-A04E-6249E5F6A087}"/>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42;p18">
            <a:extLst>
              <a:ext uri="{FF2B5EF4-FFF2-40B4-BE49-F238E27FC236}">
                <a16:creationId xmlns:a16="http://schemas.microsoft.com/office/drawing/2014/main" id="{5968A514-B44F-7742-B56C-D9AB703F0D24}"/>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7" name="Google Shape;143;p18">
            <a:extLst>
              <a:ext uri="{FF2B5EF4-FFF2-40B4-BE49-F238E27FC236}">
                <a16:creationId xmlns:a16="http://schemas.microsoft.com/office/drawing/2014/main" id="{75C37FE3-B0AA-6048-A10B-74C58D27F12C}"/>
              </a:ext>
            </a:extLst>
          </p:cNvPr>
          <p:cNvSpPr txBox="1">
            <a:spLocks noGrp="1"/>
          </p:cNvSpPr>
          <p:nvPr>
            <p:ph type="body" idx="2"/>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F6EB9104-5BEB-2441-8DA1-616B808FD5A6}"/>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426263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 image">
    <p:spTree>
      <p:nvGrpSpPr>
        <p:cNvPr id="1" name=""/>
        <p:cNvGrpSpPr/>
        <p:nvPr/>
      </p:nvGrpSpPr>
      <p:grpSpPr>
        <a:xfrm>
          <a:off x="0" y="0"/>
          <a:ext cx="0" cy="0"/>
          <a:chOff x="0" y="0"/>
          <a:chExt cx="0" cy="0"/>
        </a:xfrm>
      </p:grpSpPr>
      <p:pic>
        <p:nvPicPr>
          <p:cNvPr id="12" name="Google Shape;145;p19" descr="A picture containing hospital room, room&#10;&#10;Description automatically generated">
            <a:extLst>
              <a:ext uri="{FF2B5EF4-FFF2-40B4-BE49-F238E27FC236}">
                <a16:creationId xmlns:a16="http://schemas.microsoft.com/office/drawing/2014/main" id="{7D49CF2E-FF02-6946-86FF-2ABE828F98A1}"/>
              </a:ext>
            </a:extLst>
          </p:cNvPr>
          <p:cNvPicPr preferRelativeResize="0"/>
          <p:nvPr userDrawn="1"/>
        </p:nvPicPr>
        <p:blipFill rotWithShape="1">
          <a:blip r:embed="rId2">
            <a:alphaModFix/>
          </a:blip>
          <a:srcRect/>
          <a:stretch/>
        </p:blipFill>
        <p:spPr>
          <a:xfrm>
            <a:off x="4343400" y="0"/>
            <a:ext cx="10287000" cy="8229600"/>
          </a:xfrm>
          <a:prstGeom prst="rect">
            <a:avLst/>
          </a:prstGeom>
          <a:noFill/>
          <a:ln>
            <a:noFill/>
          </a:ln>
        </p:spPr>
      </p:pic>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44943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R image">
    <p:spTree>
      <p:nvGrpSpPr>
        <p:cNvPr id="1" name=""/>
        <p:cNvGrpSpPr/>
        <p:nvPr/>
      </p:nvGrpSpPr>
      <p:grpSpPr>
        <a:xfrm>
          <a:off x="0" y="0"/>
          <a:ext cx="0" cy="0"/>
          <a:chOff x="0" y="0"/>
          <a:chExt cx="0" cy="0"/>
        </a:xfrm>
      </p:grpSpPr>
      <p:sp>
        <p:nvSpPr>
          <p:cNvPr id="42" name="Google Shape;173;p22">
            <a:extLst>
              <a:ext uri="{FF2B5EF4-FFF2-40B4-BE49-F238E27FC236}">
                <a16:creationId xmlns:a16="http://schemas.microsoft.com/office/drawing/2014/main" id="{3637B4BA-C921-EF4F-A95E-807CEA3DD84B}"/>
              </a:ext>
            </a:extLst>
          </p:cNvPr>
          <p:cNvSpPr>
            <a:spLocks noGrp="1"/>
          </p:cNvSpPr>
          <p:nvPr>
            <p:ph type="pic" idx="11"/>
          </p:nvPr>
        </p:nvSpPr>
        <p:spPr>
          <a:xfrm flipH="1">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solidFill>
            <a:schemeClr val="bg1">
              <a:lumMod val="95000"/>
            </a:schemeClr>
          </a:solid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9" name="Graphic 11">
            <a:extLst>
              <a:ext uri="{FF2B5EF4-FFF2-40B4-BE49-F238E27FC236}">
                <a16:creationId xmlns:a16="http://schemas.microsoft.com/office/drawing/2014/main" id="{10F53CE5-1FC9-E544-8B15-2B2A0D346641}"/>
              </a:ext>
            </a:extLst>
          </p:cNvPr>
          <p:cNvSpPr/>
          <p:nvPr userDrawn="1"/>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bg1"/>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948EA4C3-65CE-E948-B11A-8C035D7CD8DC}"/>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4" name="Google Shape;147;p19">
            <a:extLst>
              <a:ext uri="{FF2B5EF4-FFF2-40B4-BE49-F238E27FC236}">
                <a16:creationId xmlns:a16="http://schemas.microsoft.com/office/drawing/2014/main" id="{5515E9C2-5AC3-3C43-B5EE-AFD8BD5AC3F1}"/>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48;p19">
            <a:extLst>
              <a:ext uri="{FF2B5EF4-FFF2-40B4-BE49-F238E27FC236}">
                <a16:creationId xmlns:a16="http://schemas.microsoft.com/office/drawing/2014/main" id="{4682962C-A187-1D45-82A0-3AD2E3D79CE4}"/>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49;p19">
            <a:extLst>
              <a:ext uri="{FF2B5EF4-FFF2-40B4-BE49-F238E27FC236}">
                <a16:creationId xmlns:a16="http://schemas.microsoft.com/office/drawing/2014/main" id="{F661DDDD-72C6-AC4C-A949-21FB74375F07}"/>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7" name="Slide Number Placeholder 1">
            <a:extLst>
              <a:ext uri="{FF2B5EF4-FFF2-40B4-BE49-F238E27FC236}">
                <a16:creationId xmlns:a16="http://schemas.microsoft.com/office/drawing/2014/main" id="{779D9353-9360-6C41-BE0B-11AF0ABAC592}"/>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0" name="Group 9">
            <a:extLst>
              <a:ext uri="{FF2B5EF4-FFF2-40B4-BE49-F238E27FC236}">
                <a16:creationId xmlns:a16="http://schemas.microsoft.com/office/drawing/2014/main" id="{504220E2-3780-1643-8EFF-93C3363FDC14}"/>
              </a:ext>
            </a:extLst>
          </p:cNvPr>
          <p:cNvGrpSpPr/>
          <p:nvPr userDrawn="1"/>
        </p:nvGrpSpPr>
        <p:grpSpPr>
          <a:xfrm>
            <a:off x="12470004" y="7650945"/>
            <a:ext cx="1836461" cy="404723"/>
            <a:chOff x="6015990" y="3001327"/>
            <a:chExt cx="6194107" cy="1356360"/>
          </a:xfrm>
        </p:grpSpPr>
        <p:sp>
          <p:nvSpPr>
            <p:cNvPr id="11" name="Graphic 3">
              <a:extLst>
                <a:ext uri="{FF2B5EF4-FFF2-40B4-BE49-F238E27FC236}">
                  <a16:creationId xmlns:a16="http://schemas.microsoft.com/office/drawing/2014/main" id="{E67240EF-8D5E-F24F-9556-B9C4EDAF08A3}"/>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0D5F01F7-28B9-A041-8EEB-310973EE38C7}"/>
                </a:ext>
              </a:extLst>
            </p:cNvPr>
            <p:cNvGrpSpPr/>
            <p:nvPr/>
          </p:nvGrpSpPr>
          <p:grpSpPr>
            <a:xfrm>
              <a:off x="6015990" y="3001327"/>
              <a:ext cx="6015037" cy="1047750"/>
              <a:chOff x="6015990" y="3001327"/>
              <a:chExt cx="6015037" cy="1047750"/>
            </a:xfrm>
          </p:grpSpPr>
          <p:sp>
            <p:nvSpPr>
              <p:cNvPr id="38" name="Graphic 3">
                <a:extLst>
                  <a:ext uri="{FF2B5EF4-FFF2-40B4-BE49-F238E27FC236}">
                    <a16:creationId xmlns:a16="http://schemas.microsoft.com/office/drawing/2014/main" id="{D1F029C7-8AEA-8546-A3B0-756AE7996A36}"/>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9" name="Graphic 3">
                <a:extLst>
                  <a:ext uri="{FF2B5EF4-FFF2-40B4-BE49-F238E27FC236}">
                    <a16:creationId xmlns:a16="http://schemas.microsoft.com/office/drawing/2014/main" id="{6CD689D2-2675-4A45-B43A-B3DF6571FE0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716D2AF9-AB32-8F4C-BDC7-A6D534F9845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9" name="Graphic 3">
              <a:extLst>
                <a:ext uri="{FF2B5EF4-FFF2-40B4-BE49-F238E27FC236}">
                  <a16:creationId xmlns:a16="http://schemas.microsoft.com/office/drawing/2014/main" id="{BAE63132-6541-0A44-9DA4-56BA798B9157}"/>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0" name="Graphic 3">
              <a:extLst>
                <a:ext uri="{FF2B5EF4-FFF2-40B4-BE49-F238E27FC236}">
                  <a16:creationId xmlns:a16="http://schemas.microsoft.com/office/drawing/2014/main" id="{C12D6CF0-8875-3745-9C7C-F6F9DB2B4E7D}"/>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705D01AA-A50D-8442-8ECC-FE842C94AB87}"/>
                </a:ext>
              </a:extLst>
            </p:cNvPr>
            <p:cNvGrpSpPr/>
            <p:nvPr/>
          </p:nvGrpSpPr>
          <p:grpSpPr>
            <a:xfrm>
              <a:off x="7410450" y="3103245"/>
              <a:ext cx="3816667" cy="1253489"/>
              <a:chOff x="7410450" y="3103245"/>
              <a:chExt cx="3816667" cy="1253489"/>
            </a:xfrm>
          </p:grpSpPr>
          <p:sp>
            <p:nvSpPr>
              <p:cNvPr id="33" name="Graphic 3">
                <a:extLst>
                  <a:ext uri="{FF2B5EF4-FFF2-40B4-BE49-F238E27FC236}">
                    <a16:creationId xmlns:a16="http://schemas.microsoft.com/office/drawing/2014/main" id="{840E20FE-AA9B-8641-9731-E1A79D306C1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D7C5D6A7-BEED-EB40-AADA-EADA3992F48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D624EBEC-D896-4E47-A89E-9148B04A56B8}"/>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65A4BCCF-5CAE-604A-A0A1-B90DDD165E3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C5ACC2D0-8EEF-2241-9758-99442C55EDED}"/>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2" name="Graphic 3">
              <a:extLst>
                <a:ext uri="{FF2B5EF4-FFF2-40B4-BE49-F238E27FC236}">
                  <a16:creationId xmlns:a16="http://schemas.microsoft.com/office/drawing/2014/main" id="{85EA9C74-C28E-0445-A38F-EA61379F4172}"/>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B7466FAA-0F5A-9E43-B8E3-40D9CB055DF1}"/>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4" name="Graphic 3">
              <a:extLst>
                <a:ext uri="{FF2B5EF4-FFF2-40B4-BE49-F238E27FC236}">
                  <a16:creationId xmlns:a16="http://schemas.microsoft.com/office/drawing/2014/main" id="{44AB0D1D-524E-A446-B1CE-DFF45A320ED2}"/>
                </a:ext>
              </a:extLst>
            </p:cNvPr>
            <p:cNvGrpSpPr/>
            <p:nvPr/>
          </p:nvGrpSpPr>
          <p:grpSpPr>
            <a:xfrm>
              <a:off x="11023282" y="4170997"/>
              <a:ext cx="591502" cy="186690"/>
              <a:chOff x="11023282" y="4170997"/>
              <a:chExt cx="591502" cy="186690"/>
            </a:xfrm>
            <a:solidFill>
              <a:srgbClr val="E1001E"/>
            </a:solidFill>
          </p:grpSpPr>
          <p:sp>
            <p:nvSpPr>
              <p:cNvPr id="31" name="Graphic 3">
                <a:extLst>
                  <a:ext uri="{FF2B5EF4-FFF2-40B4-BE49-F238E27FC236}">
                    <a16:creationId xmlns:a16="http://schemas.microsoft.com/office/drawing/2014/main" id="{05661B64-0B38-F940-B753-27344D6DC6F2}"/>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EADE6CD6-BDDA-4645-8FE0-09C199601F8B}"/>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5" name="Graphic 3">
              <a:extLst>
                <a:ext uri="{FF2B5EF4-FFF2-40B4-BE49-F238E27FC236}">
                  <a16:creationId xmlns:a16="http://schemas.microsoft.com/office/drawing/2014/main" id="{24EB9DDE-8338-6846-AF79-6796ACB19E62}"/>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EC5BD1E6-419A-8242-99A9-09628FC57AA7}"/>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28490603-6A18-744B-AF7D-F0568762BCA5}"/>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83590457-4292-C543-B783-C667BF94762B}"/>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45E34211-AF47-584A-80EB-21E32F06F2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DEFAD3D1-74D2-7D4C-BF7D-E363796A8458}"/>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1289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Slide O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98AE2F-C027-7C4D-81E1-7F25399BF5B8}"/>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13">
            <a:extLst>
              <a:ext uri="{FF2B5EF4-FFF2-40B4-BE49-F238E27FC236}">
                <a16:creationId xmlns:a16="http://schemas.microsoft.com/office/drawing/2014/main" id="{6D5E0F41-66CA-E440-878B-3AF94B4AFDE7}"/>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1" name="Graphic 13">
            <a:extLst>
              <a:ext uri="{FF2B5EF4-FFF2-40B4-BE49-F238E27FC236}">
                <a16:creationId xmlns:a16="http://schemas.microsoft.com/office/drawing/2014/main" id="{DE1CEEEA-D498-C249-A725-96EAA12D2BC6}"/>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5A5B149C-ECD2-A24E-AB83-9819ABED6124}"/>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5" name="Google Shape;11;p5">
            <a:extLst>
              <a:ext uri="{FF2B5EF4-FFF2-40B4-BE49-F238E27FC236}">
                <a16:creationId xmlns:a16="http://schemas.microsoft.com/office/drawing/2014/main" id="{68A9A72D-5B37-D041-95ED-F219F1C0146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2;p5">
            <a:extLst>
              <a:ext uri="{FF2B5EF4-FFF2-40B4-BE49-F238E27FC236}">
                <a16:creationId xmlns:a16="http://schemas.microsoft.com/office/drawing/2014/main" id="{F789BEFA-72C2-4F47-800F-88C079D9477A}"/>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p5">
            <a:extLst>
              <a:ext uri="{FF2B5EF4-FFF2-40B4-BE49-F238E27FC236}">
                <a16:creationId xmlns:a16="http://schemas.microsoft.com/office/drawing/2014/main" id="{71181C57-D3D2-7F4F-808A-CE64676A36CD}"/>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2" name="Google Shape;19;p6">
            <a:extLst>
              <a:ext uri="{FF2B5EF4-FFF2-40B4-BE49-F238E27FC236}">
                <a16:creationId xmlns:a16="http://schemas.microsoft.com/office/drawing/2014/main" id="{189A01A3-ADF3-AD45-84CD-B6F610D4C430}"/>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Tree>
    <p:extLst>
      <p:ext uri="{BB962C8B-B14F-4D97-AF65-F5344CB8AC3E}">
        <p14:creationId xmlns:p14="http://schemas.microsoft.com/office/powerpoint/2010/main" val="3197804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spital image 2">
    <p:spTree>
      <p:nvGrpSpPr>
        <p:cNvPr id="1" name=""/>
        <p:cNvGrpSpPr/>
        <p:nvPr/>
      </p:nvGrpSpPr>
      <p:grpSpPr>
        <a:xfrm>
          <a:off x="0" y="0"/>
          <a:ext cx="0" cy="0"/>
          <a:chOff x="0" y="0"/>
          <a:chExt cx="0" cy="0"/>
        </a:xfrm>
      </p:grpSpPr>
      <p:pic>
        <p:nvPicPr>
          <p:cNvPr id="4" name="Google Shape;151;p20" descr="A picture containing person, scene, hospital room, room&#10;&#10;Description automatically generated">
            <a:extLst>
              <a:ext uri="{FF2B5EF4-FFF2-40B4-BE49-F238E27FC236}">
                <a16:creationId xmlns:a16="http://schemas.microsoft.com/office/drawing/2014/main" id="{ECEE1F2C-BA46-8845-A06C-A73C1EB234C3}"/>
              </a:ext>
            </a:extLst>
          </p:cNvPr>
          <p:cNvPicPr preferRelativeResize="0"/>
          <p:nvPr userDrawn="1"/>
        </p:nvPicPr>
        <p:blipFill rotWithShape="1">
          <a:blip r:embed="rId2">
            <a:alphaModFix/>
          </a:blip>
          <a:srcRect/>
          <a:stretch/>
        </p:blipFill>
        <p:spPr>
          <a:xfrm>
            <a:off x="6609134" y="0"/>
            <a:ext cx="8021266" cy="8229600"/>
          </a:xfrm>
          <a:prstGeom prst="rect">
            <a:avLst/>
          </a:prstGeom>
          <a:noFill/>
          <a:ln>
            <a:noFill/>
          </a:ln>
        </p:spPr>
      </p:pic>
      <p:sp>
        <p:nvSpPr>
          <p:cNvPr id="13" name="Graphic 11">
            <a:extLst>
              <a:ext uri="{FF2B5EF4-FFF2-40B4-BE49-F238E27FC236}">
                <a16:creationId xmlns:a16="http://schemas.microsoft.com/office/drawing/2014/main" id="{789FA5D1-3021-914D-8CC0-12BC437B7BEC}"/>
              </a:ext>
            </a:extLst>
          </p:cNvPr>
          <p:cNvSpPr/>
          <p:nvPr/>
        </p:nvSpPr>
        <p:spPr>
          <a:xfrm>
            <a:off x="2539"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38899E57-8ACD-104A-B2E7-93C8C369F95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152;p20">
            <a:extLst>
              <a:ext uri="{FF2B5EF4-FFF2-40B4-BE49-F238E27FC236}">
                <a16:creationId xmlns:a16="http://schemas.microsoft.com/office/drawing/2014/main" id="{06F5DEC5-207C-734C-B406-DFD0B45C18A8}"/>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54;p20">
            <a:extLst>
              <a:ext uri="{FF2B5EF4-FFF2-40B4-BE49-F238E27FC236}">
                <a16:creationId xmlns:a16="http://schemas.microsoft.com/office/drawing/2014/main" id="{D524FBA9-70C6-CB4F-B3E1-C05F4F642ED4}"/>
              </a:ext>
            </a:extLst>
          </p:cNvPr>
          <p:cNvSpPr txBox="1">
            <a:spLocks noGrp="1"/>
          </p:cNvSpPr>
          <p:nvPr>
            <p:ph type="title"/>
          </p:nvPr>
        </p:nvSpPr>
        <p:spPr>
          <a:xfrm>
            <a:off x="566400" y="438174"/>
            <a:ext cx="652480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55;p20">
            <a:extLst>
              <a:ext uri="{FF2B5EF4-FFF2-40B4-BE49-F238E27FC236}">
                <a16:creationId xmlns:a16="http://schemas.microsoft.com/office/drawing/2014/main" id="{E4183A78-9339-2C46-B5B9-8CA216588F0B}"/>
              </a:ext>
            </a:extLst>
          </p:cNvPr>
          <p:cNvSpPr txBox="1">
            <a:spLocks noGrp="1"/>
          </p:cNvSpPr>
          <p:nvPr>
            <p:ph type="body" idx="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56;p20">
            <a:extLst>
              <a:ext uri="{FF2B5EF4-FFF2-40B4-BE49-F238E27FC236}">
                <a16:creationId xmlns:a16="http://schemas.microsoft.com/office/drawing/2014/main" id="{ED3BA2BB-FF37-7648-9537-F508462867AC}"/>
              </a:ext>
            </a:extLst>
          </p:cNvPr>
          <p:cNvSpPr txBox="1">
            <a:spLocks noGrp="1"/>
          </p:cNvSpPr>
          <p:nvPr>
            <p:ph type="body" idx="2"/>
          </p:nvPr>
        </p:nvSpPr>
        <p:spPr>
          <a:xfrm>
            <a:off x="566739" y="1633538"/>
            <a:ext cx="6524726"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82A094D3-E3AD-0F47-8AD7-35BC79AD88D3}"/>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4" name="Group 13">
            <a:extLst>
              <a:ext uri="{FF2B5EF4-FFF2-40B4-BE49-F238E27FC236}">
                <a16:creationId xmlns:a16="http://schemas.microsoft.com/office/drawing/2014/main" id="{27389C6E-99B8-4F4C-90A6-99C8D6A2DF16}"/>
              </a:ext>
            </a:extLst>
          </p:cNvPr>
          <p:cNvGrpSpPr/>
          <p:nvPr userDrawn="1"/>
        </p:nvGrpSpPr>
        <p:grpSpPr>
          <a:xfrm>
            <a:off x="12470004" y="7650945"/>
            <a:ext cx="1836461" cy="404723"/>
            <a:chOff x="6015990" y="3001327"/>
            <a:chExt cx="6194107" cy="1356360"/>
          </a:xfrm>
        </p:grpSpPr>
        <p:sp>
          <p:nvSpPr>
            <p:cNvPr id="15" name="Graphic 3">
              <a:extLst>
                <a:ext uri="{FF2B5EF4-FFF2-40B4-BE49-F238E27FC236}">
                  <a16:creationId xmlns:a16="http://schemas.microsoft.com/office/drawing/2014/main" id="{3BB5118F-7B7E-B643-8E8A-C55D9A7BD8A7}"/>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8065BFEB-0027-964E-AFAA-FB152A4B9810}"/>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803A6BBC-34E2-5B47-AD8F-35F6943BB845}"/>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1EB0530C-CAF3-D547-84B6-AA6FF6FCBE7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AA393994-F229-A647-8E45-61720C02C8BC}"/>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71CD841F-FF12-B240-B0F9-0255A6A2A4DE}"/>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8B2FC364-578F-794C-8C80-55FE6E7FD658}"/>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8C8C2F58-B4B5-8148-9B5F-D58C10B216C4}"/>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F596D0D1-29A8-F640-B5EE-88B8B8FC9337}"/>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BCBAB42D-B94B-5244-8E4A-E42062B13053}"/>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B250F63-83E0-AC48-8561-118E4A0E7FD5}"/>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A198AB13-34E0-3946-A6EA-1F1E1B8A0C28}"/>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C7814E83-6661-C440-B8A2-0BC22DE0D504}"/>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48DB3DA8-E32A-D043-8C36-36FF735293A4}"/>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F4ED8302-B1D1-9447-81D6-FE8C4DEE3295}"/>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D1F28848-A67D-2A4C-9276-E5DB53B03FDC}"/>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972146D3-7614-9547-9D3C-479C14F23307}"/>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67909036-51AE-D64A-96EF-6E8645458F5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CACF5F28-C898-B143-B6E6-6358CFBAEF85}"/>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9268E8BC-B8CA-4E4C-AF67-D169B771EE3F}"/>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A62BBF2F-C471-AD48-8493-8988F22AA9C7}"/>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011B592-B843-0942-8896-434BFED245F8}"/>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6866E96-0D31-7B46-BAAD-A396B84CF3C3}"/>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9F9F4E01-8F42-1846-9E16-D782D8DB2C47}"/>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2605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lobes">
    <p:spTree>
      <p:nvGrpSpPr>
        <p:cNvPr id="1" name=""/>
        <p:cNvGrpSpPr/>
        <p:nvPr/>
      </p:nvGrpSpPr>
      <p:grpSpPr>
        <a:xfrm>
          <a:off x="0" y="0"/>
          <a:ext cx="0" cy="0"/>
          <a:chOff x="0" y="0"/>
          <a:chExt cx="0" cy="0"/>
        </a:xfrm>
      </p:grpSpPr>
      <p:sp>
        <p:nvSpPr>
          <p:cNvPr id="12" name="Google Shape;159;p32">
            <a:extLst>
              <a:ext uri="{FF2B5EF4-FFF2-40B4-BE49-F238E27FC236}">
                <a16:creationId xmlns:a16="http://schemas.microsoft.com/office/drawing/2014/main" id="{3BD3C4DC-2CAA-4E41-8620-4EF268CDD5C4}"/>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3" name="Google Shape;160;p32">
            <a:extLst>
              <a:ext uri="{FF2B5EF4-FFF2-40B4-BE49-F238E27FC236}">
                <a16:creationId xmlns:a16="http://schemas.microsoft.com/office/drawing/2014/main" id="{81D05F9E-96BA-9C49-96F9-3CF10900B978}"/>
              </a:ext>
            </a:extLst>
          </p:cNvPr>
          <p:cNvSpPr txBox="1">
            <a:spLocks noGrp="1"/>
          </p:cNvSpPr>
          <p:nvPr>
            <p:ph type="title"/>
          </p:nvPr>
        </p:nvSpPr>
        <p:spPr>
          <a:xfrm>
            <a:off x="566400" y="438174"/>
            <a:ext cx="6534530"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61;p32">
            <a:extLst>
              <a:ext uri="{FF2B5EF4-FFF2-40B4-BE49-F238E27FC236}">
                <a16:creationId xmlns:a16="http://schemas.microsoft.com/office/drawing/2014/main" id="{0ECE099C-1815-3A46-B379-431C17A7EF09}"/>
              </a:ext>
            </a:extLst>
          </p:cNvPr>
          <p:cNvSpPr txBox="1">
            <a:spLocks noGrp="1"/>
          </p:cNvSpPr>
          <p:nvPr>
            <p:ph type="body" idx="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5" name="Google Shape;162;p32">
            <a:extLst>
              <a:ext uri="{FF2B5EF4-FFF2-40B4-BE49-F238E27FC236}">
                <a16:creationId xmlns:a16="http://schemas.microsoft.com/office/drawing/2014/main" id="{8CE86F8D-F461-364E-A74E-E93F0A641181}"/>
              </a:ext>
            </a:extLst>
          </p:cNvPr>
          <p:cNvSpPr txBox="1">
            <a:spLocks noGrp="1"/>
          </p:cNvSpPr>
          <p:nvPr>
            <p:ph type="body" idx="2"/>
          </p:nvPr>
        </p:nvSpPr>
        <p:spPr>
          <a:xfrm>
            <a:off x="566738" y="1633538"/>
            <a:ext cx="653445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6" name="Slide Number Placeholder 1">
            <a:extLst>
              <a:ext uri="{FF2B5EF4-FFF2-40B4-BE49-F238E27FC236}">
                <a16:creationId xmlns:a16="http://schemas.microsoft.com/office/drawing/2014/main" id="{D343971E-DCFA-7C4D-95C7-0804D65EBC74}"/>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8" name="Group 7">
            <a:extLst>
              <a:ext uri="{FF2B5EF4-FFF2-40B4-BE49-F238E27FC236}">
                <a16:creationId xmlns:a16="http://schemas.microsoft.com/office/drawing/2014/main" id="{D15D4C53-9425-2041-83C4-4B7813DD14BC}"/>
              </a:ext>
            </a:extLst>
          </p:cNvPr>
          <p:cNvGrpSpPr/>
          <p:nvPr userDrawn="1"/>
        </p:nvGrpSpPr>
        <p:grpSpPr>
          <a:xfrm>
            <a:off x="12470004" y="7650945"/>
            <a:ext cx="1836461" cy="404723"/>
            <a:chOff x="6015990" y="3001327"/>
            <a:chExt cx="6194107" cy="1356360"/>
          </a:xfrm>
        </p:grpSpPr>
        <p:sp>
          <p:nvSpPr>
            <p:cNvPr id="9" name="Graphic 3">
              <a:extLst>
                <a:ext uri="{FF2B5EF4-FFF2-40B4-BE49-F238E27FC236}">
                  <a16:creationId xmlns:a16="http://schemas.microsoft.com/office/drawing/2014/main" id="{423162B5-7B3E-7543-9DC9-360FB87DBE6A}"/>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5438252E-02A4-9B42-BEDA-AC8FE42C616A}"/>
                </a:ext>
              </a:extLst>
            </p:cNvPr>
            <p:cNvGrpSpPr/>
            <p:nvPr/>
          </p:nvGrpSpPr>
          <p:grpSpPr>
            <a:xfrm>
              <a:off x="6015990" y="3001327"/>
              <a:ext cx="6015037" cy="1047750"/>
              <a:chOff x="6015990" y="3001327"/>
              <a:chExt cx="6015037" cy="1047750"/>
            </a:xfrm>
          </p:grpSpPr>
          <p:sp>
            <p:nvSpPr>
              <p:cNvPr id="36" name="Graphic 3">
                <a:extLst>
                  <a:ext uri="{FF2B5EF4-FFF2-40B4-BE49-F238E27FC236}">
                    <a16:creationId xmlns:a16="http://schemas.microsoft.com/office/drawing/2014/main" id="{E53BA7EC-EFB2-FB4C-B895-A71796CCD69F}"/>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5F99C362-7CAA-9649-A959-CA34ED0D5B04}"/>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05E33C05-10D2-5D47-A3E2-A9373C62D121}"/>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7" name="Graphic 3">
              <a:extLst>
                <a:ext uri="{FF2B5EF4-FFF2-40B4-BE49-F238E27FC236}">
                  <a16:creationId xmlns:a16="http://schemas.microsoft.com/office/drawing/2014/main" id="{8698097F-F492-C847-AB9E-84B12F47149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8" name="Graphic 3">
              <a:extLst>
                <a:ext uri="{FF2B5EF4-FFF2-40B4-BE49-F238E27FC236}">
                  <a16:creationId xmlns:a16="http://schemas.microsoft.com/office/drawing/2014/main" id="{128C5D83-E3A6-F242-94B8-D3AC37AF539C}"/>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CAA68EC-ED90-4E42-A2A4-DDA3071D6FDD}"/>
                </a:ext>
              </a:extLst>
            </p:cNvPr>
            <p:cNvGrpSpPr/>
            <p:nvPr/>
          </p:nvGrpSpPr>
          <p:grpSpPr>
            <a:xfrm>
              <a:off x="7410450" y="3103245"/>
              <a:ext cx="3816667" cy="1253489"/>
              <a:chOff x="7410450" y="3103245"/>
              <a:chExt cx="3816667" cy="1253489"/>
            </a:xfrm>
          </p:grpSpPr>
          <p:sp>
            <p:nvSpPr>
              <p:cNvPr id="31" name="Graphic 3">
                <a:extLst>
                  <a:ext uri="{FF2B5EF4-FFF2-40B4-BE49-F238E27FC236}">
                    <a16:creationId xmlns:a16="http://schemas.microsoft.com/office/drawing/2014/main" id="{A2861243-9329-534C-9911-63FE5731F41F}"/>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A80B573D-C121-7A47-8A55-B213B8477615}"/>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98175AD2-5FDE-6E41-98CB-A9AC4A9BD151}"/>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4" name="Graphic 3">
                <a:extLst>
                  <a:ext uri="{FF2B5EF4-FFF2-40B4-BE49-F238E27FC236}">
                    <a16:creationId xmlns:a16="http://schemas.microsoft.com/office/drawing/2014/main" id="{6EC39BE1-F143-244F-8EC9-B244AF7A5A9A}"/>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A59F6F4D-B915-8243-9F99-50B51F4F955F}"/>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0B2F8EE-2A8F-8F4B-ABB7-3BD8957F6F11}"/>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11B08AE6-8151-C94E-91E5-A46B164EEC64}"/>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67739C31-2958-2443-B0A8-25DDED8630DF}"/>
                </a:ext>
              </a:extLst>
            </p:cNvPr>
            <p:cNvGrpSpPr/>
            <p:nvPr/>
          </p:nvGrpSpPr>
          <p:grpSpPr>
            <a:xfrm>
              <a:off x="11023282" y="4170997"/>
              <a:ext cx="591502" cy="186690"/>
              <a:chOff x="11023282" y="4170997"/>
              <a:chExt cx="591502" cy="186690"/>
            </a:xfrm>
            <a:solidFill>
              <a:srgbClr val="E1001E"/>
            </a:solidFill>
          </p:grpSpPr>
          <p:sp>
            <p:nvSpPr>
              <p:cNvPr id="29" name="Graphic 3">
                <a:extLst>
                  <a:ext uri="{FF2B5EF4-FFF2-40B4-BE49-F238E27FC236}">
                    <a16:creationId xmlns:a16="http://schemas.microsoft.com/office/drawing/2014/main" id="{813411FF-CBB0-694A-AF38-87C1443143A0}"/>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765938CA-E0D6-2040-9953-E15666F52467}"/>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79A2D5F-F63A-EF47-B0B7-F6C6B5C8998D}"/>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453E1CD7-D768-4D49-8A36-686B935C46D2}"/>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7CBC15-CE4A-2443-BDE8-13CB363348E8}"/>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66A7870F-05AA-544E-9ACE-0A7E43548BF0}"/>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A8473C21-DF76-3248-914E-A09103735ED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4A79669B-6880-BF41-AF14-2E0A733092BC}"/>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9ECB364-3393-4D46-BA7B-27798E751C0A}"/>
              </a:ext>
            </a:extLst>
          </p:cNvPr>
          <p:cNvGrpSpPr/>
          <p:nvPr userDrawn="1"/>
        </p:nvGrpSpPr>
        <p:grpSpPr>
          <a:xfrm>
            <a:off x="6864026" y="-1"/>
            <a:ext cx="7750518" cy="8229599"/>
            <a:chOff x="6864026" y="-1"/>
            <a:chExt cx="7750518" cy="8229599"/>
          </a:xfrm>
        </p:grpSpPr>
        <p:sp>
          <p:nvSpPr>
            <p:cNvPr id="4" name="Graphic 2">
              <a:extLst>
                <a:ext uri="{FF2B5EF4-FFF2-40B4-BE49-F238E27FC236}">
                  <a16:creationId xmlns:a16="http://schemas.microsoft.com/office/drawing/2014/main" id="{8585A35B-30D7-5640-B74C-29738A2B88AB}"/>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8585A35B-30D7-5640-B74C-29738A2B88AB}"/>
                </a:ext>
              </a:extLst>
            </p:cNvPr>
            <p:cNvSpPr/>
            <p:nvPr/>
          </p:nvSpPr>
          <p:spPr>
            <a:xfrm>
              <a:off x="7884960"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6" name="Graphic 2">
              <a:extLst>
                <a:ext uri="{FF2B5EF4-FFF2-40B4-BE49-F238E27FC236}">
                  <a16:creationId xmlns:a16="http://schemas.microsoft.com/office/drawing/2014/main" id="{8585A35B-30D7-5640-B74C-29738A2B88AB}"/>
                </a:ext>
              </a:extLst>
            </p:cNvPr>
            <p:cNvSpPr/>
            <p:nvPr/>
          </p:nvSpPr>
          <p:spPr>
            <a:xfrm>
              <a:off x="6864026"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Tree>
    <p:extLst>
      <p:ext uri="{BB962C8B-B14F-4D97-AF65-F5344CB8AC3E}">
        <p14:creationId xmlns:p14="http://schemas.microsoft.com/office/powerpoint/2010/main" val="79406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lue">
    <p:spTree>
      <p:nvGrpSpPr>
        <p:cNvPr id="1" name=""/>
        <p:cNvGrpSpPr/>
        <p:nvPr/>
      </p:nvGrpSpPr>
      <p:grpSpPr>
        <a:xfrm>
          <a:off x="0" y="0"/>
          <a:ext cx="0" cy="0"/>
          <a:chOff x="0" y="0"/>
          <a:chExt cx="0" cy="0"/>
        </a:xfrm>
      </p:grpSpPr>
      <p:sp>
        <p:nvSpPr>
          <p:cNvPr id="11" name="Graphic 11">
            <a:extLst>
              <a:ext uri="{FF2B5EF4-FFF2-40B4-BE49-F238E27FC236}">
                <a16:creationId xmlns:a16="http://schemas.microsoft.com/office/drawing/2014/main" id="{CD040A4D-88B5-494B-A200-5726F32BE9CF}"/>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5" name="Google Shape;165;p21">
            <a:extLst>
              <a:ext uri="{FF2B5EF4-FFF2-40B4-BE49-F238E27FC236}">
                <a16:creationId xmlns:a16="http://schemas.microsoft.com/office/drawing/2014/main" id="{CE976E4E-F84C-294F-BBBC-5F3B024E0912}"/>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67;p21">
            <a:extLst>
              <a:ext uri="{FF2B5EF4-FFF2-40B4-BE49-F238E27FC236}">
                <a16:creationId xmlns:a16="http://schemas.microsoft.com/office/drawing/2014/main" id="{124A8CC4-BFFC-9149-9743-E82423FC73F8}"/>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68;p21">
            <a:extLst>
              <a:ext uri="{FF2B5EF4-FFF2-40B4-BE49-F238E27FC236}">
                <a16:creationId xmlns:a16="http://schemas.microsoft.com/office/drawing/2014/main" id="{B2EF83E1-21BD-6E46-8B32-DE3A6985E6C6}"/>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69;p21">
            <a:extLst>
              <a:ext uri="{FF2B5EF4-FFF2-40B4-BE49-F238E27FC236}">
                <a16:creationId xmlns:a16="http://schemas.microsoft.com/office/drawing/2014/main" id="{7B444554-C7EE-0F4B-8ABC-EC4B30EE4D07}"/>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9197BB12-0136-6E4F-BF8E-580149CAA063}"/>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2" name="Group 11">
            <a:extLst>
              <a:ext uri="{FF2B5EF4-FFF2-40B4-BE49-F238E27FC236}">
                <a16:creationId xmlns:a16="http://schemas.microsoft.com/office/drawing/2014/main" id="{F80D3FB8-8833-914E-A0AF-B53E9F01F65B}"/>
              </a:ext>
            </a:extLst>
          </p:cNvPr>
          <p:cNvGrpSpPr/>
          <p:nvPr userDrawn="1"/>
        </p:nvGrpSpPr>
        <p:grpSpPr>
          <a:xfrm>
            <a:off x="12470004" y="7650945"/>
            <a:ext cx="1836461" cy="404723"/>
            <a:chOff x="6015990" y="3001327"/>
            <a:chExt cx="6194107" cy="1356360"/>
          </a:xfrm>
        </p:grpSpPr>
        <p:sp>
          <p:nvSpPr>
            <p:cNvPr id="13" name="Graphic 3">
              <a:extLst>
                <a:ext uri="{FF2B5EF4-FFF2-40B4-BE49-F238E27FC236}">
                  <a16:creationId xmlns:a16="http://schemas.microsoft.com/office/drawing/2014/main" id="{6F680F15-07B1-2041-ADF6-DBC169593D9C}"/>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2DEBDD58-BC23-FF49-95EC-38D9B9F492CF}"/>
                </a:ext>
              </a:extLst>
            </p:cNvPr>
            <p:cNvGrpSpPr/>
            <p:nvPr/>
          </p:nvGrpSpPr>
          <p:grpSpPr>
            <a:xfrm>
              <a:off x="6015990" y="3001327"/>
              <a:ext cx="6015037" cy="1047750"/>
              <a:chOff x="6015990" y="3001327"/>
              <a:chExt cx="6015037" cy="1047750"/>
            </a:xfrm>
          </p:grpSpPr>
          <p:sp>
            <p:nvSpPr>
              <p:cNvPr id="34" name="Graphic 3">
                <a:extLst>
                  <a:ext uri="{FF2B5EF4-FFF2-40B4-BE49-F238E27FC236}">
                    <a16:creationId xmlns:a16="http://schemas.microsoft.com/office/drawing/2014/main" id="{F2006F70-0107-C94C-A0BD-F9582C2BB3AE}"/>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0516D982-E6EF-2840-82E1-90B06794E390}"/>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32491040-0B61-D84B-9419-48EFA3BEDD24}"/>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5" name="Graphic 3">
              <a:extLst>
                <a:ext uri="{FF2B5EF4-FFF2-40B4-BE49-F238E27FC236}">
                  <a16:creationId xmlns:a16="http://schemas.microsoft.com/office/drawing/2014/main" id="{27F7C830-C0E5-B64E-ACA8-984C0CA89F6A}"/>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6" name="Graphic 3">
              <a:extLst>
                <a:ext uri="{FF2B5EF4-FFF2-40B4-BE49-F238E27FC236}">
                  <a16:creationId xmlns:a16="http://schemas.microsoft.com/office/drawing/2014/main" id="{E8954575-1A78-844E-94C6-59F8FFF2B3C0}"/>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853BE9-8C48-D944-9498-0C310471DB7A}"/>
                </a:ext>
              </a:extLst>
            </p:cNvPr>
            <p:cNvGrpSpPr/>
            <p:nvPr/>
          </p:nvGrpSpPr>
          <p:grpSpPr>
            <a:xfrm>
              <a:off x="7410450" y="3103245"/>
              <a:ext cx="3816667" cy="1253489"/>
              <a:chOff x="7410450" y="3103245"/>
              <a:chExt cx="3816667" cy="1253489"/>
            </a:xfrm>
          </p:grpSpPr>
          <p:sp>
            <p:nvSpPr>
              <p:cNvPr id="29" name="Graphic 3">
                <a:extLst>
                  <a:ext uri="{FF2B5EF4-FFF2-40B4-BE49-F238E27FC236}">
                    <a16:creationId xmlns:a16="http://schemas.microsoft.com/office/drawing/2014/main" id="{EC22D97B-4071-D049-B2D2-4A3C046897B9}"/>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97906E4F-65DA-1846-88AB-B12A55B9C73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2A384EDE-DEAC-BF41-BFE9-721EE79C0843}"/>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53D03420-F0BB-2942-BBD1-339299AF1F6D}"/>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F7296658-EB8D-1340-A1C7-3FE76D6CA250}"/>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8" name="Graphic 3">
              <a:extLst>
                <a:ext uri="{FF2B5EF4-FFF2-40B4-BE49-F238E27FC236}">
                  <a16:creationId xmlns:a16="http://schemas.microsoft.com/office/drawing/2014/main" id="{FBEF85DF-34EE-C844-87D7-6AED440689FE}"/>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19" name="Graphic 3">
              <a:extLst>
                <a:ext uri="{FF2B5EF4-FFF2-40B4-BE49-F238E27FC236}">
                  <a16:creationId xmlns:a16="http://schemas.microsoft.com/office/drawing/2014/main" id="{0FB9C74B-F38B-E047-BE2F-78A75DE136EF}"/>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C89BCDE6-2B8D-A849-B3BA-CDA962298C3F}"/>
                </a:ext>
              </a:extLst>
            </p:cNvPr>
            <p:cNvGrpSpPr/>
            <p:nvPr/>
          </p:nvGrpSpPr>
          <p:grpSpPr>
            <a:xfrm>
              <a:off x="11023282" y="4170997"/>
              <a:ext cx="591502" cy="186690"/>
              <a:chOff x="11023282" y="4170997"/>
              <a:chExt cx="591502" cy="186690"/>
            </a:xfrm>
            <a:solidFill>
              <a:srgbClr val="E1001E"/>
            </a:solidFill>
          </p:grpSpPr>
          <p:sp>
            <p:nvSpPr>
              <p:cNvPr id="27" name="Graphic 3">
                <a:extLst>
                  <a:ext uri="{FF2B5EF4-FFF2-40B4-BE49-F238E27FC236}">
                    <a16:creationId xmlns:a16="http://schemas.microsoft.com/office/drawing/2014/main" id="{EF40C6CF-9D82-704C-BCFD-C7059114486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2196BC1-BA8B-CA43-9E40-A95D95D8E421}"/>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1" name="Graphic 3">
              <a:extLst>
                <a:ext uri="{FF2B5EF4-FFF2-40B4-BE49-F238E27FC236}">
                  <a16:creationId xmlns:a16="http://schemas.microsoft.com/office/drawing/2014/main" id="{98C06A48-F41B-0042-9828-2F58E7860369}"/>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2" name="Graphic 3">
              <a:extLst>
                <a:ext uri="{FF2B5EF4-FFF2-40B4-BE49-F238E27FC236}">
                  <a16:creationId xmlns:a16="http://schemas.microsoft.com/office/drawing/2014/main" id="{870410BE-732B-EF41-9A46-26EB3EAB2958}"/>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A963F60B-2C90-904A-9998-2EB449B96DDC}"/>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81345BEF-B897-A347-A914-CE94D418E201}"/>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D8FE23-40D5-D64F-8A1A-01BE15818C6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91B9D59-6E4B-4C42-AD8D-E89C8AA57FD2}"/>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38" name="Google Shape;173;p22">
            <a:extLst>
              <a:ext uri="{FF2B5EF4-FFF2-40B4-BE49-F238E27FC236}">
                <a16:creationId xmlns:a16="http://schemas.microsoft.com/office/drawing/2014/main" id="{4710EA6E-7A6B-384C-8512-B3D7C3FB5BD4}"/>
              </a:ext>
            </a:extLst>
          </p:cNvPr>
          <p:cNvSpPr>
            <a:spLocks noGrp="1"/>
          </p:cNvSpPr>
          <p:nvPr>
            <p:ph type="pic" idx="2"/>
          </p:nvPr>
        </p:nvSpPr>
        <p:spPr>
          <a:xfrm>
            <a:off x="-51392" y="-2053"/>
            <a:ext cx="7432493" cy="8235459"/>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7791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14" name="Graphic 11">
            <a:extLst>
              <a:ext uri="{FF2B5EF4-FFF2-40B4-BE49-F238E27FC236}">
                <a16:creationId xmlns:a16="http://schemas.microsoft.com/office/drawing/2014/main" id="{E7C3084A-C46A-1A4E-90A5-993F4F8731C1}"/>
              </a:ext>
            </a:extLst>
          </p:cNvPr>
          <p:cNvSpPr/>
          <p:nvPr userDrawn="1"/>
        </p:nvSpPr>
        <p:spPr>
          <a:xfrm>
            <a:off x="0" y="0"/>
            <a:ext cx="10496770" cy="8233406"/>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1831CAE5-4F3D-6748-A45B-5B45CB143570}"/>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23" name="Google Shape;187;p24">
            <a:extLst>
              <a:ext uri="{FF2B5EF4-FFF2-40B4-BE49-F238E27FC236}">
                <a16:creationId xmlns:a16="http://schemas.microsoft.com/office/drawing/2014/main" id="{7F762D6A-D10E-244E-A144-06D4632B7C3F}"/>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24" name="Google Shape;188;p24">
            <a:extLst>
              <a:ext uri="{FF2B5EF4-FFF2-40B4-BE49-F238E27FC236}">
                <a16:creationId xmlns:a16="http://schemas.microsoft.com/office/drawing/2014/main" id="{0D4CFA1B-5109-4647-8121-EFC760DE9B86}"/>
              </a:ext>
            </a:extLst>
          </p:cNvPr>
          <p:cNvSpPr>
            <a:spLocks noGrp="1"/>
          </p:cNvSpPr>
          <p:nvPr>
            <p:ph type="pic" idx="2"/>
          </p:nvPr>
        </p:nvSpPr>
        <p:spPr>
          <a:xfrm>
            <a:off x="9556750"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5" name="Google Shape;189;p24">
            <a:extLst>
              <a:ext uri="{FF2B5EF4-FFF2-40B4-BE49-F238E27FC236}">
                <a16:creationId xmlns:a16="http://schemas.microsoft.com/office/drawing/2014/main" id="{38744A22-006D-F146-BAA1-2EE73250D81F}"/>
              </a:ext>
            </a:extLst>
          </p:cNvPr>
          <p:cNvSpPr>
            <a:spLocks noGrp="1"/>
          </p:cNvSpPr>
          <p:nvPr>
            <p:ph type="pic" idx="3"/>
          </p:nvPr>
        </p:nvSpPr>
        <p:spPr>
          <a:xfrm>
            <a:off x="12166903"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26" name="Google Shape;190;p24">
            <a:extLst>
              <a:ext uri="{FF2B5EF4-FFF2-40B4-BE49-F238E27FC236}">
                <a16:creationId xmlns:a16="http://schemas.microsoft.com/office/drawing/2014/main" id="{B594C78D-D39F-3543-B3E9-959DB12E9E1A}"/>
              </a:ext>
            </a:extLst>
          </p:cNvPr>
          <p:cNvSpPr txBox="1">
            <a:spLocks noGrp="1"/>
          </p:cNvSpPr>
          <p:nvPr>
            <p:ph type="body" idx="1"/>
          </p:nvPr>
        </p:nvSpPr>
        <p:spPr>
          <a:xfrm>
            <a:off x="9556750" y="455771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27" name="Google Shape;191;p24">
            <a:extLst>
              <a:ext uri="{FF2B5EF4-FFF2-40B4-BE49-F238E27FC236}">
                <a16:creationId xmlns:a16="http://schemas.microsoft.com/office/drawing/2014/main" id="{6C08EA3C-64F6-3F49-9F06-86D798D50606}"/>
              </a:ext>
            </a:extLst>
          </p:cNvPr>
          <p:cNvSpPr txBox="1">
            <a:spLocks noGrp="1"/>
          </p:cNvSpPr>
          <p:nvPr>
            <p:ph type="body" idx="4"/>
          </p:nvPr>
        </p:nvSpPr>
        <p:spPr>
          <a:xfrm>
            <a:off x="12142637" y="456263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pic>
        <p:nvPicPr>
          <p:cNvPr id="28" name="Google Shape;192;p24">
            <a:extLst>
              <a:ext uri="{FF2B5EF4-FFF2-40B4-BE49-F238E27FC236}">
                <a16:creationId xmlns:a16="http://schemas.microsoft.com/office/drawing/2014/main" id="{712D8E9E-AE49-D34C-BE1A-6FBD40086A6C}"/>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9" name="Google Shape;193;p24">
            <a:extLst>
              <a:ext uri="{FF2B5EF4-FFF2-40B4-BE49-F238E27FC236}">
                <a16:creationId xmlns:a16="http://schemas.microsoft.com/office/drawing/2014/main" id="{78BA9660-16F5-EA4F-97D4-59633BFF3E2D}"/>
              </a:ext>
            </a:extLst>
          </p:cNvPr>
          <p:cNvSpPr txBox="1">
            <a:spLocks noGrp="1"/>
          </p:cNvSpPr>
          <p:nvPr>
            <p:ph type="title"/>
          </p:nvPr>
        </p:nvSpPr>
        <p:spPr>
          <a:xfrm>
            <a:off x="566400" y="438174"/>
            <a:ext cx="71181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194;p24">
            <a:extLst>
              <a:ext uri="{FF2B5EF4-FFF2-40B4-BE49-F238E27FC236}">
                <a16:creationId xmlns:a16="http://schemas.microsoft.com/office/drawing/2014/main" id="{07D096BA-DD53-0E4D-8233-F6D72CA02126}"/>
              </a:ext>
            </a:extLst>
          </p:cNvPr>
          <p:cNvSpPr txBox="1">
            <a:spLocks noGrp="1"/>
          </p:cNvSpPr>
          <p:nvPr>
            <p:ph type="body" idx="5"/>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31" name="Google Shape;195;p24">
            <a:extLst>
              <a:ext uri="{FF2B5EF4-FFF2-40B4-BE49-F238E27FC236}">
                <a16:creationId xmlns:a16="http://schemas.microsoft.com/office/drawing/2014/main" id="{5D047B4D-44D9-084B-84D6-F0BBBCC03599}"/>
              </a:ext>
            </a:extLst>
          </p:cNvPr>
          <p:cNvSpPr txBox="1">
            <a:spLocks noGrp="1"/>
          </p:cNvSpPr>
          <p:nvPr>
            <p:ph type="body" idx="6"/>
          </p:nvPr>
        </p:nvSpPr>
        <p:spPr>
          <a:xfrm>
            <a:off x="566738" y="1633538"/>
            <a:ext cx="7118113"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32" name="Slide Number Placeholder 1">
            <a:extLst>
              <a:ext uri="{FF2B5EF4-FFF2-40B4-BE49-F238E27FC236}">
                <a16:creationId xmlns:a16="http://schemas.microsoft.com/office/drawing/2014/main" id="{8C30DC1C-8D7E-9847-B2CE-C6E458E2818A}"/>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spTree>
    <p:extLst>
      <p:ext uri="{BB962C8B-B14F-4D97-AF65-F5344CB8AC3E}">
        <p14:creationId xmlns:p14="http://schemas.microsoft.com/office/powerpoint/2010/main" val="149929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Graphic 11">
            <a:extLst>
              <a:ext uri="{FF2B5EF4-FFF2-40B4-BE49-F238E27FC236}">
                <a16:creationId xmlns:a16="http://schemas.microsoft.com/office/drawing/2014/main" id="{407F1D30-8CF8-1B44-9DEB-4A2752ED1B9E}"/>
              </a:ext>
            </a:extLst>
          </p:cNvPr>
          <p:cNvSpPr/>
          <p:nvPr userDrawn="1"/>
        </p:nvSpPr>
        <p:spPr>
          <a:xfrm flipH="1">
            <a:off x="5102013"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5"/>
          </a:solidFill>
          <a:ln w="12692" cap="flat">
            <a:noFill/>
            <a:prstDash val="solid"/>
            <a:miter/>
          </a:ln>
        </p:spPr>
        <p:txBody>
          <a:bodyPr rtlCol="0" anchor="ctr"/>
          <a:lstStyle/>
          <a:p>
            <a:endParaRPr lang="en-US"/>
          </a:p>
        </p:txBody>
      </p:sp>
      <p:sp>
        <p:nvSpPr>
          <p:cNvPr id="12" name="Google Shape;172;p22">
            <a:extLst>
              <a:ext uri="{FF2B5EF4-FFF2-40B4-BE49-F238E27FC236}">
                <a16:creationId xmlns:a16="http://schemas.microsoft.com/office/drawing/2014/main" id="{AECC0ACE-640D-7246-8FED-F38D7E0D47FC}"/>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14" name="Google Shape;174;p22">
            <a:extLst>
              <a:ext uri="{FF2B5EF4-FFF2-40B4-BE49-F238E27FC236}">
                <a16:creationId xmlns:a16="http://schemas.microsoft.com/office/drawing/2014/main" id="{42E14714-5C1D-FD40-A562-41226B9CEAB2}"/>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75;p22">
            <a:extLst>
              <a:ext uri="{FF2B5EF4-FFF2-40B4-BE49-F238E27FC236}">
                <a16:creationId xmlns:a16="http://schemas.microsoft.com/office/drawing/2014/main" id="{0EC29C01-C176-A644-95A8-C4544747BEF0}"/>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6" name="Google Shape;176;p22">
            <a:extLst>
              <a:ext uri="{FF2B5EF4-FFF2-40B4-BE49-F238E27FC236}">
                <a16:creationId xmlns:a16="http://schemas.microsoft.com/office/drawing/2014/main" id="{D2FDD9FC-53BB-2C47-B409-6BDAB390EE28}"/>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8" name="Slide Number Placeholder 1">
            <a:extLst>
              <a:ext uri="{FF2B5EF4-FFF2-40B4-BE49-F238E27FC236}">
                <a16:creationId xmlns:a16="http://schemas.microsoft.com/office/drawing/2014/main" id="{27E889F8-FD19-AD41-96E0-83B2B13AB361}"/>
              </a:ext>
            </a:extLst>
          </p:cNvPr>
          <p:cNvSpPr txBox="1">
            <a:spLocks/>
          </p:cNvSpPr>
          <p:nvPr userDrawn="1"/>
        </p:nvSpPr>
        <p:spPr>
          <a:xfrm>
            <a:off x="1135236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accent6"/>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solidFill>
                  <a:schemeClr val="bg1"/>
                </a:solidFill>
              </a:rPr>
              <a:pPr/>
              <a:t>‹#›</a:t>
            </a:fld>
            <a:endParaRPr lang="en-US">
              <a:solidFill>
                <a:schemeClr val="bg1"/>
              </a:solidFill>
            </a:endParaRPr>
          </a:p>
        </p:txBody>
      </p:sp>
      <p:grpSp>
        <p:nvGrpSpPr>
          <p:cNvPr id="10" name="Group 9">
            <a:extLst>
              <a:ext uri="{FF2B5EF4-FFF2-40B4-BE49-F238E27FC236}">
                <a16:creationId xmlns:a16="http://schemas.microsoft.com/office/drawing/2014/main" id="{D3DE0D52-BB42-7341-B070-5552083BEDCB}"/>
              </a:ext>
            </a:extLst>
          </p:cNvPr>
          <p:cNvGrpSpPr/>
          <p:nvPr userDrawn="1"/>
        </p:nvGrpSpPr>
        <p:grpSpPr>
          <a:xfrm>
            <a:off x="12470004" y="7650945"/>
            <a:ext cx="1836461" cy="404723"/>
            <a:chOff x="6015990" y="3001327"/>
            <a:chExt cx="6194107" cy="1356360"/>
          </a:xfrm>
        </p:grpSpPr>
        <p:sp>
          <p:nvSpPr>
            <p:cNvPr id="17" name="Graphic 3">
              <a:extLst>
                <a:ext uri="{FF2B5EF4-FFF2-40B4-BE49-F238E27FC236}">
                  <a16:creationId xmlns:a16="http://schemas.microsoft.com/office/drawing/2014/main" id="{773C0E6F-3B00-0143-A049-21E06055CD8E}"/>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E0576502-3AE4-1444-A068-3AEADF3027AA}"/>
                </a:ext>
              </a:extLst>
            </p:cNvPr>
            <p:cNvGrpSpPr/>
            <p:nvPr/>
          </p:nvGrpSpPr>
          <p:grpSpPr>
            <a:xfrm>
              <a:off x="6015990" y="3001327"/>
              <a:ext cx="6015037" cy="1047750"/>
              <a:chOff x="6015990" y="3001327"/>
              <a:chExt cx="6015037" cy="1047750"/>
            </a:xfrm>
          </p:grpSpPr>
          <p:sp>
            <p:nvSpPr>
              <p:cNvPr id="39" name="Graphic 3">
                <a:extLst>
                  <a:ext uri="{FF2B5EF4-FFF2-40B4-BE49-F238E27FC236}">
                    <a16:creationId xmlns:a16="http://schemas.microsoft.com/office/drawing/2014/main" id="{CF3ED3F1-8DFA-F547-B83E-3E1839B438E1}"/>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40" name="Graphic 3">
                <a:extLst>
                  <a:ext uri="{FF2B5EF4-FFF2-40B4-BE49-F238E27FC236}">
                    <a16:creationId xmlns:a16="http://schemas.microsoft.com/office/drawing/2014/main" id="{F4E2FE82-1BC5-3B43-8E8F-60E92929D145}"/>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41" name="Graphic 3">
                <a:extLst>
                  <a:ext uri="{FF2B5EF4-FFF2-40B4-BE49-F238E27FC236}">
                    <a16:creationId xmlns:a16="http://schemas.microsoft.com/office/drawing/2014/main" id="{F15C3C64-7874-834F-826F-FD9D7D9E2AE2}"/>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20" name="Graphic 3">
              <a:extLst>
                <a:ext uri="{FF2B5EF4-FFF2-40B4-BE49-F238E27FC236}">
                  <a16:creationId xmlns:a16="http://schemas.microsoft.com/office/drawing/2014/main" id="{AD3065C8-AA74-B04D-9F0B-66B6826A522F}"/>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21" name="Graphic 3">
              <a:extLst>
                <a:ext uri="{FF2B5EF4-FFF2-40B4-BE49-F238E27FC236}">
                  <a16:creationId xmlns:a16="http://schemas.microsoft.com/office/drawing/2014/main" id="{33BA9F3E-918F-0B49-B538-1EC673B88B7F}"/>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8B5BDB0B-5BB4-F942-8FBD-669FF76EFBB4}"/>
                </a:ext>
              </a:extLst>
            </p:cNvPr>
            <p:cNvGrpSpPr/>
            <p:nvPr/>
          </p:nvGrpSpPr>
          <p:grpSpPr>
            <a:xfrm>
              <a:off x="7410450" y="3103245"/>
              <a:ext cx="3816667" cy="1253489"/>
              <a:chOff x="7410450" y="3103245"/>
              <a:chExt cx="3816667" cy="1253489"/>
            </a:xfrm>
          </p:grpSpPr>
          <p:sp>
            <p:nvSpPr>
              <p:cNvPr id="34" name="Graphic 3">
                <a:extLst>
                  <a:ext uri="{FF2B5EF4-FFF2-40B4-BE49-F238E27FC236}">
                    <a16:creationId xmlns:a16="http://schemas.microsoft.com/office/drawing/2014/main" id="{932D46F5-6D3A-E044-889B-8A6ECA70EE61}"/>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72F70865-C262-9049-8E43-6D805CA69B69}"/>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2BCD6A89-764A-0D44-A8A0-9985D31C027B}"/>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7" name="Graphic 3">
                <a:extLst>
                  <a:ext uri="{FF2B5EF4-FFF2-40B4-BE49-F238E27FC236}">
                    <a16:creationId xmlns:a16="http://schemas.microsoft.com/office/drawing/2014/main" id="{2C22E326-098D-6540-8E1D-72CC9AF6BD1B}"/>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8" name="Graphic 3">
                <a:extLst>
                  <a:ext uri="{FF2B5EF4-FFF2-40B4-BE49-F238E27FC236}">
                    <a16:creationId xmlns:a16="http://schemas.microsoft.com/office/drawing/2014/main" id="{69016CCE-2DA1-0442-83B4-956B4E4C2678}"/>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23" name="Graphic 3">
              <a:extLst>
                <a:ext uri="{FF2B5EF4-FFF2-40B4-BE49-F238E27FC236}">
                  <a16:creationId xmlns:a16="http://schemas.microsoft.com/office/drawing/2014/main" id="{345D9CFF-C2B9-3945-BD88-33C8E7FB2DCA}"/>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C23C517E-F759-2D4D-8271-E61E5B5802FB}"/>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1C541955-2766-654B-8807-FC5267EC86F1}"/>
                </a:ext>
              </a:extLst>
            </p:cNvPr>
            <p:cNvGrpSpPr/>
            <p:nvPr/>
          </p:nvGrpSpPr>
          <p:grpSpPr>
            <a:xfrm>
              <a:off x="11023282" y="4170997"/>
              <a:ext cx="591502" cy="186690"/>
              <a:chOff x="11023282" y="4170997"/>
              <a:chExt cx="591502" cy="186690"/>
            </a:xfrm>
            <a:solidFill>
              <a:srgbClr val="E1001E"/>
            </a:solidFill>
          </p:grpSpPr>
          <p:sp>
            <p:nvSpPr>
              <p:cNvPr id="32" name="Graphic 3">
                <a:extLst>
                  <a:ext uri="{FF2B5EF4-FFF2-40B4-BE49-F238E27FC236}">
                    <a16:creationId xmlns:a16="http://schemas.microsoft.com/office/drawing/2014/main" id="{639C7B04-434F-A945-9D02-677B3E6C5059}"/>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494879C6-FE14-C244-ACAF-1A93C264AACD}"/>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6" name="Graphic 3">
              <a:extLst>
                <a:ext uri="{FF2B5EF4-FFF2-40B4-BE49-F238E27FC236}">
                  <a16:creationId xmlns:a16="http://schemas.microsoft.com/office/drawing/2014/main" id="{24C171F0-8034-9743-8C10-0AA6C97FC358}"/>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7" name="Graphic 3">
              <a:extLst>
                <a:ext uri="{FF2B5EF4-FFF2-40B4-BE49-F238E27FC236}">
                  <a16:creationId xmlns:a16="http://schemas.microsoft.com/office/drawing/2014/main" id="{0E3A1191-ECEE-7345-A237-B5D140C206E6}"/>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62C828B-AAD3-414F-BA33-270E0AEE02E4}"/>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9" name="Graphic 3">
              <a:extLst>
                <a:ext uri="{FF2B5EF4-FFF2-40B4-BE49-F238E27FC236}">
                  <a16:creationId xmlns:a16="http://schemas.microsoft.com/office/drawing/2014/main" id="{3CE568A3-141E-B74B-A880-136D74F12C99}"/>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B8C5C5AF-8F1F-5F4D-9023-A84645B6C24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6C97A78D-C2DB-3343-8F4B-C995A21F7606}"/>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42" name="Google Shape;173;p22">
            <a:extLst>
              <a:ext uri="{FF2B5EF4-FFF2-40B4-BE49-F238E27FC236}">
                <a16:creationId xmlns:a16="http://schemas.microsoft.com/office/drawing/2014/main" id="{5EED097C-29E7-BE4D-ACA6-09557C9AEB63}"/>
              </a:ext>
            </a:extLst>
          </p:cNvPr>
          <p:cNvSpPr>
            <a:spLocks noGrp="1"/>
          </p:cNvSpPr>
          <p:nvPr>
            <p:ph type="pic" idx="2"/>
          </p:nvPr>
        </p:nvSpPr>
        <p:spPr>
          <a:xfrm>
            <a:off x="-51392" y="-2053"/>
            <a:ext cx="7432493" cy="834104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50924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126FC2-B120-8340-B7E7-8BED7ABAEC6D}"/>
              </a:ext>
            </a:extLst>
          </p:cNvPr>
          <p:cNvSpPr/>
          <p:nvPr userDrawn="1"/>
        </p:nvSpPr>
        <p:spPr>
          <a:xfrm>
            <a:off x="8606" y="1"/>
            <a:ext cx="14621794" cy="8229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oogle Shape;198;p33">
            <a:extLst>
              <a:ext uri="{FF2B5EF4-FFF2-40B4-BE49-F238E27FC236}">
                <a16:creationId xmlns:a16="http://schemas.microsoft.com/office/drawing/2014/main" id="{FBDD1413-F4B9-5E41-90C5-4AA917B41B06}"/>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2667" y="3406579"/>
            <a:ext cx="6462533" cy="1416445"/>
          </a:xfrm>
          <a:prstGeom prst="rect">
            <a:avLst/>
          </a:prstGeom>
          <a:noFill/>
          <a:ln>
            <a:noFill/>
          </a:ln>
        </p:spPr>
      </p:pic>
      <p:sp>
        <p:nvSpPr>
          <p:cNvPr id="17" name="Google Shape;199;p33">
            <a:extLst>
              <a:ext uri="{FF2B5EF4-FFF2-40B4-BE49-F238E27FC236}">
                <a16:creationId xmlns:a16="http://schemas.microsoft.com/office/drawing/2014/main" id="{9ADA42CC-581A-834B-80FD-DA6C78ED7688}"/>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9" name="Graphic 13">
            <a:extLst>
              <a:ext uri="{FF2B5EF4-FFF2-40B4-BE49-F238E27FC236}">
                <a16:creationId xmlns:a16="http://schemas.microsoft.com/office/drawing/2014/main" id="{C7E72634-3D49-7D43-922C-1341F161B1E9}"/>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18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0" name="Graphic 13">
            <a:extLst>
              <a:ext uri="{FF2B5EF4-FFF2-40B4-BE49-F238E27FC236}">
                <a16:creationId xmlns:a16="http://schemas.microsoft.com/office/drawing/2014/main" id="{04AE1107-78A1-6F49-BB21-CC5EE58B667B}"/>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1000"/>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Tree>
    <p:extLst>
      <p:ext uri="{BB962C8B-B14F-4D97-AF65-F5344CB8AC3E}">
        <p14:creationId xmlns:p14="http://schemas.microsoft.com/office/powerpoint/2010/main" val="161317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215C6F-27F0-4249-8185-8A289C19F605}"/>
              </a:ext>
            </a:extLst>
          </p:cNvPr>
          <p:cNvGrpSpPr/>
          <p:nvPr userDrawn="1"/>
        </p:nvGrpSpPr>
        <p:grpSpPr>
          <a:xfrm>
            <a:off x="8010876" y="3809"/>
            <a:ext cx="6628129" cy="8229598"/>
            <a:chOff x="8010876" y="3809"/>
            <a:chExt cx="6628129" cy="8229598"/>
          </a:xfrm>
        </p:grpSpPr>
        <p:sp>
          <p:nvSpPr>
            <p:cNvPr id="10" name="Graphic 13">
              <a:extLst>
                <a:ext uri="{FF2B5EF4-FFF2-40B4-BE49-F238E27FC236}">
                  <a16:creationId xmlns:a16="http://schemas.microsoft.com/office/drawing/2014/main" id="{53E9C2D8-5276-AE48-8B50-743F3855C6E8}"/>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1" name="Graphic 13">
              <a:extLst>
                <a:ext uri="{FF2B5EF4-FFF2-40B4-BE49-F238E27FC236}">
                  <a16:creationId xmlns:a16="http://schemas.microsoft.com/office/drawing/2014/main" id="{9593481C-6F42-3A4B-8A7B-6F2ECCA30590}"/>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BB50478E-8213-3447-9CE7-C2C2F57C55BF}"/>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1;p37">
            <a:extLst>
              <a:ext uri="{FF2B5EF4-FFF2-40B4-BE49-F238E27FC236}">
                <a16:creationId xmlns:a16="http://schemas.microsoft.com/office/drawing/2014/main" id="{2A7FE68D-3658-ED40-8083-4B8589E33C7A}"/>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3;p37">
            <a:extLst>
              <a:ext uri="{FF2B5EF4-FFF2-40B4-BE49-F238E27FC236}">
                <a16:creationId xmlns:a16="http://schemas.microsoft.com/office/drawing/2014/main" id="{456E49D9-CFD4-CC40-B4AD-0B399DCB2FE7}"/>
              </a:ext>
            </a:extLst>
          </p:cNvPr>
          <p:cNvSpPr txBox="1">
            <a:spLocks noGrp="1"/>
          </p:cNvSpPr>
          <p:nvPr>
            <p:ph type="body" idx="1"/>
          </p:nvPr>
        </p:nvSpPr>
        <p:spPr>
          <a:xfrm>
            <a:off x="896937"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04;p37">
            <a:extLst>
              <a:ext uri="{FF2B5EF4-FFF2-40B4-BE49-F238E27FC236}">
                <a16:creationId xmlns:a16="http://schemas.microsoft.com/office/drawing/2014/main" id="{4F7EFE65-832E-554D-926B-C78E823ED57B}"/>
              </a:ext>
            </a:extLst>
          </p:cNvPr>
          <p:cNvSpPr txBox="1">
            <a:spLocks noGrp="1"/>
          </p:cNvSpPr>
          <p:nvPr>
            <p:ph type="body" idx="2"/>
          </p:nvPr>
        </p:nvSpPr>
        <p:spPr>
          <a:xfrm>
            <a:off x="882650" y="7098981"/>
            <a:ext cx="6963492"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05;p37">
            <a:extLst>
              <a:ext uri="{FF2B5EF4-FFF2-40B4-BE49-F238E27FC236}">
                <a16:creationId xmlns:a16="http://schemas.microsoft.com/office/drawing/2014/main" id="{1F62BA34-C35F-B74E-BA01-ACAE385581B7}"/>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Tree>
    <p:extLst>
      <p:ext uri="{BB962C8B-B14F-4D97-AF65-F5344CB8AC3E}">
        <p14:creationId xmlns:p14="http://schemas.microsoft.com/office/powerpoint/2010/main" val="321667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International">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41265D7-F400-D047-A90A-E2F70DD2AAD8}"/>
              </a:ext>
            </a:extLst>
          </p:cNvPr>
          <p:cNvGrpSpPr/>
          <p:nvPr userDrawn="1"/>
        </p:nvGrpSpPr>
        <p:grpSpPr>
          <a:xfrm>
            <a:off x="8010876" y="3809"/>
            <a:ext cx="6628129" cy="8229598"/>
            <a:chOff x="8010876" y="3809"/>
            <a:chExt cx="6628129" cy="8229598"/>
          </a:xfrm>
        </p:grpSpPr>
        <p:sp>
          <p:nvSpPr>
            <p:cNvPr id="16" name="Graphic 13">
              <a:extLst>
                <a:ext uri="{FF2B5EF4-FFF2-40B4-BE49-F238E27FC236}">
                  <a16:creationId xmlns:a16="http://schemas.microsoft.com/office/drawing/2014/main" id="{F933DC6E-A365-104F-8737-65E10BCE6805}"/>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17" name="Graphic 13">
              <a:extLst>
                <a:ext uri="{FF2B5EF4-FFF2-40B4-BE49-F238E27FC236}">
                  <a16:creationId xmlns:a16="http://schemas.microsoft.com/office/drawing/2014/main" id="{688DCB01-3417-E14D-BF65-B37D904736DC}"/>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FE8CD51F-D84C-F44D-8EC4-2DD0DD048D4A}"/>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4" name="Google Shape;207;p41">
            <a:extLst>
              <a:ext uri="{FF2B5EF4-FFF2-40B4-BE49-F238E27FC236}">
                <a16:creationId xmlns:a16="http://schemas.microsoft.com/office/drawing/2014/main" id="{29958A30-016B-BC44-8514-9B204B419631}"/>
              </a:ext>
            </a:extLst>
          </p:cNvPr>
          <p:cNvSpPr txBox="1"/>
          <p:nvPr userDrawn="1"/>
        </p:nvSpPr>
        <p:spPr>
          <a:xfrm>
            <a:off x="882649" y="2652501"/>
            <a:ext cx="5736875"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6" name="Google Shape;209;p41">
            <a:extLst>
              <a:ext uri="{FF2B5EF4-FFF2-40B4-BE49-F238E27FC236}">
                <a16:creationId xmlns:a16="http://schemas.microsoft.com/office/drawing/2014/main" id="{DFE39B50-11BB-104D-A46D-5263AA095690}"/>
              </a:ext>
            </a:extLst>
          </p:cNvPr>
          <p:cNvSpPr txBox="1">
            <a:spLocks noGrp="1"/>
          </p:cNvSpPr>
          <p:nvPr>
            <p:ph type="body" idx="1"/>
          </p:nvPr>
        </p:nvSpPr>
        <p:spPr>
          <a:xfrm>
            <a:off x="896936"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210;p41">
            <a:extLst>
              <a:ext uri="{FF2B5EF4-FFF2-40B4-BE49-F238E27FC236}">
                <a16:creationId xmlns:a16="http://schemas.microsoft.com/office/drawing/2014/main" id="{164F139B-0D9D-B54E-B273-0B73282FABCB}"/>
              </a:ext>
            </a:extLst>
          </p:cNvPr>
          <p:cNvSpPr txBox="1">
            <a:spLocks noGrp="1"/>
          </p:cNvSpPr>
          <p:nvPr>
            <p:ph type="body" idx="2"/>
          </p:nvPr>
        </p:nvSpPr>
        <p:spPr>
          <a:xfrm>
            <a:off x="882650" y="7098981"/>
            <a:ext cx="6949205"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8" name="Google Shape;211;p41">
            <a:extLst>
              <a:ext uri="{FF2B5EF4-FFF2-40B4-BE49-F238E27FC236}">
                <a16:creationId xmlns:a16="http://schemas.microsoft.com/office/drawing/2014/main" id="{4A368289-759F-6249-8101-DAFF7D9B903B}"/>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
        <p:nvSpPr>
          <p:cNvPr id="9" name="Google Shape;212;p41">
            <a:extLst>
              <a:ext uri="{FF2B5EF4-FFF2-40B4-BE49-F238E27FC236}">
                <a16:creationId xmlns:a16="http://schemas.microsoft.com/office/drawing/2014/main" id="{9A1E4476-2180-884C-9DEB-39437AEB8011}"/>
              </a:ext>
            </a:extLst>
          </p:cNvPr>
          <p:cNvSpPr txBox="1"/>
          <p:nvPr userDrawn="1"/>
        </p:nvSpPr>
        <p:spPr>
          <a:xfrm>
            <a:off x="4031639" y="2652501"/>
            <a:ext cx="2692839" cy="1276103"/>
          </a:xfrm>
          <a:prstGeom prst="rect">
            <a:avLst/>
          </a:prstGeom>
          <a:noFill/>
          <a:ln>
            <a:noFill/>
          </a:ln>
        </p:spPr>
        <p:txBody>
          <a:bodyPr spcFirstLastPara="1" wrap="square" lIns="0" tIns="9125" rIns="0" bIns="0" anchor="t" anchorCtr="0">
            <a:noAutofit/>
          </a:bodyPr>
          <a:lstStyle/>
          <a:p>
            <a:pPr marL="1270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Manufacturer </a:t>
            </a: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City, State 12345</a:t>
            </a:r>
            <a:endParaRPr sz="18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USA</a:t>
            </a:r>
            <a:endParaRPr sz="1800" b="0" i="0" u="none" strike="noStrike" cap="none">
              <a:solidFill>
                <a:schemeClr val="accent6"/>
              </a:solidFill>
              <a:latin typeface="Calibri"/>
              <a:ea typeface="Calibri"/>
              <a:cs typeface="Calibri"/>
              <a:sym typeface="Calibri"/>
            </a:endParaRPr>
          </a:p>
        </p:txBody>
      </p:sp>
      <p:sp>
        <p:nvSpPr>
          <p:cNvPr id="10" name="Google Shape;213;p41">
            <a:extLst>
              <a:ext uri="{FF2B5EF4-FFF2-40B4-BE49-F238E27FC236}">
                <a16:creationId xmlns:a16="http://schemas.microsoft.com/office/drawing/2014/main" id="{9EF48F69-0793-804D-94E5-0C5D5F5D086E}"/>
              </a:ext>
            </a:extLst>
          </p:cNvPr>
          <p:cNvSpPr txBox="1"/>
          <p:nvPr userDrawn="1"/>
        </p:nvSpPr>
        <p:spPr>
          <a:xfrm>
            <a:off x="7630131" y="2652501"/>
            <a:ext cx="3710799" cy="1219293"/>
          </a:xfrm>
          <a:prstGeom prst="rect">
            <a:avLst/>
          </a:prstGeom>
          <a:noFill/>
          <a:ln>
            <a:noFill/>
          </a:ln>
        </p:spPr>
        <p:txBody>
          <a:bodyPr spcFirstLastPara="1" wrap="square" lIns="0" tIns="9125" rIns="0" bIns="0" anchor="t" anchorCtr="0">
            <a:noAutofit/>
          </a:bodyPr>
          <a:lstStyle/>
          <a:p>
            <a:pPr marL="12700" marR="245109"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Name of EC Rep</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0" i="0" u="none" strike="noStrike" cap="none">
                <a:solidFill>
                  <a:schemeClr val="accent6"/>
                </a:solidFill>
                <a:latin typeface="Calibri"/>
                <a:ea typeface="Calibri"/>
                <a:cs typeface="Calibri"/>
                <a:sym typeface="Calibri"/>
              </a:rPr>
              <a:t>123 ABC Parkway </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22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Scheelevagen 17</a:t>
            </a:r>
            <a:endParaRPr sz="1400" b="0" i="0" u="none" strike="noStrike" cap="none">
              <a:solidFill>
                <a:srgbClr val="000000"/>
              </a:solidFill>
              <a:latin typeface="Arial"/>
              <a:ea typeface="Arial"/>
              <a:cs typeface="Arial"/>
              <a:sym typeface="Arial"/>
            </a:endParaRPr>
          </a:p>
          <a:p>
            <a:pPr marL="12700" marR="245109"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example: </a:t>
            </a:r>
            <a:r>
              <a:rPr lang="en-US" sz="1800" b="0" i="0" u="none" strike="noStrike" cap="none">
                <a:solidFill>
                  <a:schemeClr val="accent6"/>
                </a:solidFill>
                <a:latin typeface="Calibri"/>
                <a:ea typeface="Calibri"/>
                <a:cs typeface="Calibri"/>
                <a:sym typeface="Calibri"/>
              </a:rPr>
              <a:t>SE-223 Lund Sweden</a:t>
            </a:r>
            <a:endParaRPr sz="1800" b="0" i="0" u="none" strike="noStrike" cap="none">
              <a:solidFill>
                <a:schemeClr val="accent6"/>
              </a:solidFill>
              <a:latin typeface="Calibri"/>
              <a:ea typeface="Calibri"/>
              <a:cs typeface="Calibri"/>
              <a:sym typeface="Calibri"/>
            </a:endParaRPr>
          </a:p>
        </p:txBody>
      </p:sp>
      <p:sp>
        <p:nvSpPr>
          <p:cNvPr id="11" name="Google Shape;214;p41">
            <a:extLst>
              <a:ext uri="{FF2B5EF4-FFF2-40B4-BE49-F238E27FC236}">
                <a16:creationId xmlns:a16="http://schemas.microsoft.com/office/drawing/2014/main" id="{3DE8F3FD-B0A7-6844-8FD9-5C9D1964F618}"/>
              </a:ext>
            </a:extLst>
          </p:cNvPr>
          <p:cNvSpPr txBox="1"/>
          <p:nvPr userDrawn="1"/>
        </p:nvSpPr>
        <p:spPr>
          <a:xfrm>
            <a:off x="11039245" y="2652501"/>
            <a:ext cx="2933748" cy="2446182"/>
          </a:xfrm>
          <a:prstGeom prst="rect">
            <a:avLst/>
          </a:prstGeom>
          <a:noFill/>
          <a:ln>
            <a:noFill/>
          </a:ln>
        </p:spPr>
        <p:txBody>
          <a:bodyPr spcFirstLastPara="1" wrap="square" lIns="0" tIns="9125" rIns="0" bIns="0" anchor="t" anchorCtr="0">
            <a:no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Australian Headquarters</a:t>
            </a:r>
            <a:endParaRPr sz="2200" b="0" i="0" u="none" strike="noStrike" cap="none">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Pty Ltd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Suite 5.03, Building C</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11 Talavera Road</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Macquarie Park, NSW 2113</a:t>
            </a:r>
            <a:endParaRPr sz="1400" b="0" i="0" u="none" strike="noStrike" cap="none">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Australia </a:t>
            </a:r>
            <a:endParaRPr sz="1800" b="0" i="0" u="none" strike="noStrike" cap="none">
              <a:solidFill>
                <a:schemeClr val="accent6"/>
              </a:solidFill>
              <a:latin typeface="Calibri"/>
              <a:ea typeface="Calibri"/>
              <a:cs typeface="Calibri"/>
              <a:sym typeface="Calibri"/>
            </a:endParaRPr>
          </a:p>
        </p:txBody>
      </p:sp>
      <p:pic>
        <p:nvPicPr>
          <p:cNvPr id="12" name="Google Shape;215;p41">
            <a:extLst>
              <a:ext uri="{FF2B5EF4-FFF2-40B4-BE49-F238E27FC236}">
                <a16:creationId xmlns:a16="http://schemas.microsoft.com/office/drawing/2014/main" id="{45954DB6-3F3A-8144-B1BA-2F2EB74F81A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760323" y="2734628"/>
            <a:ext cx="203862" cy="202340"/>
          </a:xfrm>
          <a:prstGeom prst="rect">
            <a:avLst/>
          </a:prstGeom>
          <a:noFill/>
          <a:ln>
            <a:noFill/>
          </a:ln>
        </p:spPr>
      </p:pic>
      <p:pic>
        <p:nvPicPr>
          <p:cNvPr id="13" name="Google Shape;216;p41">
            <a:extLst>
              <a:ext uri="{FF2B5EF4-FFF2-40B4-BE49-F238E27FC236}">
                <a16:creationId xmlns:a16="http://schemas.microsoft.com/office/drawing/2014/main" id="{97B9A48A-C1A6-5346-A500-9252FB260A92}"/>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003404" y="2735800"/>
            <a:ext cx="540811" cy="201168"/>
          </a:xfrm>
          <a:prstGeom prst="rect">
            <a:avLst/>
          </a:prstGeom>
          <a:noFill/>
          <a:ln>
            <a:noFill/>
          </a:ln>
        </p:spPr>
      </p:pic>
      <p:pic>
        <p:nvPicPr>
          <p:cNvPr id="14" name="Google Shape;217;p41">
            <a:extLst>
              <a:ext uri="{FF2B5EF4-FFF2-40B4-BE49-F238E27FC236}">
                <a16:creationId xmlns:a16="http://schemas.microsoft.com/office/drawing/2014/main" id="{F6B4BCE4-929E-7145-B608-A1E7F3803270}"/>
              </a:ext>
            </a:extLst>
          </p:cNvPr>
          <p:cNvPicPr preferRelativeResize="0"/>
          <p:nvPr userDrawn="1"/>
        </p:nvPicPr>
        <p:blipFill rotWithShape="1">
          <a:blip r:embed="rId5">
            <a:alphaModFix/>
          </a:blip>
          <a:srcRect/>
          <a:stretch/>
        </p:blipFill>
        <p:spPr>
          <a:xfrm>
            <a:off x="10698935" y="2734628"/>
            <a:ext cx="300543" cy="202340"/>
          </a:xfrm>
          <a:prstGeom prst="rect">
            <a:avLst/>
          </a:prstGeom>
          <a:noFill/>
          <a:ln>
            <a:noFill/>
          </a:ln>
        </p:spPr>
      </p:pic>
    </p:spTree>
    <p:extLst>
      <p:ext uri="{BB962C8B-B14F-4D97-AF65-F5344CB8AC3E}">
        <p14:creationId xmlns:p14="http://schemas.microsoft.com/office/powerpoint/2010/main" val="11749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55951F49-26B0-4C99-8058-E9DFCFEF278B}" type="slidenum">
              <a:rPr lang="en-DE" smtClean="0"/>
              <a:t>‹#›</a:t>
            </a:fld>
            <a:endParaRPr lang="en-DE"/>
          </a:p>
        </p:txBody>
      </p:sp>
    </p:spTree>
    <p:extLst>
      <p:ext uri="{BB962C8B-B14F-4D97-AF65-F5344CB8AC3E}">
        <p14:creationId xmlns:p14="http://schemas.microsoft.com/office/powerpoint/2010/main" val="276243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97B8D-70D5-48B6-AED0-530DBA50D7BA}"/>
              </a:ext>
            </a:extLst>
          </p:cNvPr>
          <p:cNvSpPr>
            <a:spLocks noGrp="1"/>
          </p:cNvSpPr>
          <p:nvPr>
            <p:ph type="sldNum" sz="quarter" idx="10"/>
          </p:nvPr>
        </p:nvSpPr>
        <p:spPr/>
        <p:txBody>
          <a:bodyPr/>
          <a:lstStyle/>
          <a:p>
            <a:fld id="{D888F868-255D-B747-B6D4-EC545A4D9D04}" type="slidenum">
              <a:rPr lang="en-US" smtClean="0"/>
              <a:pPr/>
              <a:t>‹#›</a:t>
            </a:fld>
            <a:endParaRPr lang="en-US"/>
          </a:p>
        </p:txBody>
      </p:sp>
    </p:spTree>
    <p:extLst>
      <p:ext uri="{BB962C8B-B14F-4D97-AF65-F5344CB8AC3E}">
        <p14:creationId xmlns:p14="http://schemas.microsoft.com/office/powerpoint/2010/main" val="242513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balt Blue Title Slide O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E0F15F-1A53-CE43-B9C6-A56C969385A1}"/>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81D88B33-179D-224E-B3E7-8B892AA9DEFA}"/>
              </a:ext>
            </a:extLst>
          </p:cNvPr>
          <p:cNvSpPr/>
          <p:nvPr/>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53000"/>
            </a:schemeClr>
          </a:solidFill>
          <a:ln w="12692" cap="flat">
            <a:noFill/>
            <a:prstDash val="solid"/>
            <a:miter/>
          </a:ln>
          <a:effectLst>
            <a:outerShdw blurRad="652065" dist="38100" dir="10800000" sx="104000" sy="104000" algn="r" rotWithShape="0">
              <a:prstClr val="black">
                <a:alpha val="56234"/>
              </a:prstClr>
            </a:outerShdw>
          </a:effectLst>
        </p:spPr>
        <p:txBody>
          <a:bodyPr rtlCol="0" anchor="ctr"/>
          <a:lstStyle/>
          <a:p>
            <a:endParaRPr lang="en-US"/>
          </a:p>
        </p:txBody>
      </p:sp>
      <p:sp>
        <p:nvSpPr>
          <p:cNvPr id="16" name="Graphic 13">
            <a:extLst>
              <a:ext uri="{FF2B5EF4-FFF2-40B4-BE49-F238E27FC236}">
                <a16:creationId xmlns:a16="http://schemas.microsoft.com/office/drawing/2014/main" id="{81D88B33-179D-224E-B3E7-8B892AA9DEFA}"/>
              </a:ext>
            </a:extLst>
          </p:cNvPr>
          <p:cNvSpPr/>
          <p:nvPr/>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8945"/>
            </a:schemeClr>
          </a:solidFill>
          <a:ln w="12692" cap="flat">
            <a:noFill/>
            <a:prstDash val="solid"/>
            <a:miter/>
          </a:ln>
          <a:effectLst>
            <a:outerShdw blurRad="652065" dist="38100" dir="10800000" sx="114000" sy="114000" algn="r" rotWithShape="0">
              <a:prstClr val="black">
                <a:alpha val="56234"/>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6516C78A-9419-D44F-83AA-F1BA914280D5}"/>
              </a:ext>
            </a:extLst>
          </p:cNvPr>
          <p:cNvSpPr>
            <a:spLocks noGrp="1"/>
          </p:cNvSpPr>
          <p:nvPr>
            <p:ph type="sldNum" sz="quarter" idx="10"/>
          </p:nvPr>
        </p:nvSpPr>
        <p:spPr/>
        <p:txBody>
          <a:bodyPr/>
          <a:lstStyle/>
          <a:p>
            <a:fld id="{D888F868-255D-B747-B6D4-EC545A4D9D04}" type="slidenum">
              <a:rPr lang="en-US" smtClean="0"/>
              <a:pPr/>
              <a:t>‹#›</a:t>
            </a:fld>
            <a:endParaRPr lang="en-US"/>
          </a:p>
        </p:txBody>
      </p:sp>
      <p:pic>
        <p:nvPicPr>
          <p:cNvPr id="4" name="Google Shape;16;p6" descr="A picture containing icon&#10;&#10;Description automatically generated">
            <a:extLst>
              <a:ext uri="{FF2B5EF4-FFF2-40B4-BE49-F238E27FC236}">
                <a16:creationId xmlns:a16="http://schemas.microsoft.com/office/drawing/2014/main" id="{849C5447-DE3D-BA42-804F-6A7D87909644}"/>
              </a:ext>
            </a:extLst>
          </p:cNvPr>
          <p:cNvPicPr preferRelativeResize="0"/>
          <p:nvPr userDrawn="1"/>
        </p:nvPicPr>
        <p:blipFill rotWithShape="1">
          <a:blip r:embed="rId2">
            <a:alphaModFix/>
          </a:blip>
          <a:srcRect/>
          <a:stretch/>
        </p:blipFill>
        <p:spPr>
          <a:xfrm>
            <a:off x="0" y="11706079"/>
            <a:ext cx="14630400" cy="8229600"/>
          </a:xfrm>
          <a:prstGeom prst="rect">
            <a:avLst/>
          </a:prstGeom>
          <a:noFill/>
          <a:ln>
            <a:noFill/>
          </a:ln>
        </p:spPr>
      </p:pic>
      <p:pic>
        <p:nvPicPr>
          <p:cNvPr id="5" name="Google Shape;17;p6">
            <a:extLst>
              <a:ext uri="{FF2B5EF4-FFF2-40B4-BE49-F238E27FC236}">
                <a16:creationId xmlns:a16="http://schemas.microsoft.com/office/drawing/2014/main" id="{C5A7BD0F-8C5D-184B-9437-DE6143D88BB9}"/>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6" name="Google Shape;18;p6">
            <a:extLst>
              <a:ext uri="{FF2B5EF4-FFF2-40B4-BE49-F238E27FC236}">
                <a16:creationId xmlns:a16="http://schemas.microsoft.com/office/drawing/2014/main" id="{300C8635-8DFD-1844-A5C2-38CD5427B3B3}"/>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 name="Google Shape;19;p6">
            <a:extLst>
              <a:ext uri="{FF2B5EF4-FFF2-40B4-BE49-F238E27FC236}">
                <a16:creationId xmlns:a16="http://schemas.microsoft.com/office/drawing/2014/main" id="{199AAA79-978E-B446-A99A-4ACC39530194}"/>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marL="0" lvl="0" indent="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8" name="Google Shape;20;p6">
            <a:extLst>
              <a:ext uri="{FF2B5EF4-FFF2-40B4-BE49-F238E27FC236}">
                <a16:creationId xmlns:a16="http://schemas.microsoft.com/office/drawing/2014/main" id="{BA6876FB-0C00-9648-8D02-C5A55F9CAF06}"/>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9079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yaire Valu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7E0CCE8-C13A-AD40-8CCD-5C8DB0F051F5}"/>
              </a:ext>
            </a:extLst>
          </p:cNvPr>
          <p:cNvSpPr/>
          <p:nvPr userDrawn="1"/>
        </p:nvSpPr>
        <p:spPr>
          <a:xfrm>
            <a:off x="8606" y="1"/>
            <a:ext cx="14621794"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C6C5EC15-5B7C-5C43-8E00-0305BF8F72E6}"/>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accent3">
              <a:alpha val="46957"/>
            </a:schemeClr>
          </a:solidFill>
          <a:ln w="12692" cap="flat">
            <a:noFill/>
            <a:prstDash val="solid"/>
            <a:miter/>
          </a:ln>
          <a:effectLst>
            <a:outerShdw blurRad="652065" dist="38100" dir="10800000" sx="104000" sy="104000" algn="r" rotWithShape="0">
              <a:prstClr val="black">
                <a:alpha val="41000"/>
              </a:prstClr>
            </a:outerShdw>
          </a:effectLst>
        </p:spPr>
        <p:txBody>
          <a:bodyPr rtlCol="0" anchor="ctr"/>
          <a:lstStyle/>
          <a:p>
            <a:endParaRPr lang="en-US"/>
          </a:p>
        </p:txBody>
      </p:sp>
      <p:sp>
        <p:nvSpPr>
          <p:cNvPr id="16" name="Graphic 13">
            <a:extLst>
              <a:ext uri="{FF2B5EF4-FFF2-40B4-BE49-F238E27FC236}">
                <a16:creationId xmlns:a16="http://schemas.microsoft.com/office/drawing/2014/main" id="{2CF17318-A7FB-614F-BFF6-61F5759A8991}"/>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accent3">
              <a:alpha val="36047"/>
            </a:schemeClr>
          </a:solidFill>
          <a:ln w="12692" cap="flat">
            <a:noFill/>
            <a:prstDash val="solid"/>
            <a:miter/>
          </a:ln>
          <a:effectLst>
            <a:outerShdw blurRad="652065" dist="38100" dir="10800000" sx="114000" sy="114000" algn="r" rotWithShape="0">
              <a:prstClr val="black">
                <a:alpha val="36039"/>
              </a:prstClr>
            </a:outerShdw>
          </a:effectLst>
        </p:spPr>
        <p:txBody>
          <a:bodyPr rtlCol="0" anchor="ctr"/>
          <a:lstStyle/>
          <a:p>
            <a:endParaRPr lang="en-US"/>
          </a:p>
        </p:txBody>
      </p:sp>
      <p:sp>
        <p:nvSpPr>
          <p:cNvPr id="3" name="Slide Number Placeholder 2">
            <a:extLst>
              <a:ext uri="{FF2B5EF4-FFF2-40B4-BE49-F238E27FC236}">
                <a16:creationId xmlns:a16="http://schemas.microsoft.com/office/drawing/2014/main" id="{2F426A3F-EDF2-E54B-8431-268F8657FA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5" name="Google Shape;34;p9">
            <a:extLst>
              <a:ext uri="{FF2B5EF4-FFF2-40B4-BE49-F238E27FC236}">
                <a16:creationId xmlns:a16="http://schemas.microsoft.com/office/drawing/2014/main" id="{EDFAA78C-8FF8-4443-90CC-9BFA3C6E7CE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7" name="Picture 6" descr="A picture containing graphical user interface&#10;&#10;Description automatically generated">
            <a:extLst>
              <a:ext uri="{FF2B5EF4-FFF2-40B4-BE49-F238E27FC236}">
                <a16:creationId xmlns:a16="http://schemas.microsoft.com/office/drawing/2014/main" id="{75962A90-EF2A-5D40-A54E-0E69886F4F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18711" y="1290419"/>
            <a:ext cx="5019243" cy="1920240"/>
          </a:xfrm>
          <a:prstGeom prst="rect">
            <a:avLst/>
          </a:prstGeom>
        </p:spPr>
      </p:pic>
      <p:sp>
        <p:nvSpPr>
          <p:cNvPr id="8" name="TextBox 7">
            <a:extLst>
              <a:ext uri="{FF2B5EF4-FFF2-40B4-BE49-F238E27FC236}">
                <a16:creationId xmlns:a16="http://schemas.microsoft.com/office/drawing/2014/main" id="{30CE097B-BFE3-2841-BA24-CDAE035F68BC}"/>
              </a:ext>
            </a:extLst>
          </p:cNvPr>
          <p:cNvSpPr txBox="1"/>
          <p:nvPr userDrawn="1"/>
        </p:nvSpPr>
        <p:spPr>
          <a:xfrm>
            <a:off x="1786598" y="4079635"/>
            <a:ext cx="1473480"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One </a:t>
            </a:r>
          </a:p>
          <a:p>
            <a:r>
              <a:rPr lang="en-US" sz="3600" b="1">
                <a:solidFill>
                  <a:schemeClr val="bg1"/>
                </a:solidFill>
                <a:latin typeface="Calibri" panose="020F0502020204030204" pitchFamily="34" charset="0"/>
                <a:cs typeface="Calibri" panose="020F0502020204030204" pitchFamily="34" charset="0"/>
              </a:rPr>
              <a:t>Voice. </a:t>
            </a:r>
          </a:p>
        </p:txBody>
      </p:sp>
      <p:sp>
        <p:nvSpPr>
          <p:cNvPr id="9" name="TextBox 8">
            <a:extLst>
              <a:ext uri="{FF2B5EF4-FFF2-40B4-BE49-F238E27FC236}">
                <a16:creationId xmlns:a16="http://schemas.microsoft.com/office/drawing/2014/main" id="{8ABF8FC8-05B6-E542-B3D7-24B6610D4956}"/>
              </a:ext>
            </a:extLst>
          </p:cNvPr>
          <p:cNvSpPr txBox="1"/>
          <p:nvPr userDrawn="1"/>
        </p:nvSpPr>
        <p:spPr>
          <a:xfrm>
            <a:off x="4394796" y="4079634"/>
            <a:ext cx="1879041"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Patient </a:t>
            </a:r>
          </a:p>
          <a:p>
            <a:r>
              <a:rPr lang="en-US" sz="3600" b="1">
                <a:solidFill>
                  <a:schemeClr val="bg1"/>
                </a:solidFill>
                <a:latin typeface="Calibri" panose="020F0502020204030204" pitchFamily="34" charset="0"/>
                <a:cs typeface="Calibri" panose="020F0502020204030204" pitchFamily="34" charset="0"/>
              </a:rPr>
              <a:t>Purpose.</a:t>
            </a:r>
          </a:p>
        </p:txBody>
      </p:sp>
      <p:sp>
        <p:nvSpPr>
          <p:cNvPr id="10" name="TextBox 9">
            <a:extLst>
              <a:ext uri="{FF2B5EF4-FFF2-40B4-BE49-F238E27FC236}">
                <a16:creationId xmlns:a16="http://schemas.microsoft.com/office/drawing/2014/main" id="{88C20D25-C039-D241-A1A3-4B68D54BF90F}"/>
              </a:ext>
            </a:extLst>
          </p:cNvPr>
          <p:cNvSpPr txBox="1"/>
          <p:nvPr userDrawn="1"/>
        </p:nvSpPr>
        <p:spPr>
          <a:xfrm>
            <a:off x="7408553" y="4079634"/>
            <a:ext cx="2036135"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Promises </a:t>
            </a:r>
          </a:p>
          <a:p>
            <a:r>
              <a:rPr lang="en-US" sz="3600" b="1">
                <a:solidFill>
                  <a:schemeClr val="bg1"/>
                </a:solidFill>
                <a:latin typeface="Calibri" panose="020F0502020204030204" pitchFamily="34" charset="0"/>
                <a:cs typeface="Calibri" panose="020F0502020204030204" pitchFamily="34" charset="0"/>
              </a:rPr>
              <a:t>Kept. </a:t>
            </a:r>
          </a:p>
        </p:txBody>
      </p:sp>
      <p:sp>
        <p:nvSpPr>
          <p:cNvPr id="11" name="TextBox 10">
            <a:extLst>
              <a:ext uri="{FF2B5EF4-FFF2-40B4-BE49-F238E27FC236}">
                <a16:creationId xmlns:a16="http://schemas.microsoft.com/office/drawing/2014/main" id="{ADDF73C8-DFFC-7A47-B78F-CBA35756BDFE}"/>
              </a:ext>
            </a:extLst>
          </p:cNvPr>
          <p:cNvSpPr txBox="1"/>
          <p:nvPr userDrawn="1"/>
        </p:nvSpPr>
        <p:spPr>
          <a:xfrm>
            <a:off x="10702837" y="4079634"/>
            <a:ext cx="2393604" cy="1200329"/>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Expansive </a:t>
            </a:r>
          </a:p>
          <a:p>
            <a:r>
              <a:rPr lang="en-US" sz="3600" b="1">
                <a:solidFill>
                  <a:schemeClr val="bg1"/>
                </a:solidFill>
                <a:latin typeface="Calibri" panose="020F0502020204030204" pitchFamily="34" charset="0"/>
                <a:cs typeface="Calibri" panose="020F0502020204030204" pitchFamily="34" charset="0"/>
              </a:rPr>
              <a:t>Innovation.</a:t>
            </a:r>
          </a:p>
        </p:txBody>
      </p:sp>
      <p:sp>
        <p:nvSpPr>
          <p:cNvPr id="12" name="TextBox 11">
            <a:extLst>
              <a:ext uri="{FF2B5EF4-FFF2-40B4-BE49-F238E27FC236}">
                <a16:creationId xmlns:a16="http://schemas.microsoft.com/office/drawing/2014/main" id="{E94942F3-C84F-004D-9365-0D1252F0FB25}"/>
              </a:ext>
            </a:extLst>
          </p:cNvPr>
          <p:cNvSpPr txBox="1"/>
          <p:nvPr userDrawn="1"/>
        </p:nvSpPr>
        <p:spPr>
          <a:xfrm>
            <a:off x="7348971" y="1655798"/>
            <a:ext cx="4458272" cy="1015663"/>
          </a:xfrm>
          <a:prstGeom prst="rect">
            <a:avLst/>
          </a:prstGeom>
          <a:noFill/>
        </p:spPr>
        <p:txBody>
          <a:bodyPr wrap="none" rtlCol="0">
            <a:spAutoFit/>
          </a:bodyPr>
          <a:lstStyle/>
          <a:p>
            <a:r>
              <a:rPr lang="en-US" sz="6000" b="1">
                <a:solidFill>
                  <a:schemeClr val="bg1"/>
                </a:solidFill>
              </a:rPr>
              <a:t>Our Values </a:t>
            </a:r>
          </a:p>
        </p:txBody>
      </p:sp>
      <p:cxnSp>
        <p:nvCxnSpPr>
          <p:cNvPr id="13" name="Straight Connector 12">
            <a:extLst>
              <a:ext uri="{FF2B5EF4-FFF2-40B4-BE49-F238E27FC236}">
                <a16:creationId xmlns:a16="http://schemas.microsoft.com/office/drawing/2014/main" id="{21CAC907-4CC4-CF4F-954E-B3B1F30B6D49}"/>
              </a:ext>
            </a:extLst>
          </p:cNvPr>
          <p:cNvCxnSpPr>
            <a:cxnSpLocks/>
          </p:cNvCxnSpPr>
          <p:nvPr userDrawn="1"/>
        </p:nvCxnSpPr>
        <p:spPr>
          <a:xfrm>
            <a:off x="7190110" y="1364562"/>
            <a:ext cx="0" cy="1674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88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al Few Objectives">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40D723B-1932-AF49-954E-3472F02C98C1}"/>
              </a:ext>
            </a:extLst>
          </p:cNvPr>
          <p:cNvGrpSpPr/>
          <p:nvPr userDrawn="1"/>
        </p:nvGrpSpPr>
        <p:grpSpPr>
          <a:xfrm>
            <a:off x="0" y="4547"/>
            <a:ext cx="7733912" cy="8229599"/>
            <a:chOff x="0" y="-7028"/>
            <a:chExt cx="7733912" cy="8229599"/>
          </a:xfrm>
        </p:grpSpPr>
        <p:sp>
          <p:nvSpPr>
            <p:cNvPr id="21" name="Graphic 2">
              <a:extLst>
                <a:ext uri="{FF2B5EF4-FFF2-40B4-BE49-F238E27FC236}">
                  <a16:creationId xmlns:a16="http://schemas.microsoft.com/office/drawing/2014/main" id="{92026CA1-32F2-DB4D-89D5-7AF69BC0D2DD}"/>
                </a:ext>
              </a:extLst>
            </p:cNvPr>
            <p:cNvSpPr/>
            <p:nvPr/>
          </p:nvSpPr>
          <p:spPr>
            <a:xfrm rot="10800000">
              <a:off x="0" y="-7028"/>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a:effectLst/>
          </p:spPr>
          <p:txBody>
            <a:bodyPr rtlCol="0" anchor="ctr"/>
            <a:lstStyle/>
            <a:p>
              <a:endParaRPr lang="en-US"/>
            </a:p>
          </p:txBody>
        </p:sp>
        <p:sp>
          <p:nvSpPr>
            <p:cNvPr id="22" name="Graphic 2">
              <a:extLst>
                <a:ext uri="{FF2B5EF4-FFF2-40B4-BE49-F238E27FC236}">
                  <a16:creationId xmlns:a16="http://schemas.microsoft.com/office/drawing/2014/main" id="{501E40B5-A6E9-744E-BFAE-092D2918D0A4}"/>
                </a:ext>
              </a:extLst>
            </p:cNvPr>
            <p:cNvSpPr/>
            <p:nvPr/>
          </p:nvSpPr>
          <p:spPr>
            <a:xfrm rot="10800000">
              <a:off x="450023" y="-7028"/>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chemeClr val="accent6"/>
            </a:solidFill>
            <a:ln w="12692" cap="flat">
              <a:noFill/>
              <a:prstDash val="solid"/>
              <a:miter/>
            </a:ln>
            <a:effectLst/>
          </p:spPr>
          <p:txBody>
            <a:bodyPr rtlCol="0" anchor="ctr"/>
            <a:lstStyle/>
            <a:p>
              <a:endParaRPr lang="en-US"/>
            </a:p>
          </p:txBody>
        </p:sp>
        <p:sp>
          <p:nvSpPr>
            <p:cNvPr id="23" name="Graphic 2">
              <a:extLst>
                <a:ext uri="{FF2B5EF4-FFF2-40B4-BE49-F238E27FC236}">
                  <a16:creationId xmlns:a16="http://schemas.microsoft.com/office/drawing/2014/main" id="{4B34E56B-74F7-E04F-AF74-D2A6FF66A450}"/>
                </a:ext>
              </a:extLst>
            </p:cNvPr>
            <p:cNvSpPr/>
            <p:nvPr/>
          </p:nvSpPr>
          <p:spPr>
            <a:xfrm rot="10800000">
              <a:off x="4524623" y="-7028"/>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chemeClr val="accent6"/>
            </a:solidFill>
            <a:ln w="12692" cap="flat">
              <a:noFill/>
              <a:prstDash val="solid"/>
              <a:miter/>
            </a:ln>
            <a:effectLst/>
          </p:spPr>
          <p:txBody>
            <a:bodyPr rtlCol="0" anchor="ctr"/>
            <a:lstStyle/>
            <a:p>
              <a:endParaRPr lang="en-US"/>
            </a:p>
          </p:txBody>
        </p:sp>
      </p:grpSp>
      <p:grpSp>
        <p:nvGrpSpPr>
          <p:cNvPr id="24" name="Group 23">
            <a:extLst>
              <a:ext uri="{FF2B5EF4-FFF2-40B4-BE49-F238E27FC236}">
                <a16:creationId xmlns:a16="http://schemas.microsoft.com/office/drawing/2014/main" id="{D04CB695-5A19-574F-BB08-1F723DA1414F}"/>
              </a:ext>
            </a:extLst>
          </p:cNvPr>
          <p:cNvGrpSpPr/>
          <p:nvPr userDrawn="1"/>
        </p:nvGrpSpPr>
        <p:grpSpPr>
          <a:xfrm rot="10800000">
            <a:off x="1" y="4546"/>
            <a:ext cx="7733912" cy="8229599"/>
            <a:chOff x="6880632" y="-1"/>
            <a:chExt cx="7733912" cy="8229599"/>
          </a:xfrm>
        </p:grpSpPr>
        <p:sp>
          <p:nvSpPr>
            <p:cNvPr id="25" name="Graphic 2">
              <a:extLst>
                <a:ext uri="{FF2B5EF4-FFF2-40B4-BE49-F238E27FC236}">
                  <a16:creationId xmlns:a16="http://schemas.microsoft.com/office/drawing/2014/main" id="{ABC33E20-19A1-9245-A037-E45CB50E1267}"/>
                </a:ext>
              </a:extLst>
            </p:cNvPr>
            <p:cNvSpPr/>
            <p:nvPr/>
          </p:nvSpPr>
          <p:spPr>
            <a:xfrm>
              <a:off x="12466975" y="-1"/>
              <a:ext cx="2147569" cy="8229599"/>
            </a:xfrm>
            <a:custGeom>
              <a:avLst/>
              <a:gdLst>
                <a:gd name="connsiteX0" fmla="*/ 0 w 2147569"/>
                <a:gd name="connsiteY0" fmla="*/ 0 h 8229599"/>
                <a:gd name="connsiteX1" fmla="*/ 1678939 w 2147569"/>
                <a:gd name="connsiteY1" fmla="*/ 5543550 h 8229599"/>
                <a:gd name="connsiteX2" fmla="*/ 1318261 w 2147569"/>
                <a:gd name="connsiteY2" fmla="*/ 8229599 h 8229599"/>
                <a:gd name="connsiteX3" fmla="*/ 2147570 w 2147569"/>
                <a:gd name="connsiteY3" fmla="*/ 8229599 h 8229599"/>
                <a:gd name="connsiteX4" fmla="*/ 2147570 w 2147569"/>
                <a:gd name="connsiteY4" fmla="*/ 0 h 8229599"/>
                <a:gd name="connsiteX5" fmla="*/ 0 w 2147569"/>
                <a:gd name="connsiteY5"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569" h="8229599">
                  <a:moveTo>
                    <a:pt x="0" y="0"/>
                  </a:moveTo>
                  <a:cubicBezTo>
                    <a:pt x="1055370" y="1550670"/>
                    <a:pt x="1678939" y="3467100"/>
                    <a:pt x="1678939" y="5543550"/>
                  </a:cubicBezTo>
                  <a:cubicBezTo>
                    <a:pt x="1678939" y="6476999"/>
                    <a:pt x="1553210" y="7378699"/>
                    <a:pt x="1318261" y="8229599"/>
                  </a:cubicBezTo>
                  <a:lnTo>
                    <a:pt x="2147570" y="8229599"/>
                  </a:lnTo>
                  <a:lnTo>
                    <a:pt x="2147570" y="0"/>
                  </a:lnTo>
                  <a:lnTo>
                    <a:pt x="0" y="0"/>
                  </a:lnTo>
                  <a:close/>
                </a:path>
              </a:pathLst>
            </a:custGeom>
            <a:solidFill>
              <a:schemeClr val="accent6"/>
            </a:solidFill>
            <a:ln w="12692"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6216605C-12FC-3C48-9E5D-395DEA14608B}"/>
                </a:ext>
              </a:extLst>
            </p:cNvPr>
            <p:cNvSpPr/>
            <p:nvPr/>
          </p:nvSpPr>
          <p:spPr>
            <a:xfrm>
              <a:off x="7893263" y="-1"/>
              <a:ext cx="6271258" cy="8229599"/>
            </a:xfrm>
            <a:custGeom>
              <a:avLst/>
              <a:gdLst>
                <a:gd name="connsiteX0" fmla="*/ 4593590 w 6271258"/>
                <a:gd name="connsiteY0" fmla="*/ 0 h 8229599"/>
                <a:gd name="connsiteX1" fmla="*/ 1835150 w 6271258"/>
                <a:gd name="connsiteY1" fmla="*/ 0 h 8229599"/>
                <a:gd name="connsiteX2" fmla="*/ 2176780 w 6271258"/>
                <a:gd name="connsiteY2" fmla="*/ 2435860 h 8229599"/>
                <a:gd name="connsiteX3" fmla="*/ 0 w 6271258"/>
                <a:gd name="connsiteY3" fmla="*/ 8229599 h 8229599"/>
                <a:gd name="connsiteX4" fmla="*/ 5910579 w 6271258"/>
                <a:gd name="connsiteY4" fmla="*/ 8229599 h 8229599"/>
                <a:gd name="connsiteX5" fmla="*/ 6271259 w 6271258"/>
                <a:gd name="connsiteY5" fmla="*/ 5543550 h 8229599"/>
                <a:gd name="connsiteX6" fmla="*/ 4593590 w 6271258"/>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258" h="8229599">
                  <a:moveTo>
                    <a:pt x="4593590" y="0"/>
                  </a:moveTo>
                  <a:lnTo>
                    <a:pt x="1835150" y="0"/>
                  </a:lnTo>
                  <a:cubicBezTo>
                    <a:pt x="2057400" y="773430"/>
                    <a:pt x="2176780" y="1590040"/>
                    <a:pt x="2176780" y="2435860"/>
                  </a:cubicBezTo>
                  <a:cubicBezTo>
                    <a:pt x="2176780" y="4654550"/>
                    <a:pt x="1355090" y="6681469"/>
                    <a:pt x="0" y="8229599"/>
                  </a:cubicBezTo>
                  <a:lnTo>
                    <a:pt x="5910579" y="8229599"/>
                  </a:lnTo>
                  <a:cubicBezTo>
                    <a:pt x="6145529" y="7378699"/>
                    <a:pt x="6271259" y="6476999"/>
                    <a:pt x="6271259" y="5543550"/>
                  </a:cubicBezTo>
                  <a:cubicBezTo>
                    <a:pt x="6271259" y="3467100"/>
                    <a:pt x="5647690" y="1550670"/>
                    <a:pt x="4593590" y="0"/>
                  </a:cubicBezTo>
                  <a:close/>
                </a:path>
              </a:pathLst>
            </a:custGeom>
            <a:solidFill>
              <a:srgbClr val="1F1650">
                <a:alpha val="65676"/>
              </a:srgbClr>
            </a:solidFill>
            <a:ln w="12692" cap="flat">
              <a:noFill/>
              <a:prstDash val="solid"/>
              <a:miter/>
            </a:ln>
            <a:effectLst>
              <a:outerShdw blurRad="615057" dist="38100" algn="l" rotWithShape="0">
                <a:prstClr val="black">
                  <a:alpha val="48227"/>
                </a:prstClr>
              </a:outerShdw>
            </a:effectLst>
          </p:spPr>
          <p:txBody>
            <a:bodyPr rtlCol="0" anchor="ctr"/>
            <a:lstStyle/>
            <a:p>
              <a:endParaRPr lang="en-US"/>
            </a:p>
          </p:txBody>
        </p:sp>
        <p:sp>
          <p:nvSpPr>
            <p:cNvPr id="27" name="Graphic 2">
              <a:extLst>
                <a:ext uri="{FF2B5EF4-FFF2-40B4-BE49-F238E27FC236}">
                  <a16:creationId xmlns:a16="http://schemas.microsoft.com/office/drawing/2014/main" id="{B54543D2-7ED0-3747-B010-A43D8A1A8D4D}"/>
                </a:ext>
              </a:extLst>
            </p:cNvPr>
            <p:cNvSpPr/>
            <p:nvPr/>
          </p:nvSpPr>
          <p:spPr>
            <a:xfrm>
              <a:off x="6880632" y="-1"/>
              <a:ext cx="3209289" cy="8229599"/>
            </a:xfrm>
            <a:custGeom>
              <a:avLst/>
              <a:gdLst>
                <a:gd name="connsiteX0" fmla="*/ 2867660 w 3209289"/>
                <a:gd name="connsiteY0" fmla="*/ 0 h 8229599"/>
                <a:gd name="connsiteX1" fmla="*/ 1506220 w 3209289"/>
                <a:gd name="connsiteY1" fmla="*/ 0 h 8229599"/>
                <a:gd name="connsiteX2" fmla="*/ 1751330 w 3209289"/>
                <a:gd name="connsiteY2" fmla="*/ 1437640 h 8229599"/>
                <a:gd name="connsiteX3" fmla="*/ 0 w 3209289"/>
                <a:gd name="connsiteY3" fmla="*/ 8229599 h 8229599"/>
                <a:gd name="connsiteX4" fmla="*/ 1032510 w 3209289"/>
                <a:gd name="connsiteY4" fmla="*/ 8229599 h 8229599"/>
                <a:gd name="connsiteX5" fmla="*/ 3209290 w 3209289"/>
                <a:gd name="connsiteY5" fmla="*/ 2435860 h 8229599"/>
                <a:gd name="connsiteX6" fmla="*/ 2867660 w 3209289"/>
                <a:gd name="connsiteY6" fmla="*/ 0 h 822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289" h="8229599">
                  <a:moveTo>
                    <a:pt x="2867660" y="0"/>
                  </a:moveTo>
                  <a:lnTo>
                    <a:pt x="1506220" y="0"/>
                  </a:lnTo>
                  <a:cubicBezTo>
                    <a:pt x="1620520" y="466090"/>
                    <a:pt x="1703070" y="946150"/>
                    <a:pt x="1751330" y="1437640"/>
                  </a:cubicBezTo>
                  <a:cubicBezTo>
                    <a:pt x="1997710" y="3937000"/>
                    <a:pt x="1320800" y="6313170"/>
                    <a:pt x="0" y="8229599"/>
                  </a:cubicBezTo>
                  <a:lnTo>
                    <a:pt x="1032510" y="8229599"/>
                  </a:lnTo>
                  <a:cubicBezTo>
                    <a:pt x="2387600" y="6681469"/>
                    <a:pt x="3209290" y="4654550"/>
                    <a:pt x="3209290" y="2435860"/>
                  </a:cubicBezTo>
                  <a:cubicBezTo>
                    <a:pt x="3209290" y="1590040"/>
                    <a:pt x="3089910" y="773430"/>
                    <a:pt x="2867660" y="0"/>
                  </a:cubicBezTo>
                  <a:close/>
                </a:path>
              </a:pathLst>
            </a:custGeom>
            <a:solidFill>
              <a:srgbClr val="1A1F6C">
                <a:alpha val="65000"/>
              </a:srgbClr>
            </a:solidFill>
            <a:ln w="12692" cap="flat">
              <a:noFill/>
              <a:prstDash val="solid"/>
              <a:miter/>
            </a:ln>
            <a:effectLst>
              <a:outerShdw blurRad="603150" dist="38100" algn="l" rotWithShape="0">
                <a:prstClr val="black">
                  <a:alpha val="55000"/>
                </a:prstClr>
              </a:outerShdw>
            </a:effectLst>
          </p:spPr>
          <p:txBody>
            <a:bodyPr rtlCol="0" anchor="ctr"/>
            <a:lstStyle/>
            <a:p>
              <a:endParaRPr lang="en-US"/>
            </a:p>
          </p:txBody>
        </p:sp>
      </p:grpSp>
      <p:sp>
        <p:nvSpPr>
          <p:cNvPr id="3" name="Slide Number Placeholder 2">
            <a:extLst>
              <a:ext uri="{FF2B5EF4-FFF2-40B4-BE49-F238E27FC236}">
                <a16:creationId xmlns:a16="http://schemas.microsoft.com/office/drawing/2014/main" id="{15F08E1E-DEC7-AF4B-AF0A-B194FA5B4F0D}"/>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7" name="Google Shape;39;p10">
            <a:extLst>
              <a:ext uri="{FF2B5EF4-FFF2-40B4-BE49-F238E27FC236}">
                <a16:creationId xmlns:a16="http://schemas.microsoft.com/office/drawing/2014/main" id="{67468B56-464D-6F49-B736-84BCE2B68BA6}"/>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pic>
        <p:nvPicPr>
          <p:cNvPr id="16" name="Google Shape;48;p10">
            <a:extLst>
              <a:ext uri="{FF2B5EF4-FFF2-40B4-BE49-F238E27FC236}">
                <a16:creationId xmlns:a16="http://schemas.microsoft.com/office/drawing/2014/main" id="{CD1D4637-B50D-1646-8315-3DD6D03F9B8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grpSp>
        <p:nvGrpSpPr>
          <p:cNvPr id="2" name="Group 1">
            <a:extLst>
              <a:ext uri="{FF2B5EF4-FFF2-40B4-BE49-F238E27FC236}">
                <a16:creationId xmlns:a16="http://schemas.microsoft.com/office/drawing/2014/main" id="{B0A48337-F95A-7942-83EA-615D30225742}"/>
              </a:ext>
            </a:extLst>
          </p:cNvPr>
          <p:cNvGrpSpPr/>
          <p:nvPr userDrawn="1"/>
        </p:nvGrpSpPr>
        <p:grpSpPr>
          <a:xfrm>
            <a:off x="7311618" y="2270958"/>
            <a:ext cx="6752766" cy="3727441"/>
            <a:chOff x="7311618" y="2074766"/>
            <a:chExt cx="6752766" cy="3727441"/>
          </a:xfrm>
        </p:grpSpPr>
        <p:sp>
          <p:nvSpPr>
            <p:cNvPr id="13" name="Google Shape;45;p10">
              <a:extLst>
                <a:ext uri="{FF2B5EF4-FFF2-40B4-BE49-F238E27FC236}">
                  <a16:creationId xmlns:a16="http://schemas.microsoft.com/office/drawing/2014/main" id="{25306CA6-FB63-E344-992F-D7AA58F7A1A8}"/>
                </a:ext>
              </a:extLst>
            </p:cNvPr>
            <p:cNvSpPr txBox="1"/>
            <p:nvPr userDrawn="1"/>
          </p:nvSpPr>
          <p:spPr>
            <a:xfrm>
              <a:off x="8070041" y="2246679"/>
              <a:ext cx="5994343"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Optimize financial resources for innovation and transformation</a:t>
              </a:r>
            </a:p>
          </p:txBody>
        </p:sp>
        <p:sp>
          <p:nvSpPr>
            <p:cNvPr id="14" name="Google Shape;46;p10">
              <a:extLst>
                <a:ext uri="{FF2B5EF4-FFF2-40B4-BE49-F238E27FC236}">
                  <a16:creationId xmlns:a16="http://schemas.microsoft.com/office/drawing/2014/main" id="{08817895-FC50-B744-A261-EB408EE523C2}"/>
                </a:ext>
              </a:extLst>
            </p:cNvPr>
            <p:cNvSpPr txBox="1"/>
            <p:nvPr userDrawn="1"/>
          </p:nvSpPr>
          <p:spPr>
            <a:xfrm>
              <a:off x="8070041" y="3510378"/>
              <a:ext cx="5785107" cy="677621"/>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Prioritize &amp; resource to execute on NPI, commercialization and globalization initiatives</a:t>
              </a:r>
            </a:p>
          </p:txBody>
        </p:sp>
        <p:sp>
          <p:nvSpPr>
            <p:cNvPr id="15" name="Google Shape;47;p10">
              <a:extLst>
                <a:ext uri="{FF2B5EF4-FFF2-40B4-BE49-F238E27FC236}">
                  <a16:creationId xmlns:a16="http://schemas.microsoft.com/office/drawing/2014/main" id="{2A912958-D952-A645-AF95-A7E8C96FC1D4}"/>
                </a:ext>
              </a:extLst>
            </p:cNvPr>
            <p:cNvSpPr txBox="1"/>
            <p:nvPr userDrawn="1"/>
          </p:nvSpPr>
          <p:spPr>
            <a:xfrm>
              <a:off x="8070041" y="5118898"/>
              <a:ext cx="5994343" cy="345223"/>
            </a:xfrm>
            <a:prstGeom prst="rect">
              <a:avLst/>
            </a:prstGeom>
            <a:noFill/>
            <a:ln>
              <a:noFill/>
            </a:ln>
          </p:spPr>
          <p:txBody>
            <a:bodyPr spcFirstLastPara="1" wrap="square" lIns="0" tIns="12700" rIns="0" bIns="0" anchor="b" anchorCtr="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accent6"/>
                  </a:solidFill>
                  <a:latin typeface="Calibri"/>
                  <a:ea typeface="Calibri"/>
                  <a:cs typeface="Calibri"/>
                  <a:sym typeface="Calibri"/>
                </a:rPr>
                <a:t>Make </a:t>
              </a:r>
              <a:r>
                <a:rPr lang="en-US" sz="2400" b="0" i="0" u="none" strike="noStrike" cap="none" err="1">
                  <a:solidFill>
                    <a:schemeClr val="accent6"/>
                  </a:solidFill>
                  <a:latin typeface="Calibri"/>
                  <a:ea typeface="Calibri"/>
                  <a:cs typeface="Calibri"/>
                  <a:sym typeface="Calibri"/>
                </a:rPr>
                <a:t>Vyaire</a:t>
              </a:r>
              <a:r>
                <a:rPr lang="en-US" sz="2400" b="0" i="0" u="none" strike="noStrike" cap="none">
                  <a:solidFill>
                    <a:schemeClr val="accent6"/>
                  </a:solidFill>
                  <a:latin typeface="Calibri"/>
                  <a:ea typeface="Calibri"/>
                  <a:cs typeface="Calibri"/>
                  <a:sym typeface="Calibri"/>
                </a:rPr>
                <a:t> a great place to work</a:t>
              </a:r>
              <a:endParaRPr sz="1400" b="0" i="0" u="none" strike="noStrike" cap="none">
                <a:solidFill>
                  <a:srgbClr val="000000"/>
                </a:solidFill>
                <a:latin typeface="Arial"/>
                <a:ea typeface="Arial"/>
                <a:cs typeface="Arial"/>
                <a:sym typeface="Arial"/>
              </a:endParaRPr>
            </a:p>
          </p:txBody>
        </p:sp>
        <p:sp>
          <p:nvSpPr>
            <p:cNvPr id="17" name="Google Shape;49;p10">
              <a:extLst>
                <a:ext uri="{FF2B5EF4-FFF2-40B4-BE49-F238E27FC236}">
                  <a16:creationId xmlns:a16="http://schemas.microsoft.com/office/drawing/2014/main" id="{43F8AAC8-AC3F-6E49-9604-764730D0B67B}"/>
                </a:ext>
              </a:extLst>
            </p:cNvPr>
            <p:cNvSpPr/>
            <p:nvPr userDrawn="1"/>
          </p:nvSpPr>
          <p:spPr>
            <a:xfrm>
              <a:off x="7311618" y="2074766"/>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1</a:t>
              </a:r>
              <a:endParaRPr sz="6000" b="1" i="0" u="none" strike="noStrike" cap="none">
                <a:solidFill>
                  <a:srgbClr val="002060"/>
                </a:solidFill>
                <a:latin typeface="Arial"/>
                <a:ea typeface="Arial"/>
                <a:cs typeface="Arial"/>
                <a:sym typeface="Arial"/>
              </a:endParaRPr>
            </a:p>
          </p:txBody>
        </p:sp>
        <p:sp>
          <p:nvSpPr>
            <p:cNvPr id="18" name="Google Shape;50;p10">
              <a:extLst>
                <a:ext uri="{FF2B5EF4-FFF2-40B4-BE49-F238E27FC236}">
                  <a16:creationId xmlns:a16="http://schemas.microsoft.com/office/drawing/2014/main" id="{B41D5997-AFAD-984A-A3B8-164C8790670B}"/>
                </a:ext>
              </a:extLst>
            </p:cNvPr>
            <p:cNvSpPr/>
            <p:nvPr userDrawn="1"/>
          </p:nvSpPr>
          <p:spPr>
            <a:xfrm>
              <a:off x="7311618" y="3341358"/>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2</a:t>
              </a:r>
              <a:endParaRPr sz="6000" b="1" i="0" u="none" strike="noStrike" cap="none">
                <a:solidFill>
                  <a:srgbClr val="002060"/>
                </a:solidFill>
                <a:latin typeface="Arial"/>
                <a:ea typeface="Arial"/>
                <a:cs typeface="Arial"/>
                <a:sym typeface="Arial"/>
              </a:endParaRPr>
            </a:p>
          </p:txBody>
        </p:sp>
        <p:sp>
          <p:nvSpPr>
            <p:cNvPr id="19" name="Google Shape;51;p10">
              <a:extLst>
                <a:ext uri="{FF2B5EF4-FFF2-40B4-BE49-F238E27FC236}">
                  <a16:creationId xmlns:a16="http://schemas.microsoft.com/office/drawing/2014/main" id="{D622FC9D-5587-394C-9BE3-7C79284FB4B7}"/>
                </a:ext>
              </a:extLst>
            </p:cNvPr>
            <p:cNvSpPr/>
            <p:nvPr userDrawn="1"/>
          </p:nvSpPr>
          <p:spPr>
            <a:xfrm>
              <a:off x="7311618" y="4786544"/>
              <a:ext cx="57419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002060"/>
                  </a:solidFill>
                  <a:latin typeface="Arial"/>
                  <a:ea typeface="Arial"/>
                  <a:cs typeface="Arial"/>
                  <a:sym typeface="Arial"/>
                </a:rPr>
                <a:t>3</a:t>
              </a:r>
              <a:endParaRPr sz="6000" b="1" i="0" u="none" strike="noStrike" cap="none">
                <a:solidFill>
                  <a:srgbClr val="002060"/>
                </a:solidFill>
                <a:latin typeface="Arial"/>
                <a:ea typeface="Arial"/>
                <a:cs typeface="Arial"/>
                <a:sym typeface="Arial"/>
              </a:endParaRPr>
            </a:p>
          </p:txBody>
        </p:sp>
      </p:grpSp>
      <p:sp>
        <p:nvSpPr>
          <p:cNvPr id="33" name="TextBox 32">
            <a:extLst>
              <a:ext uri="{FF2B5EF4-FFF2-40B4-BE49-F238E27FC236}">
                <a16:creationId xmlns:a16="http://schemas.microsoft.com/office/drawing/2014/main" id="{791C9456-3A13-9047-9486-29D185A8A2CE}"/>
              </a:ext>
            </a:extLst>
          </p:cNvPr>
          <p:cNvSpPr txBox="1"/>
          <p:nvPr userDrawn="1"/>
        </p:nvSpPr>
        <p:spPr>
          <a:xfrm>
            <a:off x="485851" y="1525888"/>
            <a:ext cx="4550511" cy="1089529"/>
          </a:xfrm>
          <a:prstGeom prst="rect">
            <a:avLst/>
          </a:prstGeom>
          <a:noFill/>
        </p:spPr>
        <p:txBody>
          <a:bodyPr wrap="square" rtlCol="0">
            <a:spAutoFit/>
          </a:bodyPr>
          <a:lstStyle/>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To exceed $820M in revenue, $65M in EBITDA and achieve </a:t>
            </a:r>
          </a:p>
          <a:p>
            <a:pPr marL="0" marR="0" lvl="0" indent="0" algn="l" rtl="0">
              <a:lnSpc>
                <a:spcPct val="90000"/>
              </a:lnSpc>
              <a:spcBef>
                <a:spcPts val="0"/>
              </a:spcBef>
              <a:spcAft>
                <a:spcPts val="0"/>
              </a:spcAft>
              <a:buClr>
                <a:srgbClr val="EA0029"/>
              </a:buClr>
              <a:buSzPts val="3600"/>
              <a:buFont typeface="Calibri"/>
              <a:buNone/>
            </a:pPr>
            <a:r>
              <a:rPr lang="en-US" sz="2400" b="0" i="0" u="none" strike="noStrike" cap="none">
                <a:solidFill>
                  <a:schemeClr val="lt1"/>
                </a:solidFill>
                <a:latin typeface="Calibri"/>
                <a:ea typeface="Calibri"/>
                <a:cs typeface="Calibri"/>
                <a:sym typeface="Calibri"/>
              </a:rPr>
              <a:t>Q4 exit run rate positive cash flow</a:t>
            </a:r>
          </a:p>
        </p:txBody>
      </p:sp>
      <p:sp>
        <p:nvSpPr>
          <p:cNvPr id="35" name="TextBox 34">
            <a:extLst>
              <a:ext uri="{FF2B5EF4-FFF2-40B4-BE49-F238E27FC236}">
                <a16:creationId xmlns:a16="http://schemas.microsoft.com/office/drawing/2014/main" id="{D1A3C06C-EE42-DC48-907A-D1A5B605867F}"/>
              </a:ext>
            </a:extLst>
          </p:cNvPr>
          <p:cNvSpPr txBox="1"/>
          <p:nvPr userDrawn="1"/>
        </p:nvSpPr>
        <p:spPr>
          <a:xfrm>
            <a:off x="485851" y="449087"/>
            <a:ext cx="4550511" cy="98623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lang="en-US" sz="3600" b="1" i="0" u="none" strike="noStrike" cap="none">
                <a:solidFill>
                  <a:schemeClr val="lt1"/>
                </a:solidFill>
                <a:latin typeface="Calibri"/>
                <a:ea typeface="Calibri"/>
                <a:cs typeface="Calibri"/>
                <a:sym typeface="Calibri"/>
              </a:rPr>
              <a:t>FY22 Vital </a:t>
            </a:r>
            <a:br>
              <a:rPr lang="en-US" sz="3600" b="1" i="0" u="none" strike="noStrike" cap="none">
                <a:solidFill>
                  <a:schemeClr val="lt1"/>
                </a:solidFill>
                <a:latin typeface="Calibri"/>
                <a:ea typeface="Calibri"/>
                <a:cs typeface="Calibri"/>
                <a:sym typeface="Calibri"/>
              </a:rPr>
            </a:br>
            <a:r>
              <a:rPr lang="en-US" sz="3600" b="1" i="0" u="none" strike="noStrike" cap="none">
                <a:solidFill>
                  <a:schemeClr val="lt1"/>
                </a:solidFill>
                <a:latin typeface="Calibri"/>
                <a:ea typeface="Calibri"/>
                <a:cs typeface="Calibri"/>
                <a:sym typeface="Calibri"/>
              </a:rPr>
              <a:t>Few Objectives</a:t>
            </a:r>
            <a:endParaRPr lang="en-US"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028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66;p12">
            <a:extLst>
              <a:ext uri="{FF2B5EF4-FFF2-40B4-BE49-F238E27FC236}">
                <a16:creationId xmlns:a16="http://schemas.microsoft.com/office/drawing/2014/main" id="{7E550861-686F-104E-8E1B-559D48AC011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Google Shape;67;p12">
            <a:extLst>
              <a:ext uri="{FF2B5EF4-FFF2-40B4-BE49-F238E27FC236}">
                <a16:creationId xmlns:a16="http://schemas.microsoft.com/office/drawing/2014/main" id="{965ECF87-BBD7-4048-86B2-8C2483581CF9}"/>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8;p12">
            <a:extLst>
              <a:ext uri="{FF2B5EF4-FFF2-40B4-BE49-F238E27FC236}">
                <a16:creationId xmlns:a16="http://schemas.microsoft.com/office/drawing/2014/main" id="{86797170-D67C-2740-91CD-78414453411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69;p12">
            <a:extLst>
              <a:ext uri="{FF2B5EF4-FFF2-40B4-BE49-F238E27FC236}">
                <a16:creationId xmlns:a16="http://schemas.microsoft.com/office/drawing/2014/main" id="{35511337-F25C-654D-B874-8C973123B80E}"/>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0;p12">
            <a:extLst>
              <a:ext uri="{FF2B5EF4-FFF2-40B4-BE49-F238E27FC236}">
                <a16:creationId xmlns:a16="http://schemas.microsoft.com/office/drawing/2014/main" id="{9AEC0EC6-9F3C-8144-B9B4-B6A73FF57429}"/>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1;p12">
            <a:extLst>
              <a:ext uri="{FF2B5EF4-FFF2-40B4-BE49-F238E27FC236}">
                <a16:creationId xmlns:a16="http://schemas.microsoft.com/office/drawing/2014/main" id="{B4BC8795-130C-F74E-801D-B9B9EC559679}"/>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0" name="Google Shape;72;p12">
            <a:extLst>
              <a:ext uri="{FF2B5EF4-FFF2-40B4-BE49-F238E27FC236}">
                <a16:creationId xmlns:a16="http://schemas.microsoft.com/office/drawing/2014/main" id="{A84ACBA4-13CC-B14C-AB54-DEC774BAB7D8}"/>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3;p12">
            <a:extLst>
              <a:ext uri="{FF2B5EF4-FFF2-40B4-BE49-F238E27FC236}">
                <a16:creationId xmlns:a16="http://schemas.microsoft.com/office/drawing/2014/main" id="{D2C36D17-706C-8D48-84FC-B05392D24FB6}"/>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4;p12">
            <a:extLst>
              <a:ext uri="{FF2B5EF4-FFF2-40B4-BE49-F238E27FC236}">
                <a16:creationId xmlns:a16="http://schemas.microsoft.com/office/drawing/2014/main" id="{946C4F98-FA2F-694B-8427-98AF95E56E7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5;p12">
            <a:extLst>
              <a:ext uri="{FF2B5EF4-FFF2-40B4-BE49-F238E27FC236}">
                <a16:creationId xmlns:a16="http://schemas.microsoft.com/office/drawing/2014/main" id="{27756AAD-9033-0841-9616-A955569BF965}"/>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 name="Google Shape;76;p12">
            <a:extLst>
              <a:ext uri="{FF2B5EF4-FFF2-40B4-BE49-F238E27FC236}">
                <a16:creationId xmlns:a16="http://schemas.microsoft.com/office/drawing/2014/main" id="{53EAF3FE-0EBA-234A-BF83-FA061FEF0551}"/>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 name="Slide Number Placeholder 2">
            <a:extLst>
              <a:ext uri="{FF2B5EF4-FFF2-40B4-BE49-F238E27FC236}">
                <a16:creationId xmlns:a16="http://schemas.microsoft.com/office/drawing/2014/main" id="{BC13B6A7-7228-1143-AE2C-51C20B3AB7D2}"/>
              </a:ext>
            </a:extLst>
          </p:cNvPr>
          <p:cNvSpPr>
            <a:spLocks noGrp="1"/>
          </p:cNvSpPr>
          <p:nvPr>
            <p:ph type="sldNum" sz="quarter" idx="10"/>
          </p:nvPr>
        </p:nvSpPr>
        <p:spPr>
          <a:xfrm>
            <a:off x="11348119" y="7586439"/>
            <a:ext cx="3290887" cy="438150"/>
          </a:xfrm>
        </p:spPr>
        <p:txBody>
          <a:bodyPr/>
          <a:lstStyle/>
          <a:p>
            <a:fld id="{D888F868-255D-B747-B6D4-EC545A4D9D04}" type="slidenum">
              <a:rPr lang="en-US" smtClean="0"/>
              <a:pPr/>
              <a:t>‹#›</a:t>
            </a:fld>
            <a:endParaRPr lang="en-US"/>
          </a:p>
        </p:txBody>
      </p:sp>
      <p:sp>
        <p:nvSpPr>
          <p:cNvPr id="17" name="Google Shape;231;p35">
            <a:extLst>
              <a:ext uri="{FF2B5EF4-FFF2-40B4-BE49-F238E27FC236}">
                <a16:creationId xmlns:a16="http://schemas.microsoft.com/office/drawing/2014/main" id="{3F21F5A9-D049-514E-827F-D5D7AA089E3B}"/>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Agenda</a:t>
            </a:r>
            <a:endParaRPr/>
          </a:p>
        </p:txBody>
      </p:sp>
    </p:spTree>
    <p:extLst>
      <p:ext uri="{BB962C8B-B14F-4D97-AF65-F5344CB8AC3E}">
        <p14:creationId xmlns:p14="http://schemas.microsoft.com/office/powerpoint/2010/main" val="340835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FBB45AB1-6106-9742-B738-D2A7BFC75D1B}"/>
              </a:ext>
            </a:extLst>
          </p:cNvPr>
          <p:cNvSpPr txBox="1">
            <a:spLocks noGrp="1"/>
          </p:cNvSpPr>
          <p:nvPr>
            <p:ph type="body" idx="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5" name="Google Shape;68;p12">
            <a:extLst>
              <a:ext uri="{FF2B5EF4-FFF2-40B4-BE49-F238E27FC236}">
                <a16:creationId xmlns:a16="http://schemas.microsoft.com/office/drawing/2014/main" id="{865CDD06-A362-2D45-B48D-2E5BA0999127}"/>
              </a:ext>
            </a:extLst>
          </p:cNvPr>
          <p:cNvSpPr txBox="1">
            <a:spLocks noGrp="1"/>
          </p:cNvSpPr>
          <p:nvPr>
            <p:ph type="body" idx="2"/>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69;p12">
            <a:extLst>
              <a:ext uri="{FF2B5EF4-FFF2-40B4-BE49-F238E27FC236}">
                <a16:creationId xmlns:a16="http://schemas.microsoft.com/office/drawing/2014/main" id="{DA9F3AA0-A50A-994D-811F-F83422E48304}"/>
              </a:ext>
            </a:extLst>
          </p:cNvPr>
          <p:cNvSpPr txBox="1">
            <a:spLocks noGrp="1"/>
          </p:cNvSpPr>
          <p:nvPr>
            <p:ph type="body" idx="3"/>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7" name="Google Shape;70;p12">
            <a:extLst>
              <a:ext uri="{FF2B5EF4-FFF2-40B4-BE49-F238E27FC236}">
                <a16:creationId xmlns:a16="http://schemas.microsoft.com/office/drawing/2014/main" id="{403E27E0-2EC4-3343-ABBF-65BA1E0E70B2}"/>
              </a:ext>
            </a:extLst>
          </p:cNvPr>
          <p:cNvSpPr txBox="1">
            <a:spLocks noGrp="1"/>
          </p:cNvSpPr>
          <p:nvPr>
            <p:ph type="body" idx="4"/>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8" name="Google Shape;71;p12">
            <a:extLst>
              <a:ext uri="{FF2B5EF4-FFF2-40B4-BE49-F238E27FC236}">
                <a16:creationId xmlns:a16="http://schemas.microsoft.com/office/drawing/2014/main" id="{36FC408B-0F54-4949-ABD8-EF1062A6EA74}"/>
              </a:ext>
            </a:extLst>
          </p:cNvPr>
          <p:cNvSpPr txBox="1">
            <a:spLocks noGrp="1"/>
          </p:cNvSpPr>
          <p:nvPr>
            <p:ph type="body" idx="5"/>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a:ea typeface="Calibri"/>
                <a:cs typeface="Calibri"/>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72;p12">
            <a:extLst>
              <a:ext uri="{FF2B5EF4-FFF2-40B4-BE49-F238E27FC236}">
                <a16:creationId xmlns:a16="http://schemas.microsoft.com/office/drawing/2014/main" id="{7064999A-0EE5-AB42-BDD3-57E9E43C6F0A}"/>
              </a:ext>
            </a:extLst>
          </p:cNvPr>
          <p:cNvSpPr txBox="1"/>
          <p:nvPr userDrawn="1"/>
        </p:nvSpPr>
        <p:spPr>
          <a:xfrm>
            <a:off x="463636" y="1376683"/>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 name="Google Shape;73;p12">
            <a:extLst>
              <a:ext uri="{FF2B5EF4-FFF2-40B4-BE49-F238E27FC236}">
                <a16:creationId xmlns:a16="http://schemas.microsoft.com/office/drawing/2014/main" id="{69153CA1-C7A0-A944-A052-1833C234CB18}"/>
              </a:ext>
            </a:extLst>
          </p:cNvPr>
          <p:cNvSpPr txBox="1"/>
          <p:nvPr userDrawn="1"/>
        </p:nvSpPr>
        <p:spPr>
          <a:xfrm>
            <a:off x="463636" y="2370847"/>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 name="Google Shape;74;p12">
            <a:extLst>
              <a:ext uri="{FF2B5EF4-FFF2-40B4-BE49-F238E27FC236}">
                <a16:creationId xmlns:a16="http://schemas.microsoft.com/office/drawing/2014/main" id="{1DC10995-0A95-E042-9947-ED8B3E0108E7}"/>
              </a:ext>
            </a:extLst>
          </p:cNvPr>
          <p:cNvSpPr txBox="1"/>
          <p:nvPr userDrawn="1"/>
        </p:nvSpPr>
        <p:spPr>
          <a:xfrm>
            <a:off x="471209" y="3365011"/>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 name="Google Shape;75;p12">
            <a:extLst>
              <a:ext uri="{FF2B5EF4-FFF2-40B4-BE49-F238E27FC236}">
                <a16:creationId xmlns:a16="http://schemas.microsoft.com/office/drawing/2014/main" id="{FDD2F912-48D7-A44A-9CDE-3FE3D3E6C0B4}"/>
              </a:ext>
            </a:extLst>
          </p:cNvPr>
          <p:cNvSpPr txBox="1"/>
          <p:nvPr userDrawn="1"/>
        </p:nvSpPr>
        <p:spPr>
          <a:xfrm>
            <a:off x="463636" y="4359175"/>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 name="Google Shape;76;p12">
            <a:extLst>
              <a:ext uri="{FF2B5EF4-FFF2-40B4-BE49-F238E27FC236}">
                <a16:creationId xmlns:a16="http://schemas.microsoft.com/office/drawing/2014/main" id="{B315C26F-2623-CA42-AA08-5E9BD2C56D9A}"/>
              </a:ext>
            </a:extLst>
          </p:cNvPr>
          <p:cNvSpPr txBox="1"/>
          <p:nvPr userDrawn="1"/>
        </p:nvSpPr>
        <p:spPr>
          <a:xfrm>
            <a:off x="463636" y="5353338"/>
            <a:ext cx="4635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5" name="Google Shape;66;p12">
            <a:extLst>
              <a:ext uri="{FF2B5EF4-FFF2-40B4-BE49-F238E27FC236}">
                <a16:creationId xmlns:a16="http://schemas.microsoft.com/office/drawing/2014/main" id="{8313F232-6A7C-8446-A223-E0E8D312764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3" name="Slide Number Placeholder 2">
            <a:extLst>
              <a:ext uri="{FF2B5EF4-FFF2-40B4-BE49-F238E27FC236}">
                <a16:creationId xmlns:a16="http://schemas.microsoft.com/office/drawing/2014/main" id="{AA542102-16FA-FD4F-AC5A-3BE19A727366}"/>
              </a:ext>
            </a:extLst>
          </p:cNvPr>
          <p:cNvSpPr>
            <a:spLocks noGrp="1"/>
          </p:cNvSpPr>
          <p:nvPr>
            <p:ph type="sldNum" sz="quarter" idx="10"/>
          </p:nvPr>
        </p:nvSpPr>
        <p:spPr/>
        <p:txBody>
          <a:bodyPr/>
          <a:lstStyle/>
          <a:p>
            <a:fld id="{D888F868-255D-B747-B6D4-EC545A4D9D04}" type="slidenum">
              <a:rPr lang="en-US" smtClean="0"/>
              <a:pPr/>
              <a:t>‹#›</a:t>
            </a:fld>
            <a:endParaRPr lang="en-US"/>
          </a:p>
        </p:txBody>
      </p:sp>
      <p:sp>
        <p:nvSpPr>
          <p:cNvPr id="16" name="Google Shape;231;p35">
            <a:extLst>
              <a:ext uri="{FF2B5EF4-FFF2-40B4-BE49-F238E27FC236}">
                <a16:creationId xmlns:a16="http://schemas.microsoft.com/office/drawing/2014/main" id="{58471896-A22F-B74D-BE4C-4BE392BA814E}"/>
              </a:ext>
            </a:extLst>
          </p:cNvPr>
          <p:cNvSpPr txBox="1">
            <a:spLocks noGrp="1"/>
          </p:cNvSpPr>
          <p:nvPr>
            <p:ph type="title" hasCustomPrompt="1"/>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Key Takeaways</a:t>
            </a:r>
            <a:endParaRPr/>
          </a:p>
        </p:txBody>
      </p:sp>
    </p:spTree>
    <p:extLst>
      <p:ext uri="{BB962C8B-B14F-4D97-AF65-F5344CB8AC3E}">
        <p14:creationId xmlns:p14="http://schemas.microsoft.com/office/powerpoint/2010/main" val="414629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Slide">
  <p:cSld name="1_White Slide">
    <p:spTree>
      <p:nvGrpSpPr>
        <p:cNvPr id="1" name="Shape 230"/>
        <p:cNvGrpSpPr/>
        <p:nvPr/>
      </p:nvGrpSpPr>
      <p:grpSpPr>
        <a:xfrm>
          <a:off x="0" y="0"/>
          <a:ext cx="0" cy="0"/>
          <a:chOff x="0" y="0"/>
          <a:chExt cx="0" cy="0"/>
        </a:xfrm>
      </p:grpSpPr>
      <p:grpSp>
        <p:nvGrpSpPr>
          <p:cNvPr id="32" name="Group 31">
            <a:extLst>
              <a:ext uri="{FF2B5EF4-FFF2-40B4-BE49-F238E27FC236}">
                <a16:creationId xmlns:a16="http://schemas.microsoft.com/office/drawing/2014/main" id="{17CED13F-C73D-964D-95D8-9E36994F79E5}"/>
              </a:ext>
            </a:extLst>
          </p:cNvPr>
          <p:cNvGrpSpPr/>
          <p:nvPr userDrawn="1"/>
        </p:nvGrpSpPr>
        <p:grpSpPr>
          <a:xfrm>
            <a:off x="8010876" y="3809"/>
            <a:ext cx="6628129" cy="8229598"/>
            <a:chOff x="8010876" y="3809"/>
            <a:chExt cx="6628129" cy="8229598"/>
          </a:xfrm>
        </p:grpSpPr>
        <p:sp>
          <p:nvSpPr>
            <p:cNvPr id="33" name="Graphic 13">
              <a:extLst>
                <a:ext uri="{FF2B5EF4-FFF2-40B4-BE49-F238E27FC236}">
                  <a16:creationId xmlns:a16="http://schemas.microsoft.com/office/drawing/2014/main" id="{AA57FDC7-C42A-9C48-8D01-EE385F4AE154}"/>
                </a:ext>
              </a:extLst>
            </p:cNvPr>
            <p:cNvSpPr/>
            <p:nvPr userDrawn="1"/>
          </p:nvSpPr>
          <p:spPr>
            <a:xfrm>
              <a:off x="8010876" y="3809"/>
              <a:ext cx="6628129" cy="8229598"/>
            </a:xfrm>
            <a:custGeom>
              <a:avLst/>
              <a:gdLst>
                <a:gd name="connsiteX0" fmla="*/ 6628130 w 6628129"/>
                <a:gd name="connsiteY0" fmla="*/ 0 h 8229598"/>
                <a:gd name="connsiteX1" fmla="*/ 2209800 w 6628129"/>
                <a:gd name="connsiteY1" fmla="*/ 0 h 8229598"/>
                <a:gd name="connsiteX2" fmla="*/ 0 w 6628129"/>
                <a:gd name="connsiteY2" fmla="*/ 5755640 h 8229598"/>
                <a:gd name="connsiteX3" fmla="*/ 360680 w 6628129"/>
                <a:gd name="connsiteY3" fmla="*/ 8229599 h 8229598"/>
                <a:gd name="connsiteX4" fmla="*/ 6628130 w 6628129"/>
                <a:gd name="connsiteY4" fmla="*/ 8229599 h 8229598"/>
                <a:gd name="connsiteX5" fmla="*/ 6628130 w 6628129"/>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8129" h="8229598">
                  <a:moveTo>
                    <a:pt x="6628130" y="0"/>
                  </a:moveTo>
                  <a:lnTo>
                    <a:pt x="2209800" y="0"/>
                  </a:lnTo>
                  <a:cubicBezTo>
                    <a:pt x="835661" y="1524000"/>
                    <a:pt x="0" y="3542030"/>
                    <a:pt x="0" y="5755640"/>
                  </a:cubicBezTo>
                  <a:cubicBezTo>
                    <a:pt x="0" y="6615430"/>
                    <a:pt x="125730" y="7446009"/>
                    <a:pt x="360680" y="8229599"/>
                  </a:cubicBezTo>
                  <a:lnTo>
                    <a:pt x="6628130" y="8229599"/>
                  </a:lnTo>
                  <a:lnTo>
                    <a:pt x="6628130" y="0"/>
                  </a:lnTo>
                  <a:close/>
                </a:path>
              </a:pathLst>
            </a:custGeom>
            <a:solidFill>
              <a:schemeClr val="bg1">
                <a:alpha val="67000"/>
              </a:schemeClr>
            </a:solidFill>
            <a:ln w="12692" cap="flat">
              <a:noFill/>
              <a:prstDash val="solid"/>
              <a:miter/>
            </a:ln>
            <a:effectLst>
              <a:outerShdw blurRad="652065" dist="38100" dir="10800000" sx="104000" sy="104000" algn="r" rotWithShape="0">
                <a:prstClr val="black">
                  <a:alpha val="7262"/>
                </a:prstClr>
              </a:outerShdw>
            </a:effectLst>
          </p:spPr>
          <p:txBody>
            <a:bodyPr rtlCol="0" anchor="ctr"/>
            <a:lstStyle/>
            <a:p>
              <a:endParaRPr lang="en-US"/>
            </a:p>
          </p:txBody>
        </p:sp>
        <p:sp>
          <p:nvSpPr>
            <p:cNvPr id="34" name="Graphic 13">
              <a:extLst>
                <a:ext uri="{FF2B5EF4-FFF2-40B4-BE49-F238E27FC236}">
                  <a16:creationId xmlns:a16="http://schemas.microsoft.com/office/drawing/2014/main" id="{1B3FD9E5-7E68-4047-850D-43ACA67F601D}"/>
                </a:ext>
              </a:extLst>
            </p:cNvPr>
            <p:cNvSpPr/>
            <p:nvPr userDrawn="1"/>
          </p:nvSpPr>
          <p:spPr>
            <a:xfrm>
              <a:off x="11510996" y="3809"/>
              <a:ext cx="3128009" cy="8229598"/>
            </a:xfrm>
            <a:custGeom>
              <a:avLst/>
              <a:gdLst>
                <a:gd name="connsiteX0" fmla="*/ 3128010 w 3128009"/>
                <a:gd name="connsiteY0" fmla="*/ 8229599 h 8229598"/>
                <a:gd name="connsiteX1" fmla="*/ 2209799 w 3128009"/>
                <a:gd name="connsiteY1" fmla="*/ 8229599 h 8229598"/>
                <a:gd name="connsiteX2" fmla="*/ 0 w 3128009"/>
                <a:gd name="connsiteY2" fmla="*/ 2473960 h 8229598"/>
                <a:gd name="connsiteX3" fmla="*/ 360680 w 3128009"/>
                <a:gd name="connsiteY3" fmla="*/ 0 h 8229598"/>
                <a:gd name="connsiteX4" fmla="*/ 3128010 w 3128009"/>
                <a:gd name="connsiteY4" fmla="*/ 0 h 8229598"/>
                <a:gd name="connsiteX5" fmla="*/ 3128010 w 3128009"/>
                <a:gd name="connsiteY5" fmla="*/ 8229599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009" h="8229598">
                  <a:moveTo>
                    <a:pt x="3128010" y="8229599"/>
                  </a:moveTo>
                  <a:lnTo>
                    <a:pt x="2209799" y="8229599"/>
                  </a:lnTo>
                  <a:cubicBezTo>
                    <a:pt x="835660" y="6705599"/>
                    <a:pt x="0" y="4687570"/>
                    <a:pt x="0" y="2473960"/>
                  </a:cubicBezTo>
                  <a:cubicBezTo>
                    <a:pt x="0" y="1614170"/>
                    <a:pt x="125730" y="783590"/>
                    <a:pt x="360680" y="0"/>
                  </a:cubicBezTo>
                  <a:lnTo>
                    <a:pt x="3128010" y="0"/>
                  </a:lnTo>
                  <a:lnTo>
                    <a:pt x="3128010" y="8229599"/>
                  </a:lnTo>
                  <a:close/>
                </a:path>
              </a:pathLst>
            </a:custGeom>
            <a:solidFill>
              <a:schemeClr val="bg1">
                <a:alpha val="63000"/>
              </a:schemeClr>
            </a:solidFill>
            <a:ln w="12692" cap="flat">
              <a:noFill/>
              <a:prstDash val="solid"/>
              <a:miter/>
            </a:ln>
            <a:effectLst>
              <a:outerShdw blurRad="652065" dist="38100" dir="10800000" sx="114000" sy="114000" algn="r" rotWithShape="0">
                <a:prstClr val="black">
                  <a:alpha val="9082"/>
                </a:prstClr>
              </a:outerShdw>
            </a:effectLst>
          </p:spPr>
          <p:txBody>
            <a:bodyPr rtlCol="0" anchor="ctr"/>
            <a:lstStyle/>
            <a:p>
              <a:endParaRPr lang="en-US"/>
            </a:p>
          </p:txBody>
        </p:sp>
      </p:grpSp>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Slide" preserve="1">
  <p:cSld name="1_White Slide">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extLst>
      <p:ext uri="{BB962C8B-B14F-4D97-AF65-F5344CB8AC3E}">
        <p14:creationId xmlns:p14="http://schemas.microsoft.com/office/powerpoint/2010/main" val="1810933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Vyaire. Vyaire and the Vyaire logo are trademarks or registered trademarks of Vyaire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7;p28"/>
          <p:cNvSpPr txBox="1">
            <a:spLocks noGrp="1"/>
          </p:cNvSpPr>
          <p:nvPr>
            <p:ph type="body" idx="1"/>
          </p:nvPr>
        </p:nvSpPr>
        <p:spPr>
          <a:xfrm>
            <a:off x="896937" y="3751325"/>
            <a:ext cx="5274310" cy="2707640"/>
          </a:xfrm>
          <a:prstGeom prst="rect">
            <a:avLst/>
          </a:prstGeom>
          <a:noFill/>
          <a:ln>
            <a:noFill/>
          </a:ln>
        </p:spPr>
        <p:txBody>
          <a:bodyPr spcFirstLastPara="1" wrap="square" lIns="0" tIns="12700" rIns="0" bIns="0" anchor="t" anchorCtr="0">
            <a:noAutofit/>
          </a:bodyPr>
          <a:lstStyle>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title"/>
          </p:nvPr>
        </p:nvSpPr>
        <p:spPr>
          <a:xfrm>
            <a:off x="566400" y="438174"/>
            <a:ext cx="7201534" cy="1122680"/>
          </a:xfrm>
          <a:prstGeom prst="rect">
            <a:avLst/>
          </a:prstGeom>
          <a:noFill/>
          <a:ln>
            <a:noFill/>
          </a:ln>
        </p:spPr>
        <p:txBody>
          <a:bodyPr spcFirstLastPara="1" wrap="square" lIns="0" tIns="12700" rIns="0" bIns="0" anchor="b" anchorCtr="0">
            <a:noAutofit/>
          </a:bodyPr>
          <a:lstStyle>
            <a:lvl1pPr marR="0" lvl="0" algn="l"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Slide Number Placeholder 2">
            <a:extLst>
              <a:ext uri="{FF2B5EF4-FFF2-40B4-BE49-F238E27FC236}">
                <a16:creationId xmlns:a16="http://schemas.microsoft.com/office/drawing/2014/main" id="{77F4F032-FD92-064D-A1EF-647EA2831364}"/>
              </a:ext>
            </a:extLst>
          </p:cNvPr>
          <p:cNvSpPr>
            <a:spLocks noGrp="1"/>
          </p:cNvSpPr>
          <p:nvPr>
            <p:ph type="sldNum" sz="quarter" idx="4"/>
          </p:nvPr>
        </p:nvSpPr>
        <p:spPr>
          <a:xfrm>
            <a:off x="11348119" y="7586439"/>
            <a:ext cx="3290887" cy="438150"/>
          </a:xfrm>
          <a:prstGeom prst="rect">
            <a:avLst/>
          </a:prstGeom>
        </p:spPr>
        <p:txBody>
          <a:bodyPr vert="horz" lIns="91440" tIns="45720" rIns="91440" bIns="45720" rtlCol="0" anchor="ctr"/>
          <a:lstStyle>
            <a:lvl1pPr algn="r">
              <a:defRPr sz="1200">
                <a:solidFill>
                  <a:schemeClr val="accent6"/>
                </a:solidFill>
                <a:latin typeface="Calibri" panose="020F0502020204030204" pitchFamily="34" charset="0"/>
                <a:cs typeface="Calibri" panose="020F0502020204030204" pitchFamily="34" charset="0"/>
              </a:defRPr>
            </a:lvl1pPr>
          </a:lstStyle>
          <a:p>
            <a:fld id="{D888F868-255D-B747-B6D4-EC545A4D9D0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5" r:id="rId6"/>
    <p:sldLayoutId id="2147483687" r:id="rId7"/>
    <p:sldLayoutId id="2147483674" r:id="rId8"/>
    <p:sldLayoutId id="2147483704" r:id="rId9"/>
    <p:sldLayoutId id="2147483705" r:id="rId10"/>
    <p:sldLayoutId id="2147483706" r:id="rId11"/>
    <p:sldLayoutId id="2147483688" r:id="rId12"/>
    <p:sldLayoutId id="2147483689" r:id="rId13"/>
    <p:sldLayoutId id="2147483690" r:id="rId14"/>
    <p:sldLayoutId id="2147483691" r:id="rId15"/>
    <p:sldLayoutId id="2147483692" r:id="rId16"/>
    <p:sldLayoutId id="2147483693" r:id="rId17"/>
    <p:sldLayoutId id="2147483694" r:id="rId18"/>
    <p:sldLayoutId id="2147483707" r:id="rId19"/>
    <p:sldLayoutId id="2147483695" r:id="rId20"/>
    <p:sldLayoutId id="2147483696" r:id="rId21"/>
    <p:sldLayoutId id="2147483697" r:id="rId22"/>
    <p:sldLayoutId id="2147483699" r:id="rId23"/>
    <p:sldLayoutId id="2147483698" r:id="rId24"/>
    <p:sldLayoutId id="2147483700" r:id="rId25"/>
    <p:sldLayoutId id="2147483701" r:id="rId26"/>
    <p:sldLayoutId id="2147483702" r:id="rId27"/>
    <p:sldLayoutId id="2147483708" r:id="rId28"/>
    <p:sldLayoutId id="214748370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7emvQtfQpFg"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DE78-9E8E-CE45-958B-411D0F77F6E1}"/>
              </a:ext>
            </a:extLst>
          </p:cNvPr>
          <p:cNvSpPr>
            <a:spLocks noGrp="1"/>
          </p:cNvSpPr>
          <p:nvPr>
            <p:ph type="ctrTitle"/>
          </p:nvPr>
        </p:nvSpPr>
        <p:spPr>
          <a:xfrm>
            <a:off x="882649" y="2613755"/>
            <a:ext cx="8217807" cy="2128520"/>
          </a:xfrm>
        </p:spPr>
        <p:txBody>
          <a:bodyPr/>
          <a:lstStyle/>
          <a:p>
            <a:r>
              <a:rPr lang="es-ES" dirty="0"/>
              <a:t>SUPERNO2VA </a:t>
            </a:r>
            <a:r>
              <a:rPr lang="es-ES" dirty="0" err="1"/>
              <a:t>Clinics</a:t>
            </a:r>
            <a:br>
              <a:rPr lang="es-ES" dirty="0"/>
            </a:br>
            <a:r>
              <a:rPr lang="en-US" sz="3600" dirty="0"/>
              <a:t>UK Sales Meeting January  2023</a:t>
            </a:r>
            <a:br>
              <a:rPr lang="en-US" dirty="0"/>
            </a:br>
            <a:br>
              <a:rPr lang="en-US" dirty="0"/>
            </a:br>
            <a:endParaRPr lang="en-US" dirty="0"/>
          </a:p>
        </p:txBody>
      </p:sp>
      <p:sp>
        <p:nvSpPr>
          <p:cNvPr id="3" name="Subtitle 2">
            <a:extLst>
              <a:ext uri="{FF2B5EF4-FFF2-40B4-BE49-F238E27FC236}">
                <a16:creationId xmlns:a16="http://schemas.microsoft.com/office/drawing/2014/main" id="{A09504F1-BC29-4343-A6E2-981DD9A08157}"/>
              </a:ext>
            </a:extLst>
          </p:cNvPr>
          <p:cNvSpPr>
            <a:spLocks noGrp="1"/>
          </p:cNvSpPr>
          <p:nvPr>
            <p:ph type="subTitle" idx="1"/>
          </p:nvPr>
        </p:nvSpPr>
        <p:spPr>
          <a:xfrm>
            <a:off x="919163" y="5753100"/>
            <a:ext cx="5526087" cy="1542474"/>
          </a:xfrm>
        </p:spPr>
        <p:txBody>
          <a:bodyPr/>
          <a:lstStyle/>
          <a:p>
            <a:r>
              <a:rPr lang="en-US" dirty="0"/>
              <a:t>Helga Gascó </a:t>
            </a:r>
          </a:p>
          <a:p>
            <a:r>
              <a:rPr lang="en-US" dirty="0"/>
              <a:t>Product Specialist South EMEAC - Consumables</a:t>
            </a:r>
          </a:p>
          <a:p>
            <a:r>
              <a:rPr lang="en-US" dirty="0"/>
              <a:t>Business Development team</a:t>
            </a:r>
          </a:p>
        </p:txBody>
      </p:sp>
    </p:spTree>
    <p:extLst>
      <p:ext uri="{BB962C8B-B14F-4D97-AF65-F5344CB8AC3E}">
        <p14:creationId xmlns:p14="http://schemas.microsoft.com/office/powerpoint/2010/main" val="173314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ventilation/intubation</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73056"/>
            <a:ext cx="14056457" cy="156742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“can’t intubate, can’t ventilate,” </a:t>
            </a:r>
            <a:endParaRPr lang="es-ES" sz="4000" dirty="0">
              <a:solidFill>
                <a:srgbClr val="001131"/>
              </a:solidFill>
              <a:latin typeface="Gilroy-Regular"/>
            </a:endParaRPr>
          </a:p>
        </p:txBody>
      </p:sp>
      <p:sp>
        <p:nvSpPr>
          <p:cNvPr id="7" name="Title 1">
            <a:extLst>
              <a:ext uri="{FF2B5EF4-FFF2-40B4-BE49-F238E27FC236}">
                <a16:creationId xmlns:a16="http://schemas.microsoft.com/office/drawing/2014/main" id="{5E9FDCE9-6B45-448C-ADCD-9D89CCFC0888}"/>
              </a:ext>
            </a:extLst>
          </p:cNvPr>
          <p:cNvSpPr>
            <a:spLocks noGrp="1"/>
          </p:cNvSpPr>
          <p:nvPr>
            <p:ph type="title"/>
          </p:nvPr>
        </p:nvSpPr>
        <p:spPr>
          <a:xfrm>
            <a:off x="430932" y="364182"/>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9028287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1057633"/>
          </a:xfrm>
        </p:spPr>
        <p:txBody>
          <a:bodyPr/>
          <a:lstStyle/>
          <a:p>
            <a:r>
              <a:rPr lang="en-US" sz="1800" b="0" i="0" u="none" strike="noStrike" baseline="0" dirty="0">
                <a:solidFill>
                  <a:srgbClr val="000000"/>
                </a:solidFill>
                <a:latin typeface="Gilroy Bold"/>
              </a:rPr>
              <a:t> </a:t>
            </a:r>
            <a:r>
              <a:rPr lang="en-US" dirty="0"/>
              <a:t>Difficult ventilation : Risk factors </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3330853" y="2076722"/>
            <a:ext cx="8336214" cy="500141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l"/>
            <a:endParaRPr lang="en-US" sz="6000" b="0" i="0" u="none" strike="noStrike" baseline="0" dirty="0">
              <a:solidFill>
                <a:srgbClr val="000000"/>
              </a:solidFill>
              <a:latin typeface="Gilroy"/>
            </a:endParaRPr>
          </a:p>
          <a:p>
            <a:pPr marL="800100" indent="-571500">
              <a:buFont typeface="Wingdings" panose="05000000000000000000" pitchFamily="2" charset="2"/>
              <a:buChar char="Ø"/>
            </a:pPr>
            <a:r>
              <a:rPr lang="en-US" sz="4000" dirty="0">
                <a:solidFill>
                  <a:srgbClr val="001131"/>
                </a:solidFill>
                <a:latin typeface="Gilroy-Regular"/>
              </a:rPr>
              <a:t>Body Mass Index (BMI) &gt; 26</a:t>
            </a:r>
          </a:p>
          <a:p>
            <a:pPr marL="800100" indent="-571500">
              <a:buFont typeface="Wingdings" panose="05000000000000000000" pitchFamily="2" charset="2"/>
              <a:buChar char="Ø"/>
            </a:pPr>
            <a:r>
              <a:rPr lang="en-US" sz="4000" dirty="0">
                <a:solidFill>
                  <a:srgbClr val="001131"/>
                </a:solidFill>
                <a:latin typeface="Gilroy-Regular"/>
              </a:rPr>
              <a:t>Age &gt; 55 years</a:t>
            </a:r>
          </a:p>
          <a:p>
            <a:pPr marL="800100" indent="-571500">
              <a:buFont typeface="Wingdings" panose="05000000000000000000" pitchFamily="2" charset="2"/>
              <a:buChar char="Ø"/>
            </a:pPr>
            <a:r>
              <a:rPr lang="en-US" sz="4000" dirty="0">
                <a:solidFill>
                  <a:srgbClr val="001131"/>
                </a:solidFill>
                <a:latin typeface="Gilroy-Regular"/>
              </a:rPr>
              <a:t>Edentulous (no teeth)</a:t>
            </a:r>
          </a:p>
          <a:p>
            <a:pPr marL="800100" indent="-571500">
              <a:buFont typeface="Wingdings" panose="05000000000000000000" pitchFamily="2" charset="2"/>
              <a:buChar char="Ø"/>
            </a:pPr>
            <a:r>
              <a:rPr lang="en-US" sz="4000" dirty="0">
                <a:solidFill>
                  <a:srgbClr val="001131"/>
                </a:solidFill>
                <a:latin typeface="Gilroy-Regular"/>
              </a:rPr>
              <a:t>Beards</a:t>
            </a:r>
          </a:p>
          <a:p>
            <a:pPr marL="800100" indent="-571500">
              <a:buFont typeface="Wingdings" panose="05000000000000000000" pitchFamily="2" charset="2"/>
              <a:buChar char="Ø"/>
            </a:pPr>
            <a:r>
              <a:rPr lang="en-US" sz="4000" dirty="0">
                <a:solidFill>
                  <a:srgbClr val="001131"/>
                </a:solidFill>
                <a:latin typeface="Gilroy-Regular"/>
              </a:rPr>
              <a:t>History of Snoring</a:t>
            </a:r>
          </a:p>
        </p:txBody>
      </p:sp>
      <p:sp>
        <p:nvSpPr>
          <p:cNvPr id="7" name="Title 1">
            <a:extLst>
              <a:ext uri="{FF2B5EF4-FFF2-40B4-BE49-F238E27FC236}">
                <a16:creationId xmlns:a16="http://schemas.microsoft.com/office/drawing/2014/main" id="{68A91327-2614-4DA6-BC65-7DC4A4AD980D}"/>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250661533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intubation : Risk factors</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55181" y="3104213"/>
            <a:ext cx="8920037" cy="276621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l"/>
            <a:endParaRPr lang="en-US" sz="1800" b="0" i="0" u="none" strike="noStrike" baseline="0" dirty="0">
              <a:solidFill>
                <a:srgbClr val="000000"/>
              </a:solidFill>
              <a:latin typeface="Gilroy"/>
            </a:endParaRPr>
          </a:p>
          <a:p>
            <a:pPr marL="800100" indent="-571500">
              <a:buFont typeface="Wingdings" panose="05000000000000000000" pitchFamily="2" charset="2"/>
              <a:buChar char="Ø"/>
            </a:pPr>
            <a:r>
              <a:rPr lang="en-US" sz="4000" dirty="0">
                <a:solidFill>
                  <a:srgbClr val="001131"/>
                </a:solidFill>
                <a:latin typeface="Gilroy-Regular"/>
              </a:rPr>
              <a:t>History of difficult intubation</a:t>
            </a:r>
          </a:p>
          <a:p>
            <a:pPr marL="800100" indent="-571500">
              <a:buFont typeface="Wingdings" panose="05000000000000000000" pitchFamily="2" charset="2"/>
              <a:buChar char="Ø"/>
            </a:pPr>
            <a:r>
              <a:rPr lang="en-US" sz="4000" dirty="0">
                <a:solidFill>
                  <a:srgbClr val="001131"/>
                </a:solidFill>
                <a:latin typeface="Gilroy-Regular"/>
              </a:rPr>
              <a:t>Small mouth opening</a:t>
            </a:r>
          </a:p>
          <a:p>
            <a:pPr marL="800100" indent="-571500">
              <a:buFont typeface="Wingdings" panose="05000000000000000000" pitchFamily="2" charset="2"/>
              <a:buChar char="Ø"/>
            </a:pPr>
            <a:r>
              <a:rPr lang="en-US" sz="4000" dirty="0">
                <a:solidFill>
                  <a:srgbClr val="001131"/>
                </a:solidFill>
                <a:latin typeface="Gilroy-Regular"/>
              </a:rPr>
              <a:t>Increased </a:t>
            </a:r>
            <a:r>
              <a:rPr lang="en-US" sz="4000" dirty="0" err="1">
                <a:solidFill>
                  <a:srgbClr val="001131"/>
                </a:solidFill>
                <a:latin typeface="Gilroy-Regular"/>
              </a:rPr>
              <a:t>Mallampatti</a:t>
            </a:r>
            <a:r>
              <a:rPr lang="en-US" sz="4000" dirty="0">
                <a:solidFill>
                  <a:srgbClr val="001131"/>
                </a:solidFill>
                <a:latin typeface="Gilroy-Regular"/>
              </a:rPr>
              <a:t> classification</a:t>
            </a:r>
          </a:p>
        </p:txBody>
      </p:sp>
      <p:sp>
        <p:nvSpPr>
          <p:cNvPr id="7" name="Title 1">
            <a:extLst>
              <a:ext uri="{FF2B5EF4-FFF2-40B4-BE49-F238E27FC236}">
                <a16:creationId xmlns:a16="http://schemas.microsoft.com/office/drawing/2014/main" id="{0EB96279-FD47-4941-ADCD-8776BB75120C}"/>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55965812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702500"/>
            <a:ext cx="13405452" cy="521207"/>
          </a:xfrm>
        </p:spPr>
        <p:txBody>
          <a:bodyPr/>
          <a:lstStyle/>
          <a:p>
            <a:r>
              <a:rPr lang="en-US" dirty="0"/>
              <a:t>Difficult ventilation/intubation</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058470" y="2702627"/>
            <a:ext cx="12150375" cy="4223106"/>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algn="ctr"/>
            <a:r>
              <a:rPr lang="en-US" sz="4000" dirty="0">
                <a:solidFill>
                  <a:srgbClr val="001131"/>
                </a:solidFill>
                <a:latin typeface="Gilroy-Regular"/>
              </a:rPr>
              <a:t>Difficult Airway Society (DAS)  recommends</a:t>
            </a:r>
            <a:r>
              <a:rPr lang="es-ES" sz="4000" dirty="0">
                <a:solidFill>
                  <a:srgbClr val="001131"/>
                </a:solidFill>
                <a:latin typeface="Gilroy-Regular"/>
              </a:rPr>
              <a:t>: </a:t>
            </a:r>
          </a:p>
          <a:p>
            <a:pPr algn="ctr"/>
            <a:r>
              <a:rPr lang="en-US" sz="4000" dirty="0">
                <a:solidFill>
                  <a:srgbClr val="001131"/>
                </a:solidFill>
                <a:latin typeface="Gilroy-Regular"/>
              </a:rPr>
              <a:t>provide the patient with a continuous source of high flow oxygen (apneic oxygenation) to help to maintain their oxygen saturation levels and prevent life-threatening Respiratory Compromise.24 </a:t>
            </a:r>
            <a:endParaRPr lang="es-ES" sz="4000" dirty="0">
              <a:solidFill>
                <a:srgbClr val="001131"/>
              </a:solidFill>
              <a:latin typeface="Gilroy-Regular"/>
            </a:endParaRPr>
          </a:p>
        </p:txBody>
      </p:sp>
      <p:sp>
        <p:nvSpPr>
          <p:cNvPr id="7" name="Title 1">
            <a:extLst>
              <a:ext uri="{FF2B5EF4-FFF2-40B4-BE49-F238E27FC236}">
                <a16:creationId xmlns:a16="http://schemas.microsoft.com/office/drawing/2014/main" id="{41A66B9B-9C39-49C3-A98D-2D447F6C6AD8}"/>
              </a:ext>
            </a:extLst>
          </p:cNvPr>
          <p:cNvSpPr>
            <a:spLocks noGrp="1"/>
          </p:cNvSpPr>
          <p:nvPr>
            <p:ph type="title"/>
          </p:nvPr>
        </p:nvSpPr>
        <p:spPr>
          <a:xfrm>
            <a:off x="430932" y="522057"/>
            <a:ext cx="13405452" cy="521207"/>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79907016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04596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Non-operating room anesthesia (NORA) sedation procedures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71745"/>
            <a:ext cx="14109628" cy="281236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post-operative complications after major head and neck surgery, thoracic surgery, and major abdominal surgery</a:t>
            </a:r>
            <a:endParaRPr lang="es-ES" sz="4000" dirty="0">
              <a:solidFill>
                <a:srgbClr val="001131"/>
              </a:solidFill>
              <a:latin typeface="Gilroy-Regular"/>
            </a:endParaRPr>
          </a:p>
        </p:txBody>
      </p:sp>
    </p:spTree>
    <p:extLst>
      <p:ext uri="{BB962C8B-B14F-4D97-AF65-F5344CB8AC3E}">
        <p14:creationId xmlns:p14="http://schemas.microsoft.com/office/powerpoint/2010/main" val="231065713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6272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new minimally invasive procedures being performed without advanced airways</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94131" y="3920945"/>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managing older and more medically complex patients</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a:t>Non-</a:t>
            </a:r>
            <a:r>
              <a:rPr lang="es-ES" dirty="0" err="1"/>
              <a:t>operating</a:t>
            </a:r>
            <a:r>
              <a:rPr lang="es-ES" dirty="0"/>
              <a:t> </a:t>
            </a:r>
            <a:r>
              <a:rPr lang="es-ES" dirty="0" err="1"/>
              <a:t>room</a:t>
            </a:r>
            <a:r>
              <a:rPr lang="es-ES" dirty="0"/>
              <a:t> </a:t>
            </a:r>
            <a:r>
              <a:rPr lang="es-ES" dirty="0" err="1"/>
              <a:t>anesthesia</a:t>
            </a:r>
            <a:r>
              <a:rPr lang="es-ES" dirty="0"/>
              <a:t> (NORA) </a:t>
            </a:r>
            <a:r>
              <a:rPr lang="es-ES" dirty="0" err="1"/>
              <a:t>sedation</a:t>
            </a:r>
            <a:r>
              <a:rPr lang="es-ES" dirty="0"/>
              <a:t> </a:t>
            </a:r>
            <a:r>
              <a:rPr lang="es-ES" dirty="0" err="1"/>
              <a:t>procedures</a:t>
            </a:r>
            <a:endParaRPr lang="es-ES" dirty="0"/>
          </a:p>
        </p:txBody>
      </p:sp>
      <p:sp>
        <p:nvSpPr>
          <p:cNvPr id="8" name="Text Placeholder 3">
            <a:extLst>
              <a:ext uri="{FF2B5EF4-FFF2-40B4-BE49-F238E27FC236}">
                <a16:creationId xmlns:a16="http://schemas.microsoft.com/office/drawing/2014/main" id="{24137922-AFB5-417C-8592-2F5B5F27E158}"/>
              </a:ext>
            </a:extLst>
          </p:cNvPr>
          <p:cNvSpPr txBox="1">
            <a:spLocks/>
          </p:cNvSpPr>
          <p:nvPr/>
        </p:nvSpPr>
        <p:spPr>
          <a:xfrm>
            <a:off x="0" y="5382093"/>
            <a:ext cx="14109628" cy="160701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need to recover patients more quickly</a:t>
            </a:r>
            <a:endParaRPr lang="es-ES" sz="4000" dirty="0">
              <a:solidFill>
                <a:srgbClr val="001131"/>
              </a:solidFill>
              <a:latin typeface="Gilroy-Regular"/>
            </a:endParaRPr>
          </a:p>
        </p:txBody>
      </p:sp>
    </p:spTree>
    <p:extLst>
      <p:ext uri="{BB962C8B-B14F-4D97-AF65-F5344CB8AC3E}">
        <p14:creationId xmlns:p14="http://schemas.microsoft.com/office/powerpoint/2010/main" val="48246943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1D4D"/>
                </a:solidFill>
                <a:latin typeface="Gilroy Bold"/>
              </a:rPr>
              <a:t>Risk factors : High-risk procedures</a:t>
            </a: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301274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err="1">
                <a:solidFill>
                  <a:srgbClr val="001131"/>
                </a:solidFill>
                <a:latin typeface="Gilroy-Regular"/>
              </a:rPr>
              <a:t>pulmonary</a:t>
            </a:r>
            <a:r>
              <a:rPr lang="es-ES" sz="4000" dirty="0">
                <a:solidFill>
                  <a:srgbClr val="001131"/>
                </a:solidFill>
                <a:latin typeface="Gilroy-Regular"/>
              </a:rPr>
              <a:t> </a:t>
            </a:r>
            <a:r>
              <a:rPr lang="es-ES" sz="4000" dirty="0" err="1">
                <a:solidFill>
                  <a:srgbClr val="001131"/>
                </a:solidFill>
                <a:latin typeface="Gilroy-Regular"/>
              </a:rPr>
              <a:t>complications</a:t>
            </a:r>
            <a:r>
              <a:rPr lang="es-ES" sz="4000" dirty="0">
                <a:solidFill>
                  <a:srgbClr val="001131"/>
                </a:solidFill>
                <a:latin typeface="Gilroy-Regular"/>
              </a:rPr>
              <a:t>:</a:t>
            </a:r>
          </a:p>
          <a:p>
            <a:pPr marL="228600" indent="0" algn="ctr"/>
            <a:r>
              <a:rPr lang="es-ES" sz="4000" dirty="0" err="1">
                <a:solidFill>
                  <a:srgbClr val="001131"/>
                </a:solidFill>
                <a:latin typeface="Gilroy-Regular"/>
              </a:rPr>
              <a:t>longer</a:t>
            </a:r>
            <a:r>
              <a:rPr lang="es-ES" sz="4000" dirty="0">
                <a:solidFill>
                  <a:srgbClr val="001131"/>
                </a:solidFill>
                <a:latin typeface="Gilroy-Regular"/>
              </a:rPr>
              <a:t> ICU </a:t>
            </a:r>
            <a:r>
              <a:rPr lang="es-ES" sz="4000" dirty="0" err="1">
                <a:solidFill>
                  <a:srgbClr val="001131"/>
                </a:solidFill>
                <a:latin typeface="Gilroy-Regular"/>
              </a:rPr>
              <a:t>stays</a:t>
            </a:r>
            <a:endParaRPr lang="es-ES" sz="4000" dirty="0">
              <a:solidFill>
                <a:srgbClr val="001131"/>
              </a:solidFill>
              <a:latin typeface="Gilroy-Regular"/>
            </a:endParaRPr>
          </a:p>
          <a:p>
            <a:pPr marL="228600" indent="0" algn="ctr"/>
            <a:r>
              <a:rPr lang="es-ES" sz="4000" dirty="0" err="1">
                <a:solidFill>
                  <a:srgbClr val="001131"/>
                </a:solidFill>
                <a:latin typeface="Gilroy-Regular"/>
              </a:rPr>
              <a:t>increase</a:t>
            </a:r>
            <a:r>
              <a:rPr lang="es-ES" sz="4000" dirty="0">
                <a:solidFill>
                  <a:srgbClr val="001131"/>
                </a:solidFill>
                <a:latin typeface="Gilroy-Regular"/>
              </a:rPr>
              <a:t> in </a:t>
            </a:r>
            <a:r>
              <a:rPr lang="es-ES" sz="4000" dirty="0" err="1">
                <a:solidFill>
                  <a:srgbClr val="001131"/>
                </a:solidFill>
                <a:latin typeface="Gilroy-Regular"/>
              </a:rPr>
              <a:t>mortality</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Post-operative</a:t>
            </a:r>
            <a:r>
              <a:rPr lang="es-ES" dirty="0"/>
              <a:t> </a:t>
            </a:r>
            <a:r>
              <a:rPr lang="es-ES" dirty="0" err="1"/>
              <a:t>complications</a:t>
            </a:r>
            <a:endParaRPr lang="es-ES" dirty="0"/>
          </a:p>
        </p:txBody>
      </p:sp>
    </p:spTree>
    <p:extLst>
      <p:ext uri="{BB962C8B-B14F-4D97-AF65-F5344CB8AC3E}">
        <p14:creationId xmlns:p14="http://schemas.microsoft.com/office/powerpoint/2010/main" val="309904014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487506"/>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t>
            </a:r>
            <a:r>
              <a:rPr lang="en-US" sz="4000" dirty="0">
                <a:solidFill>
                  <a:srgbClr val="001131"/>
                </a:solidFill>
                <a:latin typeface="Gilroy-Regular"/>
              </a:rPr>
              <a:t>An increasing frequency of deeper levels of sedation</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702500"/>
            <a:ext cx="13405452" cy="521207"/>
          </a:xfrm>
        </p:spPr>
        <p:txBody>
          <a:bodyPr/>
          <a:lstStyle/>
          <a:p>
            <a:r>
              <a:rPr lang="es-ES" dirty="0" err="1"/>
              <a:t>Today’s</a:t>
            </a:r>
            <a:r>
              <a:rPr lang="es-ES" dirty="0"/>
              <a:t> </a:t>
            </a:r>
            <a:r>
              <a:rPr lang="es-ES" dirty="0" err="1"/>
              <a:t>practice</a:t>
            </a:r>
            <a:r>
              <a:rPr lang="es-ES" dirty="0"/>
              <a:t>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147302" y="354045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it renders the patient amnestic</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47302" y="4316308"/>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allows for physical relaxation during highly stimulating procedures</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2E9E270D-D55F-4F59-ADE2-5EDDFDDCC656}"/>
              </a:ext>
            </a:extLst>
          </p:cNvPr>
          <p:cNvSpPr txBox="1">
            <a:spLocks/>
          </p:cNvSpPr>
          <p:nvPr/>
        </p:nvSpPr>
        <p:spPr>
          <a:xfrm>
            <a:off x="147302" y="5671355"/>
            <a:ext cx="14056457"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improves turn-round time</a:t>
            </a:r>
            <a:endParaRPr lang="es-ES" sz="4000" dirty="0">
              <a:solidFill>
                <a:srgbClr val="001131"/>
              </a:solidFill>
              <a:latin typeface="Gilroy-Regular"/>
            </a:endParaRPr>
          </a:p>
        </p:txBody>
      </p:sp>
    </p:spTree>
    <p:extLst>
      <p:ext uri="{BB962C8B-B14F-4D97-AF65-F5344CB8AC3E}">
        <p14:creationId xmlns:p14="http://schemas.microsoft.com/office/powerpoint/2010/main" val="331593320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714375" y="438174"/>
            <a:ext cx="13257476" cy="583230"/>
          </a:xfrm>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47302" y="2003058"/>
            <a:ext cx="8082299"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 </a:t>
            </a:r>
            <a:r>
              <a:rPr lang="en-US" sz="4000" dirty="0">
                <a:solidFill>
                  <a:srgbClr val="001131"/>
                </a:solidFill>
                <a:latin typeface="Gilroy-Regular"/>
              </a:rPr>
              <a:t>complex patients</a:t>
            </a:r>
            <a:endParaRPr lang="es-ES" sz="4000" dirty="0">
              <a:solidFill>
                <a:srgbClr val="001131"/>
              </a:solidFill>
              <a:latin typeface="Gilroy-Regular"/>
            </a:endParaRPr>
          </a:p>
        </p:txBody>
      </p:sp>
      <p:sp>
        <p:nvSpPr>
          <p:cNvPr id="7" name="Text Placeholder 2">
            <a:extLst>
              <a:ext uri="{FF2B5EF4-FFF2-40B4-BE49-F238E27FC236}">
                <a16:creationId xmlns:a16="http://schemas.microsoft.com/office/drawing/2014/main" id="{9E0C59CC-24B7-4849-99FC-122BA549AB73}"/>
              </a:ext>
            </a:extLst>
          </p:cNvPr>
          <p:cNvSpPr>
            <a:spLocks noGrp="1"/>
          </p:cNvSpPr>
          <p:nvPr>
            <p:ph type="body" idx="1"/>
          </p:nvPr>
        </p:nvSpPr>
        <p:spPr>
          <a:xfrm>
            <a:off x="566399" y="1481851"/>
            <a:ext cx="13405452" cy="521207"/>
          </a:xfrm>
        </p:spPr>
        <p:txBody>
          <a:bodyPr/>
          <a:lstStyle/>
          <a:p>
            <a:r>
              <a:rPr lang="es-ES" dirty="0" err="1"/>
              <a:t>Today’s</a:t>
            </a:r>
            <a:r>
              <a:rPr lang="es-ES" dirty="0"/>
              <a:t> </a:t>
            </a:r>
            <a:r>
              <a:rPr lang="es-ES" dirty="0" err="1"/>
              <a:t>practice</a:t>
            </a:r>
            <a:r>
              <a:rPr lang="es-ES" dirty="0"/>
              <a:t> </a:t>
            </a:r>
          </a:p>
          <a:p>
            <a:r>
              <a:rPr lang="es-ES" dirty="0"/>
              <a:t> </a:t>
            </a:r>
          </a:p>
        </p:txBody>
      </p:sp>
      <p:sp>
        <p:nvSpPr>
          <p:cNvPr id="8" name="Text Placeholder 3">
            <a:extLst>
              <a:ext uri="{FF2B5EF4-FFF2-40B4-BE49-F238E27FC236}">
                <a16:creationId xmlns:a16="http://schemas.microsoft.com/office/drawing/2014/main" id="{3F98740C-8872-46EE-A609-CAA29506BD5B}"/>
              </a:ext>
            </a:extLst>
          </p:cNvPr>
          <p:cNvSpPr txBox="1">
            <a:spLocks/>
          </p:cNvSpPr>
          <p:nvPr/>
        </p:nvSpPr>
        <p:spPr>
          <a:xfrm>
            <a:off x="0" y="2850737"/>
            <a:ext cx="8082299" cy="22537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require access to the patient’s mouth, such as upper endoscopy, </a:t>
            </a:r>
            <a:r>
              <a:rPr lang="en-US" sz="4000" dirty="0" err="1">
                <a:solidFill>
                  <a:srgbClr val="001131"/>
                </a:solidFill>
                <a:latin typeface="Gilroy-Regular"/>
              </a:rPr>
              <a:t>transoesophageal</a:t>
            </a:r>
            <a:r>
              <a:rPr lang="en-US" sz="4000" dirty="0">
                <a:solidFill>
                  <a:srgbClr val="001131"/>
                </a:solidFill>
                <a:latin typeface="Gilroy-Regular"/>
              </a:rPr>
              <a:t> echocardiography …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3F30E1D9-BB36-4A3C-859C-F61D6618C6EB}"/>
              </a:ext>
            </a:extLst>
          </p:cNvPr>
          <p:cNvSpPr txBox="1">
            <a:spLocks/>
          </p:cNvSpPr>
          <p:nvPr/>
        </p:nvSpPr>
        <p:spPr>
          <a:xfrm>
            <a:off x="-1" y="5125722"/>
            <a:ext cx="8082299" cy="172427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with the inability to apply positive pressure ventilation as the current devices cover both the nose and mouth.</a:t>
            </a:r>
            <a:endParaRPr lang="es-ES" sz="4000" dirty="0">
              <a:solidFill>
                <a:srgbClr val="001131"/>
              </a:solidFill>
              <a:latin typeface="Gilroy-Regular"/>
            </a:endParaRPr>
          </a:p>
        </p:txBody>
      </p:sp>
      <p:pic>
        <p:nvPicPr>
          <p:cNvPr id="12" name="Picture 11">
            <a:extLst>
              <a:ext uri="{FF2B5EF4-FFF2-40B4-BE49-F238E27FC236}">
                <a16:creationId xmlns:a16="http://schemas.microsoft.com/office/drawing/2014/main" id="{418C25D7-9C85-421B-8F0A-2C988D6189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29601" y="1798801"/>
            <a:ext cx="6138493" cy="4728299"/>
          </a:xfrm>
          <a:prstGeom prst="rect">
            <a:avLst/>
          </a:prstGeom>
        </p:spPr>
      </p:pic>
    </p:spTree>
    <p:extLst>
      <p:ext uri="{BB962C8B-B14F-4D97-AF65-F5344CB8AC3E}">
        <p14:creationId xmlns:p14="http://schemas.microsoft.com/office/powerpoint/2010/main" val="23217206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84606" y="3248682"/>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Effectively</a:t>
            </a:r>
            <a:r>
              <a:rPr lang="es-ES" sz="4000" dirty="0">
                <a:solidFill>
                  <a:srgbClr val="001131"/>
                </a:solidFill>
                <a:latin typeface="Gilroy-Regular"/>
              </a:rPr>
              <a:t> </a:t>
            </a:r>
            <a:r>
              <a:rPr lang="es-ES" sz="4000" dirty="0" err="1">
                <a:solidFill>
                  <a:srgbClr val="001131"/>
                </a:solidFill>
                <a:latin typeface="Gilroy-Regular"/>
              </a:rPr>
              <a:t>pre-oxygenate</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1</a:t>
            </a:r>
          </a:p>
        </p:txBody>
      </p:sp>
    </p:spTree>
    <p:extLst>
      <p:ext uri="{BB962C8B-B14F-4D97-AF65-F5344CB8AC3E}">
        <p14:creationId xmlns:p14="http://schemas.microsoft.com/office/powerpoint/2010/main" val="97936821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9B6D76-2B59-CE42-B808-4A8F396935BB}"/>
              </a:ext>
            </a:extLst>
          </p:cNvPr>
          <p:cNvSpPr>
            <a:spLocks noGrp="1"/>
          </p:cNvSpPr>
          <p:nvPr>
            <p:ph type="body" idx="1"/>
          </p:nvPr>
        </p:nvSpPr>
        <p:spPr/>
        <p:txBody>
          <a:bodyPr/>
          <a:lstStyle/>
          <a:p>
            <a:r>
              <a:rPr lang="es-ES" sz="2400" b="1" baseline="0" dirty="0" err="1">
                <a:solidFill>
                  <a:srgbClr val="00004A"/>
                </a:solidFill>
                <a:latin typeface="Gilroy-Bold"/>
              </a:rPr>
              <a:t>Introduction</a:t>
            </a:r>
            <a:endParaRPr lang="en-US" sz="2400" b="1" baseline="0" dirty="0">
              <a:solidFill>
                <a:srgbClr val="00004A"/>
              </a:solidFill>
              <a:latin typeface="Gilroy-Bold"/>
            </a:endParaRPr>
          </a:p>
        </p:txBody>
      </p:sp>
      <p:sp>
        <p:nvSpPr>
          <p:cNvPr id="10" name="Text Placeholder 9">
            <a:extLst>
              <a:ext uri="{FF2B5EF4-FFF2-40B4-BE49-F238E27FC236}">
                <a16:creationId xmlns:a16="http://schemas.microsoft.com/office/drawing/2014/main" id="{8A2C5102-FADD-5148-9083-62F80219A055}"/>
              </a:ext>
            </a:extLst>
          </p:cNvPr>
          <p:cNvSpPr>
            <a:spLocks noGrp="1"/>
          </p:cNvSpPr>
          <p:nvPr>
            <p:ph type="body" idx="2"/>
          </p:nvPr>
        </p:nvSpPr>
        <p:spPr/>
        <p:txBody>
          <a:bodyPr/>
          <a:lstStyle/>
          <a:p>
            <a:pPr algn="l"/>
            <a:r>
              <a:rPr lang="en-US" sz="2400" b="1" i="0" u="none" strike="noStrike" baseline="0" dirty="0">
                <a:solidFill>
                  <a:srgbClr val="00004A"/>
                </a:solidFill>
                <a:latin typeface="Gilroy-Bold"/>
              </a:rPr>
              <a:t>Risk factors : Patient co-morbidities</a:t>
            </a:r>
            <a:endParaRPr lang="en-US" sz="3600" dirty="0"/>
          </a:p>
        </p:txBody>
      </p:sp>
      <p:sp>
        <p:nvSpPr>
          <p:cNvPr id="11" name="Text Placeholder 10">
            <a:extLst>
              <a:ext uri="{FF2B5EF4-FFF2-40B4-BE49-F238E27FC236}">
                <a16:creationId xmlns:a16="http://schemas.microsoft.com/office/drawing/2014/main" id="{CC761EB7-FAAE-824E-A1B8-1CF456EBE4DA}"/>
              </a:ext>
            </a:extLst>
          </p:cNvPr>
          <p:cNvSpPr>
            <a:spLocks noGrp="1"/>
          </p:cNvSpPr>
          <p:nvPr>
            <p:ph type="body" idx="3"/>
          </p:nvPr>
        </p:nvSpPr>
        <p:spPr/>
        <p:txBody>
          <a:bodyPr/>
          <a:lstStyle/>
          <a:p>
            <a:pPr algn="l"/>
            <a:r>
              <a:rPr lang="en-US" sz="2400" b="1" i="0" u="none" strike="noStrike" baseline="0" dirty="0">
                <a:solidFill>
                  <a:srgbClr val="00004A"/>
                </a:solidFill>
                <a:latin typeface="Gilroy-Bold"/>
              </a:rPr>
              <a:t>Risk factors : High-risk procedures</a:t>
            </a:r>
            <a:endParaRPr lang="en-US" sz="3600" dirty="0"/>
          </a:p>
        </p:txBody>
      </p:sp>
      <p:sp>
        <p:nvSpPr>
          <p:cNvPr id="12" name="Text Placeholder 11">
            <a:extLst>
              <a:ext uri="{FF2B5EF4-FFF2-40B4-BE49-F238E27FC236}">
                <a16:creationId xmlns:a16="http://schemas.microsoft.com/office/drawing/2014/main" id="{3D2DDD71-DEFC-4049-867A-20B5903F180A}"/>
              </a:ext>
            </a:extLst>
          </p:cNvPr>
          <p:cNvSpPr>
            <a:spLocks noGrp="1"/>
          </p:cNvSpPr>
          <p:nvPr>
            <p:ph type="body" idx="4"/>
          </p:nvPr>
        </p:nvSpPr>
        <p:spPr/>
        <p:txBody>
          <a:bodyPr/>
          <a:lstStyle/>
          <a:p>
            <a:pPr algn="l"/>
            <a:r>
              <a:rPr lang="en-US" sz="2400" b="1" i="0" u="none" strike="noStrike" baseline="0" dirty="0">
                <a:solidFill>
                  <a:srgbClr val="00004A"/>
                </a:solidFill>
                <a:latin typeface="Gilroy-Bold"/>
              </a:rPr>
              <a:t>The objectives required to address respiratory compromise</a:t>
            </a:r>
            <a:endParaRPr lang="en-US" sz="3600" dirty="0"/>
          </a:p>
        </p:txBody>
      </p:sp>
      <p:sp>
        <p:nvSpPr>
          <p:cNvPr id="13" name="Text Placeholder 12">
            <a:extLst>
              <a:ext uri="{FF2B5EF4-FFF2-40B4-BE49-F238E27FC236}">
                <a16:creationId xmlns:a16="http://schemas.microsoft.com/office/drawing/2014/main" id="{B237A7F6-74A2-7E48-9EBF-6D4227185EC6}"/>
              </a:ext>
            </a:extLst>
          </p:cNvPr>
          <p:cNvSpPr>
            <a:spLocks noGrp="1"/>
          </p:cNvSpPr>
          <p:nvPr>
            <p:ph type="body" idx="5"/>
          </p:nvPr>
        </p:nvSpPr>
        <p:spPr/>
        <p:txBody>
          <a:bodyPr/>
          <a:lstStyle/>
          <a:p>
            <a:pPr algn="l"/>
            <a:r>
              <a:rPr lang="en-US" sz="2400" b="1" i="0" u="none" strike="noStrike" baseline="0" dirty="0">
                <a:solidFill>
                  <a:srgbClr val="00004A"/>
                </a:solidFill>
                <a:latin typeface="Gilroy-Bold"/>
              </a:rPr>
              <a:t>The optimal solution: The SuperNO2VA™ device</a:t>
            </a:r>
            <a:endParaRPr lang="en-US" sz="3600" dirty="0"/>
          </a:p>
        </p:txBody>
      </p:sp>
      <p:sp>
        <p:nvSpPr>
          <p:cNvPr id="8" name="Title 7">
            <a:extLst>
              <a:ext uri="{FF2B5EF4-FFF2-40B4-BE49-F238E27FC236}">
                <a16:creationId xmlns:a16="http://schemas.microsoft.com/office/drawing/2014/main" id="{CB69F5F5-6745-0049-8CED-45AD3ABB931F}"/>
              </a:ext>
            </a:extLst>
          </p:cNvPr>
          <p:cNvSpPr>
            <a:spLocks noGrp="1"/>
          </p:cNvSpPr>
          <p:nvPr>
            <p:ph type="title"/>
          </p:nvPr>
        </p:nvSpPr>
        <p:spPr>
          <a:xfrm>
            <a:off x="566399" y="438174"/>
            <a:ext cx="13405452" cy="1096336"/>
          </a:xfrm>
        </p:spPr>
        <p:txBody>
          <a:bodyPr/>
          <a:lstStyle/>
          <a:p>
            <a:pPr algn="ctr"/>
            <a:r>
              <a:rPr lang="en-US" dirty="0"/>
              <a:t>Protocol supporting the use of the SuperNO2VA positive airway</a:t>
            </a:r>
            <a:br>
              <a:rPr lang="en-US" dirty="0"/>
            </a:br>
            <a:r>
              <a:rPr lang="en-US" dirty="0"/>
              <a:t>pressure device</a:t>
            </a:r>
          </a:p>
        </p:txBody>
      </p:sp>
    </p:spTree>
    <p:extLst>
      <p:ext uri="{BB962C8B-B14F-4D97-AF65-F5344CB8AC3E}">
        <p14:creationId xmlns:p14="http://schemas.microsoft.com/office/powerpoint/2010/main" val="233294394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14503263" cy="583230"/>
          </a:xfrm>
        </p:spPr>
        <p:txBody>
          <a:body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Provide</a:t>
            </a:r>
            <a:r>
              <a:rPr lang="es-ES" sz="4000" dirty="0">
                <a:solidFill>
                  <a:srgbClr val="001131"/>
                </a:solidFill>
                <a:latin typeface="Gilroy-Regular"/>
              </a:rPr>
              <a:t> </a:t>
            </a:r>
            <a:r>
              <a:rPr lang="es-ES" sz="4000" dirty="0" err="1">
                <a:solidFill>
                  <a:srgbClr val="001131"/>
                </a:solidFill>
                <a:latin typeface="Gilroy-Regular"/>
              </a:rPr>
              <a:t>apneic</a:t>
            </a:r>
            <a:r>
              <a:rPr lang="es-ES" sz="4000" dirty="0">
                <a:solidFill>
                  <a:srgbClr val="001131"/>
                </a:solidFill>
                <a:latin typeface="Gilroy-Regular"/>
              </a:rPr>
              <a:t> </a:t>
            </a:r>
            <a:r>
              <a:rPr lang="es-ES" sz="4000" dirty="0" err="1">
                <a:solidFill>
                  <a:srgbClr val="001131"/>
                </a:solidFill>
                <a:latin typeface="Gilroy-Regular"/>
              </a:rPr>
              <a:t>oxygenation</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2</a:t>
            </a:r>
          </a:p>
        </p:txBody>
      </p:sp>
    </p:spTree>
    <p:extLst>
      <p:ext uri="{BB962C8B-B14F-4D97-AF65-F5344CB8AC3E}">
        <p14:creationId xmlns:p14="http://schemas.microsoft.com/office/powerpoint/2010/main" val="3157463740"/>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Relieve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obstruction</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3</a:t>
            </a:r>
          </a:p>
        </p:txBody>
      </p:sp>
      <p:sp>
        <p:nvSpPr>
          <p:cNvPr id="5" name="Title 1">
            <a:extLst>
              <a:ext uri="{FF2B5EF4-FFF2-40B4-BE49-F238E27FC236}">
                <a16:creationId xmlns:a16="http://schemas.microsoft.com/office/drawing/2014/main" id="{8CD20000-3A2D-4AEE-B450-10A27D4799CC}"/>
              </a:ext>
            </a:extLst>
          </p:cNvPr>
          <p:cNvSpPr txBox="1">
            <a:spLocks/>
          </p:cNvSpPr>
          <p:nvPr/>
        </p:nvSpPr>
        <p:spPr>
          <a:xfrm>
            <a:off x="566399" y="494098"/>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Tree>
    <p:extLst>
      <p:ext uri="{BB962C8B-B14F-4D97-AF65-F5344CB8AC3E}">
        <p14:creationId xmlns:p14="http://schemas.microsoft.com/office/powerpoint/2010/main" val="355383867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10082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fr-FR" sz="4000" dirty="0" err="1">
                <a:solidFill>
                  <a:srgbClr val="001131"/>
                </a:solidFill>
                <a:latin typeface="Gilroy-Regular"/>
              </a:rPr>
              <a:t>Maintain</a:t>
            </a:r>
            <a:r>
              <a:rPr lang="fr-FR" sz="4000" dirty="0">
                <a:solidFill>
                  <a:srgbClr val="001131"/>
                </a:solidFill>
                <a:latin typeface="Gilroy-Regular"/>
              </a:rPr>
              <a:t> effective ventilation in </a:t>
            </a:r>
            <a:r>
              <a:rPr lang="fr-FR" sz="4000" dirty="0" err="1">
                <a:solidFill>
                  <a:srgbClr val="001131"/>
                </a:solidFill>
                <a:latin typeface="Gilroy-Regular"/>
              </a:rPr>
              <a:t>unconscious</a:t>
            </a:r>
            <a:r>
              <a:rPr lang="fr-FR" sz="4000" dirty="0">
                <a:solidFill>
                  <a:srgbClr val="001131"/>
                </a:solidFill>
                <a:latin typeface="Gilroy-Regular"/>
              </a:rPr>
              <a:t> patients</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4</a:t>
            </a:r>
          </a:p>
        </p:txBody>
      </p:sp>
      <p:sp>
        <p:nvSpPr>
          <p:cNvPr id="7" name="Title 1">
            <a:extLst>
              <a:ext uri="{FF2B5EF4-FFF2-40B4-BE49-F238E27FC236}">
                <a16:creationId xmlns:a16="http://schemas.microsoft.com/office/drawing/2014/main" id="{207D0EA7-EF06-4BD0-B17A-FD5CDA15CCED}"/>
              </a:ext>
            </a:extLst>
          </p:cNvPr>
          <p:cNvSpPr txBox="1">
            <a:spLocks/>
          </p:cNvSpPr>
          <p:nvPr/>
        </p:nvSpPr>
        <p:spPr>
          <a:xfrm>
            <a:off x="837862" y="601407"/>
            <a:ext cx="14503263"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br>
              <a:rPr lang="en-US" sz="4800" dirty="0"/>
            </a:br>
            <a:br>
              <a:rPr lang="en-US" dirty="0"/>
            </a:br>
            <a:endParaRPr lang="en-US" dirty="0"/>
          </a:p>
        </p:txBody>
      </p:sp>
    </p:spTree>
    <p:extLst>
      <p:ext uri="{BB962C8B-B14F-4D97-AF65-F5344CB8AC3E}">
        <p14:creationId xmlns:p14="http://schemas.microsoft.com/office/powerpoint/2010/main" val="19939125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119592" y="2904803"/>
            <a:ext cx="14056457" cy="147323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Provide access to the oral cavity during</a:t>
            </a:r>
          </a:p>
          <a:p>
            <a:pPr marL="228600" indent="0" algn="ctr"/>
            <a:r>
              <a:rPr lang="en-US" sz="4000" dirty="0">
                <a:solidFill>
                  <a:srgbClr val="001131"/>
                </a:solidFill>
                <a:latin typeface="Gilroy-Regular"/>
              </a:rPr>
              <a:t>intra-oral procedures</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err="1"/>
              <a:t>Objective</a:t>
            </a:r>
            <a:r>
              <a:rPr lang="es-ES" dirty="0"/>
              <a:t> 5</a:t>
            </a:r>
          </a:p>
        </p:txBody>
      </p:sp>
      <p:sp>
        <p:nvSpPr>
          <p:cNvPr id="7" name="Title 1">
            <a:extLst>
              <a:ext uri="{FF2B5EF4-FFF2-40B4-BE49-F238E27FC236}">
                <a16:creationId xmlns:a16="http://schemas.microsoft.com/office/drawing/2014/main" id="{30D9FCF9-F815-4C2B-BE19-6E353C30BB3E}"/>
              </a:ext>
            </a:extLst>
          </p:cNvPr>
          <p:cNvSpPr txBox="1">
            <a:spLocks/>
          </p:cNvSpPr>
          <p:nvPr/>
        </p:nvSpPr>
        <p:spPr>
          <a:xfrm>
            <a:off x="566399" y="494098"/>
            <a:ext cx="14503263" cy="1106102"/>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i="0" u="none" strike="noStrike" baseline="0" dirty="0">
                <a:solidFill>
                  <a:srgbClr val="00004A"/>
                </a:solidFill>
                <a:latin typeface="Gilroy-Bold"/>
              </a:rPr>
              <a:t>The objectives required to address respiratory compromise</a:t>
            </a:r>
            <a:endParaRPr lang="en-US" dirty="0"/>
          </a:p>
        </p:txBody>
      </p:sp>
    </p:spTree>
    <p:extLst>
      <p:ext uri="{BB962C8B-B14F-4D97-AF65-F5344CB8AC3E}">
        <p14:creationId xmlns:p14="http://schemas.microsoft.com/office/powerpoint/2010/main" val="39779588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dirty="0"/>
            </a:b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pic>
        <p:nvPicPr>
          <p:cNvPr id="5" name="Picture 4">
            <a:extLst>
              <a:ext uri="{FF2B5EF4-FFF2-40B4-BE49-F238E27FC236}">
                <a16:creationId xmlns:a16="http://schemas.microsoft.com/office/drawing/2014/main" id="{9DAC1586-2FE9-45AF-BBE8-338E51E9F2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196" y="2584450"/>
            <a:ext cx="3545312" cy="4821061"/>
          </a:xfrm>
          <a:prstGeom prst="rect">
            <a:avLst/>
          </a:prstGeom>
        </p:spPr>
      </p:pic>
      <p:pic>
        <p:nvPicPr>
          <p:cNvPr id="9" name="Picture 8">
            <a:extLst>
              <a:ext uri="{FF2B5EF4-FFF2-40B4-BE49-F238E27FC236}">
                <a16:creationId xmlns:a16="http://schemas.microsoft.com/office/drawing/2014/main" id="{6CAED87B-6179-4DE8-A8C8-D0D81BF4A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06215" y="1629613"/>
            <a:ext cx="9229725" cy="5695950"/>
          </a:xfrm>
          <a:prstGeom prst="rect">
            <a:avLst/>
          </a:prstGeom>
        </p:spPr>
      </p:pic>
    </p:spTree>
    <p:extLst>
      <p:ext uri="{BB962C8B-B14F-4D97-AF65-F5344CB8AC3E}">
        <p14:creationId xmlns:p14="http://schemas.microsoft.com/office/powerpoint/2010/main" val="19311400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40896" y="3183637"/>
            <a:ext cx="14056457" cy="82207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1- </a:t>
            </a:r>
            <a:r>
              <a:rPr lang="es-ES" sz="4000" dirty="0" err="1">
                <a:solidFill>
                  <a:srgbClr val="001131"/>
                </a:solidFill>
                <a:latin typeface="Gilroy-Regular"/>
              </a:rPr>
              <a:t>Maintain</a:t>
            </a:r>
            <a:r>
              <a:rPr lang="es-ES" sz="4000" dirty="0">
                <a:solidFill>
                  <a:srgbClr val="001131"/>
                </a:solidFill>
                <a:latin typeface="Gilroy-Regular"/>
              </a:rPr>
              <a:t>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patency</a:t>
            </a:r>
            <a:endParaRPr lang="es-ES" sz="4000" dirty="0">
              <a:solidFill>
                <a:srgbClr val="001131"/>
              </a:solidFill>
              <a:latin typeface="Gilroy-Regular"/>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0" y="4223894"/>
            <a:ext cx="14056457" cy="309189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2- </a:t>
            </a:r>
            <a:r>
              <a:rPr lang="es-ES" sz="4000" dirty="0" err="1">
                <a:solidFill>
                  <a:srgbClr val="001131"/>
                </a:solidFill>
                <a:latin typeface="Gilroy-Regular"/>
              </a:rPr>
              <a:t>support</a:t>
            </a:r>
            <a:r>
              <a:rPr lang="es-ES" sz="4000" dirty="0">
                <a:solidFill>
                  <a:srgbClr val="001131"/>
                </a:solidFill>
                <a:latin typeface="Gilroy-Regular"/>
              </a:rPr>
              <a:t> </a:t>
            </a:r>
            <a:r>
              <a:rPr lang="es-ES" sz="4000" dirty="0" err="1">
                <a:solidFill>
                  <a:srgbClr val="001131"/>
                </a:solidFill>
                <a:latin typeface="Gilroy-Regular"/>
              </a:rPr>
              <a:t>ventilation</a:t>
            </a:r>
            <a:r>
              <a:rPr lang="es-ES" sz="4000" dirty="0">
                <a:solidFill>
                  <a:srgbClr val="001131"/>
                </a:solidFill>
                <a:latin typeface="Gilroy-Regular"/>
              </a:rPr>
              <a:t>:</a:t>
            </a:r>
          </a:p>
          <a:p>
            <a:pPr marL="228600" indent="0" algn="ctr"/>
            <a:r>
              <a:rPr lang="es-ES" sz="4000" dirty="0">
                <a:solidFill>
                  <a:srgbClr val="001131"/>
                </a:solidFill>
                <a:latin typeface="Gilroy-Regular"/>
              </a:rPr>
              <a:t>procedural </a:t>
            </a:r>
            <a:r>
              <a:rPr lang="es-ES" sz="4000" dirty="0" err="1">
                <a:solidFill>
                  <a:srgbClr val="001131"/>
                </a:solidFill>
                <a:latin typeface="Gilroy-Regular"/>
              </a:rPr>
              <a:t>sedation</a:t>
            </a:r>
            <a:r>
              <a:rPr lang="es-ES" sz="4000" dirty="0">
                <a:solidFill>
                  <a:srgbClr val="001131"/>
                </a:solidFill>
                <a:latin typeface="Gilroy-Regular"/>
              </a:rPr>
              <a:t> / general </a:t>
            </a:r>
            <a:r>
              <a:rPr lang="es-ES" sz="4000" dirty="0" err="1">
                <a:solidFill>
                  <a:srgbClr val="001131"/>
                </a:solidFill>
                <a:latin typeface="Gilroy-Regular"/>
              </a:rPr>
              <a:t>anesthesia</a:t>
            </a:r>
            <a:r>
              <a:rPr lang="es-ES" sz="4000" dirty="0">
                <a:solidFill>
                  <a:srgbClr val="001131"/>
                </a:solidFill>
                <a:latin typeface="Gilroy-Regular"/>
              </a:rPr>
              <a:t>/ post </a:t>
            </a:r>
            <a:r>
              <a:rPr lang="es-ES" sz="4000" dirty="0" err="1">
                <a:solidFill>
                  <a:srgbClr val="001131"/>
                </a:solidFill>
                <a:latin typeface="Gilroy-Regular"/>
              </a:rPr>
              <a:t>anesthesia</a:t>
            </a:r>
            <a:r>
              <a:rPr lang="es-ES" sz="4000" dirty="0">
                <a:solidFill>
                  <a:srgbClr val="001131"/>
                </a:solidFill>
                <a:latin typeface="Gilroy-Regular"/>
              </a:rPr>
              <a:t> </a:t>
            </a:r>
            <a:r>
              <a:rPr lang="es-ES" sz="4000" dirty="0" err="1">
                <a:solidFill>
                  <a:srgbClr val="001131"/>
                </a:solidFill>
                <a:latin typeface="Gilroy-Regular"/>
              </a:rPr>
              <a:t>recovery</a:t>
            </a:r>
            <a:endParaRPr lang="es-ES" sz="4000" dirty="0">
              <a:solidFill>
                <a:srgbClr val="001131"/>
              </a:solidFill>
              <a:latin typeface="Gilroy-Regular"/>
            </a:endParaRPr>
          </a:p>
        </p:txBody>
      </p:sp>
    </p:spTree>
    <p:extLst>
      <p:ext uri="{BB962C8B-B14F-4D97-AF65-F5344CB8AC3E}">
        <p14:creationId xmlns:p14="http://schemas.microsoft.com/office/powerpoint/2010/main" val="3107983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84606" y="2409329"/>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Effective</a:t>
            </a:r>
            <a:r>
              <a:rPr lang="es-ES" sz="4000" dirty="0">
                <a:solidFill>
                  <a:srgbClr val="001131"/>
                </a:solidFill>
                <a:latin typeface="Gilroy-Regular"/>
              </a:rPr>
              <a:t> </a:t>
            </a:r>
            <a:r>
              <a:rPr lang="es-ES" sz="4000" dirty="0" err="1">
                <a:solidFill>
                  <a:srgbClr val="001131"/>
                </a:solidFill>
                <a:latin typeface="Gilroy-Regular"/>
              </a:rPr>
              <a:t>pre-oxygenation</a:t>
            </a:r>
            <a:r>
              <a:rPr lang="es-ES" sz="4000" dirty="0">
                <a:solidFill>
                  <a:srgbClr val="001131"/>
                </a:solidFill>
                <a:latin typeface="Gilroy-Regular"/>
              </a:rPr>
              <a:t> and </a:t>
            </a:r>
            <a:r>
              <a:rPr lang="es-ES" sz="4000" dirty="0" err="1">
                <a:solidFill>
                  <a:srgbClr val="001131"/>
                </a:solidFill>
                <a:latin typeface="Gilroy-Regular"/>
              </a:rPr>
              <a:t>rescue</a:t>
            </a:r>
            <a:r>
              <a:rPr lang="es-ES" sz="4000" dirty="0">
                <a:solidFill>
                  <a:srgbClr val="001131"/>
                </a:solidFill>
                <a:latin typeface="Gilroy-Regular"/>
              </a:rPr>
              <a:t> </a:t>
            </a:r>
            <a:r>
              <a:rPr lang="es-ES" sz="4000" dirty="0" err="1">
                <a:solidFill>
                  <a:srgbClr val="001131"/>
                </a:solidFill>
                <a:latin typeface="Gilroy-Regular"/>
              </a:rPr>
              <a:t>ventilation</a:t>
            </a:r>
            <a:endParaRPr lang="es-ES" sz="4000" dirty="0">
              <a:solidFill>
                <a:srgbClr val="001131"/>
              </a:solidFill>
              <a:latin typeface="Gilroy-Regular"/>
            </a:endParaRPr>
          </a:p>
        </p:txBody>
      </p:sp>
      <p:sp>
        <p:nvSpPr>
          <p:cNvPr id="6" name="Text Placeholder 3">
            <a:extLst>
              <a:ext uri="{FF2B5EF4-FFF2-40B4-BE49-F238E27FC236}">
                <a16:creationId xmlns:a16="http://schemas.microsoft.com/office/drawing/2014/main" id="{615C6B0A-D667-421B-BFBD-ADBC6F23780B}"/>
              </a:ext>
            </a:extLst>
          </p:cNvPr>
          <p:cNvSpPr txBox="1">
            <a:spLocks/>
          </p:cNvSpPr>
          <p:nvPr/>
        </p:nvSpPr>
        <p:spPr>
          <a:xfrm>
            <a:off x="534315" y="3956645"/>
            <a:ext cx="13437536" cy="1329729"/>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3600" i="1" dirty="0">
                <a:solidFill>
                  <a:srgbClr val="001131"/>
                </a:solidFill>
                <a:latin typeface="Gilroy-Regular"/>
              </a:rPr>
              <a:t>SuperNO2VA™ device creates an airtight seal that prevents air leak and allows positive end-expiratory pressure (PEEP)</a:t>
            </a:r>
            <a:endParaRPr lang="es-ES" sz="3600" i="1" dirty="0">
              <a:solidFill>
                <a:srgbClr val="001131"/>
              </a:solidFill>
              <a:latin typeface="Gilroy-Regular"/>
            </a:endParaRPr>
          </a:p>
        </p:txBody>
      </p:sp>
    </p:spTree>
    <p:extLst>
      <p:ext uri="{BB962C8B-B14F-4D97-AF65-F5344CB8AC3E}">
        <p14:creationId xmlns:p14="http://schemas.microsoft.com/office/powerpoint/2010/main" val="22810577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615794"/>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err="1">
                <a:solidFill>
                  <a:srgbClr val="001131"/>
                </a:solidFill>
                <a:latin typeface="Gilroy-Regular"/>
              </a:rPr>
              <a:t>Provide</a:t>
            </a:r>
            <a:r>
              <a:rPr lang="es-ES" sz="4000" dirty="0">
                <a:solidFill>
                  <a:srgbClr val="001131"/>
                </a:solidFill>
                <a:latin typeface="Gilroy-Regular"/>
              </a:rPr>
              <a:t> </a:t>
            </a:r>
            <a:r>
              <a:rPr lang="es-ES" sz="4000" dirty="0" err="1">
                <a:solidFill>
                  <a:srgbClr val="001131"/>
                </a:solidFill>
                <a:latin typeface="Gilroy-Regular"/>
              </a:rPr>
              <a:t>apneic</a:t>
            </a:r>
            <a:r>
              <a:rPr lang="es-ES" sz="4000" dirty="0">
                <a:solidFill>
                  <a:srgbClr val="001131"/>
                </a:solidFill>
                <a:latin typeface="Gilroy-Regular"/>
              </a:rPr>
              <a:t> </a:t>
            </a:r>
            <a:r>
              <a:rPr lang="es-ES" sz="4000" dirty="0" err="1">
                <a:solidFill>
                  <a:srgbClr val="001131"/>
                </a:solidFill>
                <a:latin typeface="Gilroy-Regular"/>
              </a:rPr>
              <a:t>oxygenation</a:t>
            </a:r>
            <a:endParaRPr lang="es-ES" sz="4000" dirty="0">
              <a:solidFill>
                <a:srgbClr val="001131"/>
              </a:solidFill>
              <a:latin typeface="Gilroy-Regular"/>
            </a:endParaRPr>
          </a:p>
        </p:txBody>
      </p:sp>
      <p:sp>
        <p:nvSpPr>
          <p:cNvPr id="9" name="TextBox 8">
            <a:extLst>
              <a:ext uri="{FF2B5EF4-FFF2-40B4-BE49-F238E27FC236}">
                <a16:creationId xmlns:a16="http://schemas.microsoft.com/office/drawing/2014/main" id="{80D5F2A3-892F-48A3-9B66-525B9DE890BE}"/>
              </a:ext>
            </a:extLst>
          </p:cNvPr>
          <p:cNvSpPr txBox="1"/>
          <p:nvPr/>
        </p:nvSpPr>
        <p:spPr>
          <a:xfrm>
            <a:off x="2917666" y="4114800"/>
            <a:ext cx="9846609" cy="1200329"/>
          </a:xfrm>
          <a:prstGeom prst="rect">
            <a:avLst/>
          </a:prstGeom>
          <a:noFill/>
        </p:spPr>
        <p:txBody>
          <a:bodyPr wrap="square">
            <a:spAutoFit/>
          </a:bodyPr>
          <a:lstStyle/>
          <a:p>
            <a:r>
              <a:rPr lang="en-US" sz="3600" i="1" dirty="0">
                <a:solidFill>
                  <a:srgbClr val="001131"/>
                </a:solidFill>
                <a:latin typeface="Gilroy-Regular"/>
                <a:cs typeface="Calibri"/>
              </a:rPr>
              <a:t>SuperNO2VA™ device could be used to successfully deliver up to 30 liters per minute</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13851844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711822"/>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s-ES" sz="4000" dirty="0">
                <a:solidFill>
                  <a:srgbClr val="001131"/>
                </a:solidFill>
                <a:latin typeface="Gilroy-Regular"/>
              </a:rPr>
              <a:t>Relieve </a:t>
            </a:r>
            <a:r>
              <a:rPr lang="es-ES" sz="4000" dirty="0" err="1">
                <a:solidFill>
                  <a:srgbClr val="001131"/>
                </a:solidFill>
                <a:latin typeface="Gilroy-Regular"/>
              </a:rPr>
              <a:t>upper</a:t>
            </a:r>
            <a:r>
              <a:rPr lang="es-ES" sz="4000" dirty="0">
                <a:solidFill>
                  <a:srgbClr val="001131"/>
                </a:solidFill>
                <a:latin typeface="Gilroy-Regular"/>
              </a:rPr>
              <a:t> </a:t>
            </a:r>
            <a:r>
              <a:rPr lang="es-ES" sz="4000" dirty="0" err="1">
                <a:solidFill>
                  <a:srgbClr val="001131"/>
                </a:solidFill>
                <a:latin typeface="Gilroy-Regular"/>
              </a:rPr>
              <a:t>airway</a:t>
            </a:r>
            <a:r>
              <a:rPr lang="es-ES" sz="4000" dirty="0">
                <a:solidFill>
                  <a:srgbClr val="001131"/>
                </a:solidFill>
                <a:latin typeface="Gilroy-Regular"/>
              </a:rPr>
              <a:t> </a:t>
            </a:r>
            <a:r>
              <a:rPr lang="es-ES" sz="4000" dirty="0" err="1">
                <a:solidFill>
                  <a:srgbClr val="001131"/>
                </a:solidFill>
                <a:latin typeface="Gilroy-Regular"/>
              </a:rPr>
              <a:t>obstruction</a:t>
            </a:r>
            <a:endParaRPr lang="es-ES" sz="4000" dirty="0">
              <a:solidFill>
                <a:srgbClr val="001131"/>
              </a:solidFill>
              <a:latin typeface="Gilroy-Regular"/>
            </a:endParaRPr>
          </a:p>
        </p:txBody>
      </p:sp>
      <p:sp>
        <p:nvSpPr>
          <p:cNvPr id="8" name="TextBox 7">
            <a:extLst>
              <a:ext uri="{FF2B5EF4-FFF2-40B4-BE49-F238E27FC236}">
                <a16:creationId xmlns:a16="http://schemas.microsoft.com/office/drawing/2014/main" id="{78EAADD2-4F3B-439B-857F-7D585A2828F7}"/>
              </a:ext>
            </a:extLst>
          </p:cNvPr>
          <p:cNvSpPr txBox="1"/>
          <p:nvPr/>
        </p:nvSpPr>
        <p:spPr>
          <a:xfrm>
            <a:off x="767471" y="4190885"/>
            <a:ext cx="13003306" cy="2308324"/>
          </a:xfrm>
          <a:prstGeom prst="rect">
            <a:avLst/>
          </a:prstGeom>
          <a:noFill/>
        </p:spPr>
        <p:txBody>
          <a:bodyPr wrap="square">
            <a:spAutoFit/>
          </a:bodyPr>
          <a:lstStyle/>
          <a:p>
            <a:pPr algn="l"/>
            <a:r>
              <a:rPr lang="en-US" sz="3600" i="1" dirty="0">
                <a:solidFill>
                  <a:srgbClr val="001131"/>
                </a:solidFill>
                <a:latin typeface="Gilroy-Regular"/>
                <a:cs typeface="Calibri"/>
                <a:sym typeface="Calibri"/>
              </a:rPr>
              <a:t>SuperNO2VA™ device was the first completely disposable nasal positive airway pressure (PAP) device that effectively relieves anesthesia and sedation related upper airway obstruction in obese patients.</a:t>
            </a:r>
            <a:r>
              <a:rPr lang="en-US" sz="1800" i="1" dirty="0">
                <a:solidFill>
                  <a:srgbClr val="001131"/>
                </a:solidFill>
                <a:latin typeface="Gilroy-Regular"/>
                <a:cs typeface="Calibri"/>
                <a:sym typeface="Calibri"/>
              </a:rPr>
              <a:t>45</a:t>
            </a:r>
            <a:endParaRPr lang="en-US" sz="3600" i="1" dirty="0">
              <a:solidFill>
                <a:srgbClr val="001131"/>
              </a:solidFill>
              <a:latin typeface="Gilroy-Regular"/>
              <a:cs typeface="Calibri"/>
              <a:sym typeface="Calibri"/>
            </a:endParaRPr>
          </a:p>
        </p:txBody>
      </p:sp>
    </p:spTree>
    <p:extLst>
      <p:ext uri="{BB962C8B-B14F-4D97-AF65-F5344CB8AC3E}">
        <p14:creationId xmlns:p14="http://schemas.microsoft.com/office/powerpoint/2010/main" val="339920756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86971"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fr-FR" sz="4000" dirty="0" err="1">
                <a:solidFill>
                  <a:srgbClr val="001131"/>
                </a:solidFill>
                <a:latin typeface="Gilroy-Regular"/>
              </a:rPr>
              <a:t>Maintain</a:t>
            </a:r>
            <a:r>
              <a:rPr lang="fr-FR" sz="4000" dirty="0">
                <a:solidFill>
                  <a:srgbClr val="001131"/>
                </a:solidFill>
                <a:latin typeface="Gilroy-Regular"/>
              </a:rPr>
              <a:t> effective ventilation</a:t>
            </a:r>
          </a:p>
          <a:p>
            <a:pPr marL="228600" indent="0" algn="ctr"/>
            <a:r>
              <a:rPr lang="fr-FR" sz="4000" dirty="0">
                <a:solidFill>
                  <a:srgbClr val="001131"/>
                </a:solidFill>
                <a:latin typeface="Gilroy-Regular"/>
              </a:rPr>
              <a:t>in </a:t>
            </a:r>
            <a:r>
              <a:rPr lang="fr-FR" sz="4000" dirty="0" err="1">
                <a:solidFill>
                  <a:srgbClr val="001131"/>
                </a:solidFill>
                <a:latin typeface="Gilroy-Regular"/>
              </a:rPr>
              <a:t>unconscious</a:t>
            </a:r>
            <a:r>
              <a:rPr lang="fr-FR" sz="4000" dirty="0">
                <a:solidFill>
                  <a:srgbClr val="001131"/>
                </a:solidFill>
                <a:latin typeface="Gilroy-Regular"/>
              </a:rPr>
              <a:t> patients</a:t>
            </a:r>
            <a:endParaRPr lang="es-ES" sz="4000" dirty="0">
              <a:solidFill>
                <a:srgbClr val="001131"/>
              </a:solidFill>
              <a:latin typeface="Gilroy-Regular"/>
            </a:endParaRPr>
          </a:p>
        </p:txBody>
      </p:sp>
    </p:spTree>
    <p:extLst>
      <p:ext uri="{BB962C8B-B14F-4D97-AF65-F5344CB8AC3E}">
        <p14:creationId xmlns:p14="http://schemas.microsoft.com/office/powerpoint/2010/main" val="26122298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br>
              <a:rPr lang="en-US" sz="3600" b="1" baseline="0" dirty="0">
                <a:solidFill>
                  <a:srgbClr val="00004A"/>
                </a:solidFill>
                <a:latin typeface="Gilroy-Bold"/>
              </a:rPr>
            </a:b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795432" y="1713648"/>
            <a:ext cx="13405294" cy="4562475"/>
          </a:xfrm>
        </p:spPr>
        <p:txBody>
          <a:bodyPr/>
          <a:lstStyle/>
          <a:p>
            <a:pPr algn="ctr"/>
            <a:r>
              <a:rPr lang="en-US" sz="4000" b="0" i="0" u="none" strike="noStrike" baseline="0" dirty="0">
                <a:solidFill>
                  <a:srgbClr val="001131"/>
                </a:solidFill>
                <a:latin typeface="Gilroy-Regular"/>
              </a:rPr>
              <a:t>Sedation and anesthesia have long been associated with high rates of hypoxemia and hypoventilation, which can ultimately result in Respiratory Compromise </a:t>
            </a:r>
            <a:r>
              <a:rPr lang="en-US" sz="2000" b="0" i="0" u="none" strike="noStrike" baseline="0" dirty="0">
                <a:solidFill>
                  <a:srgbClr val="001131"/>
                </a:solidFill>
                <a:latin typeface="Gilroy-Regular"/>
              </a:rPr>
              <a:t>1-3</a:t>
            </a:r>
            <a:endParaRPr lang="en-US" sz="4800" dirty="0"/>
          </a:p>
        </p:txBody>
      </p:sp>
      <p:pic>
        <p:nvPicPr>
          <p:cNvPr id="5" name="Picture 4">
            <a:extLst>
              <a:ext uri="{FF2B5EF4-FFF2-40B4-BE49-F238E27FC236}">
                <a16:creationId xmlns:a16="http://schemas.microsoft.com/office/drawing/2014/main" id="{DD13A964-7EF6-4435-B350-627507536D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08087" y="4485808"/>
            <a:ext cx="9614225" cy="2030144"/>
          </a:xfrm>
          <a:prstGeom prst="rect">
            <a:avLst/>
          </a:prstGeom>
        </p:spPr>
      </p:pic>
      <p:sp>
        <p:nvSpPr>
          <p:cNvPr id="7" name="TextBox 6">
            <a:extLst>
              <a:ext uri="{FF2B5EF4-FFF2-40B4-BE49-F238E27FC236}">
                <a16:creationId xmlns:a16="http://schemas.microsoft.com/office/drawing/2014/main" id="{4803EFD4-36D9-4145-A512-763B608C335E}"/>
              </a:ext>
            </a:extLst>
          </p:cNvPr>
          <p:cNvSpPr txBox="1"/>
          <p:nvPr/>
        </p:nvSpPr>
        <p:spPr>
          <a:xfrm>
            <a:off x="446477" y="7129074"/>
            <a:ext cx="13405293" cy="430887"/>
          </a:xfrm>
          <a:prstGeom prst="rect">
            <a:avLst/>
          </a:prstGeom>
          <a:noFill/>
        </p:spPr>
        <p:txBody>
          <a:bodyPr wrap="square">
            <a:spAutoFit/>
          </a:bodyPr>
          <a:lstStyle/>
          <a:p>
            <a:pPr marL="342900" indent="-342900">
              <a:buAutoNum type="arabicPeriod"/>
            </a:pPr>
            <a:r>
              <a:rPr lang="en-US" sz="1050" dirty="0"/>
              <a:t>Yilmaz M, Aydin A, Karasu Z, et al. Risk factors associated with changes in oxygenation and pulse rate during colonoscopy. Turk J Gastroenterol 2002;13(4):203-8. [PMID: 16378306]</a:t>
            </a:r>
          </a:p>
          <a:p>
            <a:r>
              <a:rPr lang="en-US" sz="1050" dirty="0"/>
              <a:t>3.      Qadeer MA, Lopez AR, </a:t>
            </a:r>
            <a:r>
              <a:rPr lang="en-US" sz="1050" dirty="0" err="1"/>
              <a:t>Dumot</a:t>
            </a:r>
            <a:r>
              <a:rPr lang="en-US" sz="1050" dirty="0"/>
              <a:t> JA, et al. Hypoxemia during moderate sedation for gastrointestinal endoscopy: causes and associations. Digestion 2011;84:37-45.   PMID: 21304242 DOI: 10.1159/000321621]</a:t>
            </a:r>
          </a:p>
        </p:txBody>
      </p:sp>
    </p:spTree>
    <p:extLst>
      <p:ext uri="{BB962C8B-B14F-4D97-AF65-F5344CB8AC3E}">
        <p14:creationId xmlns:p14="http://schemas.microsoft.com/office/powerpoint/2010/main" val="211162387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br>
              <a:rPr lang="en-US" sz="4800" dirty="0"/>
            </a:br>
            <a:br>
              <a:rPr lang="en-US" dirty="0"/>
            </a:b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s-ES" dirty="0"/>
              <a:t>Nasal </a:t>
            </a:r>
            <a:r>
              <a:rPr lang="es-ES" dirty="0" err="1"/>
              <a:t>anesthesia</a:t>
            </a:r>
            <a:r>
              <a:rPr lang="es-ES" dirty="0"/>
              <a:t> </a:t>
            </a:r>
            <a:r>
              <a:rPr lang="es-ES" dirty="0" err="1"/>
              <a:t>mask</a:t>
            </a:r>
            <a:endParaRPr lang="es-ES" dirty="0"/>
          </a:p>
        </p:txBody>
      </p:sp>
      <p:sp>
        <p:nvSpPr>
          <p:cNvPr id="7" name="Text Placeholder 3">
            <a:extLst>
              <a:ext uri="{FF2B5EF4-FFF2-40B4-BE49-F238E27FC236}">
                <a16:creationId xmlns:a16="http://schemas.microsoft.com/office/drawing/2014/main" id="{864036DA-60A8-4F20-9841-B5B261F9D1F5}"/>
              </a:ext>
            </a:extLst>
          </p:cNvPr>
          <p:cNvSpPr txBox="1">
            <a:spLocks/>
          </p:cNvSpPr>
          <p:nvPr/>
        </p:nvSpPr>
        <p:spPr>
          <a:xfrm>
            <a:off x="240896" y="2904803"/>
            <a:ext cx="14056457" cy="990948"/>
          </a:xfrm>
          <a:prstGeom prst="rect">
            <a:avLst/>
          </a:prstGeom>
          <a:noFill/>
          <a:ln w="28575">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000" dirty="0">
                <a:solidFill>
                  <a:srgbClr val="001131"/>
                </a:solidFill>
                <a:latin typeface="Gilroy-Regular"/>
              </a:rPr>
              <a:t>Provide access to the oral cavity </a:t>
            </a:r>
          </a:p>
          <a:p>
            <a:pPr marL="228600" indent="0" algn="ctr"/>
            <a:r>
              <a:rPr lang="en-US" sz="4000" dirty="0">
                <a:solidFill>
                  <a:srgbClr val="001131"/>
                </a:solidFill>
                <a:latin typeface="Gilroy-Regular"/>
              </a:rPr>
              <a:t>during intra-oral procedures</a:t>
            </a:r>
            <a:endParaRPr lang="es-ES" sz="4000" dirty="0">
              <a:solidFill>
                <a:srgbClr val="001131"/>
              </a:solidFill>
              <a:latin typeface="Gilroy-Regular"/>
            </a:endParaRPr>
          </a:p>
        </p:txBody>
      </p:sp>
    </p:spTree>
    <p:extLst>
      <p:ext uri="{BB962C8B-B14F-4D97-AF65-F5344CB8AC3E}">
        <p14:creationId xmlns:p14="http://schemas.microsoft.com/office/powerpoint/2010/main" val="289467666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4"/>
            <a:ext cx="13442028" cy="583230"/>
          </a:xfrm>
        </p:spPr>
        <p:txBody>
          <a:bodyPr wrap="square" anchor="t">
            <a:normAutofit/>
          </a:bodyPr>
          <a:lstStyle/>
          <a:p>
            <a:r>
              <a:rPr lang="en-US" dirty="0">
                <a:solidFill>
                  <a:srgbClr val="00004A"/>
                </a:solidFill>
                <a:latin typeface="Gilroy-Bold"/>
              </a:rPr>
              <a:t>The optimal </a:t>
            </a:r>
            <a:r>
              <a:rPr lang="en-US" dirty="0" err="1">
                <a:solidFill>
                  <a:srgbClr val="00004A"/>
                </a:solidFill>
                <a:latin typeface="Gilroy-Bold"/>
              </a:rPr>
              <a:t>solution:The</a:t>
            </a:r>
            <a:r>
              <a:rPr lang="en-US" dirty="0">
                <a:solidFill>
                  <a:srgbClr val="00004A"/>
                </a:solidFill>
                <a:latin typeface="Gilroy-Bold"/>
              </a:rPr>
              <a:t> SuperNO2VA™ Et device</a:t>
            </a:r>
          </a:p>
        </p:txBody>
      </p:sp>
      <p:pic>
        <p:nvPicPr>
          <p:cNvPr id="3" name="Picture 2">
            <a:extLst>
              <a:ext uri="{FF2B5EF4-FFF2-40B4-BE49-F238E27FC236}">
                <a16:creationId xmlns:a16="http://schemas.microsoft.com/office/drawing/2014/main" id="{7AB666D4-0831-4D69-87F3-0384413C6305}"/>
              </a:ext>
            </a:extLst>
          </p:cNvPr>
          <p:cNvPicPr>
            <a:picLocks noChangeAspect="1"/>
          </p:cNvPicPr>
          <p:nvPr/>
        </p:nvPicPr>
        <p:blipFill rotWithShape="1">
          <a:blip r:embed="rId3"/>
          <a:srcRect l="1206" t="4245" r="2593" b="1908"/>
          <a:stretch/>
        </p:blipFill>
        <p:spPr>
          <a:xfrm>
            <a:off x="3886200" y="1695095"/>
            <a:ext cx="7852410" cy="5649423"/>
          </a:xfrm>
          <a:prstGeom prst="rect">
            <a:avLst/>
          </a:prstGeom>
          <a:noFill/>
        </p:spPr>
      </p:pic>
    </p:spTree>
    <p:extLst>
      <p:ext uri="{BB962C8B-B14F-4D97-AF65-F5344CB8AC3E}">
        <p14:creationId xmlns:p14="http://schemas.microsoft.com/office/powerpoint/2010/main" val="36025091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sz="2600" dirty="0"/>
              <a:t>Summary of  BENEFITS</a:t>
            </a:r>
            <a:r>
              <a:rPr lang="es-ES" sz="2600" dirty="0"/>
              <a:t>	</a:t>
            </a:r>
          </a:p>
          <a:p>
            <a:r>
              <a:rPr lang="es-ES" sz="4000" dirty="0"/>
              <a:t>1º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3170099"/>
          </a:xfrm>
          <a:prstGeom prst="rect">
            <a:avLst/>
          </a:prstGeom>
          <a:noFill/>
        </p:spPr>
        <p:txBody>
          <a:bodyPr wrap="square">
            <a:spAutoFit/>
          </a:bodyPr>
          <a:lstStyle/>
          <a:p>
            <a:r>
              <a:rPr lang="en-US" sz="4000" dirty="0">
                <a:solidFill>
                  <a:srgbClr val="001131"/>
                </a:solidFill>
                <a:latin typeface="Gilroy-Regular"/>
                <a:cs typeface="Calibri"/>
                <a:sym typeface="Calibri"/>
              </a:rPr>
              <a:t>The SuperNO2VA™ device is a nasal anesthesia mask designed to maintain upper airway patency and support ventilation in patients who are undergoing general anesthesia, procedural sedation, or recovering in the post anesthesia recovery unit (PACU).</a:t>
            </a:r>
          </a:p>
        </p:txBody>
      </p:sp>
    </p:spTree>
    <p:extLst>
      <p:ext uri="{BB962C8B-B14F-4D97-AF65-F5344CB8AC3E}">
        <p14:creationId xmlns:p14="http://schemas.microsoft.com/office/powerpoint/2010/main" val="11172881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612474" y="1656707"/>
            <a:ext cx="13405452" cy="521207"/>
          </a:xfrm>
        </p:spPr>
        <p:txBody>
          <a:bodyPr/>
          <a:lstStyle/>
          <a:p>
            <a:r>
              <a:rPr lang="en-US" sz="2400" dirty="0"/>
              <a:t>Summary of  BENEFITS </a:t>
            </a:r>
            <a:r>
              <a:rPr lang="es-ES" sz="2600" dirty="0"/>
              <a:t>	        </a:t>
            </a:r>
          </a:p>
          <a:p>
            <a:r>
              <a:rPr lang="es-ES" sz="4400" dirty="0"/>
              <a:t>2º</a:t>
            </a:r>
            <a:r>
              <a:rPr lang="es-ES" sz="2600"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Delivers 100% oxygen via the mask and can</a:t>
            </a:r>
          </a:p>
          <a:p>
            <a:r>
              <a:rPr lang="en-US" sz="4000" dirty="0">
                <a:solidFill>
                  <a:srgbClr val="001131"/>
                </a:solidFill>
                <a:latin typeface="Gilroy-Regular"/>
                <a:cs typeface="Calibri"/>
                <a:sym typeface="Calibri"/>
              </a:rPr>
              <a:t>be used for pre-oxygenation with PEEP</a:t>
            </a:r>
          </a:p>
        </p:txBody>
      </p:sp>
    </p:spTree>
    <p:extLst>
      <p:ext uri="{BB962C8B-B14F-4D97-AF65-F5344CB8AC3E}">
        <p14:creationId xmlns:p14="http://schemas.microsoft.com/office/powerpoint/2010/main" val="1745913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8674-0678-457A-B7E5-1DBE65A14D5B}"/>
              </a:ext>
            </a:extLst>
          </p:cNvPr>
          <p:cNvPicPr>
            <a:picLocks noChangeAspect="1"/>
          </p:cNvPicPr>
          <p:nvPr/>
        </p:nvPicPr>
        <p:blipFill rotWithShape="1">
          <a:blip r:embed="rId3"/>
          <a:srcRect l="8402" r="14276" b="1"/>
          <a:stretch/>
        </p:blipFill>
        <p:spPr>
          <a:xfrm>
            <a:off x="7365751" y="205740"/>
            <a:ext cx="6698249" cy="7406640"/>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38174"/>
            <a:ext cx="6910165" cy="583230"/>
          </a:xfrm>
        </p:spPr>
        <p:txBody>
          <a:bodyPr spcFirstLastPara="1" wrap="square" lIns="0" tIns="12700" rIns="0" bIns="0" anchor="t" anchorCtr="0">
            <a:normAutofit fontScale="90000"/>
          </a:bodyPr>
          <a:lstStyle/>
          <a:p>
            <a:r>
              <a:rPr lang="en-US" dirty="0">
                <a:solidFill>
                  <a:srgbClr val="00004A"/>
                </a:solidFill>
                <a:latin typeface="Gilroy-Bold"/>
              </a:rPr>
              <a:t>The optimal solution : The SuperNO2VA™ Et device</a:t>
            </a: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61369" y="1460866"/>
            <a:ext cx="6534530" cy="1605064"/>
          </a:xfrm>
        </p:spPr>
        <p:txBody>
          <a:bodyPr spcFirstLastPara="1" wrap="square" lIns="0" tIns="12700" rIns="0" bIns="0" anchor="ctr" anchorCtr="0">
            <a:normAutofit/>
          </a:bodyPr>
          <a:lstStyle/>
          <a:p>
            <a:r>
              <a:rPr lang="en-US" sz="2800" dirty="0"/>
              <a:t>Summary of  BENEFITS </a:t>
            </a:r>
            <a:r>
              <a:rPr lang="es-ES" sz="2800" b="1" i="0" u="none" strike="noStrike" cap="none" dirty="0">
                <a:latin typeface="Calibri"/>
                <a:ea typeface="Calibri"/>
                <a:cs typeface="Calibri"/>
                <a:sym typeface="Calibri"/>
              </a:rPr>
              <a:t>	</a:t>
            </a:r>
          </a:p>
          <a:p>
            <a:r>
              <a:rPr lang="es-ES" sz="4000" dirty="0"/>
              <a:t>3º</a:t>
            </a:r>
            <a:r>
              <a:rPr lang="es-ES" sz="2800" b="1" i="0" u="none" strike="noStrike" cap="none" dirty="0">
                <a:latin typeface="Calibri"/>
                <a:ea typeface="Calibri"/>
                <a:cs typeface="Calibri"/>
                <a:sym typeface="Calibri"/>
              </a:rPr>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58752" y="3909060"/>
            <a:ext cx="6534453" cy="3374146"/>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a:t>
            </a:r>
            <a:r>
              <a:rPr lang="en-US" sz="4000" b="0" i="0" u="none" strike="noStrike" cap="none" dirty="0">
                <a:solidFill>
                  <a:schemeClr val="accent6"/>
                </a:solidFill>
                <a:latin typeface="Calibri"/>
                <a:ea typeface="Calibri"/>
                <a:cs typeface="Calibri"/>
                <a:sym typeface="Calibri"/>
              </a:rPr>
              <a:t>Creates a pneumatic stent in the posterior pharynx, used to maintain upper airway patency.</a:t>
            </a:r>
          </a:p>
        </p:txBody>
      </p:sp>
    </p:spTree>
    <p:extLst>
      <p:ext uri="{BB962C8B-B14F-4D97-AF65-F5344CB8AC3E}">
        <p14:creationId xmlns:p14="http://schemas.microsoft.com/office/powerpoint/2010/main" val="4147048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sz="2400" dirty="0"/>
              <a:t>Summary of  BENEFITS </a:t>
            </a:r>
            <a:r>
              <a:rPr lang="es-ES" sz="2600" dirty="0"/>
              <a:t>			  </a:t>
            </a:r>
          </a:p>
          <a:p>
            <a:r>
              <a:rPr lang="es-ES" sz="4000" dirty="0"/>
              <a:t>4º</a:t>
            </a:r>
            <a:r>
              <a:rPr lang="es-ES" sz="2600"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015253" y="3334426"/>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Provides access to the oral cavity and allows for rescue ventilation in apneic patients</a:t>
            </a:r>
          </a:p>
        </p:txBody>
      </p:sp>
    </p:spTree>
    <p:extLst>
      <p:ext uri="{BB962C8B-B14F-4D97-AF65-F5344CB8AC3E}">
        <p14:creationId xmlns:p14="http://schemas.microsoft.com/office/powerpoint/2010/main" val="1150016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16034"/>
            <a:ext cx="13405452" cy="521207"/>
          </a:xfrm>
        </p:spPr>
        <p:txBody>
          <a:bodyPr/>
          <a:lstStyle/>
          <a:p>
            <a:r>
              <a:rPr lang="en-US" sz="2400" dirty="0"/>
              <a:t>Summary of  BENEFITS </a:t>
            </a:r>
            <a:r>
              <a:rPr lang="es-ES" dirty="0"/>
              <a:t>				</a:t>
            </a:r>
          </a:p>
          <a:p>
            <a:r>
              <a:rPr lang="es-ES" sz="4000" dirty="0"/>
              <a:t>5º</a:t>
            </a:r>
            <a:r>
              <a:rPr lang="es-ES" dirty="0"/>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1117096" y="3453080"/>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Delivers &gt;30 L/min fresh gas flow during open airway procedures</a:t>
            </a:r>
          </a:p>
        </p:txBody>
      </p:sp>
    </p:spTree>
    <p:extLst>
      <p:ext uri="{BB962C8B-B14F-4D97-AF65-F5344CB8AC3E}">
        <p14:creationId xmlns:p14="http://schemas.microsoft.com/office/powerpoint/2010/main" val="763998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4B387-36F6-45A3-B76F-E8CDC75E4AA7}"/>
              </a:ext>
            </a:extLst>
          </p:cNvPr>
          <p:cNvPicPr>
            <a:picLocks noChangeAspect="1"/>
          </p:cNvPicPr>
          <p:nvPr/>
        </p:nvPicPr>
        <p:blipFill rotWithShape="1">
          <a:blip r:embed="rId3"/>
          <a:srcRect t="6846" r="-1" b="19897"/>
          <a:stretch/>
        </p:blipFill>
        <p:spPr>
          <a:xfrm>
            <a:off x="7315200" y="157967"/>
            <a:ext cx="6669095" cy="7374403"/>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400" y="438173"/>
            <a:ext cx="6534530" cy="1253837"/>
          </a:xfrm>
        </p:spPr>
        <p:txBody>
          <a:bodyPr spcFirstLastPara="1" wrap="square" lIns="0" tIns="12700" rIns="0" bIns="0" anchor="t" anchorCtr="0">
            <a:normAutofit/>
          </a:bodyPr>
          <a:lstStyle/>
          <a:p>
            <a:r>
              <a:rPr kumimoji="0" lang="en-US" sz="3600" b="1" i="0" u="none" strike="noStrike" kern="0" cap="none" spc="0" normalizeH="0" baseline="0" noProof="0" dirty="0">
                <a:ln>
                  <a:noFill/>
                </a:ln>
                <a:solidFill>
                  <a:srgbClr val="00004A"/>
                </a:solidFill>
                <a:effectLst/>
                <a:uLnTx/>
                <a:uFillTx/>
                <a:latin typeface="Gilroy-Bold"/>
                <a:cs typeface="Calibri"/>
                <a:sym typeface="Calibri"/>
              </a:rPr>
              <a:t>The optimal solution  The SuperNO2VA™ Et device</a:t>
            </a:r>
            <a:endParaRPr lang="en-US" sz="1200" b="1" i="0" u="none" strike="noStrike" cap="none" dirty="0">
              <a:latin typeface="Calibri"/>
              <a:ea typeface="Calibri"/>
              <a:cs typeface="Calibri"/>
              <a:sym typeface="Calibri"/>
            </a:endParaRPr>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324352" y="1693636"/>
            <a:ext cx="6534530" cy="1627788"/>
          </a:xfrm>
        </p:spPr>
        <p:txBody>
          <a:bodyPr spcFirstLastPara="1" wrap="square" lIns="0" tIns="12700" rIns="0" bIns="0" anchor="ctr" anchorCtr="0">
            <a:normAutofit/>
          </a:bodyPr>
          <a:lstStyle/>
          <a:p>
            <a:r>
              <a:rPr lang="en-US" sz="2400" dirty="0"/>
              <a:t>Summary of  BENEFITS </a:t>
            </a:r>
            <a:r>
              <a:rPr lang="es-ES" sz="2200" b="1" i="0" u="none" strike="noStrike" cap="none" dirty="0">
                <a:latin typeface="Calibri"/>
                <a:ea typeface="Calibri"/>
                <a:cs typeface="Calibri"/>
                <a:sym typeface="Calibri"/>
              </a:rPr>
              <a:t>		 </a:t>
            </a:r>
          </a:p>
          <a:p>
            <a:r>
              <a:rPr lang="es-ES" sz="4000" b="1" i="0" u="none" strike="noStrike" cap="none" dirty="0">
                <a:latin typeface="Calibri"/>
                <a:ea typeface="Calibri"/>
                <a:cs typeface="Calibri"/>
                <a:sym typeface="Calibri"/>
              </a:rPr>
              <a:t>6º</a:t>
            </a:r>
            <a:r>
              <a:rPr lang="es-ES" sz="2200" b="1" i="0" u="none" strike="noStrike" cap="none" dirty="0">
                <a:latin typeface="Calibri"/>
                <a:ea typeface="Calibri"/>
                <a:cs typeface="Calibri"/>
                <a:sym typeface="Calibri"/>
              </a:rPr>
              <a:t> </a:t>
            </a:r>
          </a:p>
        </p:txBody>
      </p:sp>
      <p:sp>
        <p:nvSpPr>
          <p:cNvPr id="8" name="TextBox 7">
            <a:extLst>
              <a:ext uri="{FF2B5EF4-FFF2-40B4-BE49-F238E27FC236}">
                <a16:creationId xmlns:a16="http://schemas.microsoft.com/office/drawing/2014/main" id="{D528EAD0-9AF0-4670-BB11-47D18F2FAE0D}"/>
              </a:ext>
            </a:extLst>
          </p:cNvPr>
          <p:cNvSpPr txBox="1"/>
          <p:nvPr/>
        </p:nvSpPr>
        <p:spPr>
          <a:xfrm>
            <a:off x="324352" y="3722539"/>
            <a:ext cx="6534453" cy="3041332"/>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n-US" sz="4000" b="0" i="0" u="none" strike="noStrike" cap="none" dirty="0">
                <a:solidFill>
                  <a:schemeClr val="accent6"/>
                </a:solidFill>
                <a:latin typeface="Calibri"/>
                <a:ea typeface="Calibri"/>
                <a:cs typeface="Calibri"/>
                <a:sym typeface="Calibri"/>
              </a:rPr>
              <a:t>  Connects to standard anesthesia equipment or O2 connections readily available in procedural areas.</a:t>
            </a:r>
          </a:p>
        </p:txBody>
      </p:sp>
    </p:spTree>
    <p:extLst>
      <p:ext uri="{BB962C8B-B14F-4D97-AF65-F5344CB8AC3E}">
        <p14:creationId xmlns:p14="http://schemas.microsoft.com/office/powerpoint/2010/main" val="4150336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DDC44-CFA1-444E-8D25-D34DE926C48F}"/>
              </a:ext>
            </a:extLst>
          </p:cNvPr>
          <p:cNvPicPr>
            <a:picLocks noChangeAspect="1"/>
          </p:cNvPicPr>
          <p:nvPr/>
        </p:nvPicPr>
        <p:blipFill rotWithShape="1">
          <a:blip r:embed="rId3"/>
          <a:srcRect l="14616" r="14167" b="2"/>
          <a:stretch/>
        </p:blipFill>
        <p:spPr>
          <a:xfrm>
            <a:off x="7218088" y="-2053"/>
            <a:ext cx="7432493" cy="8218536"/>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pic>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370411" y="1928598"/>
            <a:ext cx="6534530" cy="1253837"/>
          </a:xfrm>
        </p:spPr>
        <p:txBody>
          <a:bodyPr spcFirstLastPara="1" wrap="square" lIns="0" tIns="12700" rIns="0" bIns="0" anchor="ctr" anchorCtr="0">
            <a:normAutofit lnSpcReduction="10000"/>
          </a:bodyPr>
          <a:lstStyle/>
          <a:p>
            <a:r>
              <a:rPr lang="en-US" sz="2400" dirty="0"/>
              <a:t>Summary of  BENEFITS </a:t>
            </a:r>
            <a:r>
              <a:rPr lang="es-ES" sz="2200" b="1" i="0" u="none" strike="noStrike" cap="none" dirty="0">
                <a:latin typeface="Calibri"/>
                <a:ea typeface="Calibri"/>
                <a:cs typeface="Calibri"/>
                <a:sym typeface="Calibri"/>
              </a:rPr>
              <a:t>		</a:t>
            </a:r>
          </a:p>
          <a:p>
            <a:r>
              <a:rPr lang="es-ES" sz="4000" b="1" i="0" u="none" strike="noStrike" cap="none" dirty="0">
                <a:latin typeface="Calibri"/>
                <a:ea typeface="Calibri"/>
                <a:cs typeface="Calibri"/>
                <a:sym typeface="Calibri"/>
              </a:rPr>
              <a:t> 7º </a:t>
            </a:r>
          </a:p>
        </p:txBody>
      </p:sp>
      <p:sp>
        <p:nvSpPr>
          <p:cNvPr id="8" name="TextBox 7">
            <a:extLst>
              <a:ext uri="{FF2B5EF4-FFF2-40B4-BE49-F238E27FC236}">
                <a16:creationId xmlns:a16="http://schemas.microsoft.com/office/drawing/2014/main" id="{D528EAD0-9AF0-4670-BB11-47D18F2FAE0D}"/>
              </a:ext>
            </a:extLst>
          </p:cNvPr>
          <p:cNvSpPr txBox="1"/>
          <p:nvPr/>
        </p:nvSpPr>
        <p:spPr>
          <a:xfrm>
            <a:off x="370411" y="4114800"/>
            <a:ext cx="6534453" cy="4562475"/>
          </a:xfrm>
          <a:prstGeom prst="rect">
            <a:avLst/>
          </a:prstGeom>
          <a:noFill/>
          <a:ln>
            <a:noFill/>
          </a:ln>
        </p:spPr>
        <p:txBody>
          <a:bodyPr spcFirstLastPara="1" wrap="square" lIns="0" tIns="12700" rIns="0" bIns="0" anchor="t" anchorCtr="0">
            <a:normAutofit/>
          </a:bodyPr>
          <a:lstStyle/>
          <a:p>
            <a:pPr marL="457200" indent="-228600">
              <a:lnSpc>
                <a:spcPct val="90000"/>
              </a:lnSpc>
              <a:spcBef>
                <a:spcPts val="1600"/>
              </a:spcBef>
              <a:buClr>
                <a:srgbClr val="002060"/>
              </a:buClr>
              <a:buSzPts val="2400"/>
            </a:pP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Allows</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the</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monitoring</a:t>
            </a:r>
            <a:r>
              <a:rPr lang="es-ES" sz="4000" b="0" i="0" u="none" strike="noStrike" cap="none" dirty="0">
                <a:solidFill>
                  <a:schemeClr val="accent6"/>
                </a:solidFill>
                <a:latin typeface="Calibri"/>
                <a:ea typeface="Calibri"/>
                <a:cs typeface="Calibri"/>
                <a:sym typeface="Calibri"/>
              </a:rPr>
              <a:t> </a:t>
            </a:r>
            <a:r>
              <a:rPr lang="es-ES" sz="4000" b="0" i="0" u="none" strike="noStrike" cap="none" dirty="0" err="1">
                <a:solidFill>
                  <a:schemeClr val="accent6"/>
                </a:solidFill>
                <a:latin typeface="Calibri"/>
                <a:ea typeface="Calibri"/>
                <a:cs typeface="Calibri"/>
                <a:sym typeface="Calibri"/>
              </a:rPr>
              <a:t>of</a:t>
            </a:r>
            <a:r>
              <a:rPr lang="es-ES" sz="4000" b="0" i="0" u="none" strike="noStrike" cap="none" dirty="0">
                <a:solidFill>
                  <a:schemeClr val="accent6"/>
                </a:solidFill>
                <a:latin typeface="Calibri"/>
                <a:ea typeface="Calibri"/>
                <a:cs typeface="Calibri"/>
                <a:sym typeface="Calibri"/>
              </a:rPr>
              <a:t> cuantitative </a:t>
            </a:r>
            <a:r>
              <a:rPr lang="es-ES" sz="4000" b="0" i="0" u="none" strike="noStrike" cap="none" dirty="0" err="1">
                <a:solidFill>
                  <a:schemeClr val="accent6"/>
                </a:solidFill>
                <a:latin typeface="Calibri"/>
                <a:ea typeface="Calibri"/>
                <a:cs typeface="Calibri"/>
                <a:sym typeface="Calibri"/>
              </a:rPr>
              <a:t>capnography</a:t>
            </a:r>
            <a:endParaRPr lang="en-US" sz="4000" b="0" i="0" u="none" strike="noStrike" cap="none" dirty="0">
              <a:solidFill>
                <a:schemeClr val="accent6"/>
              </a:solidFill>
              <a:latin typeface="Calibri"/>
              <a:ea typeface="Calibri"/>
              <a:cs typeface="Calibri"/>
              <a:sym typeface="Calibri"/>
            </a:endParaRPr>
          </a:p>
        </p:txBody>
      </p:sp>
      <p:sp>
        <p:nvSpPr>
          <p:cNvPr id="6" name="Title 1">
            <a:extLst>
              <a:ext uri="{FF2B5EF4-FFF2-40B4-BE49-F238E27FC236}">
                <a16:creationId xmlns:a16="http://schemas.microsoft.com/office/drawing/2014/main" id="{DD46B09C-FC3B-4C8D-9DD6-4E50C8138001}"/>
              </a:ext>
            </a:extLst>
          </p:cNvPr>
          <p:cNvSpPr txBox="1">
            <a:spLocks/>
          </p:cNvSpPr>
          <p:nvPr/>
        </p:nvSpPr>
        <p:spPr>
          <a:xfrm>
            <a:off x="608614" y="343678"/>
            <a:ext cx="6534530" cy="1253837"/>
          </a:xfrm>
          <a:prstGeom prst="rect">
            <a:avLst/>
          </a:prstGeom>
          <a:noFill/>
          <a:ln>
            <a:noFill/>
          </a:ln>
        </p:spPr>
        <p:txBody>
          <a:bodyPr spcFirstLastPara="1" wrap="square" lIns="0" tIns="12700" rIns="0" bIns="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rgbClr val="00004A"/>
                </a:solidFill>
                <a:latin typeface="Gilroy-Bold"/>
              </a:rPr>
              <a:t>The optimal solution  The SuperNO2VA™ Et device</a:t>
            </a:r>
            <a:endParaRPr lang="en-US" sz="1200" dirty="0"/>
          </a:p>
        </p:txBody>
      </p:sp>
    </p:spTree>
    <p:extLst>
      <p:ext uri="{BB962C8B-B14F-4D97-AF65-F5344CB8AC3E}">
        <p14:creationId xmlns:p14="http://schemas.microsoft.com/office/powerpoint/2010/main" val="3736068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458823" y="1715947"/>
            <a:ext cx="13405452" cy="1295749"/>
          </a:xfrm>
        </p:spPr>
        <p:txBody>
          <a:bodyPr/>
          <a:lstStyle/>
          <a:p>
            <a:r>
              <a:rPr lang="en-US" sz="2400" dirty="0"/>
              <a:t>Summary of  BENEFITS </a:t>
            </a:r>
            <a:r>
              <a:rPr lang="es-ES" dirty="0"/>
              <a:t>		</a:t>
            </a:r>
          </a:p>
          <a:p>
            <a:r>
              <a:rPr lang="es-ES" sz="4000" dirty="0"/>
              <a:t>8º</a:t>
            </a:r>
          </a:p>
        </p:txBody>
      </p:sp>
      <p:sp>
        <p:nvSpPr>
          <p:cNvPr id="8" name="TextBox 7">
            <a:extLst>
              <a:ext uri="{FF2B5EF4-FFF2-40B4-BE49-F238E27FC236}">
                <a16:creationId xmlns:a16="http://schemas.microsoft.com/office/drawing/2014/main" id="{D528EAD0-9AF0-4670-BB11-47D18F2FAE0D}"/>
              </a:ext>
            </a:extLst>
          </p:cNvPr>
          <p:cNvSpPr txBox="1"/>
          <p:nvPr/>
        </p:nvSpPr>
        <p:spPr>
          <a:xfrm>
            <a:off x="719418" y="3453080"/>
            <a:ext cx="12599894" cy="1323439"/>
          </a:xfrm>
          <a:prstGeom prst="rect">
            <a:avLst/>
          </a:prstGeom>
          <a:noFill/>
        </p:spPr>
        <p:txBody>
          <a:bodyPr wrap="square">
            <a:spAutoFit/>
          </a:bodyPr>
          <a:lstStyle/>
          <a:p>
            <a:r>
              <a:rPr lang="en-US" sz="4000" dirty="0">
                <a:solidFill>
                  <a:srgbClr val="001131"/>
                </a:solidFill>
                <a:latin typeface="Gilroy-Regular"/>
                <a:cs typeface="Calibri"/>
                <a:sym typeface="Calibri"/>
              </a:rPr>
              <a:t>It was designed to utilize all the benefits of nasal ventilation both inside and outside the OR.</a:t>
            </a:r>
          </a:p>
        </p:txBody>
      </p:sp>
    </p:spTree>
    <p:extLst>
      <p:ext uri="{BB962C8B-B14F-4D97-AF65-F5344CB8AC3E}">
        <p14:creationId xmlns:p14="http://schemas.microsoft.com/office/powerpoint/2010/main" val="497029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br>
              <a:rPr lang="en-US" sz="3600" b="1" baseline="0" dirty="0">
                <a:solidFill>
                  <a:srgbClr val="00004A"/>
                </a:solidFill>
                <a:latin typeface="Gilroy-Bold"/>
              </a:rPr>
            </a:b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p:txBody>
          <a:bodyPr/>
          <a:lstStyle/>
          <a:p>
            <a:pPr algn="ctr"/>
            <a:r>
              <a:rPr lang="en-US" sz="4000" b="0" i="0" u="none" strike="noStrike" baseline="0" dirty="0">
                <a:solidFill>
                  <a:srgbClr val="001131"/>
                </a:solidFill>
                <a:latin typeface="Gilroy-Regular"/>
              </a:rPr>
              <a:t>American Society of Anesthesiologists recommends</a:t>
            </a:r>
            <a:r>
              <a:rPr lang="es-ES" sz="4400" b="0" i="0" u="none" strike="noStrike" baseline="0" dirty="0">
                <a:solidFill>
                  <a:srgbClr val="001131"/>
                </a:solidFill>
                <a:latin typeface="Gilroy-Regular"/>
              </a:rPr>
              <a:t>:</a:t>
            </a:r>
          </a:p>
          <a:p>
            <a:pPr algn="ctr"/>
            <a:endParaRPr lang="es-ES" sz="4400" b="0" i="0" u="none" strike="noStrike" baseline="0" dirty="0">
              <a:solidFill>
                <a:srgbClr val="001131"/>
              </a:solidFill>
              <a:latin typeface="Gilroy-Regular"/>
            </a:endParaRPr>
          </a:p>
          <a:p>
            <a:pPr marL="514350" indent="-285750" algn="ctr">
              <a:buFontTx/>
              <a:buChar char="-"/>
            </a:pPr>
            <a:r>
              <a:rPr lang="en-US" sz="4000" dirty="0">
                <a:solidFill>
                  <a:srgbClr val="001131"/>
                </a:solidFill>
                <a:latin typeface="Gilroy-Regular"/>
              </a:rPr>
              <a:t>delivery of supplemental oxygen</a:t>
            </a:r>
          </a:p>
          <a:p>
            <a:pPr marL="514350" indent="-285750" algn="ctr">
              <a:buFontTx/>
              <a:buChar char="-"/>
            </a:pPr>
            <a:r>
              <a:rPr lang="en-US" sz="4000" dirty="0">
                <a:solidFill>
                  <a:srgbClr val="001131"/>
                </a:solidFill>
                <a:latin typeface="Gilroy-Regular"/>
              </a:rPr>
              <a:t>monitoring of pulse oximetry</a:t>
            </a:r>
          </a:p>
          <a:p>
            <a:pPr marL="514350" indent="-285750" algn="ctr">
              <a:buFontTx/>
              <a:buChar char="-"/>
            </a:pPr>
            <a:r>
              <a:rPr lang="es-ES" sz="4000" dirty="0" err="1">
                <a:solidFill>
                  <a:srgbClr val="001131"/>
                </a:solidFill>
                <a:latin typeface="Gilroy-Regular"/>
              </a:rPr>
              <a:t>continuous</a:t>
            </a:r>
            <a:r>
              <a:rPr lang="es-ES" sz="4000" dirty="0">
                <a:solidFill>
                  <a:srgbClr val="001131"/>
                </a:solidFill>
                <a:latin typeface="Gilroy-Regular"/>
              </a:rPr>
              <a:t> </a:t>
            </a:r>
            <a:r>
              <a:rPr lang="es-ES" sz="4000" dirty="0" err="1">
                <a:solidFill>
                  <a:srgbClr val="001131"/>
                </a:solidFill>
                <a:latin typeface="Gilroy-Regular"/>
              </a:rPr>
              <a:t>quantitative</a:t>
            </a:r>
            <a:r>
              <a:rPr lang="es-ES" sz="4000" dirty="0">
                <a:solidFill>
                  <a:srgbClr val="001131"/>
                </a:solidFill>
                <a:latin typeface="Gilroy-Regular"/>
              </a:rPr>
              <a:t> </a:t>
            </a:r>
            <a:r>
              <a:rPr lang="es-ES" sz="4000" dirty="0" err="1">
                <a:solidFill>
                  <a:srgbClr val="001131"/>
                </a:solidFill>
                <a:latin typeface="Gilroy-Regular"/>
              </a:rPr>
              <a:t>capnography</a:t>
            </a:r>
            <a:r>
              <a:rPr lang="es-ES" sz="4000" dirty="0">
                <a:solidFill>
                  <a:srgbClr val="001131"/>
                </a:solidFill>
                <a:latin typeface="Gilroy-Regular"/>
              </a:rPr>
              <a:t> </a:t>
            </a:r>
            <a:r>
              <a:rPr lang="es-ES" sz="4000" dirty="0" err="1">
                <a:solidFill>
                  <a:srgbClr val="001131"/>
                </a:solidFill>
                <a:latin typeface="Gilroy-Regular"/>
              </a:rPr>
              <a:t>monitoring</a:t>
            </a:r>
            <a:endParaRPr lang="es-ES" sz="4000" dirty="0">
              <a:solidFill>
                <a:srgbClr val="001131"/>
              </a:solidFill>
              <a:latin typeface="Gilroy-Regular"/>
            </a:endParaRPr>
          </a:p>
        </p:txBody>
      </p:sp>
    </p:spTree>
    <p:extLst>
      <p:ext uri="{BB962C8B-B14F-4D97-AF65-F5344CB8AC3E}">
        <p14:creationId xmlns:p14="http://schemas.microsoft.com/office/powerpoint/2010/main" val="84087115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n-US" sz="4000" dirty="0">
                <a:solidFill>
                  <a:srgbClr val="001131"/>
                </a:solidFill>
                <a:latin typeface="Gilroy-Regular"/>
                <a:cs typeface="Calibri"/>
                <a:sym typeface="Calibri"/>
              </a:rPr>
              <a:t>High-risk patient undergoing deep sedation</a:t>
            </a:r>
          </a:p>
        </p:txBody>
      </p:sp>
      <p:sp>
        <p:nvSpPr>
          <p:cNvPr id="7" name="TextBox 6">
            <a:extLst>
              <a:ext uri="{FF2B5EF4-FFF2-40B4-BE49-F238E27FC236}">
                <a16:creationId xmlns:a16="http://schemas.microsoft.com/office/drawing/2014/main" id="{266257F6-C89B-4887-B005-1F9FBDD7A2B4}"/>
              </a:ext>
            </a:extLst>
          </p:cNvPr>
          <p:cNvSpPr txBox="1"/>
          <p:nvPr/>
        </p:nvSpPr>
        <p:spPr>
          <a:xfrm>
            <a:off x="3641780" y="4190655"/>
            <a:ext cx="7631206" cy="1477328"/>
          </a:xfrm>
          <a:prstGeom prst="rect">
            <a:avLst/>
          </a:prstGeom>
          <a:noFill/>
        </p:spPr>
        <p:txBody>
          <a:bodyPr wrap="square">
            <a:spAutoFit/>
          </a:bodyPr>
          <a:lstStyle/>
          <a:p>
            <a:pPr algn="l"/>
            <a:endParaRPr lang="en-US" sz="1800" b="0" i="0" u="none" strike="noStrike" baseline="0" dirty="0">
              <a:solidFill>
                <a:srgbClr val="000000"/>
              </a:solidFill>
              <a:latin typeface="Gilroy"/>
            </a:endParaRPr>
          </a:p>
          <a:p>
            <a:pPr marL="285750" indent="-285750">
              <a:buFont typeface="Arial" panose="020B0604020202020204" pitchFamily="34" charset="0"/>
              <a:buChar char="•"/>
            </a:pPr>
            <a:r>
              <a:rPr lang="en-US" sz="1800" b="0" i="0" u="none" strike="noStrike" baseline="0" dirty="0">
                <a:solidFill>
                  <a:srgbClr val="5C666F"/>
                </a:solidFill>
                <a:latin typeface="Gilroy"/>
              </a:rPr>
              <a:t>Severe cardiovascular disease </a:t>
            </a:r>
          </a:p>
          <a:p>
            <a:pPr marL="285750" indent="-285750">
              <a:buFont typeface="Arial" panose="020B0604020202020204" pitchFamily="34" charset="0"/>
              <a:buChar char="•"/>
            </a:pPr>
            <a:r>
              <a:rPr lang="en-US" sz="1800" b="0" i="0" u="none" strike="noStrike" baseline="0" dirty="0">
                <a:solidFill>
                  <a:srgbClr val="5C666F"/>
                </a:solidFill>
                <a:latin typeface="Gilroy"/>
              </a:rPr>
              <a:t>Severe chronic respiratory disease</a:t>
            </a:r>
          </a:p>
          <a:p>
            <a:pPr marL="285750" indent="-285750">
              <a:buFont typeface="Arial" panose="020B0604020202020204" pitchFamily="34" charset="0"/>
              <a:buChar char="•"/>
            </a:pPr>
            <a:r>
              <a:rPr lang="en-US" sz="1800" b="0" i="0" u="none" strike="noStrike" baseline="0" dirty="0">
                <a:solidFill>
                  <a:srgbClr val="5C666F"/>
                </a:solidFill>
                <a:latin typeface="Gilroy"/>
              </a:rPr>
              <a:t>Morbidly obese</a:t>
            </a:r>
          </a:p>
          <a:p>
            <a:pPr marL="285750" indent="-285750">
              <a:buFont typeface="Arial" panose="020B0604020202020204" pitchFamily="34" charset="0"/>
              <a:buChar char="•"/>
            </a:pPr>
            <a:r>
              <a:rPr lang="en-US" sz="1800" b="0" i="0" u="none" strike="noStrike" baseline="0" dirty="0">
                <a:solidFill>
                  <a:srgbClr val="5C666F"/>
                </a:solidFill>
                <a:latin typeface="Gilroy"/>
              </a:rPr>
              <a:t>Obstructive sleep apnea </a:t>
            </a:r>
          </a:p>
        </p:txBody>
      </p:sp>
    </p:spTree>
    <p:extLst>
      <p:ext uri="{BB962C8B-B14F-4D97-AF65-F5344CB8AC3E}">
        <p14:creationId xmlns:p14="http://schemas.microsoft.com/office/powerpoint/2010/main" val="161332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969178" y="2994884"/>
            <a:ext cx="12599894" cy="707886"/>
          </a:xfrm>
          <a:prstGeom prst="rect">
            <a:avLst/>
          </a:prstGeom>
          <a:noFill/>
        </p:spPr>
        <p:txBody>
          <a:bodyPr wrap="square">
            <a:spAutoFit/>
          </a:bodyPr>
          <a:lstStyle/>
          <a:p>
            <a:r>
              <a:rPr lang="es-ES" sz="4000" dirty="0">
                <a:solidFill>
                  <a:srgbClr val="001131"/>
                </a:solidFill>
                <a:latin typeface="Gilroy-Regular"/>
                <a:cs typeface="Calibri"/>
                <a:sym typeface="Calibri"/>
              </a:rPr>
              <a:t>High-</a:t>
            </a:r>
            <a:r>
              <a:rPr lang="es-ES" sz="4000" dirty="0" err="1">
                <a:solidFill>
                  <a:srgbClr val="001131"/>
                </a:solidFill>
                <a:latin typeface="Gilroy-Regular"/>
                <a:cs typeface="Calibri"/>
                <a:sym typeface="Calibri"/>
              </a:rPr>
              <a:t>risk</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patients</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postoperatively</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266257F6-C89B-4887-B005-1F9FBDD7A2B4}"/>
              </a:ext>
            </a:extLst>
          </p:cNvPr>
          <p:cNvSpPr txBox="1"/>
          <p:nvPr/>
        </p:nvSpPr>
        <p:spPr>
          <a:xfrm>
            <a:off x="3198028" y="4222377"/>
            <a:ext cx="7631206" cy="1477328"/>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211D1E"/>
                </a:solidFill>
                <a:latin typeface="Gilroy Bold"/>
              </a:rPr>
              <a:t>BMI &gt;26</a:t>
            </a:r>
          </a:p>
          <a:p>
            <a:pPr marL="285750" indent="-285750">
              <a:buFont typeface="Arial" panose="020B0604020202020204" pitchFamily="34" charset="0"/>
              <a:buChar char="•"/>
            </a:pPr>
            <a:r>
              <a:rPr lang="en-US" sz="1800" b="1" i="0" u="none" strike="noStrike" baseline="0" dirty="0">
                <a:solidFill>
                  <a:srgbClr val="211D1E"/>
                </a:solidFill>
                <a:latin typeface="Gilroy Bold"/>
              </a:rPr>
              <a:t>Age &gt;55</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Obstructive Sleep Apnea (OSA)</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Congestive Heart Failure (CHF)</a:t>
            </a:r>
            <a:endParaRPr lang="en-US" sz="1800" b="0" i="0" u="none" strike="noStrike" baseline="0" dirty="0">
              <a:solidFill>
                <a:srgbClr val="211D1E"/>
              </a:solidFill>
              <a:latin typeface="Gilroy Bold"/>
            </a:endParaRPr>
          </a:p>
          <a:p>
            <a:pPr marL="285750" indent="-285750">
              <a:buFont typeface="Arial" panose="020B0604020202020204" pitchFamily="34" charset="0"/>
              <a:buChar char="•"/>
            </a:pPr>
            <a:r>
              <a:rPr lang="en-US" sz="1800" b="1" i="0" u="none" strike="noStrike" baseline="0" dirty="0">
                <a:solidFill>
                  <a:srgbClr val="211D1E"/>
                </a:solidFill>
                <a:latin typeface="Gilroy Bold"/>
              </a:rPr>
              <a:t>Chronic Obstructive Pulmonary Disease (COPD)</a:t>
            </a:r>
            <a:endParaRPr lang="en-US" sz="1800" dirty="0"/>
          </a:p>
        </p:txBody>
      </p:sp>
    </p:spTree>
    <p:extLst>
      <p:ext uri="{BB962C8B-B14F-4D97-AF65-F5344CB8AC3E}">
        <p14:creationId xmlns:p14="http://schemas.microsoft.com/office/powerpoint/2010/main" val="165222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612474" y="487168"/>
            <a:ext cx="13405452" cy="583230"/>
          </a:xfrm>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566399" y="1702500"/>
            <a:ext cx="13405452" cy="521207"/>
          </a:xfrm>
        </p:spPr>
        <p:txBody>
          <a:bodyPr/>
          <a:lstStyle/>
          <a:p>
            <a:r>
              <a:rPr lang="en-US" dirty="0"/>
              <a:t>Recommendations for use</a:t>
            </a:r>
            <a:endParaRPr lang="es-ES" dirty="0"/>
          </a:p>
        </p:txBody>
      </p:sp>
      <p:sp>
        <p:nvSpPr>
          <p:cNvPr id="8" name="TextBox 7">
            <a:extLst>
              <a:ext uri="{FF2B5EF4-FFF2-40B4-BE49-F238E27FC236}">
                <a16:creationId xmlns:a16="http://schemas.microsoft.com/office/drawing/2014/main" id="{D528EAD0-9AF0-4670-BB11-47D18F2FAE0D}"/>
              </a:ext>
            </a:extLst>
          </p:cNvPr>
          <p:cNvSpPr txBox="1"/>
          <p:nvPr/>
        </p:nvSpPr>
        <p:spPr>
          <a:xfrm>
            <a:off x="1008528" y="2904681"/>
            <a:ext cx="12560543" cy="707886"/>
          </a:xfrm>
          <a:prstGeom prst="rect">
            <a:avLst/>
          </a:prstGeom>
          <a:noFill/>
        </p:spPr>
        <p:txBody>
          <a:bodyPr wrap="square">
            <a:spAutoFit/>
          </a:bodyPr>
          <a:lstStyle/>
          <a:p>
            <a:r>
              <a:rPr lang="es-ES" sz="4000" dirty="0" err="1">
                <a:solidFill>
                  <a:srgbClr val="001131"/>
                </a:solidFill>
                <a:latin typeface="Gilroy-Regular"/>
                <a:cs typeface="Calibri"/>
                <a:sym typeface="Calibri"/>
              </a:rPr>
              <a:t>Anticipated</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difficult</a:t>
            </a:r>
            <a:r>
              <a:rPr lang="es-ES" sz="4000" dirty="0">
                <a:solidFill>
                  <a:srgbClr val="001131"/>
                </a:solidFill>
                <a:latin typeface="Gilroy-Regular"/>
                <a:cs typeface="Calibri"/>
                <a:sym typeface="Calibri"/>
              </a:rPr>
              <a:t> </a:t>
            </a:r>
            <a:r>
              <a:rPr lang="es-ES" sz="4000" dirty="0" err="1">
                <a:solidFill>
                  <a:srgbClr val="001131"/>
                </a:solidFill>
                <a:latin typeface="Gilroy-Regular"/>
                <a:cs typeface="Calibri"/>
                <a:sym typeface="Calibri"/>
              </a:rPr>
              <a:t>ventilation</a:t>
            </a:r>
            <a:r>
              <a:rPr lang="es-ES" sz="4000" dirty="0">
                <a:solidFill>
                  <a:srgbClr val="001131"/>
                </a:solidFill>
                <a:latin typeface="Gilroy-Regular"/>
                <a:cs typeface="Calibri"/>
                <a:sym typeface="Calibri"/>
              </a:rPr>
              <a:t>/</a:t>
            </a:r>
            <a:r>
              <a:rPr lang="es-ES" sz="4000" dirty="0" err="1">
                <a:solidFill>
                  <a:srgbClr val="001131"/>
                </a:solidFill>
                <a:latin typeface="Gilroy-Regular"/>
                <a:cs typeface="Calibri"/>
                <a:sym typeface="Calibri"/>
              </a:rPr>
              <a:t>intubation</a:t>
            </a:r>
            <a:endParaRPr lang="en-US" sz="4000" dirty="0">
              <a:solidFill>
                <a:srgbClr val="001131"/>
              </a:solidFill>
              <a:latin typeface="Gilroy-Regular"/>
              <a:cs typeface="Calibri"/>
              <a:sym typeface="Calibri"/>
            </a:endParaRPr>
          </a:p>
        </p:txBody>
      </p:sp>
      <p:sp>
        <p:nvSpPr>
          <p:cNvPr id="7" name="TextBox 6">
            <a:extLst>
              <a:ext uri="{FF2B5EF4-FFF2-40B4-BE49-F238E27FC236}">
                <a16:creationId xmlns:a16="http://schemas.microsoft.com/office/drawing/2014/main" id="{C7A19E80-2CA5-47FE-AB31-70BAE360EB30}"/>
              </a:ext>
            </a:extLst>
          </p:cNvPr>
          <p:cNvSpPr txBox="1"/>
          <p:nvPr/>
        </p:nvSpPr>
        <p:spPr>
          <a:xfrm>
            <a:off x="3319051" y="3612567"/>
            <a:ext cx="7631206" cy="2585323"/>
          </a:xfrm>
          <a:prstGeom prst="rect">
            <a:avLst/>
          </a:prstGeom>
          <a:noFill/>
        </p:spPr>
        <p:txBody>
          <a:bodyPr wrap="square">
            <a:spAutoFit/>
          </a:bodyPr>
          <a:lstStyle/>
          <a:p>
            <a:pPr marL="285750" indent="-285750" algn="l">
              <a:buFont typeface="Arial" panose="020B0604020202020204" pitchFamily="34" charset="0"/>
              <a:buChar char="•"/>
            </a:pPr>
            <a:endParaRPr lang="en-US" sz="1800" b="0" i="0" u="none" strike="noStrike" baseline="0" dirty="0">
              <a:solidFill>
                <a:srgbClr val="000000"/>
              </a:solidFill>
              <a:latin typeface="Gilroy"/>
            </a:endParaRPr>
          </a:p>
          <a:p>
            <a:pPr marL="285750" indent="-285750">
              <a:buFont typeface="Arial" panose="020B0604020202020204" pitchFamily="34" charset="0"/>
              <a:buChar char="•"/>
            </a:pPr>
            <a:r>
              <a:rPr lang="en-US" sz="1800" b="0" i="0" u="none" strike="noStrike" baseline="0" dirty="0">
                <a:solidFill>
                  <a:srgbClr val="5C666F"/>
                </a:solidFill>
                <a:latin typeface="Gilroy"/>
              </a:rPr>
              <a:t>Body Mass Index (BMI) &gt; 26</a:t>
            </a:r>
          </a:p>
          <a:p>
            <a:pPr marL="285750" indent="-285750">
              <a:buFont typeface="Arial" panose="020B0604020202020204" pitchFamily="34" charset="0"/>
              <a:buChar char="•"/>
            </a:pPr>
            <a:r>
              <a:rPr lang="en-US" sz="1800" b="0" i="0" u="none" strike="noStrike" baseline="0" dirty="0">
                <a:solidFill>
                  <a:srgbClr val="5C666F"/>
                </a:solidFill>
                <a:latin typeface="Gilroy"/>
              </a:rPr>
              <a:t>Age &gt; 55 years</a:t>
            </a:r>
          </a:p>
          <a:p>
            <a:pPr marL="285750" indent="-285750">
              <a:buFont typeface="Arial" panose="020B0604020202020204" pitchFamily="34" charset="0"/>
              <a:buChar char="•"/>
            </a:pPr>
            <a:r>
              <a:rPr lang="en-US" sz="1800" b="0" i="0" u="none" strike="noStrike" baseline="0" dirty="0">
                <a:solidFill>
                  <a:srgbClr val="5C666F"/>
                </a:solidFill>
                <a:latin typeface="Gilroy"/>
              </a:rPr>
              <a:t>Edentulous </a:t>
            </a:r>
            <a:r>
              <a:rPr lang="en-US" sz="1800" b="0" i="1" u="none" strike="noStrike" baseline="0" dirty="0">
                <a:solidFill>
                  <a:srgbClr val="5C666F"/>
                </a:solidFill>
                <a:latin typeface="Gilroy Italic"/>
              </a:rPr>
              <a:t>(no teeth)</a:t>
            </a:r>
            <a:endParaRPr lang="en-US" sz="1800" b="0" i="0" u="none" strike="noStrike" baseline="0" dirty="0">
              <a:solidFill>
                <a:srgbClr val="5C666F"/>
              </a:solidFill>
              <a:latin typeface="Gilroy Italic"/>
            </a:endParaRPr>
          </a:p>
          <a:p>
            <a:pPr marL="285750" indent="-285750">
              <a:buFont typeface="Arial" panose="020B0604020202020204" pitchFamily="34" charset="0"/>
              <a:buChar char="•"/>
            </a:pPr>
            <a:r>
              <a:rPr lang="en-US" sz="1800" b="0" i="0" u="none" strike="noStrike" baseline="0" dirty="0">
                <a:solidFill>
                  <a:srgbClr val="5C666F"/>
                </a:solidFill>
                <a:latin typeface="Gilroy"/>
              </a:rPr>
              <a:t>Beards</a:t>
            </a:r>
          </a:p>
          <a:p>
            <a:pPr marL="285750" indent="-285750">
              <a:buFont typeface="Arial" panose="020B0604020202020204" pitchFamily="34" charset="0"/>
              <a:buChar char="•"/>
            </a:pPr>
            <a:r>
              <a:rPr lang="en-US" sz="1800" b="0" i="0" u="none" strike="noStrike" baseline="0" dirty="0">
                <a:solidFill>
                  <a:srgbClr val="5C666F"/>
                </a:solidFill>
                <a:latin typeface="Gilroy"/>
              </a:rPr>
              <a:t>History of Snoring</a:t>
            </a:r>
          </a:p>
          <a:p>
            <a:pPr marL="285750" indent="-285750">
              <a:buFont typeface="Arial" panose="020B0604020202020204" pitchFamily="34" charset="0"/>
              <a:buChar char="•"/>
            </a:pPr>
            <a:r>
              <a:rPr lang="en-US" sz="1800" b="0" i="0" u="none" strike="noStrike" baseline="0" dirty="0">
                <a:solidFill>
                  <a:srgbClr val="5C666F"/>
                </a:solidFill>
                <a:latin typeface="Gilroy"/>
              </a:rPr>
              <a:t>History of difficult intubation</a:t>
            </a:r>
          </a:p>
          <a:p>
            <a:pPr marL="285750" indent="-285750">
              <a:buFont typeface="Arial" panose="020B0604020202020204" pitchFamily="34" charset="0"/>
              <a:buChar char="•"/>
            </a:pPr>
            <a:r>
              <a:rPr lang="en-US" sz="1800" b="0" i="0" u="none" strike="noStrike" baseline="0" dirty="0">
                <a:solidFill>
                  <a:srgbClr val="5C666F"/>
                </a:solidFill>
                <a:latin typeface="Gilroy"/>
              </a:rPr>
              <a:t>Small mouth opening</a:t>
            </a:r>
          </a:p>
          <a:p>
            <a:pPr marL="285750" indent="-285750">
              <a:buFont typeface="Arial" panose="020B0604020202020204" pitchFamily="34" charset="0"/>
              <a:buChar char="•"/>
            </a:pPr>
            <a:r>
              <a:rPr lang="en-US" sz="1800" b="0" i="0" u="none" strike="noStrike" baseline="0" dirty="0">
                <a:solidFill>
                  <a:srgbClr val="5C666F"/>
                </a:solidFill>
                <a:latin typeface="Gilroy"/>
              </a:rPr>
              <a:t>Increased </a:t>
            </a:r>
            <a:r>
              <a:rPr lang="en-US" sz="1800" b="0" i="0" u="none" strike="noStrike" baseline="0" dirty="0" err="1">
                <a:solidFill>
                  <a:srgbClr val="5C666F"/>
                </a:solidFill>
                <a:latin typeface="Gilroy"/>
              </a:rPr>
              <a:t>Mallampatti</a:t>
            </a:r>
            <a:r>
              <a:rPr lang="en-US" sz="1800" b="0" i="0" u="none" strike="noStrike" baseline="0" dirty="0">
                <a:solidFill>
                  <a:srgbClr val="5C666F"/>
                </a:solidFill>
                <a:latin typeface="Gilroy"/>
              </a:rPr>
              <a:t> classification</a:t>
            </a:r>
          </a:p>
        </p:txBody>
      </p:sp>
    </p:spTree>
    <p:extLst>
      <p:ext uri="{BB962C8B-B14F-4D97-AF65-F5344CB8AC3E}">
        <p14:creationId xmlns:p14="http://schemas.microsoft.com/office/powerpoint/2010/main" val="554776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sz="3600" b="1" i="0" u="none" strike="noStrike" baseline="0" dirty="0">
                <a:solidFill>
                  <a:srgbClr val="00004A"/>
                </a:solidFill>
                <a:latin typeface="Gilroy-Bold"/>
              </a:rPr>
              <a:t>The optimal </a:t>
            </a:r>
            <a:r>
              <a:rPr lang="en-US" sz="3600" b="1" i="0" u="none" strike="noStrike" baseline="0" dirty="0" err="1">
                <a:solidFill>
                  <a:srgbClr val="00004A"/>
                </a:solidFill>
                <a:latin typeface="Gilroy-Bold"/>
              </a:rPr>
              <a:t>solution:The</a:t>
            </a:r>
            <a:r>
              <a:rPr lang="en-US" sz="3600" b="1" i="0" u="none" strike="noStrike" baseline="0" dirty="0">
                <a:solidFill>
                  <a:srgbClr val="00004A"/>
                </a:solidFill>
                <a:latin typeface="Gilroy-Bold"/>
              </a:rPr>
              <a:t> SuperNO2VA™ Et device</a:t>
            </a:r>
            <a:endParaRPr lang="en-US" dirty="0"/>
          </a:p>
        </p:txBody>
      </p:sp>
      <p:sp>
        <p:nvSpPr>
          <p:cNvPr id="10" name="Text Placeholder 2">
            <a:extLst>
              <a:ext uri="{FF2B5EF4-FFF2-40B4-BE49-F238E27FC236}">
                <a16:creationId xmlns:a16="http://schemas.microsoft.com/office/drawing/2014/main" id="{4295F815-FA30-4C15-9EA7-6DD97C08BA72}"/>
              </a:ext>
            </a:extLst>
          </p:cNvPr>
          <p:cNvSpPr>
            <a:spLocks noGrp="1"/>
          </p:cNvSpPr>
          <p:nvPr>
            <p:ph type="body" idx="1"/>
          </p:nvPr>
        </p:nvSpPr>
        <p:spPr>
          <a:xfrm>
            <a:off x="1756066" y="1769736"/>
            <a:ext cx="3252566" cy="521207"/>
          </a:xfrm>
        </p:spPr>
        <p:txBody>
          <a:bodyPr/>
          <a:lstStyle/>
          <a:p>
            <a:r>
              <a:rPr lang="en-US" sz="1800" b="1" i="0" u="none" strike="noStrike" baseline="0" dirty="0">
                <a:solidFill>
                  <a:srgbClr val="001D4D"/>
                </a:solidFill>
                <a:latin typeface="Gilroy Bold"/>
              </a:rPr>
              <a:t>Decision tree </a:t>
            </a:r>
            <a:endParaRPr lang="es-ES" dirty="0"/>
          </a:p>
        </p:txBody>
      </p:sp>
      <p:pic>
        <p:nvPicPr>
          <p:cNvPr id="5" name="Picture 4">
            <a:extLst>
              <a:ext uri="{FF2B5EF4-FFF2-40B4-BE49-F238E27FC236}">
                <a16:creationId xmlns:a16="http://schemas.microsoft.com/office/drawing/2014/main" id="{B9912923-C7D0-40A8-80D8-1BFCD25864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67567" y="849685"/>
            <a:ext cx="6354133" cy="7110973"/>
          </a:xfrm>
          <a:prstGeom prst="rect">
            <a:avLst/>
          </a:prstGeom>
        </p:spPr>
      </p:pic>
    </p:spTree>
    <p:extLst>
      <p:ext uri="{BB962C8B-B14F-4D97-AF65-F5344CB8AC3E}">
        <p14:creationId xmlns:p14="http://schemas.microsoft.com/office/powerpoint/2010/main" val="42090039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7FDC899-93B2-4507-AA5B-7DAF91A3D514}"/>
              </a:ext>
            </a:extLst>
          </p:cNvPr>
          <p:cNvSpPr txBox="1"/>
          <p:nvPr/>
        </p:nvSpPr>
        <p:spPr>
          <a:xfrm>
            <a:off x="3194304" y="6143280"/>
            <a:ext cx="7632192" cy="307777"/>
          </a:xfrm>
          <a:prstGeom prst="rect">
            <a:avLst/>
          </a:prstGeom>
          <a:noFill/>
        </p:spPr>
        <p:txBody>
          <a:bodyPr wrap="square">
            <a:spAutoFit/>
          </a:bodyPr>
          <a:lstStyle/>
          <a:p>
            <a:r>
              <a:rPr lang="en-US" dirty="0"/>
              <a:t>https://www.youtube.com/watch?v=7emvQtfQpFg</a:t>
            </a:r>
          </a:p>
        </p:txBody>
      </p:sp>
      <p:pic>
        <p:nvPicPr>
          <p:cNvPr id="10" name="Picture 9">
            <a:hlinkClick r:id="rId3"/>
            <a:extLst>
              <a:ext uri="{FF2B5EF4-FFF2-40B4-BE49-F238E27FC236}">
                <a16:creationId xmlns:a16="http://schemas.microsoft.com/office/drawing/2014/main" id="{9C016366-7FDA-45EC-B827-75B334A3EDBC}"/>
              </a:ext>
            </a:extLst>
          </p:cNvPr>
          <p:cNvPicPr>
            <a:picLocks noChangeAspect="1"/>
          </p:cNvPicPr>
          <p:nvPr/>
        </p:nvPicPr>
        <p:blipFill>
          <a:blip r:embed="rId4"/>
          <a:stretch>
            <a:fillRect/>
          </a:stretch>
        </p:blipFill>
        <p:spPr>
          <a:xfrm>
            <a:off x="-1" y="0"/>
            <a:ext cx="14636685" cy="7454096"/>
          </a:xfrm>
          <a:prstGeom prst="rect">
            <a:avLst/>
          </a:prstGeom>
        </p:spPr>
      </p:pic>
    </p:spTree>
    <p:extLst>
      <p:ext uri="{BB962C8B-B14F-4D97-AF65-F5344CB8AC3E}">
        <p14:creationId xmlns:p14="http://schemas.microsoft.com/office/powerpoint/2010/main" val="6945258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12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0346-4F8C-A148-9ACF-96BA870731F1}"/>
              </a:ext>
            </a:extLst>
          </p:cNvPr>
          <p:cNvSpPr>
            <a:spLocks noGrp="1"/>
          </p:cNvSpPr>
          <p:nvPr>
            <p:ph type="title"/>
          </p:nvPr>
        </p:nvSpPr>
        <p:spPr/>
        <p:txBody>
          <a:bodyPr/>
          <a:lstStyle/>
          <a:p>
            <a:r>
              <a:rPr lang="es-ES" sz="3600" b="1" baseline="0" dirty="0" err="1">
                <a:solidFill>
                  <a:srgbClr val="00004A"/>
                </a:solidFill>
                <a:latin typeface="Gilroy-Bold"/>
              </a:rPr>
              <a:t>Introduction</a:t>
            </a:r>
            <a:endParaRPr lang="en-US" dirty="0"/>
          </a:p>
        </p:txBody>
      </p:sp>
      <p:sp>
        <p:nvSpPr>
          <p:cNvPr id="3" name="Text Placeholder 2">
            <a:extLst>
              <a:ext uri="{FF2B5EF4-FFF2-40B4-BE49-F238E27FC236}">
                <a16:creationId xmlns:a16="http://schemas.microsoft.com/office/drawing/2014/main" id="{078A536C-1117-A448-A37E-CC62369A89C3}"/>
              </a:ext>
            </a:extLst>
          </p:cNvPr>
          <p:cNvSpPr>
            <a:spLocks noGrp="1"/>
          </p:cNvSpPr>
          <p:nvPr>
            <p:ph type="body" idx="1"/>
          </p:nvPr>
        </p:nvSpPr>
        <p:spPr/>
        <p:txBody>
          <a:bodyPr/>
          <a:lstStyle/>
          <a:p>
            <a:r>
              <a:rPr lang="es-ES" dirty="0" err="1"/>
              <a:t>Risk</a:t>
            </a:r>
            <a:r>
              <a:rPr lang="es-ES" dirty="0"/>
              <a:t> </a:t>
            </a:r>
            <a:r>
              <a:rPr lang="es-ES" dirty="0" err="1"/>
              <a:t>factors</a:t>
            </a:r>
            <a:r>
              <a:rPr lang="es-ES" dirty="0"/>
              <a:t> :</a:t>
            </a:r>
            <a:endParaRPr lang="en-US" dirty="0"/>
          </a:p>
        </p:txBody>
      </p:sp>
      <p:sp>
        <p:nvSpPr>
          <p:cNvPr id="4" name="Text Placeholder 3">
            <a:extLst>
              <a:ext uri="{FF2B5EF4-FFF2-40B4-BE49-F238E27FC236}">
                <a16:creationId xmlns:a16="http://schemas.microsoft.com/office/drawing/2014/main" id="{D349192B-A088-A449-9798-0782BFBF98E0}"/>
              </a:ext>
            </a:extLst>
          </p:cNvPr>
          <p:cNvSpPr>
            <a:spLocks noGrp="1"/>
          </p:cNvSpPr>
          <p:nvPr>
            <p:ph type="body" idx="2"/>
          </p:nvPr>
        </p:nvSpPr>
        <p:spPr>
          <a:xfrm>
            <a:off x="226790" y="2359466"/>
            <a:ext cx="13405294" cy="2453393"/>
          </a:xfrm>
        </p:spPr>
        <p:txBody>
          <a:bodyPr/>
          <a:lstStyle/>
          <a:p>
            <a:pPr marL="228600" indent="0" algn="ctr"/>
            <a:r>
              <a:rPr lang="en-US" sz="4400" b="0" i="0" u="none" strike="noStrike" baseline="0" dirty="0">
                <a:solidFill>
                  <a:srgbClr val="001131"/>
                </a:solidFill>
                <a:latin typeface="Gilroy-Regular"/>
              </a:rPr>
              <a:t>1 - Patient co-morbidities</a:t>
            </a:r>
          </a:p>
        </p:txBody>
      </p:sp>
      <p:sp>
        <p:nvSpPr>
          <p:cNvPr id="6" name="Text Placeholder 3">
            <a:extLst>
              <a:ext uri="{FF2B5EF4-FFF2-40B4-BE49-F238E27FC236}">
                <a16:creationId xmlns:a16="http://schemas.microsoft.com/office/drawing/2014/main" id="{16412D6C-1A1F-4E1C-A356-53F2489142EE}"/>
              </a:ext>
            </a:extLst>
          </p:cNvPr>
          <p:cNvSpPr txBox="1">
            <a:spLocks/>
          </p:cNvSpPr>
          <p:nvPr/>
        </p:nvSpPr>
        <p:spPr>
          <a:xfrm>
            <a:off x="341091" y="4643437"/>
            <a:ext cx="13405294" cy="1579418"/>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228600" indent="0" algn="ctr"/>
            <a:r>
              <a:rPr lang="en-US" sz="4400" b="0" i="0" u="none" strike="noStrike" baseline="0" dirty="0">
                <a:solidFill>
                  <a:srgbClr val="001131"/>
                </a:solidFill>
                <a:latin typeface="Gilroy-Regular"/>
              </a:rPr>
              <a:t>2 - High risk procedures</a:t>
            </a:r>
            <a:endParaRPr lang="es-ES" sz="8000" dirty="0">
              <a:solidFill>
                <a:srgbClr val="001131"/>
              </a:solidFill>
              <a:latin typeface="Gilroy-Regular"/>
            </a:endParaRPr>
          </a:p>
        </p:txBody>
      </p:sp>
    </p:spTree>
    <p:extLst>
      <p:ext uri="{BB962C8B-B14F-4D97-AF65-F5344CB8AC3E}">
        <p14:creationId xmlns:p14="http://schemas.microsoft.com/office/powerpoint/2010/main" val="402826177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3006" y="1684632"/>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Morbid Obesity</a:t>
            </a:r>
            <a:endParaRPr lang="es-ES" sz="4000" dirty="0">
              <a:solidFill>
                <a:srgbClr val="001131"/>
              </a:solidFill>
              <a:latin typeface="Gilroy-Regular"/>
            </a:endParaRPr>
          </a:p>
        </p:txBody>
      </p:sp>
      <p:sp>
        <p:nvSpPr>
          <p:cNvPr id="10" name="Text Placeholder 3">
            <a:extLst>
              <a:ext uri="{FF2B5EF4-FFF2-40B4-BE49-F238E27FC236}">
                <a16:creationId xmlns:a16="http://schemas.microsoft.com/office/drawing/2014/main" id="{D5FC33A7-C1A7-4A66-99C3-90D5ABBFDE59}"/>
              </a:ext>
            </a:extLst>
          </p:cNvPr>
          <p:cNvSpPr txBox="1">
            <a:spLocks/>
          </p:cNvSpPr>
          <p:nvPr/>
        </p:nvSpPr>
        <p:spPr>
          <a:xfrm>
            <a:off x="93006" y="2665171"/>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s-ES" sz="4000" dirty="0">
                <a:solidFill>
                  <a:srgbClr val="001131"/>
                </a:solidFill>
                <a:latin typeface="Gilroy-Regular"/>
              </a:rPr>
              <a:t>Obstructive </a:t>
            </a:r>
            <a:r>
              <a:rPr lang="es-ES" sz="4000" dirty="0" err="1">
                <a:solidFill>
                  <a:srgbClr val="001131"/>
                </a:solidFill>
                <a:latin typeface="Gilroy-Regular"/>
              </a:rPr>
              <a:t>Sleep</a:t>
            </a:r>
            <a:r>
              <a:rPr lang="es-ES" sz="4000" dirty="0">
                <a:solidFill>
                  <a:srgbClr val="001131"/>
                </a:solidFill>
                <a:latin typeface="Gilroy-Regular"/>
              </a:rPr>
              <a:t> Apnea (OSA)</a:t>
            </a:r>
          </a:p>
        </p:txBody>
      </p:sp>
      <p:sp>
        <p:nvSpPr>
          <p:cNvPr id="11" name="Text Placeholder 3">
            <a:extLst>
              <a:ext uri="{FF2B5EF4-FFF2-40B4-BE49-F238E27FC236}">
                <a16:creationId xmlns:a16="http://schemas.microsoft.com/office/drawing/2014/main" id="{7E799B5C-9771-40B0-9FAE-554A10B5F2D5}"/>
              </a:ext>
            </a:extLst>
          </p:cNvPr>
          <p:cNvSpPr txBox="1">
            <a:spLocks/>
          </p:cNvSpPr>
          <p:nvPr/>
        </p:nvSpPr>
        <p:spPr>
          <a:xfrm>
            <a:off x="93006" y="3685199"/>
            <a:ext cx="13405294" cy="1388269"/>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Limited oxygen reserve</a:t>
            </a:r>
          </a:p>
        </p:txBody>
      </p:sp>
      <p:sp>
        <p:nvSpPr>
          <p:cNvPr id="12" name="Text Placeholder 3">
            <a:extLst>
              <a:ext uri="{FF2B5EF4-FFF2-40B4-BE49-F238E27FC236}">
                <a16:creationId xmlns:a16="http://schemas.microsoft.com/office/drawing/2014/main" id="{A3B95412-A101-4030-9E80-0F27760D85DD}"/>
              </a:ext>
            </a:extLst>
          </p:cNvPr>
          <p:cNvSpPr txBox="1">
            <a:spLocks/>
          </p:cNvSpPr>
          <p:nvPr/>
        </p:nvSpPr>
        <p:spPr>
          <a:xfrm>
            <a:off x="415636" y="6054007"/>
            <a:ext cx="13405294" cy="667241"/>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685800" indent="-457200" algn="ctr">
              <a:buFont typeface="Arial" panose="020B0604020202020204" pitchFamily="34" charset="0"/>
              <a:buChar char="•"/>
            </a:pPr>
            <a:endParaRPr lang="es-ES" sz="4000" dirty="0">
              <a:solidFill>
                <a:srgbClr val="001131"/>
              </a:solidFill>
              <a:latin typeface="Gilroy-Regular"/>
            </a:endParaRPr>
          </a:p>
        </p:txBody>
      </p:sp>
      <p:sp>
        <p:nvSpPr>
          <p:cNvPr id="13" name="TextBox 12">
            <a:extLst>
              <a:ext uri="{FF2B5EF4-FFF2-40B4-BE49-F238E27FC236}">
                <a16:creationId xmlns:a16="http://schemas.microsoft.com/office/drawing/2014/main" id="{39945EB4-EEA1-4443-AE10-72AC7DEB4BE0}"/>
              </a:ext>
            </a:extLst>
          </p:cNvPr>
          <p:cNvSpPr txBox="1"/>
          <p:nvPr/>
        </p:nvSpPr>
        <p:spPr>
          <a:xfrm>
            <a:off x="3065223" y="5209794"/>
            <a:ext cx="7633854" cy="707886"/>
          </a:xfrm>
          <a:prstGeom prst="rect">
            <a:avLst/>
          </a:prstGeom>
          <a:noFill/>
        </p:spPr>
        <p:txBody>
          <a:bodyPr wrap="square">
            <a:spAutoFit/>
          </a:bodyPr>
          <a:lstStyle/>
          <a:p>
            <a:pPr marL="800100" indent="-571500" algn="ctr">
              <a:buFont typeface="Wingdings" panose="05000000000000000000" pitchFamily="2" charset="2"/>
              <a:buChar char="ü"/>
            </a:pPr>
            <a:r>
              <a:rPr lang="en-US" sz="4000" dirty="0">
                <a:solidFill>
                  <a:srgbClr val="001131"/>
                </a:solidFill>
                <a:latin typeface="Gilroy-Regular"/>
                <a:cs typeface="Calibri"/>
                <a:sym typeface="Calibri"/>
              </a:rPr>
              <a:t>Difficult ventilation/intubation</a:t>
            </a:r>
            <a:endParaRPr lang="es-ES" sz="4000" dirty="0">
              <a:solidFill>
                <a:srgbClr val="001131"/>
              </a:solidFill>
              <a:latin typeface="Gilroy-Regular"/>
              <a:cs typeface="Calibri"/>
              <a:sym typeface="Calibri"/>
            </a:endParaRPr>
          </a:p>
        </p:txBody>
      </p:sp>
      <p:sp>
        <p:nvSpPr>
          <p:cNvPr id="14" name="Title 1">
            <a:extLst>
              <a:ext uri="{FF2B5EF4-FFF2-40B4-BE49-F238E27FC236}">
                <a16:creationId xmlns:a16="http://schemas.microsoft.com/office/drawing/2014/main" id="{A0E0C14D-8B98-4BBC-BE8D-90FFC0877492}"/>
              </a:ext>
            </a:extLst>
          </p:cNvPr>
          <p:cNvSpPr>
            <a:spLocks noGrp="1"/>
          </p:cNvSpPr>
          <p:nvPr>
            <p:ph type="title"/>
          </p:nvPr>
        </p:nvSpPr>
        <p:spPr>
          <a:xfrm>
            <a:off x="566738" y="438150"/>
            <a:ext cx="13404850" cy="582613"/>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136307340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2E925410-5F7E-40E0-9D8B-2BA87E5DD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 y="160020"/>
            <a:ext cx="8554843" cy="8069580"/>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566399" y="494179"/>
            <a:ext cx="13405452" cy="58323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411567"/>
            <a:ext cx="13405452" cy="521207"/>
          </a:xfrm>
        </p:spPr>
        <p:txBody>
          <a:bodyPr/>
          <a:lstStyle/>
          <a:p>
            <a:r>
              <a:rPr lang="en-US" dirty="0"/>
              <a:t>Morbid obesity</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94131" y="2303819"/>
            <a:ext cx="8589280"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Significantly larger amount of pharyngeal soft tissue</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174125" y="4324501"/>
            <a:ext cx="8375499"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Larger amount of abdominal tissue compresses their lungs</a:t>
            </a:r>
            <a:endParaRPr lang="es-ES" sz="4000" dirty="0">
              <a:solidFill>
                <a:srgbClr val="001131"/>
              </a:solidFill>
              <a:latin typeface="Gilroy-Regular"/>
            </a:endParaRPr>
          </a:p>
        </p:txBody>
      </p:sp>
      <p:sp>
        <p:nvSpPr>
          <p:cNvPr id="14" name="Text Placeholder 3">
            <a:extLst>
              <a:ext uri="{FF2B5EF4-FFF2-40B4-BE49-F238E27FC236}">
                <a16:creationId xmlns:a16="http://schemas.microsoft.com/office/drawing/2014/main" id="{776A55BB-31C8-4D68-BF45-7ABD9360130B}"/>
              </a:ext>
            </a:extLst>
          </p:cNvPr>
          <p:cNvSpPr txBox="1">
            <a:spLocks/>
          </p:cNvSpPr>
          <p:nvPr/>
        </p:nvSpPr>
        <p:spPr>
          <a:xfrm>
            <a:off x="0" y="6172080"/>
            <a:ext cx="8191383" cy="147653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Oxygen consumption significantly increased</a:t>
            </a:r>
            <a:endParaRPr lang="es-ES" sz="4000" dirty="0">
              <a:solidFill>
                <a:srgbClr val="001131"/>
              </a:solidFill>
              <a:latin typeface="Gilroy-Regular"/>
            </a:endParaRPr>
          </a:p>
        </p:txBody>
      </p:sp>
      <p:pic>
        <p:nvPicPr>
          <p:cNvPr id="4" name="Picture 3">
            <a:extLst>
              <a:ext uri="{FF2B5EF4-FFF2-40B4-BE49-F238E27FC236}">
                <a16:creationId xmlns:a16="http://schemas.microsoft.com/office/drawing/2014/main" id="{973115D8-0271-4965-B6FA-AE96241AA87B}"/>
              </a:ext>
            </a:extLst>
          </p:cNvPr>
          <p:cNvPicPr>
            <a:picLocks noChangeAspect="1"/>
          </p:cNvPicPr>
          <p:nvPr/>
        </p:nvPicPr>
        <p:blipFill>
          <a:blip r:embed="rId4"/>
          <a:stretch>
            <a:fillRect/>
          </a:stretch>
        </p:blipFill>
        <p:spPr>
          <a:xfrm>
            <a:off x="9552339" y="1702500"/>
            <a:ext cx="4618169" cy="5019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92782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4577C-B59B-4267-A1A1-B230E6B6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899" y="2214110"/>
            <a:ext cx="8925427" cy="5020553"/>
          </a:xfrm>
          <a:prstGeom prst="rect">
            <a:avLst/>
          </a:prstGeom>
        </p:spPr>
      </p:pic>
      <p:pic>
        <p:nvPicPr>
          <p:cNvPr id="7" name="Grafik 6">
            <a:extLst>
              <a:ext uri="{FF2B5EF4-FFF2-40B4-BE49-F238E27FC236}">
                <a16:creationId xmlns:a16="http://schemas.microsoft.com/office/drawing/2014/main" id="{A9265F98-70DF-42BE-A84E-254652E13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715"/>
            <a:ext cx="8482017" cy="8000885"/>
          </a:xfrm>
          <a:prstGeom prst="rect">
            <a:avLst/>
          </a:prstGeom>
        </p:spPr>
      </p:pic>
      <p:sp>
        <p:nvSpPr>
          <p:cNvPr id="10" name="Text Placeholder 3">
            <a:extLst>
              <a:ext uri="{FF2B5EF4-FFF2-40B4-BE49-F238E27FC236}">
                <a16:creationId xmlns:a16="http://schemas.microsoft.com/office/drawing/2014/main" id="{EF88DEB9-8324-46D8-842E-069FD05C3B78}"/>
              </a:ext>
            </a:extLst>
          </p:cNvPr>
          <p:cNvSpPr txBox="1">
            <a:spLocks/>
          </p:cNvSpPr>
          <p:nvPr/>
        </p:nvSpPr>
        <p:spPr>
          <a:xfrm>
            <a:off x="250074" y="3015030"/>
            <a:ext cx="6082993" cy="18490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Tendency towards upper airway collapsibility.</a:t>
            </a:r>
            <a:r>
              <a:rPr lang="en-US" sz="1800" dirty="0">
                <a:solidFill>
                  <a:srgbClr val="001131"/>
                </a:solidFill>
                <a:latin typeface="Gilroy-Regular"/>
              </a:rPr>
              <a:t>17</a:t>
            </a:r>
            <a:r>
              <a:rPr lang="en-US" sz="4000" dirty="0">
                <a:solidFill>
                  <a:srgbClr val="001131"/>
                </a:solidFill>
                <a:latin typeface="Gilroy-Regular"/>
              </a:rPr>
              <a:t> </a:t>
            </a:r>
            <a:endParaRPr lang="es-ES" sz="4000" dirty="0">
              <a:solidFill>
                <a:srgbClr val="001131"/>
              </a:solidFill>
              <a:latin typeface="Gilroy-Regular"/>
            </a:endParaRPr>
          </a:p>
        </p:txBody>
      </p:sp>
      <p:sp>
        <p:nvSpPr>
          <p:cNvPr id="11" name="Text Placeholder 3">
            <a:extLst>
              <a:ext uri="{FF2B5EF4-FFF2-40B4-BE49-F238E27FC236}">
                <a16:creationId xmlns:a16="http://schemas.microsoft.com/office/drawing/2014/main" id="{5A99B3C9-35C9-4D96-A6C7-9DF3E25CCAE2}"/>
              </a:ext>
            </a:extLst>
          </p:cNvPr>
          <p:cNvSpPr txBox="1">
            <a:spLocks/>
          </p:cNvSpPr>
          <p:nvPr/>
        </p:nvSpPr>
        <p:spPr>
          <a:xfrm>
            <a:off x="250074" y="5237208"/>
            <a:ext cx="5852741" cy="1427513"/>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Chronic hypercarbia and hypoxemia</a:t>
            </a:r>
            <a:endParaRPr lang="es-ES" sz="4000" dirty="0">
              <a:solidFill>
                <a:srgbClr val="001131"/>
              </a:solidFill>
              <a:latin typeface="Gilroy-Regular"/>
            </a:endParaRPr>
          </a:p>
        </p:txBody>
      </p:sp>
      <p:sp>
        <p:nvSpPr>
          <p:cNvPr id="9" name="Title 1">
            <a:extLst>
              <a:ext uri="{FF2B5EF4-FFF2-40B4-BE49-F238E27FC236}">
                <a16:creationId xmlns:a16="http://schemas.microsoft.com/office/drawing/2014/main" id="{E85A251E-F284-496B-8EB4-87E45BD3EFD0}"/>
              </a:ext>
            </a:extLst>
          </p:cNvPr>
          <p:cNvSpPr>
            <a:spLocks noGrp="1"/>
          </p:cNvSpPr>
          <p:nvPr>
            <p:ph type="title"/>
          </p:nvPr>
        </p:nvSpPr>
        <p:spPr>
          <a:xfrm>
            <a:off x="464799" y="444442"/>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
        <p:nvSpPr>
          <p:cNvPr id="12" name="Text Placeholder 2">
            <a:extLst>
              <a:ext uri="{FF2B5EF4-FFF2-40B4-BE49-F238E27FC236}">
                <a16:creationId xmlns:a16="http://schemas.microsoft.com/office/drawing/2014/main" id="{ECBBA87A-942D-4A96-917A-7307F1CF686A}"/>
              </a:ext>
            </a:extLst>
          </p:cNvPr>
          <p:cNvSpPr txBox="1">
            <a:spLocks/>
          </p:cNvSpPr>
          <p:nvPr/>
        </p:nvSpPr>
        <p:spPr>
          <a:xfrm>
            <a:off x="612474" y="1510328"/>
            <a:ext cx="13405452" cy="521207"/>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114300" indent="0">
              <a:buNone/>
            </a:pPr>
            <a:r>
              <a:rPr lang="en-US" sz="2400" b="1" dirty="0">
                <a:solidFill>
                  <a:schemeClr val="accent3"/>
                </a:solidFill>
              </a:rPr>
              <a:t>Obstructive sleep apnea (OSA) </a:t>
            </a:r>
          </a:p>
        </p:txBody>
      </p:sp>
    </p:spTree>
    <p:extLst>
      <p:ext uri="{BB962C8B-B14F-4D97-AF65-F5344CB8AC3E}">
        <p14:creationId xmlns:p14="http://schemas.microsoft.com/office/powerpoint/2010/main" val="294949028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D457-3C90-48E8-A355-E52E7B212B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3776" y="1513233"/>
            <a:ext cx="7358179" cy="5408811"/>
          </a:xfrm>
          <a:prstGeom prst="rect">
            <a:avLst/>
          </a:prstGeom>
        </p:spPr>
      </p:pic>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566399" y="1513233"/>
            <a:ext cx="13405452" cy="521207"/>
          </a:xfrm>
        </p:spPr>
        <p:txBody>
          <a:bodyPr/>
          <a:lstStyle/>
          <a:p>
            <a:r>
              <a:rPr lang="en-US" dirty="0"/>
              <a:t>Limited oxygen reserve</a:t>
            </a:r>
          </a:p>
        </p:txBody>
      </p:sp>
      <p:sp>
        <p:nvSpPr>
          <p:cNvPr id="6" name="Text Placeholder 3">
            <a:extLst>
              <a:ext uri="{FF2B5EF4-FFF2-40B4-BE49-F238E27FC236}">
                <a16:creationId xmlns:a16="http://schemas.microsoft.com/office/drawing/2014/main" id="{E68677C6-8929-43AC-A216-ABD2AE5324B1}"/>
              </a:ext>
            </a:extLst>
          </p:cNvPr>
          <p:cNvSpPr txBox="1">
            <a:spLocks/>
          </p:cNvSpPr>
          <p:nvPr/>
        </p:nvSpPr>
        <p:spPr>
          <a:xfrm>
            <a:off x="286971" y="3097932"/>
            <a:ext cx="7287633" cy="134699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Congestive Heart Failure</a:t>
            </a:r>
          </a:p>
          <a:p>
            <a:pPr marL="228600" indent="0" algn="ctr"/>
            <a:r>
              <a:rPr lang="en-US" sz="4000" dirty="0">
                <a:solidFill>
                  <a:srgbClr val="001131"/>
                </a:solidFill>
                <a:latin typeface="Gilroy-Regular"/>
              </a:rPr>
              <a:t> (CHF) </a:t>
            </a:r>
            <a:endParaRPr lang="es-ES" sz="4000" dirty="0">
              <a:solidFill>
                <a:srgbClr val="001131"/>
              </a:solidFill>
              <a:latin typeface="Gilroy-Regular"/>
            </a:endParaRPr>
          </a:p>
        </p:txBody>
      </p:sp>
      <p:sp>
        <p:nvSpPr>
          <p:cNvPr id="9" name="Text Placeholder 3">
            <a:extLst>
              <a:ext uri="{FF2B5EF4-FFF2-40B4-BE49-F238E27FC236}">
                <a16:creationId xmlns:a16="http://schemas.microsoft.com/office/drawing/2014/main" id="{8F12A2DA-263C-43D4-82B8-4EF24FCD05F8}"/>
              </a:ext>
            </a:extLst>
          </p:cNvPr>
          <p:cNvSpPr txBox="1">
            <a:spLocks/>
          </p:cNvSpPr>
          <p:nvPr/>
        </p:nvSpPr>
        <p:spPr>
          <a:xfrm>
            <a:off x="0" y="4823460"/>
            <a:ext cx="7315200" cy="1389694"/>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600"/>
              </a:spcBef>
              <a:spcAft>
                <a:spcPts val="0"/>
              </a:spcAft>
              <a:buClr>
                <a:srgbClr val="002060"/>
              </a:buClr>
              <a:buSzPts val="2400"/>
              <a:buFont typeface="Arial"/>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800100" indent="-571500" algn="ctr">
              <a:buFont typeface="Wingdings" panose="05000000000000000000" pitchFamily="2" charset="2"/>
              <a:buChar char="ü"/>
            </a:pPr>
            <a:r>
              <a:rPr lang="en-US" sz="4000" dirty="0">
                <a:solidFill>
                  <a:srgbClr val="001131"/>
                </a:solidFill>
                <a:latin typeface="Gilroy-Regular"/>
              </a:rPr>
              <a:t>Chronic Obstructive Pulmonary Disease</a:t>
            </a:r>
          </a:p>
          <a:p>
            <a:pPr marL="228600" indent="0" algn="ctr"/>
            <a:r>
              <a:rPr lang="en-US" sz="4000" dirty="0">
                <a:solidFill>
                  <a:srgbClr val="001131"/>
                </a:solidFill>
                <a:latin typeface="Gilroy-Regular"/>
              </a:rPr>
              <a:t>(COPD) </a:t>
            </a:r>
            <a:endParaRPr lang="es-ES" sz="4000" dirty="0">
              <a:solidFill>
                <a:srgbClr val="001131"/>
              </a:solidFill>
              <a:latin typeface="Gilroy-Regular"/>
            </a:endParaRPr>
          </a:p>
        </p:txBody>
      </p:sp>
      <p:sp>
        <p:nvSpPr>
          <p:cNvPr id="10" name="Title 1">
            <a:extLst>
              <a:ext uri="{FF2B5EF4-FFF2-40B4-BE49-F238E27FC236}">
                <a16:creationId xmlns:a16="http://schemas.microsoft.com/office/drawing/2014/main" id="{9FFEBDB9-95AD-4FFD-B84C-D4D48EB13D40}"/>
              </a:ext>
            </a:extLst>
          </p:cNvPr>
          <p:cNvSpPr>
            <a:spLocks noGrp="1"/>
          </p:cNvSpPr>
          <p:nvPr>
            <p:ph type="title"/>
          </p:nvPr>
        </p:nvSpPr>
        <p:spPr>
          <a:xfrm>
            <a:off x="447865" y="383881"/>
            <a:ext cx="13405452" cy="1100990"/>
          </a:xfrm>
        </p:spPr>
        <p:txBody>
          <a:bodyPr/>
          <a:lstStyle/>
          <a:p>
            <a:r>
              <a:rPr lang="en-US" sz="3600" b="1" i="0" u="none" strike="noStrike" baseline="0" dirty="0">
                <a:solidFill>
                  <a:srgbClr val="00004A"/>
                </a:solidFill>
                <a:latin typeface="Gilroy-Bold"/>
              </a:rPr>
              <a:t>Risk factors : Patient co-morbidities</a:t>
            </a:r>
            <a:br>
              <a:rPr lang="en-US" dirty="0"/>
            </a:br>
            <a:endParaRPr lang="en-US" dirty="0"/>
          </a:p>
        </p:txBody>
      </p:sp>
    </p:spTree>
    <p:extLst>
      <p:ext uri="{BB962C8B-B14F-4D97-AF65-F5344CB8AC3E}">
        <p14:creationId xmlns:p14="http://schemas.microsoft.com/office/powerpoint/2010/main" val="415934914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62f39519-4e17-4ff2-8df8-ccbe94fb6502"/>
  <p:tag name="SLIDO_EVENT_SECTION_UUID" val="9640a362-c44f-40db-9d77-06e219608b8d"/>
</p:tagLst>
</file>

<file path=ppt/theme/theme1.xml><?xml version="1.0" encoding="utf-8"?>
<a:theme xmlns:a="http://schemas.openxmlformats.org/drawingml/2006/main" name="Vyaire Brand Refresh Jan 2021_v04">
  <a:themeElements>
    <a:clrScheme name="Vyaire Color Palette ">
      <a:dk1>
        <a:srgbClr val="2C2B94"/>
      </a:dk1>
      <a:lt1>
        <a:srgbClr val="FFFFFF"/>
      </a:lt1>
      <a:dk2>
        <a:srgbClr val="A7A9AC"/>
      </a:dk2>
      <a:lt2>
        <a:srgbClr val="BCBEC0"/>
      </a:lt2>
      <a:accent1>
        <a:srgbClr val="636569"/>
      </a:accent1>
      <a:accent2>
        <a:srgbClr val="EA0029"/>
      </a:accent2>
      <a:accent3>
        <a:srgbClr val="2C2B94"/>
      </a:accent3>
      <a:accent4>
        <a:srgbClr val="A7A9AC"/>
      </a:accent4>
      <a:accent5>
        <a:srgbClr val="982324"/>
      </a:accent5>
      <a:accent6>
        <a:srgbClr val="130F32"/>
      </a:accent6>
      <a:hlink>
        <a:srgbClr val="F1F2F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year xmlns="7ed94b5b-1882-46fe-9106-de467aea5556">2017</docyear>
    <doctype xmlns="7ed94b5b-1882-46fe-9106-de467aea5556">General</doctype>
  </documentManagement>
</p:properties>
</file>

<file path=customXml/item2.xml><?xml version="1.0" encoding="utf-8"?>
<ct:contentTypeSchema xmlns:ct="http://schemas.microsoft.com/office/2006/metadata/contentType" xmlns:ma="http://schemas.microsoft.com/office/2006/metadata/properties/metaAttributes" ct:_="" ma:_="" ma:contentTypeName="Vyaire Department Forms" ma:contentTypeID="0x0101004DA082638FFE584A957756C19F5BAF930012631B0B92E8AD4D9AC105A348DE7363" ma:contentTypeVersion="" ma:contentTypeDescription="" ma:contentTypeScope="" ma:versionID="b89e783e14f2f9a586723445403751bb">
  <xsd:schema xmlns:xsd="http://www.w3.org/2001/XMLSchema" xmlns:xs="http://www.w3.org/2001/XMLSchema" xmlns:p="http://schemas.microsoft.com/office/2006/metadata/properties" xmlns:ns2="7ed94b5b-1882-46fe-9106-de467aea5556" xmlns:ns3="f59eac51-2399-43d4-8eb1-a5541cca5b22" xmlns:ns4="1495a946-f05e-41c3-bba2-443196eff081" targetNamespace="http://schemas.microsoft.com/office/2006/metadata/properties" ma:root="true" ma:fieldsID="d907df139abec5702553f89d52568c55" ns2:_="" ns3:_="" ns4:_="">
    <xsd:import namespace="7ed94b5b-1882-46fe-9106-de467aea5556"/>
    <xsd:import namespace="f59eac51-2399-43d4-8eb1-a5541cca5b22"/>
    <xsd:import namespace="1495a946-f05e-41c3-bba2-443196eff081"/>
    <xsd:element name="properties">
      <xsd:complexType>
        <xsd:sequence>
          <xsd:element name="documentManagement">
            <xsd:complexType>
              <xsd:all>
                <xsd:element ref="ns2:doctype" minOccurs="0"/>
                <xsd:element ref="ns2:docyear" minOccurs="0"/>
                <xsd:element ref="ns3:MediaServiceMetadata" minOccurs="0"/>
                <xsd:element ref="ns3:MediaServiceFastMetadata"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94b5b-1882-46fe-9106-de467aea5556" elementFormDefault="qualified">
    <xsd:import namespace="http://schemas.microsoft.com/office/2006/documentManagement/types"/>
    <xsd:import namespace="http://schemas.microsoft.com/office/infopath/2007/PartnerControls"/>
    <xsd:element name="doctype" ma:index="8" nillable="true" ma:displayName="Document Type" ma:default="General" ma:format="Dropdown" ma:internalName="doctype">
      <xsd:simpleType>
        <xsd:restriction base="dms:Choice">
          <xsd:enumeration value="General"/>
          <xsd:enumeration value="Training"/>
        </xsd:restriction>
      </xsd:simpleType>
    </xsd:element>
    <xsd:element name="docyear" ma:index="9" nillable="true" ma:displayName="Document Year" ma:default="2017" ma:format="Dropdown" ma:internalName="docyear">
      <xsd:simpleType>
        <xsd:restriction base="dms:Choice">
          <xsd:enumeration value="2017"/>
          <xsd:enumeration value="2016"/>
          <xsd:enumeration value="2018"/>
        </xsd:restriction>
      </xsd:simpleType>
    </xsd:element>
  </xsd:schema>
  <xsd:schema xmlns:xsd="http://www.w3.org/2001/XMLSchema" xmlns:xs="http://www.w3.org/2001/XMLSchema" xmlns:dms="http://schemas.microsoft.com/office/2006/documentManagement/types" xmlns:pc="http://schemas.microsoft.com/office/infopath/2007/PartnerControls" targetNamespace="f59eac51-2399-43d4-8eb1-a5541cca5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95a946-f05e-41c3-bba2-443196eff081"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91E5E6-7778-4131-9912-73041D398234}">
  <ds:schemaRefs>
    <ds:schemaRef ds:uri="7ed94b5b-1882-46fe-9106-de467aea555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770D111-3A1B-4FF3-A227-DA17A5A735E9}">
  <ds:schemaRefs>
    <ds:schemaRef ds:uri="1495a946-f05e-41c3-bba2-443196eff081"/>
    <ds:schemaRef ds:uri="7ed94b5b-1882-46fe-9106-de467aea5556"/>
    <ds:schemaRef ds:uri="f59eac51-2399-43d4-8eb1-a5541cca5b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9A66F3-C883-4BEA-A6C9-1587C14A30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29228</TotalTime>
  <Words>2407</Words>
  <Application>Microsoft Office PowerPoint</Application>
  <PresentationFormat>Custom</PresentationFormat>
  <Paragraphs>246</Paragraphs>
  <Slides>45</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Gilroy</vt:lpstr>
      <vt:lpstr>Gilroy Bold</vt:lpstr>
      <vt:lpstr>Gilroy Italic</vt:lpstr>
      <vt:lpstr>Gilroy-Bold</vt:lpstr>
      <vt:lpstr>Gilroy-MediumItalic</vt:lpstr>
      <vt:lpstr>Gilroy-Regular</vt:lpstr>
      <vt:lpstr>Gilroy-RegularItalic</vt:lpstr>
      <vt:lpstr>Times New Roman</vt:lpstr>
      <vt:lpstr>Wingdings</vt:lpstr>
      <vt:lpstr>Vyaire Brand Refresh Jan 2021_v04</vt:lpstr>
      <vt:lpstr>SUPERNO2VA Clinics UK Sales Meeting January  2023  </vt:lpstr>
      <vt:lpstr>Protocol supporting the use of the SuperNO2VA positive airway pressure device</vt:lpstr>
      <vt:lpstr>Introduction </vt:lpstr>
      <vt:lpstr>Introduction </vt:lpstr>
      <vt:lpstr>Introduction</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Patient co-morbidities </vt:lpstr>
      <vt:lpstr>Risk factors : High-risk procedures </vt:lpstr>
      <vt:lpstr>Risk factors : High-risk procedures </vt:lpstr>
      <vt:lpstr>Risk factors : High-risk procedures </vt:lpstr>
      <vt:lpstr>The objectives required to address respiratory compromise  </vt:lpstr>
      <vt:lpstr>The objectives required to address respiratory compromise    </vt:lpstr>
      <vt:lpstr>The objectives required to address respiratory compromise  </vt:lpstr>
      <vt:lpstr>The objectives required to address respiratory compromise  </vt:lpstr>
      <vt:lpstr>PowerPoint Presentation</vt:lpstr>
      <vt:lpstr>PowerPoint Presentation</vt:lpstr>
      <vt:lpstr>PowerPoint Presentation</vt:lpstr>
      <vt:lpstr>The optimal solution:The SuperNO2VA™ Et device   </vt:lpstr>
      <vt:lpstr>The optimal solution:The SuperNO2VA™ Et device  </vt:lpstr>
      <vt:lpstr>The optimal solution:The SuperNO2VA™ Et device  </vt:lpstr>
      <vt:lpstr>The optimal solution:The SuperNO2VA™ Et device</vt:lpstr>
      <vt:lpstr>The optimal solution:The SuperNO2VA™ Et device</vt:lpstr>
      <vt:lpstr>The optimal solution:The SuperNO2VA™ Et device</vt:lpstr>
      <vt:lpstr>The optimal solution:The SuperNO2VA™ Et device  </vt:lpstr>
      <vt:lpstr>The optimal solution:The SuperNO2VA™ Et device</vt:lpstr>
      <vt:lpstr>The optimal solution:The SuperNO2VA™ Et device</vt:lpstr>
      <vt:lpstr>The optimal solution:The SuperNO2VA™ Et device</vt:lpstr>
      <vt:lpstr>The optimal solution : The SuperNO2VA™ Et device</vt:lpstr>
      <vt:lpstr>The optimal solution:The SuperNO2VA™ Et device</vt:lpstr>
      <vt:lpstr>The optimal solution:The SuperNO2VA™ Et device</vt:lpstr>
      <vt:lpstr>The optimal solution  The SuperNO2VA™ Et device</vt:lpstr>
      <vt:lpstr>PowerPoint Presentation</vt:lpstr>
      <vt:lpstr>The optimal solution:The SuperNO2VA™ Et device</vt:lpstr>
      <vt:lpstr>The optimal solution:The SuperNO2VA™ Et device</vt:lpstr>
      <vt:lpstr>The optimal solution:The SuperNO2VA™ Et device</vt:lpstr>
      <vt:lpstr>The optimal solution:The SuperNO2VA™ Et device</vt:lpstr>
      <vt:lpstr>The optimal solution:The SuperNO2VA™ Et device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Gasco Torralba, Helga</cp:lastModifiedBy>
  <cp:revision>144</cp:revision>
  <dcterms:modified xsi:type="dcterms:W3CDTF">2023-01-11T15:18:15Z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0x0101004DA082638FFE584A957756C19F5BAF930012631B0B92E8AD4D9AC105A348DE7363</vt:lpwstr>
  </property>
  <property fmtid="{D5CDD505-2E9C-101B-9397-08002B2CF9AE}" pid="3" name="SlidoAppVersion">
    <vt:lpwstr>1.5.3.3511</vt:lpwstr>
  </property>
</Properties>
</file>