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5"/>
  </p:notesMasterIdLst>
  <p:sldIdLst>
    <p:sldId id="287" r:id="rId5"/>
    <p:sldId id="294" r:id="rId6"/>
    <p:sldId id="296" r:id="rId7"/>
    <p:sldId id="335" r:id="rId8"/>
    <p:sldId id="336" r:id="rId9"/>
    <p:sldId id="334" r:id="rId10"/>
    <p:sldId id="337" r:id="rId11"/>
    <p:sldId id="380" r:id="rId12"/>
    <p:sldId id="339" r:id="rId13"/>
    <p:sldId id="340"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83" r:id="rId30"/>
    <p:sldId id="357" r:id="rId31"/>
    <p:sldId id="363" r:id="rId32"/>
    <p:sldId id="365" r:id="rId33"/>
    <p:sldId id="366" r:id="rId34"/>
    <p:sldId id="382" r:id="rId35"/>
    <p:sldId id="364" r:id="rId36"/>
    <p:sldId id="367" r:id="rId37"/>
    <p:sldId id="373" r:id="rId38"/>
    <p:sldId id="369" r:id="rId39"/>
    <p:sldId id="368" r:id="rId40"/>
    <p:sldId id="370" r:id="rId41"/>
    <p:sldId id="371" r:id="rId42"/>
    <p:sldId id="372" r:id="rId43"/>
    <p:sldId id="381" r:id="rId44"/>
    <p:sldId id="374" r:id="rId45"/>
    <p:sldId id="376" r:id="rId46"/>
    <p:sldId id="377" r:id="rId47"/>
    <p:sldId id="375" r:id="rId48"/>
    <p:sldId id="378" r:id="rId49"/>
    <p:sldId id="387" r:id="rId50"/>
    <p:sldId id="385" r:id="rId51"/>
    <p:sldId id="386" r:id="rId52"/>
    <p:sldId id="384" r:id="rId53"/>
    <p:sldId id="329" r:id="rId54"/>
  </p:sldIdLst>
  <p:sldSz cx="14630400" cy="8229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6" roundtripDataSignature="AMtx7mit8FzYP3mSW2obzFDKecyNRL//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F6C"/>
    <a:srgbClr val="1F1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41E120-B410-4F24-8584-A7FE96D67CB5}">
  <a:tblStyle styleId="{6241E120-B410-4F24-8584-A7FE96D67CB5}"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4"/>
          </a:solidFill>
        </a:fill>
      </a:tcStyle>
    </a:firstRow>
    <a:neCell>
      <a:tcTxStyle/>
      <a:tcStyle>
        <a:tcBdr/>
      </a:tcStyle>
    </a:neCell>
    <a:nwCell>
      <a:tcTxStyle/>
      <a:tcStyle>
        <a:tcBdr/>
      </a:tcStyle>
    </a:nwCell>
  </a:tblStyle>
  <a:tblStyle styleId="{05B9B720-7000-48BC-94D8-E491F962F4C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AEA"/>
          </a:solidFill>
        </a:fill>
      </a:tcStyle>
    </a:wholeTbl>
    <a:band1H>
      <a:tcTxStyle/>
      <a:tcStyle>
        <a:tcBdr/>
        <a:fill>
          <a:solidFill>
            <a:srgbClr val="D2D2D3"/>
          </a:solidFill>
        </a:fill>
      </a:tcStyle>
    </a:band1H>
    <a:band2H>
      <a:tcTxStyle/>
      <a:tcStyle>
        <a:tcBdr/>
      </a:tcStyle>
    </a:band2H>
    <a:band1V>
      <a:tcTxStyle/>
      <a:tcStyle>
        <a:tcBdr/>
        <a:fill>
          <a:solidFill>
            <a:srgbClr val="D2D2D3"/>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412692B-1159-4AD2-B6C6-219829DA5D30}"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70792" autoAdjust="0"/>
  </p:normalViewPr>
  <p:slideViewPr>
    <p:cSldViewPr snapToGrid="0">
      <p:cViewPr varScale="1">
        <p:scale>
          <a:sx n="51" d="100"/>
          <a:sy n="51" d="100"/>
        </p:scale>
        <p:origin x="1022" y="58"/>
      </p:cViewPr>
      <p:guideLst>
        <p:guide orient="horz" pos="2592"/>
        <p:guide pos="460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Calibri"/>
                <a:ea typeface="Calibri"/>
                <a:cs typeface="Calibri"/>
                <a:sym typeface="Calibri"/>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 ocurre debido a una disminución desproporcionada en el tono del</a:t>
            </a:r>
          </a:p>
          <a:p>
            <a:pPr marL="158750" indent="0">
              <a:buNone/>
            </a:pPr>
            <a:r>
              <a:rPr lang="es-ES" dirty="0"/>
              <a:t>músculo </a:t>
            </a:r>
            <a:r>
              <a:rPr lang="es-ES" dirty="0" err="1"/>
              <a:t>geniogloso</a:t>
            </a:r>
            <a:r>
              <a:rPr lang="es-ES" dirty="0"/>
              <a:t> dando lugar a una obstrucción de las vías respiratorias superiores</a:t>
            </a:r>
          </a:p>
          <a:p>
            <a:pPr marL="158750" indent="0">
              <a:buNone/>
            </a:pPr>
            <a:r>
              <a:rPr lang="es-ES" dirty="0"/>
              <a:t>y a la depresión respiratoria central</a:t>
            </a:r>
            <a:endParaRPr lang="en-US" dirty="0"/>
          </a:p>
        </p:txBody>
      </p:sp>
    </p:spTree>
    <p:extLst>
      <p:ext uri="{BB962C8B-B14F-4D97-AF65-F5344CB8AC3E}">
        <p14:creationId xmlns:p14="http://schemas.microsoft.com/office/powerpoint/2010/main" val="3286962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intubación difícil se define como la necesidad de más de tres intentos de intubación, o intentos de intubación que duran &gt; 10 minutos.23</a:t>
            </a:r>
            <a:endParaRPr lang="en-US" dirty="0"/>
          </a:p>
        </p:txBody>
      </p:sp>
    </p:spTree>
    <p:extLst>
      <p:ext uri="{BB962C8B-B14F-4D97-AF65-F5344CB8AC3E}">
        <p14:creationId xmlns:p14="http://schemas.microsoft.com/office/powerpoint/2010/main" val="286814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Difficult Airway Society </a:t>
            </a:r>
            <a:r>
              <a:rPr lang="en-US" sz="1800" b="0" i="1" u="none" strike="noStrike" baseline="0" dirty="0">
                <a:solidFill>
                  <a:srgbClr val="2C4F61"/>
                </a:solidFill>
                <a:latin typeface="Gilroy-RegularItalic"/>
              </a:rPr>
              <a:t>(DAS</a:t>
            </a:r>
          </a:p>
          <a:p>
            <a:pPr algn="l"/>
            <a:endParaRPr lang="en-US" sz="1800" b="0" i="1" u="none" strike="noStrike" baseline="0" dirty="0">
              <a:solidFill>
                <a:srgbClr val="2C4F61"/>
              </a:solidFill>
              <a:latin typeface="Gilroy-RegularItalic"/>
            </a:endParaRPr>
          </a:p>
          <a:p>
            <a:pPr algn="l"/>
            <a:r>
              <a:rPr lang="es-ES" sz="1800" b="0" i="0" u="none" strike="noStrike" baseline="0" dirty="0">
                <a:solidFill>
                  <a:srgbClr val="2C4F61"/>
                </a:solidFill>
                <a:latin typeface="Gilroy-Regular"/>
              </a:rPr>
              <a:t>Se ha demostrado que la oxigenación de alto flujo durante la intubación prolonga de forma significativa el tiempo hasta la desaturación de oxígeno.25</a:t>
            </a:r>
            <a:endParaRPr lang="en-US" dirty="0"/>
          </a:p>
        </p:txBody>
      </p:sp>
    </p:spTree>
    <p:extLst>
      <p:ext uri="{BB962C8B-B14F-4D97-AF65-F5344CB8AC3E}">
        <p14:creationId xmlns:p14="http://schemas.microsoft.com/office/powerpoint/2010/main" val="90798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210428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err="1">
                <a:solidFill>
                  <a:srgbClr val="00004A"/>
                </a:solidFill>
                <a:latin typeface="Gilroy-MediumItalic"/>
              </a:rPr>
              <a:t>los</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procedimientos</a:t>
            </a:r>
            <a:r>
              <a:rPr lang="en-US" sz="1800" b="0" i="1" u="none" strike="noStrike" baseline="0" dirty="0">
                <a:solidFill>
                  <a:srgbClr val="00004A"/>
                </a:solidFill>
                <a:latin typeface="Gilroy-MediumItalic"/>
              </a:rPr>
              <a:t> con AFQ </a:t>
            </a:r>
            <a:r>
              <a:rPr lang="en-US" sz="1800" b="0" i="1" u="none" strike="noStrike" baseline="0" dirty="0" err="1">
                <a:solidFill>
                  <a:srgbClr val="00004A"/>
                </a:solidFill>
                <a:latin typeface="Gilroy-MediumItalic"/>
              </a:rPr>
              <a:t>han</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aumentado</a:t>
            </a:r>
            <a:r>
              <a:rPr lang="en-US" sz="1800" b="0" i="1" u="none" strike="noStrike" baseline="0" dirty="0">
                <a:solidFill>
                  <a:srgbClr val="00004A"/>
                </a:solidFill>
                <a:latin typeface="Gilroy-MediumItalic"/>
              </a:rPr>
              <a:t> de forma considerable </a:t>
            </a:r>
            <a:r>
              <a:rPr lang="en-US" sz="1800" b="0" i="1" u="none" strike="noStrike" baseline="0" dirty="0" err="1">
                <a:solidFill>
                  <a:srgbClr val="00004A"/>
                </a:solidFill>
                <a:latin typeface="Gilroy-MediumItalic"/>
              </a:rPr>
              <a:t>durante</a:t>
            </a:r>
            <a:r>
              <a:rPr lang="en-US" sz="1800" b="0" i="1" u="none" strike="noStrike" baseline="0" dirty="0">
                <a:solidFill>
                  <a:srgbClr val="00004A"/>
                </a:solidFill>
                <a:latin typeface="Gilroy-MediumItalic"/>
              </a:rPr>
              <a:t> la </a:t>
            </a:r>
            <a:r>
              <a:rPr lang="en-US" sz="1800" b="0" i="1" u="none" strike="noStrike" baseline="0" dirty="0" err="1">
                <a:solidFill>
                  <a:srgbClr val="00004A"/>
                </a:solidFill>
                <a:latin typeface="Gilroy-MediumItalic"/>
              </a:rPr>
              <a:t>última</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década</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pero</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también</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os</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han</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planteado</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desafíos</a:t>
            </a:r>
            <a:r>
              <a:rPr lang="en-US" sz="1800" b="0" i="1" u="none" strike="noStrike" baseline="0" dirty="0">
                <a:solidFill>
                  <a:srgbClr val="00004A"/>
                </a:solidFill>
                <a:latin typeface="Gilroy-MediumItalic"/>
              </a:rPr>
              <a:t> </a:t>
            </a:r>
            <a:r>
              <a:rPr lang="en-US" sz="1800" b="0" i="1" u="none" strike="noStrike" baseline="0" dirty="0" err="1">
                <a:solidFill>
                  <a:srgbClr val="00004A"/>
                </a:solidFill>
                <a:latin typeface="Gilroy-MediumItalic"/>
              </a:rPr>
              <a:t>únicos</a:t>
            </a:r>
            <a:r>
              <a:rPr lang="en-US" sz="1800" b="0" i="1" u="none" strike="noStrike" baseline="0" dirty="0">
                <a:solidFill>
                  <a:srgbClr val="00004A"/>
                </a:solidFill>
                <a:latin typeface="Gilroy-MediumItalic"/>
              </a:rPr>
              <a:t>… </a:t>
            </a:r>
            <a:endParaRPr lang="en-US" dirty="0"/>
          </a:p>
        </p:txBody>
      </p:sp>
    </p:spTree>
    <p:extLst>
      <p:ext uri="{BB962C8B-B14F-4D97-AF65-F5344CB8AC3E}">
        <p14:creationId xmlns:p14="http://schemas.microsoft.com/office/powerpoint/2010/main" val="26781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Con respecto a las cirugías mayores de cuello y cabeza, la incidencia de complicaciones pulmonares posoperatorias (CPP) se ubica entre el 9 % y el 44 % y se asocia con estancias más prolongadas en la UCI y en el hospital, así como con un aumento de la mortalidad.9,29-31</a:t>
            </a:r>
            <a:endParaRPr lang="en-US" dirty="0"/>
          </a:p>
        </p:txBody>
      </p:sp>
    </p:spTree>
    <p:extLst>
      <p:ext uri="{BB962C8B-B14F-4D97-AF65-F5344CB8AC3E}">
        <p14:creationId xmlns:p14="http://schemas.microsoft.com/office/powerpoint/2010/main" val="112144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4121158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3676797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dan </a:t>
            </a:r>
            <a:r>
              <a:rPr lang="en-US" sz="1800" b="0" i="0" u="none" strike="noStrike" baseline="0" dirty="0" err="1">
                <a:solidFill>
                  <a:srgbClr val="2C4F61"/>
                </a:solidFill>
                <a:latin typeface="Gilroy-Regular"/>
              </a:rPr>
              <a:t>lugar</a:t>
            </a:r>
            <a:r>
              <a:rPr lang="en-US" sz="1800" b="0" i="0" u="none" strike="noStrike" baseline="0" dirty="0">
                <a:solidFill>
                  <a:srgbClr val="2C4F61"/>
                </a:solidFill>
                <a:latin typeface="Gilroy-Regular"/>
              </a:rPr>
              <a:t> a un </a:t>
            </a:r>
            <a:r>
              <a:rPr lang="en-US" sz="1800" b="0" i="0" u="none" strike="noStrike" baseline="0" dirty="0" err="1">
                <a:solidFill>
                  <a:srgbClr val="2C4F61"/>
                </a:solidFill>
                <a:latin typeface="Gilroy-Regular"/>
              </a:rPr>
              <a:t>compromiso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respiratorio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secundario</a:t>
            </a:r>
            <a:r>
              <a:rPr lang="en-US" sz="1800" b="0" i="0" u="none" strike="noStrike" baseline="0" dirty="0">
                <a:solidFill>
                  <a:srgbClr val="2C4F61"/>
                </a:solidFill>
                <a:latin typeface="Gilroy-Regular"/>
              </a:rPr>
              <a:t> a </a:t>
            </a:r>
            <a:r>
              <a:rPr lang="en-US" sz="1800" b="0" i="0" u="none" strike="noStrike" baseline="0" dirty="0" err="1">
                <a:solidFill>
                  <a:srgbClr val="2C4F61"/>
                </a:solidFill>
                <a:latin typeface="Gilroy-Regular"/>
              </a:rPr>
              <a:t>una</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obstrucción de las vías respiratorias superiores </a:t>
            </a:r>
            <a:r>
              <a:rPr lang="en-US" sz="1800" b="0" i="0" u="none" strike="noStrike" baseline="0" dirty="0">
                <a:solidFill>
                  <a:srgbClr val="2C4F61"/>
                </a:solidFill>
                <a:latin typeface="Gilroy-Regular"/>
              </a:rPr>
              <a:t>y a la </a:t>
            </a:r>
            <a:r>
              <a:rPr lang="en-US" sz="1800" b="0" i="0" u="none" strike="noStrike" baseline="0" dirty="0" err="1">
                <a:solidFill>
                  <a:srgbClr val="2C4F61"/>
                </a:solidFill>
                <a:latin typeface="Gilroy-Regular"/>
              </a:rPr>
              <a:t>hipoventilación</a:t>
            </a:r>
            <a:endParaRPr lang="en-US" dirty="0"/>
          </a:p>
        </p:txBody>
      </p:sp>
    </p:spTree>
    <p:extLst>
      <p:ext uri="{BB962C8B-B14F-4D97-AF65-F5344CB8AC3E}">
        <p14:creationId xmlns:p14="http://schemas.microsoft.com/office/powerpoint/2010/main" val="405056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administración de FiO2 al 100 % permite la </a:t>
            </a:r>
            <a:r>
              <a:rPr lang="es-ES" sz="1800" b="0" i="0" u="none" strike="noStrike" baseline="0" dirty="0" err="1">
                <a:solidFill>
                  <a:srgbClr val="2C4F61"/>
                </a:solidFill>
                <a:latin typeface="Gilroy-Regular"/>
              </a:rPr>
              <a:t>preoxigenación</a:t>
            </a:r>
            <a:r>
              <a:rPr lang="es-ES" sz="1800" b="0" i="0" u="none" strike="noStrike" baseline="0" dirty="0">
                <a:solidFill>
                  <a:srgbClr val="2C4F61"/>
                </a:solidFill>
                <a:latin typeface="Gilroy-Regular"/>
              </a:rPr>
              <a:t> eficaz ya que </a:t>
            </a:r>
            <a:r>
              <a:rPr lang="es-ES" sz="1800" b="0" i="0" u="none" strike="noStrike" baseline="0" dirty="0" err="1">
                <a:solidFill>
                  <a:srgbClr val="2C4F61"/>
                </a:solidFill>
                <a:latin typeface="Gilroy-Regular"/>
              </a:rPr>
              <a:t>desnitrogeniza</a:t>
            </a:r>
            <a:r>
              <a:rPr lang="es-ES" sz="1800" b="0" i="0" u="none" strike="noStrike" baseline="0" dirty="0">
                <a:solidFill>
                  <a:srgbClr val="2C4F61"/>
                </a:solidFill>
                <a:latin typeface="Gilroy-Regular"/>
              </a:rPr>
              <a:t> los alvéolos, lo que facilita el intercambio de todo el volumen pulmonar y la FCR con oxígeno al 100 % a fin de maximizar las reservas </a:t>
            </a:r>
            <a:r>
              <a:rPr lang="en-US" sz="1800" b="0" i="0" u="none" strike="noStrike" baseline="0" dirty="0">
                <a:solidFill>
                  <a:srgbClr val="2C4F61"/>
                </a:solidFill>
                <a:latin typeface="Gilroy-Regular"/>
              </a:rPr>
              <a:t>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Se ha </a:t>
            </a:r>
            <a:r>
              <a:rPr lang="en-US" sz="1800" b="0" i="0" u="none" strike="noStrike" baseline="0" dirty="0" err="1">
                <a:solidFill>
                  <a:srgbClr val="2C4F61"/>
                </a:solidFill>
                <a:latin typeface="Gilroy-Regular"/>
              </a:rPr>
              <a:t>demostrado</a:t>
            </a:r>
            <a:r>
              <a:rPr lang="en-US" sz="1800" b="0" i="0" u="none" strike="noStrike" baseline="0" dirty="0">
                <a:solidFill>
                  <a:srgbClr val="2C4F61"/>
                </a:solidFill>
                <a:latin typeface="Gilroy-Regular"/>
              </a:rPr>
              <a:t> que </a:t>
            </a:r>
            <a:r>
              <a:rPr lang="en-US" sz="1800" b="0" i="0" u="none" strike="noStrike" baseline="0" dirty="0" err="1">
                <a:solidFill>
                  <a:srgbClr val="2C4F61"/>
                </a:solidFill>
                <a:latin typeface="Gilroy-Regular"/>
              </a:rPr>
              <a:t>este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almacenamiento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máximo</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prolonga</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el tiempo hasta la desaturación de oxígeno y por lo tanto, reduce el compromiso respiratorio.34</a:t>
            </a:r>
          </a:p>
          <a:p>
            <a:pPr algn="l"/>
            <a:r>
              <a:rPr lang="es-ES" sz="1100" b="0" i="0" u="none" strike="sngStrike" baseline="0" dirty="0">
                <a:solidFill>
                  <a:srgbClr val="2C4F61"/>
                </a:solidFill>
                <a:latin typeface="Gilroy-Regular"/>
              </a:rPr>
              <a:t>Todos los pacientes que reciben anestesia corren el riesgo de presentar apnea, y las recomendaciones actuales son maximizar las </a:t>
            </a:r>
            <a:r>
              <a:rPr lang="en-US" sz="1100" b="0" i="0" u="none" strike="sngStrike" baseline="0" dirty="0" err="1">
                <a:solidFill>
                  <a:srgbClr val="2C4F61"/>
                </a:solidFill>
                <a:latin typeface="Gilroy-Regular"/>
              </a:rPr>
              <a:t>reservas</a:t>
            </a:r>
            <a:r>
              <a:rPr lang="en-US" sz="1100" b="0" i="0" u="none" strike="sngStrike" baseline="0" dirty="0">
                <a:solidFill>
                  <a:srgbClr val="2C4F61"/>
                </a:solidFill>
                <a:latin typeface="Gilroy-Regular"/>
              </a:rPr>
              <a:t> de </a:t>
            </a:r>
            <a:r>
              <a:rPr lang="en-US" sz="1100" b="0" i="0" u="none" strike="sngStrike" baseline="0" dirty="0" err="1">
                <a:solidFill>
                  <a:srgbClr val="2C4F61"/>
                </a:solidFill>
                <a:latin typeface="Gilroy-Regular"/>
              </a:rPr>
              <a:t>oxígeno</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durante</a:t>
            </a:r>
            <a:r>
              <a:rPr lang="en-US" sz="1100" b="0" i="0" u="none" strike="sngStrike" baseline="0" dirty="0">
                <a:solidFill>
                  <a:srgbClr val="2C4F61"/>
                </a:solidFill>
                <a:latin typeface="Gilroy-Regular"/>
              </a:rPr>
              <a:t> la </a:t>
            </a:r>
            <a:r>
              <a:rPr lang="en-US" sz="1100" b="0" i="0" u="none" strike="sngStrike" baseline="0" dirty="0" err="1">
                <a:solidFill>
                  <a:srgbClr val="2C4F61"/>
                </a:solidFill>
                <a:latin typeface="Gilroy-Regular"/>
              </a:rPr>
              <a:t>anestesia</a:t>
            </a:r>
            <a:r>
              <a:rPr lang="en-US" sz="1100" b="0" i="0" u="none" strike="sngStrike" baseline="0" dirty="0">
                <a:solidFill>
                  <a:srgbClr val="2C4F61"/>
                </a:solidFill>
                <a:latin typeface="Gilroy-Regular"/>
              </a:rPr>
              <a:t> para </a:t>
            </a:r>
            <a:r>
              <a:rPr lang="es-ES" sz="1100" b="0" i="0" u="none" strike="sngStrike" baseline="0" dirty="0">
                <a:solidFill>
                  <a:srgbClr val="2C4F61"/>
                </a:solidFill>
                <a:latin typeface="Gilroy-Regular"/>
              </a:rPr>
              <a:t>prepararse mejor para una apnea, incluso si no se espera.34 </a:t>
            </a:r>
          </a:p>
          <a:p>
            <a:pPr algn="l"/>
            <a:r>
              <a:rPr lang="es-ES" sz="1100" b="0" i="0" u="none" strike="sngStrike" baseline="0" dirty="0">
                <a:solidFill>
                  <a:srgbClr val="2C4F61"/>
                </a:solidFill>
                <a:latin typeface="Gilroy-Regular"/>
              </a:rPr>
              <a:t>En la práctica actual, la </a:t>
            </a:r>
            <a:r>
              <a:rPr lang="es-ES" sz="1100" b="0" i="0" u="none" strike="sngStrike" baseline="0" dirty="0" err="1">
                <a:solidFill>
                  <a:srgbClr val="2C4F61"/>
                </a:solidFill>
                <a:latin typeface="Gilroy-Regular"/>
              </a:rPr>
              <a:t>preoxigenación</a:t>
            </a:r>
            <a:r>
              <a:rPr lang="es-ES" sz="1100" b="0" i="0" u="none" strike="sngStrike" baseline="0" dirty="0">
                <a:solidFill>
                  <a:srgbClr val="2C4F61"/>
                </a:solidFill>
                <a:latin typeface="Gilroy-Regular"/>
              </a:rPr>
              <a:t> durante procedimientos con NORA y </a:t>
            </a:r>
            <a:r>
              <a:rPr lang="en-US" sz="1100" b="0" i="0" u="none" strike="sngStrike" baseline="0" dirty="0" err="1">
                <a:solidFill>
                  <a:srgbClr val="2C4F61"/>
                </a:solidFill>
                <a:latin typeface="Gilroy-Regular"/>
              </a:rPr>
              <a:t>procedimientos</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intraorales</a:t>
            </a:r>
            <a:r>
              <a:rPr lang="en-US" sz="1100" b="0" i="0" u="none" strike="sngStrike" baseline="0" dirty="0">
                <a:solidFill>
                  <a:srgbClr val="2C4F61"/>
                </a:solidFill>
                <a:latin typeface="Gilroy-Regular"/>
              </a:rPr>
              <a:t> es </a:t>
            </a:r>
            <a:r>
              <a:rPr lang="en-US" sz="1100" b="0" i="0" u="none" strike="sngStrike" baseline="0" dirty="0" err="1">
                <a:solidFill>
                  <a:srgbClr val="2C4F61"/>
                </a:solidFill>
                <a:latin typeface="Gilroy-Regular"/>
              </a:rPr>
              <a:t>prácticamente</a:t>
            </a:r>
            <a:r>
              <a:rPr lang="en-US" sz="1100" b="0" i="0" u="none" strike="sngStrike" baseline="0" dirty="0">
                <a:solidFill>
                  <a:srgbClr val="2C4F61"/>
                </a:solidFill>
                <a:latin typeface="Gilroy-Regular"/>
              </a:rPr>
              <a:t> </a:t>
            </a:r>
            <a:r>
              <a:rPr lang="es-ES" sz="1100" b="0" i="0" u="none" strike="sngStrike" baseline="0" dirty="0">
                <a:solidFill>
                  <a:srgbClr val="2C4F61"/>
                </a:solidFill>
                <a:latin typeface="Gilroy-Regular"/>
              </a:rPr>
              <a:t>imposible por no contar con los dispositivos adecuados o ser el coste demasiado alto  y, por lo tanto, no se realiza</a:t>
            </a:r>
          </a:p>
          <a:p>
            <a:pPr algn="l"/>
            <a:r>
              <a:rPr lang="es-ES" strike="sngStrike" dirty="0"/>
              <a:t>Los pacientes que reciben anestesia desarrollan la obstrucción de las vías respiratorias superiores a causa de la relajación de los músculos de las vías respiratorias y de la disminución del control central (cerebro) de la ventilación.1-3</a:t>
            </a:r>
            <a:endParaRPr lang="en-US" strike="sngStrike" dirty="0"/>
          </a:p>
          <a:p>
            <a:pPr algn="l"/>
            <a:r>
              <a:rPr lang="en-US" sz="1100" b="0" i="0" u="none" strike="sngStrike" baseline="0" dirty="0">
                <a:solidFill>
                  <a:srgbClr val="2C4F61"/>
                </a:solidFill>
                <a:latin typeface="Gilroy-Regular"/>
              </a:rPr>
              <a:t>Se ha </a:t>
            </a:r>
            <a:r>
              <a:rPr lang="en-US" sz="1100" b="0" i="0" u="none" strike="sngStrike" baseline="0" dirty="0" err="1">
                <a:solidFill>
                  <a:srgbClr val="2C4F61"/>
                </a:solidFill>
                <a:latin typeface="Gilroy-Regular"/>
              </a:rPr>
              <a:t>demostrado</a:t>
            </a:r>
            <a:r>
              <a:rPr lang="en-US" sz="1100" b="0" i="0" u="none" strike="sngStrike" baseline="0" dirty="0">
                <a:solidFill>
                  <a:srgbClr val="2C4F61"/>
                </a:solidFill>
                <a:latin typeface="Gilroy-Regular"/>
              </a:rPr>
              <a:t> que </a:t>
            </a:r>
            <a:r>
              <a:rPr lang="es-ES" sz="1100" b="0" i="0" u="none" strike="sngStrike" baseline="0" dirty="0">
                <a:solidFill>
                  <a:srgbClr val="2C4F61"/>
                </a:solidFill>
                <a:latin typeface="Gilroy-Regular"/>
              </a:rPr>
              <a:t>la presión positiva continua en vías áreas </a:t>
            </a:r>
            <a:r>
              <a:rPr lang="es-ES" sz="1100" b="0" i="1" u="none" strike="sngStrike" baseline="0" dirty="0">
                <a:solidFill>
                  <a:srgbClr val="2C4F61"/>
                </a:solidFill>
                <a:latin typeface="Gilroy-RegularItalic"/>
              </a:rPr>
              <a:t>(CPAP, </a:t>
            </a:r>
            <a:r>
              <a:rPr lang="es-ES" sz="1100" b="0" i="0" u="none" strike="sngStrike" baseline="0" dirty="0">
                <a:solidFill>
                  <a:srgbClr val="2C4F61"/>
                </a:solidFill>
                <a:latin typeface="Gilroy-Regular"/>
              </a:rPr>
              <a:t>por sus siglas en inglés) nasal es un medio eficaz para aliviar la obstrucción de las vías respiratorias superiores en pacientes que reciben sedación profunda, así como para reducir de forma considerable la PaCO2 en comparación con el tratamiento estándar actual.36-37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sngStrike" baseline="0" dirty="0">
                <a:solidFill>
                  <a:srgbClr val="2C4F61"/>
                </a:solidFill>
                <a:latin typeface="Gilroy-Regular"/>
              </a:rPr>
              <a:t>Puesto que la apnea es común y, a veces, </a:t>
            </a:r>
            <a:r>
              <a:rPr lang="en-US" sz="1100" b="0" i="0" u="none" strike="sngStrike" baseline="0" dirty="0" err="1">
                <a:solidFill>
                  <a:srgbClr val="2C4F61"/>
                </a:solidFill>
                <a:latin typeface="Gilroy-Regular"/>
              </a:rPr>
              <a:t>impredecible</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durante</a:t>
            </a:r>
            <a:r>
              <a:rPr lang="en-US" sz="1100" b="0" i="0" u="none" strike="sngStrike" baseline="0" dirty="0">
                <a:solidFill>
                  <a:srgbClr val="2C4F61"/>
                </a:solidFill>
                <a:latin typeface="Gilroy-Regular"/>
              </a:rPr>
              <a:t> la </a:t>
            </a:r>
            <a:r>
              <a:rPr lang="en-US" sz="1100" b="0" i="0" u="none" strike="sngStrike" baseline="0" dirty="0" err="1">
                <a:solidFill>
                  <a:srgbClr val="2C4F61"/>
                </a:solidFill>
                <a:latin typeface="Gilroy-Regular"/>
              </a:rPr>
              <a:t>anestesia</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mantener</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una</a:t>
            </a:r>
            <a:r>
              <a:rPr lang="en-US" sz="1100" b="0" i="0" u="none" strike="sngStrike" baseline="0" dirty="0">
                <a:solidFill>
                  <a:srgbClr val="2C4F61"/>
                </a:solidFill>
                <a:latin typeface="Gilroy-Regular"/>
              </a:rPr>
              <a:t> </a:t>
            </a:r>
            <a:r>
              <a:rPr lang="es-ES" sz="1100" b="0" i="0" u="none" strike="sngStrike" baseline="0" dirty="0">
                <a:solidFill>
                  <a:srgbClr val="2C4F61"/>
                </a:solidFill>
                <a:latin typeface="Gilroy-Regular"/>
              </a:rPr>
              <a:t>ventilación eficaz en pacientes inconscientes es fundamental para evitar las complicaciones asociadas con el compromiso respiratorio</a:t>
            </a:r>
          </a:p>
          <a:p>
            <a:pPr algn="l"/>
            <a:r>
              <a:rPr lang="es-ES" sz="1100" b="0" i="0" u="none" strike="sngStrike" baseline="0" dirty="0">
                <a:solidFill>
                  <a:srgbClr val="2C4F61"/>
                </a:solidFill>
                <a:latin typeface="Gilroy-Regular"/>
              </a:rPr>
              <a:t>Puesto que la apnea es común y, a veces, </a:t>
            </a:r>
            <a:r>
              <a:rPr lang="en-US" sz="1100" b="0" i="0" u="none" strike="sngStrike" baseline="0" dirty="0" err="1">
                <a:solidFill>
                  <a:srgbClr val="2C4F61"/>
                </a:solidFill>
                <a:latin typeface="Gilroy-Regular"/>
              </a:rPr>
              <a:t>impredecible</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durante</a:t>
            </a:r>
            <a:r>
              <a:rPr lang="en-US" sz="1100" b="0" i="0" u="none" strike="sngStrike" baseline="0" dirty="0">
                <a:solidFill>
                  <a:srgbClr val="2C4F61"/>
                </a:solidFill>
                <a:latin typeface="Gilroy-Regular"/>
              </a:rPr>
              <a:t> la </a:t>
            </a:r>
            <a:r>
              <a:rPr lang="en-US" sz="1100" b="0" i="0" u="none" strike="sngStrike" baseline="0" dirty="0" err="1">
                <a:solidFill>
                  <a:srgbClr val="2C4F61"/>
                </a:solidFill>
                <a:latin typeface="Gilroy-Regular"/>
              </a:rPr>
              <a:t>anestesia</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mantener</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una</a:t>
            </a:r>
            <a:r>
              <a:rPr lang="en-US" sz="1100" b="0" i="0" u="none" strike="sngStrike" baseline="0" dirty="0">
                <a:solidFill>
                  <a:srgbClr val="2C4F61"/>
                </a:solidFill>
                <a:latin typeface="Gilroy-Regular"/>
              </a:rPr>
              <a:t> </a:t>
            </a:r>
            <a:r>
              <a:rPr lang="es-ES" sz="1100" b="0" i="0" u="none" strike="sngStrike" baseline="0" dirty="0">
                <a:solidFill>
                  <a:srgbClr val="2C4F61"/>
                </a:solidFill>
                <a:latin typeface="Gilroy-Regular"/>
              </a:rPr>
              <a:t>ventilación eficaz en pacientes inconscientes es fundamental para evitar las complicaciones asociadas con el compromiso respiratorio.</a:t>
            </a:r>
          </a:p>
          <a:p>
            <a:pPr algn="l"/>
            <a:r>
              <a:rPr lang="es-ES" strike="sngStrike" dirty="0"/>
              <a:t>Esto hace que la ventilación con mascarilla facial completa sea imposible. </a:t>
            </a:r>
          </a:p>
          <a:p>
            <a:pPr algn="l"/>
            <a:endParaRPr lang="es-ES" sz="1100" b="0" i="0" u="none" strike="sngStrike" baseline="0" dirty="0">
              <a:solidFill>
                <a:srgbClr val="2C4F61"/>
              </a:solidFill>
              <a:latin typeface="Gilroy-Regular"/>
            </a:endParaRPr>
          </a:p>
          <a:p>
            <a:pPr algn="l"/>
            <a:r>
              <a:rPr lang="es-ES" sz="1100" b="0" i="0" u="none" strike="sngStrike" baseline="0" dirty="0">
                <a:solidFill>
                  <a:srgbClr val="2C4F61"/>
                </a:solidFill>
                <a:latin typeface="Gilroy-Regular"/>
              </a:rPr>
              <a:t>Se ha demostrado que la ventilación con mascarilla nasal es una alternativa eficaz y  a</a:t>
            </a:r>
            <a:r>
              <a:rPr lang="es-ES" strike="sngStrike" dirty="0"/>
              <a:t>demás</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ofrece</a:t>
            </a:r>
            <a:r>
              <a:rPr lang="en-US" sz="1100" b="0" i="0" u="none" strike="sngStrike" baseline="0" dirty="0">
                <a:solidFill>
                  <a:srgbClr val="2C4F61"/>
                </a:solidFill>
                <a:latin typeface="Gilroy-Regular"/>
              </a:rPr>
              <a:t> </a:t>
            </a:r>
            <a:r>
              <a:rPr lang="en-US" sz="1100" b="0" i="0" u="none" strike="sngStrike" baseline="0" dirty="0" err="1">
                <a:solidFill>
                  <a:srgbClr val="2C4F61"/>
                </a:solidFill>
                <a:latin typeface="Gilroy-Regular"/>
              </a:rPr>
              <a:t>volúmenes</a:t>
            </a:r>
            <a:r>
              <a:rPr lang="en-US" sz="1100" b="0" i="0" u="none" strike="sngStrike" baseline="0" dirty="0">
                <a:solidFill>
                  <a:srgbClr val="2C4F61"/>
                </a:solidFill>
                <a:latin typeface="Gilroy-Regular"/>
              </a:rPr>
              <a:t> </a:t>
            </a:r>
            <a:r>
              <a:rPr lang="es-ES" sz="1100" b="0" i="0" u="none" strike="sngStrike" baseline="0" dirty="0">
                <a:solidFill>
                  <a:srgbClr val="2C4F61"/>
                </a:solidFill>
                <a:latin typeface="Gilroy-Regular"/>
              </a:rPr>
              <a:t>corriente similares con presiones máximas en vías respiratorias más bajas.3</a:t>
            </a:r>
          </a:p>
          <a:p>
            <a:pPr algn="l"/>
            <a:endParaRPr lang="es-ES" sz="1100" b="0" i="0" u="none" strike="sngStrike" baseline="0" dirty="0">
              <a:solidFill>
                <a:srgbClr val="2C4F61"/>
              </a:solidFill>
              <a:latin typeface="Gilroy-Regular"/>
            </a:endParaRPr>
          </a:p>
          <a:p>
            <a:pPr algn="l"/>
            <a:r>
              <a:rPr lang="en-US" sz="1100" b="0" i="0" u="none" strike="sngStrike" baseline="0" dirty="0">
                <a:solidFill>
                  <a:srgbClr val="2C4F61"/>
                </a:solidFill>
                <a:latin typeface="Gilroy-Regular"/>
              </a:rPr>
              <a:t>El </a:t>
            </a:r>
            <a:r>
              <a:rPr lang="en-US" sz="1100" b="0" i="0" u="none" strike="sngStrike" baseline="0" dirty="0" err="1">
                <a:solidFill>
                  <a:srgbClr val="2C4F61"/>
                </a:solidFill>
                <a:latin typeface="Gilroy-Regular"/>
              </a:rPr>
              <a:t>desafío</a:t>
            </a:r>
            <a:r>
              <a:rPr lang="en-US" sz="1100" b="0" i="0" u="none" strike="sngStrike" baseline="0" dirty="0">
                <a:solidFill>
                  <a:srgbClr val="2C4F61"/>
                </a:solidFill>
                <a:latin typeface="Gilroy-Regular"/>
              </a:rPr>
              <a:t> actual </a:t>
            </a:r>
            <a:r>
              <a:rPr lang="es-ES" sz="1100" b="0" i="0" u="none" strike="sngStrike" baseline="0" dirty="0">
                <a:solidFill>
                  <a:srgbClr val="2C4F61"/>
                </a:solidFill>
                <a:latin typeface="Gilroy-Regular"/>
              </a:rPr>
              <a:t>de la ventilación con mascarilla nasal, que ha impedido su adopción generalizada, es el coste y la exigencia de flujo de trabajo para los equipos </a:t>
            </a:r>
            <a:r>
              <a:rPr lang="en-US" sz="1100" b="0" i="0" u="none" strike="sngStrike" baseline="0" dirty="0">
                <a:solidFill>
                  <a:srgbClr val="2C4F61"/>
                </a:solidFill>
                <a:latin typeface="Gilroy-Regular"/>
              </a:rPr>
              <a:t>de capital </a:t>
            </a:r>
            <a:r>
              <a:rPr lang="en-US" sz="1100" b="0" i="0" u="none" strike="sngStrike" baseline="0" dirty="0" err="1">
                <a:solidFill>
                  <a:srgbClr val="2C4F61"/>
                </a:solidFill>
                <a:latin typeface="Gilroy-Regular"/>
              </a:rPr>
              <a:t>adicionales</a:t>
            </a:r>
            <a:r>
              <a:rPr lang="en-US" sz="1100" b="0" i="0" u="none" strike="sngStrike" baseline="0" dirty="0">
                <a:solidFill>
                  <a:srgbClr val="2C4F61"/>
                </a:solidFill>
                <a:latin typeface="Gilroy-Regular"/>
              </a:rPr>
              <a:t> que se </a:t>
            </a:r>
            <a:r>
              <a:rPr lang="en-US" sz="1100" b="0" i="0" u="none" strike="sngStrike" baseline="0" dirty="0" err="1">
                <a:solidFill>
                  <a:srgbClr val="2C4F61"/>
                </a:solidFill>
                <a:latin typeface="Gilroy-Regular"/>
              </a:rPr>
              <a:t>necesitan</a:t>
            </a:r>
            <a:r>
              <a:rPr lang="en-US" sz="1100" b="0" i="0" u="none" strike="sngStrike" baseline="0" dirty="0">
                <a:solidFill>
                  <a:srgbClr val="2C4F61"/>
                </a:solidFill>
                <a:latin typeface="Gilroy-Regular"/>
              </a:rPr>
              <a:t>.</a:t>
            </a:r>
            <a:endParaRPr lang="es-ES" sz="1100" b="0" i="0" u="none" strike="sngStrike" baseline="0" dirty="0">
              <a:solidFill>
                <a:srgbClr val="2C4F61"/>
              </a:solidFill>
              <a:latin typeface="Gilroy-Regular"/>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trike="sngStrike" dirty="0"/>
          </a:p>
          <a:p>
            <a:pPr algn="l"/>
            <a:endParaRPr lang="es-ES" sz="1100" b="0" i="0" u="none" strike="sngStrike" baseline="0" dirty="0">
              <a:solidFill>
                <a:srgbClr val="2C4F61"/>
              </a:solidFill>
              <a:latin typeface="Gilroy-Regular"/>
            </a:endParaRPr>
          </a:p>
          <a:p>
            <a:pPr algn="l"/>
            <a:endParaRPr lang="en-US" dirty="0"/>
          </a:p>
        </p:txBody>
      </p:sp>
    </p:spTree>
    <p:extLst>
      <p:ext uri="{BB962C8B-B14F-4D97-AF65-F5344CB8AC3E}">
        <p14:creationId xmlns:p14="http://schemas.microsoft.com/office/powerpoint/2010/main" val="700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Para ayudar a minimizar la posibilidad de hipoventilación e hipoxemia, y por lo tanto de episodios de compromiso respiratorio, hemos establecido varios objetivos a cumplir, que serían :  </a:t>
            </a:r>
          </a:p>
          <a:p>
            <a:pPr algn="l"/>
            <a:r>
              <a:rPr lang="es-ES" sz="1800" b="0" i="0" u="none" strike="noStrike" baseline="0" dirty="0">
                <a:solidFill>
                  <a:srgbClr val="2C4F61"/>
                </a:solidFill>
                <a:latin typeface="Gilroy-Regular"/>
              </a:rPr>
              <a:t>Todos los pacientes que reciben anestesia corren el riesgo de presentar apnea, y las recomendaciones actuales son maximizar las </a:t>
            </a:r>
            <a:r>
              <a:rPr lang="en-US" sz="1800" b="0" i="0" u="none" strike="noStrike" baseline="0" dirty="0" err="1">
                <a:solidFill>
                  <a:srgbClr val="2C4F61"/>
                </a:solidFill>
                <a:latin typeface="Gilroy-Regular"/>
              </a:rPr>
              <a:t>reservas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durante</a:t>
            </a:r>
            <a:r>
              <a:rPr lang="en-US" sz="1800" b="0" i="0" u="none" strike="noStrike" baseline="0" dirty="0">
                <a:solidFill>
                  <a:srgbClr val="2C4F61"/>
                </a:solidFill>
                <a:latin typeface="Gilroy-Regular"/>
              </a:rPr>
              <a:t> la </a:t>
            </a:r>
            <a:r>
              <a:rPr lang="en-US" sz="1800" b="0" i="0" u="none" strike="noStrike" baseline="0" dirty="0" err="1">
                <a:solidFill>
                  <a:srgbClr val="2C4F61"/>
                </a:solidFill>
                <a:latin typeface="Gilroy-Regular"/>
              </a:rPr>
              <a:t>anestesia</a:t>
            </a:r>
            <a:r>
              <a:rPr lang="en-US" sz="1800" b="0" i="0" u="none" strike="noStrike" baseline="0" dirty="0">
                <a:solidFill>
                  <a:srgbClr val="2C4F61"/>
                </a:solidFill>
                <a:latin typeface="Gilroy-Regular"/>
              </a:rPr>
              <a:t> para </a:t>
            </a:r>
            <a:r>
              <a:rPr lang="es-ES" sz="1800" b="0" i="0" u="none" strike="noStrike" baseline="0" dirty="0">
                <a:solidFill>
                  <a:srgbClr val="2C4F61"/>
                </a:solidFill>
                <a:latin typeface="Gilroy-Regular"/>
              </a:rPr>
              <a:t>prepararse mejor para una apnea, incluso si no se espera.34 </a:t>
            </a:r>
          </a:p>
          <a:p>
            <a:pPr algn="l"/>
            <a:r>
              <a:rPr lang="es-ES" sz="1800" b="0" i="0" u="none" strike="noStrike" baseline="0" dirty="0">
                <a:solidFill>
                  <a:srgbClr val="2C4F61"/>
                </a:solidFill>
                <a:latin typeface="Gilroy-Regular"/>
              </a:rPr>
              <a:t>En la práctica actual, la </a:t>
            </a:r>
            <a:r>
              <a:rPr lang="es-ES" sz="1800" b="0" i="0" u="none" strike="noStrike" baseline="0" dirty="0" err="1">
                <a:solidFill>
                  <a:srgbClr val="2C4F61"/>
                </a:solidFill>
                <a:latin typeface="Gilroy-Regular"/>
              </a:rPr>
              <a:t>preoxigenación</a:t>
            </a:r>
            <a:r>
              <a:rPr lang="es-ES" sz="1800" b="0" i="0" u="none" strike="noStrike" baseline="0" dirty="0">
                <a:solidFill>
                  <a:srgbClr val="2C4F61"/>
                </a:solidFill>
                <a:latin typeface="Gilroy-Regular"/>
              </a:rPr>
              <a:t> durante procedimientos con AFQ  y en  </a:t>
            </a:r>
            <a:r>
              <a:rPr lang="en-US" sz="1800" b="0" i="0" u="none" strike="noStrike" baseline="0" dirty="0" err="1">
                <a:solidFill>
                  <a:srgbClr val="2C4F61"/>
                </a:solidFill>
                <a:latin typeface="Gilroy-Regular"/>
              </a:rPr>
              <a:t>procedimientos</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intraorales</a:t>
            </a:r>
            <a:r>
              <a:rPr lang="en-US" sz="1800" b="0" i="0" u="none" strike="noStrike" baseline="0" dirty="0">
                <a:solidFill>
                  <a:srgbClr val="2C4F61"/>
                </a:solidFill>
                <a:latin typeface="Gilroy-Regular"/>
              </a:rPr>
              <a:t> es </a:t>
            </a:r>
            <a:r>
              <a:rPr lang="en-US" sz="1800" b="0" i="0" u="none" strike="noStrike" baseline="0" dirty="0" err="1">
                <a:solidFill>
                  <a:srgbClr val="2C4F61"/>
                </a:solidFill>
                <a:latin typeface="Gilroy-Regular"/>
              </a:rPr>
              <a:t>prácticamente</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imposible por no contar con los dispositivos adecuados o ser el coste demasiado alto  y, por lo tanto, no se realiza. </a:t>
            </a:r>
            <a:endParaRPr lang="en-US" dirty="0"/>
          </a:p>
        </p:txBody>
      </p:sp>
    </p:spTree>
    <p:extLst>
      <p:ext uri="{BB962C8B-B14F-4D97-AF65-F5344CB8AC3E}">
        <p14:creationId xmlns:p14="http://schemas.microsoft.com/office/powerpoint/2010/main" val="179631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001131"/>
                </a:solidFill>
                <a:latin typeface="Gilroy-Regular"/>
              </a:rPr>
              <a:t>En un intento por evitar estas complicaciones, la American </a:t>
            </a:r>
            <a:r>
              <a:rPr lang="es-ES" sz="1800" b="0" i="0" u="none" strike="noStrike" baseline="0" dirty="0" err="1">
                <a:solidFill>
                  <a:srgbClr val="001131"/>
                </a:solidFill>
                <a:latin typeface="Gilroy-Regular"/>
              </a:rPr>
              <a:t>Society</a:t>
            </a:r>
            <a:r>
              <a:rPr lang="es-ES" sz="1800" b="0" i="0" u="none" strike="noStrike" baseline="0" dirty="0">
                <a:solidFill>
                  <a:srgbClr val="001131"/>
                </a:solidFill>
                <a:latin typeface="Gilroy-Regular"/>
              </a:rPr>
              <a:t> </a:t>
            </a:r>
            <a:r>
              <a:rPr lang="es-ES" sz="1800" b="0" i="0" u="none" strike="noStrike" baseline="0" dirty="0" err="1">
                <a:solidFill>
                  <a:srgbClr val="001131"/>
                </a:solidFill>
                <a:latin typeface="Gilroy-Regular"/>
              </a:rPr>
              <a:t>of</a:t>
            </a:r>
            <a:r>
              <a:rPr lang="es-ES" sz="1800" b="0" i="0" u="none" strike="noStrike" baseline="0" dirty="0">
                <a:solidFill>
                  <a:srgbClr val="001131"/>
                </a:solidFill>
                <a:latin typeface="Gilroy-Regular"/>
              </a:rPr>
              <a:t> </a:t>
            </a:r>
            <a:r>
              <a:rPr lang="es-ES" sz="1800" b="0" i="0" u="none" strike="noStrike" baseline="0" dirty="0" err="1">
                <a:solidFill>
                  <a:srgbClr val="001131"/>
                </a:solidFill>
                <a:latin typeface="Gilroy-Regular"/>
              </a:rPr>
              <a:t>Anesthesiologists</a:t>
            </a:r>
            <a:r>
              <a:rPr lang="es-ES" sz="1800" b="0" i="0" u="none" strike="noStrike" baseline="0" dirty="0">
                <a:solidFill>
                  <a:srgbClr val="001131"/>
                </a:solidFill>
                <a:latin typeface="Gilroy-Regular"/>
              </a:rPr>
              <a:t> (Sociedad Americana de Anestesiología) realiza varias recomendaciones </a:t>
            </a:r>
          </a:p>
          <a:p>
            <a:pPr marL="158750" indent="0" algn="l">
              <a:buNone/>
            </a:pPr>
            <a:endParaRPr lang="es-ES" sz="1800" b="0" i="0" u="none" strike="noStrike" baseline="0" dirty="0">
              <a:solidFill>
                <a:srgbClr val="001131"/>
              </a:solidFill>
              <a:latin typeface="Gilroy-Regular"/>
            </a:endParaRPr>
          </a:p>
          <a:p>
            <a:pPr marL="158750" indent="0" algn="l">
              <a:buNone/>
            </a:pPr>
            <a:r>
              <a:rPr lang="es-ES" dirty="0"/>
              <a:t>A pesar de las cuales la oxigenación o la ventilación inadecuada durante estos procedimientos de sedación o anestesia siguen siendo la causa más común de </a:t>
            </a:r>
            <a:r>
              <a:rPr lang="es-ES" dirty="0" err="1"/>
              <a:t>morbi</a:t>
            </a:r>
            <a:r>
              <a:rPr lang="es-ES" dirty="0"/>
              <a:t>/mortalidad.</a:t>
            </a:r>
            <a:endParaRPr lang="en-US" dirty="0"/>
          </a:p>
        </p:txBody>
      </p:sp>
    </p:spTree>
    <p:extLst>
      <p:ext uri="{BB962C8B-B14F-4D97-AF65-F5344CB8AC3E}">
        <p14:creationId xmlns:p14="http://schemas.microsoft.com/office/powerpoint/2010/main" val="281850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Los pacientes que reciben anestesia desarrollan la obstrucción de las vías respiratorias superiores a causa de la relajación de los músculos de las vías respiratorias y de la disminución del control central (cerebro) de la ventilación.1-3</a:t>
            </a:r>
            <a:endParaRPr lang="en-US" dirty="0"/>
          </a:p>
          <a:p>
            <a:pPr algn="l"/>
            <a:r>
              <a:rPr lang="en-US" sz="1800" b="0" i="0" u="none" strike="noStrike" baseline="0" dirty="0">
                <a:solidFill>
                  <a:srgbClr val="2C4F61"/>
                </a:solidFill>
                <a:latin typeface="Gilroy-Regular"/>
              </a:rPr>
              <a:t>Se ha </a:t>
            </a:r>
            <a:r>
              <a:rPr lang="en-US" sz="1800" b="0" i="0" u="none" strike="noStrike" baseline="0" dirty="0" err="1">
                <a:solidFill>
                  <a:srgbClr val="2C4F61"/>
                </a:solidFill>
                <a:latin typeface="Gilroy-Regular"/>
              </a:rPr>
              <a:t>demostrado</a:t>
            </a:r>
            <a:r>
              <a:rPr lang="en-US" sz="1800" b="0" i="0" u="none" strike="noStrike" baseline="0" dirty="0">
                <a:solidFill>
                  <a:srgbClr val="2C4F61"/>
                </a:solidFill>
                <a:latin typeface="Gilroy-Regular"/>
              </a:rPr>
              <a:t> que </a:t>
            </a:r>
            <a:r>
              <a:rPr lang="es-ES" sz="1800" b="0" i="0" u="none" strike="noStrike" baseline="0" dirty="0">
                <a:solidFill>
                  <a:srgbClr val="2C4F61"/>
                </a:solidFill>
                <a:latin typeface="Gilroy-Regular"/>
              </a:rPr>
              <a:t>la presión positiva continua en vías áreas </a:t>
            </a:r>
            <a:r>
              <a:rPr lang="es-ES" sz="1800" b="0" i="1" u="none" strike="noStrike" baseline="0" dirty="0">
                <a:solidFill>
                  <a:srgbClr val="2C4F61"/>
                </a:solidFill>
                <a:latin typeface="Gilroy-RegularItalic"/>
              </a:rPr>
              <a:t>(CPAP, </a:t>
            </a:r>
            <a:r>
              <a:rPr lang="es-ES" sz="1800" b="0" i="0" u="none" strike="noStrike" baseline="0" dirty="0">
                <a:solidFill>
                  <a:srgbClr val="2C4F61"/>
                </a:solidFill>
                <a:latin typeface="Gilroy-Regular"/>
              </a:rPr>
              <a:t>por sus siglas en inglés) nasal es un medio eficaz para aliviar la obstrucción de las vías respiratorias superiores en pacientes que reciben sedación profunda o una anestesia general, así como para reducir de forma considerable la PaCO2 en comparación con el tratamiento estándar actual.36-37 </a:t>
            </a:r>
          </a:p>
          <a:p>
            <a:pPr algn="l"/>
            <a:r>
              <a:rPr lang="es-ES" sz="1800" b="0" i="0" u="none" strike="noStrike" baseline="0" dirty="0">
                <a:solidFill>
                  <a:srgbClr val="2C4F61"/>
                </a:solidFill>
                <a:latin typeface="Gilroy-Regular"/>
              </a:rPr>
              <a:t>Dicho esto, el uso de una CPAP nasal rara </a:t>
            </a:r>
            <a:r>
              <a:rPr lang="en-US" sz="1800" b="0" i="0" u="none" strike="noStrike" baseline="0" dirty="0" err="1">
                <a:solidFill>
                  <a:srgbClr val="2C4F61"/>
                </a:solidFill>
                <a:latin typeface="Gilroy-Regular"/>
              </a:rPr>
              <a:t>vez</a:t>
            </a:r>
            <a:r>
              <a:rPr lang="en-US" sz="1800" b="0" i="0" u="none" strike="noStrike" baseline="0" dirty="0">
                <a:solidFill>
                  <a:srgbClr val="2C4F61"/>
                </a:solidFill>
                <a:latin typeface="Gilroy-Regular"/>
              </a:rPr>
              <a:t> se </a:t>
            </a:r>
            <a:r>
              <a:rPr lang="en-US" sz="1800" b="0" i="0" u="none" strike="noStrike" baseline="0" dirty="0" err="1">
                <a:solidFill>
                  <a:srgbClr val="2C4F61"/>
                </a:solidFill>
                <a:latin typeface="Gilroy-Regular"/>
              </a:rPr>
              <a:t>aplica</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ni</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dentro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ni</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fuera</a:t>
            </a:r>
            <a:r>
              <a:rPr lang="en-US" sz="1800" b="0" i="0" u="none" strike="noStrike" baseline="0" dirty="0">
                <a:solidFill>
                  <a:srgbClr val="2C4F61"/>
                </a:solidFill>
                <a:latin typeface="Gilroy-Regular"/>
              </a:rPr>
              <a:t> de quirófano.38</a:t>
            </a:r>
            <a:endParaRPr lang="es-ES" dirty="0"/>
          </a:p>
        </p:txBody>
      </p:sp>
    </p:spTree>
    <p:extLst>
      <p:ext uri="{BB962C8B-B14F-4D97-AF65-F5344CB8AC3E}">
        <p14:creationId xmlns:p14="http://schemas.microsoft.com/office/powerpoint/2010/main" val="3926065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Puesto que la apnea es común y, a veces, </a:t>
            </a:r>
            <a:r>
              <a:rPr lang="en-US" sz="1800" b="0" i="0" u="none" strike="noStrike" baseline="0" dirty="0" err="1">
                <a:solidFill>
                  <a:srgbClr val="2C4F61"/>
                </a:solidFill>
                <a:latin typeface="Gilroy-Regular"/>
              </a:rPr>
              <a:t>impredecible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durante</a:t>
            </a:r>
            <a:r>
              <a:rPr lang="en-US" sz="1800" b="0" i="0" u="none" strike="noStrike" baseline="0" dirty="0">
                <a:solidFill>
                  <a:srgbClr val="2C4F61"/>
                </a:solidFill>
                <a:latin typeface="Gilroy-Regular"/>
              </a:rPr>
              <a:t> la </a:t>
            </a:r>
            <a:r>
              <a:rPr lang="en-US" sz="1800" b="0" i="0" u="none" strike="noStrike" baseline="0" dirty="0" err="1">
                <a:solidFill>
                  <a:srgbClr val="2C4F61"/>
                </a:solidFill>
                <a:latin typeface="Gilroy-Regular"/>
              </a:rPr>
              <a:t>anestesia</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mantener</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una</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ventilación eficaz en pacientes inconscientes es fundamental para evitar las complicaciones.  El uso de un aporte de oxigeno durante la intubación, por ejemplo, aumenta el tiempo hasta la desaturación del paciente. </a:t>
            </a:r>
            <a:endParaRPr lang="es-ES" dirty="0"/>
          </a:p>
        </p:txBody>
      </p:sp>
    </p:spTree>
    <p:extLst>
      <p:ext uri="{BB962C8B-B14F-4D97-AF65-F5344CB8AC3E}">
        <p14:creationId xmlns:p14="http://schemas.microsoft.com/office/powerpoint/2010/main" val="3010404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La necesidad del acceso a la cavidad bucal durante los procedimientos </a:t>
            </a:r>
            <a:r>
              <a:rPr lang="es-ES" dirty="0" err="1"/>
              <a:t>introrales</a:t>
            </a:r>
            <a:r>
              <a:rPr lang="es-ES" dirty="0"/>
              <a:t> bajo sedación o bajo anestesia  hace que la ventilación con mascarilla facial completa sea imposible. </a:t>
            </a:r>
          </a:p>
          <a:p>
            <a:pPr algn="l"/>
            <a:endParaRPr lang="es-ES" sz="1800" b="0" i="0" u="none" strike="noStrike" baseline="0" dirty="0">
              <a:solidFill>
                <a:srgbClr val="2C4F61"/>
              </a:solidFill>
              <a:latin typeface="Gilroy-Regular"/>
            </a:endParaRPr>
          </a:p>
          <a:p>
            <a:pPr algn="l"/>
            <a:r>
              <a:rPr lang="es-ES" sz="1800" b="0" i="0" u="none" strike="noStrike" baseline="0" dirty="0">
                <a:solidFill>
                  <a:srgbClr val="2C4F61"/>
                </a:solidFill>
                <a:latin typeface="Gilroy-Regular"/>
              </a:rPr>
              <a:t>Se ha demostrado que en procesos intraorales  la ventilación con mascarilla nasal es una alternativa eficaz y  a</a:t>
            </a:r>
            <a:r>
              <a:rPr lang="es-ES" dirty="0"/>
              <a:t>demás</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ofrece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volúmenes</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corriente similares con presiones máximas en vías respiratorias más bajas.3</a:t>
            </a:r>
          </a:p>
          <a:p>
            <a:pPr algn="l"/>
            <a:endParaRPr lang="es-E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El </a:t>
            </a:r>
            <a:r>
              <a:rPr lang="en-US" sz="1800" b="0" i="0" u="none" strike="noStrike" baseline="0" dirty="0" err="1">
                <a:solidFill>
                  <a:srgbClr val="2C4F61"/>
                </a:solidFill>
                <a:latin typeface="Gilroy-Regular"/>
              </a:rPr>
              <a:t>desafío</a:t>
            </a:r>
            <a:r>
              <a:rPr lang="en-US" sz="1800" b="0" i="0" u="none" strike="noStrike" baseline="0" dirty="0">
                <a:solidFill>
                  <a:srgbClr val="2C4F61"/>
                </a:solidFill>
                <a:latin typeface="Gilroy-Regular"/>
              </a:rPr>
              <a:t> actual </a:t>
            </a:r>
            <a:r>
              <a:rPr lang="es-ES" sz="1800" b="0" i="0" u="none" strike="noStrike" baseline="0" dirty="0">
                <a:solidFill>
                  <a:srgbClr val="2C4F61"/>
                </a:solidFill>
                <a:latin typeface="Gilroy-Regular"/>
              </a:rPr>
              <a:t>de la ventilación con mascarilla nasal, que ha impedido su adopción generalizada, es el coste y la exigencia de flujo de trabajo para los equipos </a:t>
            </a:r>
            <a:r>
              <a:rPr lang="en-US" sz="1800" b="0" i="0" u="none" strike="noStrike" baseline="0" dirty="0">
                <a:solidFill>
                  <a:srgbClr val="2C4F61"/>
                </a:solidFill>
                <a:latin typeface="Gilroy-Regular"/>
              </a:rPr>
              <a:t>de capital </a:t>
            </a:r>
            <a:r>
              <a:rPr lang="en-US" sz="1800" b="0" i="0" u="none" strike="noStrike" baseline="0" dirty="0" err="1">
                <a:solidFill>
                  <a:srgbClr val="2C4F61"/>
                </a:solidFill>
                <a:latin typeface="Gilroy-Regular"/>
              </a:rPr>
              <a:t>adicionales</a:t>
            </a:r>
            <a:r>
              <a:rPr lang="en-US" sz="1800" b="0" i="0" u="none" strike="noStrike" baseline="0" dirty="0">
                <a:solidFill>
                  <a:srgbClr val="2C4F61"/>
                </a:solidFill>
                <a:latin typeface="Gilroy-Regular"/>
              </a:rPr>
              <a:t> que se </a:t>
            </a:r>
            <a:r>
              <a:rPr lang="en-US" sz="1800" b="0" i="0" u="none" strike="noStrike" baseline="0" dirty="0" err="1">
                <a:solidFill>
                  <a:srgbClr val="2C4F61"/>
                </a:solidFill>
                <a:latin typeface="Gilroy-Regular"/>
              </a:rPr>
              <a:t>necesitan</a:t>
            </a:r>
            <a:r>
              <a:rPr lang="en-US" sz="1800" b="0" i="0" u="none" strike="noStrike" baseline="0" dirty="0">
                <a:solidFill>
                  <a:srgbClr val="2C4F61"/>
                </a:solidFill>
                <a:latin typeface="Gilroy-Regular"/>
              </a:rPr>
              <a:t>.</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51157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Para ayudar a cumplir estos objetivos, os presentamos el dispositivo Supernova et</a:t>
            </a:r>
          </a:p>
          <a:p>
            <a:pPr algn="l"/>
            <a:r>
              <a:rPr lang="es-ES" sz="1800" b="0" i="0" u="none" strike="noStrike" baseline="0" dirty="0">
                <a:solidFill>
                  <a:srgbClr val="2C4F61"/>
                </a:solidFill>
                <a:latin typeface="Gilroy-Regular"/>
              </a:rPr>
              <a:t>Para ayudar a mantener la permeabilidad de las vías respiratorias superiores</a:t>
            </a:r>
          </a:p>
          <a:p>
            <a:pPr marL="158750" indent="0" algn="l">
              <a:buNone/>
            </a:pPr>
            <a:r>
              <a:rPr lang="es-ES" sz="1800" b="0" i="0" u="none" strike="noStrike" baseline="0" dirty="0">
                <a:solidFill>
                  <a:srgbClr val="2C4F61"/>
                </a:solidFill>
                <a:latin typeface="Gilroy-Regular"/>
              </a:rPr>
              <a:t> y Apoyar la ventilación : Sedación / Anestesia general / </a:t>
            </a:r>
            <a:r>
              <a:rPr lang="es-ES" sz="1800" b="0" i="0" u="none" strike="noStrike" baseline="0" dirty="0" err="1">
                <a:solidFill>
                  <a:srgbClr val="2C4F61"/>
                </a:solidFill>
                <a:latin typeface="Gilroy-Regular"/>
              </a:rPr>
              <a:t>Post-operatorio</a:t>
            </a:r>
            <a:endParaRPr lang="es-ES" sz="1800" b="0" i="0" u="none" strike="noStrike" baseline="0" dirty="0">
              <a:solidFill>
                <a:srgbClr val="2C4F61"/>
              </a:solidFill>
              <a:latin typeface="Gilroy-Regular"/>
            </a:endParaRPr>
          </a:p>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515160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9427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Tenemos estudios que evidencian que SNA puede cumplir con todos los objetivos necesarios para minimizar el posible compromiso respiratorio</a:t>
            </a:r>
          </a:p>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229289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Tenemos estudios que evidencian que SNA puede cumplir con todos los objetivos previos para minimizar las complicaciones y el posible compromiso respiratorio</a:t>
            </a:r>
          </a:p>
          <a:p>
            <a:pPr algn="l"/>
            <a:endParaRPr lang="es-ES" sz="1800" b="0" i="0" u="none" strike="noStrike" baseline="0" dirty="0">
              <a:solidFill>
                <a:srgbClr val="2C4F61"/>
              </a:solidFill>
              <a:latin typeface="Gilroy-Regular"/>
            </a:endParaRPr>
          </a:p>
          <a:p>
            <a:pPr algn="l"/>
            <a:r>
              <a:rPr lang="es-ES" sz="1800" b="0" i="0" u="none" strike="noStrike" baseline="0" dirty="0">
                <a:solidFill>
                  <a:srgbClr val="2C4F61"/>
                </a:solidFill>
                <a:latin typeface="Gilroy-Regular"/>
              </a:rPr>
              <a:t>En uno de ellos se demostró que el dispositivo SuperNO2VA™ puede utilizarse para </a:t>
            </a:r>
            <a:r>
              <a:rPr lang="es-ES" sz="1800" b="0" i="0" u="none" strike="noStrike" baseline="0" dirty="0" err="1">
                <a:solidFill>
                  <a:srgbClr val="2C4F61"/>
                </a:solidFill>
                <a:latin typeface="Gilroy-Regular"/>
              </a:rPr>
              <a:t>preoxigenar</a:t>
            </a:r>
            <a:r>
              <a:rPr lang="es-ES" sz="1800" b="0" i="0" u="none" strike="noStrike" baseline="0" dirty="0">
                <a:solidFill>
                  <a:srgbClr val="2C4F61"/>
                </a:solidFill>
                <a:latin typeface="Gilroy-Regular"/>
              </a:rPr>
              <a:t> de forma eficaz a pacientes obesos y realizar ventilación de rescate con mascarilla nasal después de la inducción con anestesia general y de quedar paralizados</a:t>
            </a:r>
          </a:p>
        </p:txBody>
      </p:sp>
    </p:spTree>
    <p:extLst>
      <p:ext uri="{BB962C8B-B14F-4D97-AF65-F5344CB8AC3E}">
        <p14:creationId xmlns:p14="http://schemas.microsoft.com/office/powerpoint/2010/main" val="3266888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i="1" dirty="0">
                <a:solidFill>
                  <a:srgbClr val="001131"/>
                </a:solidFill>
                <a:latin typeface="Gilroy-Regular"/>
                <a:cs typeface="Calibri"/>
              </a:rPr>
              <a:t>En otro estudio se demuestra que SuperNO2VA™</a:t>
            </a:r>
            <a:r>
              <a:rPr lang="en-US" sz="2800" i="1" dirty="0">
                <a:solidFill>
                  <a:srgbClr val="001131"/>
                </a:solidFill>
                <a:latin typeface="Gilroy-Regular"/>
                <a:cs typeface="Calibri"/>
              </a:rPr>
              <a:t> </a:t>
            </a:r>
            <a:r>
              <a:rPr lang="en-US" sz="2800" i="1" dirty="0" err="1">
                <a:solidFill>
                  <a:srgbClr val="001131"/>
                </a:solidFill>
                <a:latin typeface="Gilroy-Regular"/>
                <a:cs typeface="Calibri"/>
              </a:rPr>
              <a:t>s</a:t>
            </a:r>
            <a:r>
              <a:rPr lang="en-US" sz="1800" i="1" dirty="0" err="1">
                <a:solidFill>
                  <a:srgbClr val="001131"/>
                </a:solidFill>
                <a:latin typeface="Gilroy-Regular"/>
                <a:cs typeface="Calibri"/>
                <a:sym typeface="Calibri"/>
              </a:rPr>
              <a:t>uministra</a:t>
            </a:r>
            <a:r>
              <a:rPr lang="en-US" sz="1800" i="1" dirty="0">
                <a:solidFill>
                  <a:srgbClr val="001131"/>
                </a:solidFill>
                <a:latin typeface="Gilroy-Regular"/>
                <a:cs typeface="Calibri"/>
                <a:sym typeface="Calibri"/>
              </a:rPr>
              <a:t> </a:t>
            </a:r>
            <a:r>
              <a:rPr lang="en-US" sz="1800" i="1" dirty="0" err="1">
                <a:solidFill>
                  <a:srgbClr val="001131"/>
                </a:solidFill>
                <a:latin typeface="Gilroy-Regular"/>
                <a:cs typeface="Calibri"/>
                <a:sym typeface="Calibri"/>
              </a:rPr>
              <a:t>correctamente</a:t>
            </a:r>
            <a:r>
              <a:rPr lang="en-US" sz="1800" i="1" dirty="0">
                <a:solidFill>
                  <a:srgbClr val="001131"/>
                </a:solidFill>
                <a:latin typeface="Gilroy-Regular"/>
                <a:cs typeface="Calibri"/>
                <a:sym typeface="Calibri"/>
              </a:rPr>
              <a:t> hasta 30 </a:t>
            </a:r>
            <a:r>
              <a:rPr lang="en-US" sz="1800" i="1" dirty="0" err="1">
                <a:solidFill>
                  <a:srgbClr val="001131"/>
                </a:solidFill>
                <a:latin typeface="Gilroy-Regular"/>
                <a:cs typeface="Calibri"/>
                <a:sym typeface="Calibri"/>
              </a:rPr>
              <a:t>litros</a:t>
            </a:r>
            <a:r>
              <a:rPr lang="en-US" sz="1800" i="1" dirty="0">
                <a:solidFill>
                  <a:srgbClr val="001131"/>
                </a:solidFill>
                <a:latin typeface="Gilroy-Regular"/>
                <a:cs typeface="Calibri"/>
                <a:sym typeface="Calibri"/>
              </a:rPr>
              <a:t> </a:t>
            </a:r>
            <a:r>
              <a:rPr lang="en-US" sz="1800" i="1" dirty="0" err="1">
                <a:solidFill>
                  <a:srgbClr val="001131"/>
                </a:solidFill>
                <a:latin typeface="Gilroy-Regular"/>
                <a:cs typeface="Calibri"/>
                <a:sym typeface="Calibri"/>
              </a:rPr>
              <a:t>por</a:t>
            </a:r>
            <a:r>
              <a:rPr lang="en-US" sz="1800" i="1" dirty="0">
                <a:solidFill>
                  <a:srgbClr val="001131"/>
                </a:solidFill>
                <a:latin typeface="Gilroy-Regular"/>
                <a:cs typeface="Calibri"/>
                <a:sym typeface="Calibri"/>
              </a:rPr>
              <a:t> </a:t>
            </a:r>
            <a:r>
              <a:rPr lang="en-US" sz="1800" i="1" dirty="0" err="1">
                <a:solidFill>
                  <a:srgbClr val="001131"/>
                </a:solidFill>
                <a:latin typeface="Gilroy-Regular"/>
                <a:cs typeface="Calibri"/>
                <a:sym typeface="Calibri"/>
              </a:rPr>
              <a:t>minuto</a:t>
            </a:r>
            <a:r>
              <a:rPr lang="en-US" sz="1800" i="1" dirty="0">
                <a:solidFill>
                  <a:srgbClr val="001131"/>
                </a:solidFill>
                <a:latin typeface="Gilroy-Regular"/>
                <a:cs typeface="Calibri"/>
                <a:sym typeface="Calibri"/>
              </a:rPr>
              <a:t> con </a:t>
            </a:r>
            <a:r>
              <a:rPr lang="en-US" sz="1800" i="1" dirty="0" err="1">
                <a:solidFill>
                  <a:srgbClr val="001131"/>
                </a:solidFill>
                <a:latin typeface="Gilroy-Regular"/>
                <a:cs typeface="Calibri"/>
                <a:sym typeface="Calibri"/>
              </a:rPr>
              <a:t>una</a:t>
            </a:r>
            <a:r>
              <a:rPr lang="en-US" sz="1800" i="1" dirty="0">
                <a:solidFill>
                  <a:srgbClr val="001131"/>
                </a:solidFill>
                <a:latin typeface="Gilroy-Regular"/>
                <a:cs typeface="Calibri"/>
                <a:sym typeface="Calibri"/>
              </a:rPr>
              <a:t> PEEP </a:t>
            </a:r>
            <a:r>
              <a:rPr lang="en-US" sz="1800" i="1" dirty="0" err="1">
                <a:solidFill>
                  <a:srgbClr val="001131"/>
                </a:solidFill>
                <a:latin typeface="Gilroy-Regular"/>
                <a:cs typeface="Calibri"/>
                <a:sym typeface="Calibri"/>
              </a:rPr>
              <a:t>eficaz</a:t>
            </a:r>
            <a:r>
              <a:rPr lang="en-US" sz="1800" i="1" dirty="0">
                <a:solidFill>
                  <a:srgbClr val="001131"/>
                </a:solidFill>
                <a:latin typeface="Gilroy-Regular"/>
                <a:cs typeface="Calibri"/>
                <a:sym typeface="Calibri"/>
              </a:rPr>
              <a:t>  </a:t>
            </a:r>
            <a:r>
              <a:rPr lang="es-ES" sz="1800" b="0" i="0" u="none" strike="noStrike" baseline="0" dirty="0">
                <a:solidFill>
                  <a:srgbClr val="2C4F61"/>
                </a:solidFill>
                <a:latin typeface="Gilroy-Regular"/>
                <a:cs typeface="Calibri"/>
                <a:sym typeface="Calibri"/>
              </a:rPr>
              <a:t>e</a:t>
            </a:r>
            <a:r>
              <a:rPr lang="es-ES" sz="1800" b="0" i="0" u="none" strike="noStrike" baseline="0" dirty="0">
                <a:solidFill>
                  <a:srgbClr val="2C4F61"/>
                </a:solidFill>
                <a:latin typeface="Gilroy-Regular"/>
              </a:rPr>
              <a:t>n pacientes obesos y con Apnea Obstructiva del sueño, y también en insuficiencia respiratoria aguda secundaria a angioedema</a:t>
            </a:r>
          </a:p>
        </p:txBody>
      </p:sp>
    </p:spTree>
    <p:extLst>
      <p:ext uri="{BB962C8B-B14F-4D97-AF65-F5344CB8AC3E}">
        <p14:creationId xmlns:p14="http://schemas.microsoft.com/office/powerpoint/2010/main" val="253903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Tenemos los ensayos que demuestran que el dispositivo SuperNO2VA™ reduce de manera significativa la incidencia de la desaturación de oxígeno en comparación con los tratamientos de referencia </a:t>
            </a:r>
            <a:r>
              <a:rPr lang="es-ES" sz="1800" b="0" i="1" u="none" strike="noStrike" baseline="0" dirty="0">
                <a:solidFill>
                  <a:srgbClr val="2C4F61"/>
                </a:solidFill>
                <a:latin typeface="Gilroy-RegularItalic"/>
              </a:rPr>
              <a:t>(4,7 % frente a 22 %, </a:t>
            </a:r>
            <a:r>
              <a:rPr lang="en-US" sz="1800" b="0" i="1" u="none" strike="noStrike" baseline="0" dirty="0" err="1">
                <a:solidFill>
                  <a:srgbClr val="2C4F61"/>
                </a:solidFill>
                <a:latin typeface="Gilroy-RegularItalic"/>
              </a:rPr>
              <a:t>respectivamente</a:t>
            </a:r>
            <a:r>
              <a:rPr lang="en-US" sz="1800" b="0" i="1" u="none" strike="noStrike" baseline="0" dirty="0">
                <a:solidFill>
                  <a:srgbClr val="2C4F61"/>
                </a:solidFill>
                <a:latin typeface="Gilroy-RegularItalic"/>
              </a:rPr>
              <a:t>)</a:t>
            </a:r>
            <a:r>
              <a:rPr lang="en-US" sz="1800" b="0" i="0" u="none" strike="noStrike" baseline="0" dirty="0">
                <a:solidFill>
                  <a:srgbClr val="2C4F61"/>
                </a:solidFill>
                <a:latin typeface="Gilroy-Regular"/>
              </a:rPr>
              <a:t>.44</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119717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8533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complicaciones durante la anestesia que pueden dar lugar a un compromiso respiratorio son multifactoriales. </a:t>
            </a:r>
          </a:p>
          <a:p>
            <a:r>
              <a:rPr lang="es-ES" dirty="0"/>
              <a:t>pero los factores de riesgo podemos desglosarlos en las siguientes categorías: </a:t>
            </a:r>
            <a:endParaRPr lang="en-US" dirty="0"/>
          </a:p>
          <a:p>
            <a:pPr algn="l"/>
            <a:endParaRPr lang="en-US" dirty="0"/>
          </a:p>
        </p:txBody>
      </p:sp>
    </p:spTree>
    <p:extLst>
      <p:ext uri="{BB962C8B-B14F-4D97-AF65-F5344CB8AC3E}">
        <p14:creationId xmlns:p14="http://schemas.microsoft.com/office/powerpoint/2010/main" val="909626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También demostrada una ventilación por minuto más elevada tras un bolo de </a:t>
            </a:r>
            <a:r>
              <a:rPr lang="es-ES" sz="1800" b="0" i="0" u="none" strike="noStrike" baseline="0" dirty="0" err="1">
                <a:solidFill>
                  <a:srgbClr val="2C4F61"/>
                </a:solidFill>
                <a:latin typeface="Gilroy-Regular"/>
              </a:rPr>
              <a:t>propofol</a:t>
            </a:r>
            <a:r>
              <a:rPr lang="es-ES" sz="1800" b="0" i="0" u="none" strike="noStrike" baseline="0" dirty="0">
                <a:solidFill>
                  <a:srgbClr val="2C4F61"/>
                </a:solidFill>
                <a:latin typeface="Gilroy-Regular"/>
              </a:rPr>
              <a:t>, durante la recuperación del </a:t>
            </a:r>
            <a:r>
              <a:rPr lang="es-ES" sz="1800" b="0" i="0" u="none" strike="noStrike" baseline="0" dirty="0" err="1">
                <a:solidFill>
                  <a:srgbClr val="2C4F61"/>
                </a:solidFill>
                <a:latin typeface="Gilroy-Regular"/>
              </a:rPr>
              <a:t>propofol</a:t>
            </a:r>
            <a:r>
              <a:rPr lang="es-ES" sz="1800" b="0" i="0" u="none" strike="noStrike" baseline="0" dirty="0">
                <a:solidFill>
                  <a:srgbClr val="2C4F61"/>
                </a:solidFill>
                <a:latin typeface="Gilroy-Regular"/>
              </a:rPr>
              <a:t> y hasta la finalización de la infusión </a:t>
            </a:r>
          </a:p>
        </p:txBody>
      </p:sp>
    </p:spTree>
    <p:extLst>
      <p:ext uri="{BB962C8B-B14F-4D97-AF65-F5344CB8AC3E}">
        <p14:creationId xmlns:p14="http://schemas.microsoft.com/office/powerpoint/2010/main" val="539971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8538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53492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824934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Aunque </a:t>
            </a:r>
            <a:r>
              <a:rPr lang="es-ES" sz="1800" b="0" i="0" u="none" strike="noStrike" baseline="0" dirty="0" err="1">
                <a:solidFill>
                  <a:srgbClr val="2C4F61"/>
                </a:solidFill>
                <a:latin typeface="Gilroy-Regular"/>
              </a:rPr>
              <a:t>tambien</a:t>
            </a:r>
            <a:r>
              <a:rPr lang="es-ES" sz="1800" b="0" i="0" u="none" strike="noStrike" baseline="0" dirty="0">
                <a:solidFill>
                  <a:srgbClr val="2C4F61"/>
                </a:solidFill>
                <a:latin typeface="Gilroy-Regular"/>
              </a:rPr>
              <a:t> se puede variar la FiO2 con un mezclador o utilizando el puerto suplementario para aire.</a:t>
            </a:r>
          </a:p>
        </p:txBody>
      </p:sp>
    </p:spTree>
    <p:extLst>
      <p:ext uri="{BB962C8B-B14F-4D97-AF65-F5344CB8AC3E}">
        <p14:creationId xmlns:p14="http://schemas.microsoft.com/office/powerpoint/2010/main" val="1211965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616628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376682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25931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51245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En general, </a:t>
            </a:r>
          </a:p>
        </p:txBody>
      </p:sp>
    </p:spTree>
    <p:extLst>
      <p:ext uri="{BB962C8B-B14F-4D97-AF65-F5344CB8AC3E}">
        <p14:creationId xmlns:p14="http://schemas.microsoft.com/office/powerpoint/2010/main" val="409882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baseline="0" dirty="0">
                <a:solidFill>
                  <a:srgbClr val="2C4F61"/>
                </a:solidFill>
                <a:latin typeface="Gilroy-Regular"/>
              </a:rPr>
              <a:t>El compromiso respiratorio es el resultado de bajos niveles de oxígeno en la sangre y/o de </a:t>
            </a:r>
            <a:r>
              <a:rPr lang="en-US" sz="1100" b="0" i="0" u="none" strike="noStrike" baseline="0" dirty="0" err="1">
                <a:solidFill>
                  <a:srgbClr val="2C4F61"/>
                </a:solidFill>
                <a:latin typeface="Gilroy-Regular"/>
              </a:rPr>
              <a:t>niveles</a:t>
            </a:r>
            <a:r>
              <a:rPr lang="en-US" sz="1100" b="0" i="0" u="none" strike="noStrike" baseline="0" dirty="0">
                <a:solidFill>
                  <a:srgbClr val="2C4F61"/>
                </a:solidFill>
                <a:latin typeface="Gilroy-Regular"/>
              </a:rPr>
              <a:t> </a:t>
            </a:r>
            <a:r>
              <a:rPr lang="en-US" sz="1100" b="0" i="0" u="none" strike="noStrike" baseline="0" dirty="0" err="1">
                <a:solidFill>
                  <a:srgbClr val="2C4F61"/>
                </a:solidFill>
                <a:latin typeface="Gilroy-Regular"/>
              </a:rPr>
              <a:t>elevados</a:t>
            </a:r>
            <a:r>
              <a:rPr lang="en-US" sz="1100" b="0" i="0" u="none" strike="noStrike" baseline="0" dirty="0">
                <a:solidFill>
                  <a:srgbClr val="2C4F61"/>
                </a:solidFill>
                <a:latin typeface="Gilroy-Regular"/>
              </a:rPr>
              <a:t> de </a:t>
            </a:r>
            <a:r>
              <a:rPr lang="en-US" sz="1100" b="0" i="0" u="none" strike="noStrike" baseline="0" dirty="0" err="1">
                <a:solidFill>
                  <a:srgbClr val="2C4F61"/>
                </a:solidFill>
                <a:latin typeface="Gilroy-Regular"/>
              </a:rPr>
              <a:t>dióxido</a:t>
            </a:r>
            <a:r>
              <a:rPr lang="en-US" sz="1100" b="0" i="0" u="none" strike="noStrike" baseline="0" dirty="0">
                <a:solidFill>
                  <a:srgbClr val="2C4F61"/>
                </a:solidFill>
                <a:latin typeface="Gilroy-Regular"/>
              </a:rPr>
              <a:t> de </a:t>
            </a:r>
            <a:r>
              <a:rPr lang="en-US" sz="1100" b="0" i="0" u="none" strike="noStrike" baseline="0" dirty="0" err="1">
                <a:solidFill>
                  <a:srgbClr val="2C4F61"/>
                </a:solidFill>
                <a:latin typeface="Gilroy-Regular"/>
              </a:rPr>
              <a:t>carbono</a:t>
            </a:r>
            <a:r>
              <a:rPr lang="en-US" sz="1100" b="0" i="0" u="none" strike="noStrike" baseline="0" dirty="0">
                <a:solidFill>
                  <a:srgbClr val="2C4F61"/>
                </a:solidFill>
                <a:latin typeface="Gilroy-Regular"/>
              </a:rPr>
              <a:t>. Por </a:t>
            </a:r>
            <a:r>
              <a:rPr lang="es-ES" sz="1100" b="0" i="0" u="none" strike="noStrike" baseline="0" dirty="0">
                <a:solidFill>
                  <a:srgbClr val="2C4F61"/>
                </a:solidFill>
                <a:latin typeface="Gilroy-Regular"/>
              </a:rPr>
              <a:t>lo tanto, los pacientes que comienzan con bajos </a:t>
            </a:r>
            <a:r>
              <a:rPr lang="en-US" sz="1100" b="0" i="0" u="none" strike="noStrike" baseline="0" dirty="0" err="1">
                <a:solidFill>
                  <a:srgbClr val="2C4F61"/>
                </a:solidFill>
                <a:latin typeface="Gilroy-Regular"/>
              </a:rPr>
              <a:t>niveles</a:t>
            </a:r>
            <a:r>
              <a:rPr lang="en-US" sz="1100" b="0" i="0" u="none" strike="noStrike" baseline="0" dirty="0">
                <a:solidFill>
                  <a:srgbClr val="2C4F61"/>
                </a:solidFill>
                <a:latin typeface="Gilroy-Regular"/>
              </a:rPr>
              <a:t> de </a:t>
            </a:r>
            <a:r>
              <a:rPr lang="en-US" sz="1100" b="0" i="0" u="none" strike="noStrike" baseline="0" dirty="0" err="1">
                <a:solidFill>
                  <a:srgbClr val="2C4F61"/>
                </a:solidFill>
                <a:latin typeface="Gilroy-Regular"/>
              </a:rPr>
              <a:t>oxígeno</a:t>
            </a:r>
            <a:r>
              <a:rPr lang="en-US" sz="1100" b="0" i="0" u="none" strike="noStrike" baseline="0" dirty="0">
                <a:solidFill>
                  <a:srgbClr val="2C4F61"/>
                </a:solidFill>
                <a:latin typeface="Gilroy-Regular"/>
              </a:rPr>
              <a:t> o </a:t>
            </a:r>
            <a:r>
              <a:rPr lang="en-US" sz="1100" b="0" i="0" u="none" strike="noStrike" baseline="0" dirty="0" err="1">
                <a:solidFill>
                  <a:srgbClr val="2C4F61"/>
                </a:solidFill>
                <a:latin typeface="Gilroy-Regular"/>
              </a:rPr>
              <a:t>niveles</a:t>
            </a:r>
            <a:r>
              <a:rPr lang="en-US" sz="1100" b="0" i="0" u="none" strike="noStrike" baseline="0" dirty="0">
                <a:solidFill>
                  <a:srgbClr val="2C4F61"/>
                </a:solidFill>
                <a:latin typeface="Gilroy-Regular"/>
              </a:rPr>
              <a:t> de CO2 </a:t>
            </a:r>
            <a:r>
              <a:rPr lang="en-US" sz="1100" b="0" i="0" u="none" strike="noStrike" baseline="0" dirty="0" err="1">
                <a:solidFill>
                  <a:srgbClr val="2C4F61"/>
                </a:solidFill>
                <a:latin typeface="Gilroy-Regular"/>
              </a:rPr>
              <a:t>Elevados</a:t>
            </a:r>
            <a:r>
              <a:rPr lang="en-US" sz="1100" b="0" i="0" u="none" strike="noStrike" baseline="0" dirty="0">
                <a:solidFill>
                  <a:srgbClr val="2C4F61"/>
                </a:solidFill>
                <a:latin typeface="Gilroy-Regular"/>
              </a:rPr>
              <a:t>   </a:t>
            </a:r>
            <a:r>
              <a:rPr lang="es-ES" sz="1100" b="0" i="1" u="none" strike="noStrike" baseline="0" dirty="0">
                <a:solidFill>
                  <a:srgbClr val="2C4F61"/>
                </a:solidFill>
                <a:latin typeface="Gilroy-RegularItalic"/>
              </a:rPr>
              <a:t>(p. ej.: ASA III – V) </a:t>
            </a:r>
            <a:r>
              <a:rPr lang="es-ES" sz="1100" b="0" i="0" u="none" strike="noStrike" baseline="0" dirty="0">
                <a:solidFill>
                  <a:srgbClr val="2C4F61"/>
                </a:solidFill>
                <a:latin typeface="Gilroy-Regular"/>
              </a:rPr>
              <a:t>presentan un mayor riesgo.</a:t>
            </a:r>
            <a:endParaRPr lang="en-US" dirty="0"/>
          </a:p>
          <a:p>
            <a:pPr algn="l"/>
            <a:endParaRPr lang="en-US" dirty="0"/>
          </a:p>
        </p:txBody>
      </p:sp>
    </p:spTree>
    <p:extLst>
      <p:ext uri="{BB962C8B-B14F-4D97-AF65-F5344CB8AC3E}">
        <p14:creationId xmlns:p14="http://schemas.microsoft.com/office/powerpoint/2010/main" val="2036083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Por todo lo anterior realizamos las siguientes recomendaciones :</a:t>
            </a:r>
          </a:p>
          <a:p>
            <a:pPr algn="l"/>
            <a:r>
              <a:rPr lang="es-ES" sz="1800" b="0" i="0" u="none" strike="noStrike" baseline="0" dirty="0">
                <a:solidFill>
                  <a:srgbClr val="2C4F61"/>
                </a:solidFill>
                <a:latin typeface="Gilroy-Regular"/>
              </a:rPr>
              <a:t>recomendamos el uso del dispositivo SuperNO2VA™ en  pacientes de alto riesgo durante la sedación para evitar la obstrucción de las vías respiratorias superiores, así como para asistir con la ventilación durante todo </a:t>
            </a:r>
            <a:r>
              <a:rPr lang="en-US" sz="1800" b="0" i="0" u="none" strike="noStrike" baseline="0" dirty="0" err="1">
                <a:solidFill>
                  <a:srgbClr val="2C4F61"/>
                </a:solidFill>
                <a:latin typeface="Gilroy-Regular"/>
              </a:rPr>
              <a:t>el</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procedimiento</a:t>
            </a:r>
            <a:r>
              <a:rPr lang="en-US" sz="1800" b="0" i="0" u="none" strike="noStrike" baseline="0" dirty="0">
                <a:solidFill>
                  <a:srgbClr val="2C4F61"/>
                </a:solidFill>
                <a:latin typeface="Gilroy-Regular"/>
              </a:rPr>
              <a:t> y </a:t>
            </a:r>
            <a:r>
              <a:rPr lang="en-US" sz="1800" b="0" i="0" u="none" strike="noStrike" baseline="0" dirty="0" err="1">
                <a:solidFill>
                  <a:srgbClr val="2C4F61"/>
                </a:solidFill>
                <a:latin typeface="Gilroy-Regular"/>
              </a:rPr>
              <a:t>ofrecer</a:t>
            </a:r>
            <a:r>
              <a:rPr lang="en-US" sz="1800" b="0" i="0" u="none" strike="noStrike" baseline="0" dirty="0">
                <a:solidFill>
                  <a:srgbClr val="2C4F61"/>
                </a:solidFill>
                <a:latin typeface="Gilroy-Regular"/>
              </a:rPr>
              <a:t> la </a:t>
            </a:r>
            <a:r>
              <a:rPr lang="en-US" sz="1800" b="0" i="0" u="none" strike="noStrike" baseline="0" dirty="0" err="1">
                <a:solidFill>
                  <a:srgbClr val="2C4F61"/>
                </a:solidFill>
                <a:latin typeface="Gilroy-Regular"/>
              </a:rPr>
              <a:t>posibilidad</a:t>
            </a:r>
            <a:r>
              <a:rPr lang="en-US" sz="1800" b="0" i="0" u="none" strike="noStrike" baseline="0" dirty="0">
                <a:solidFill>
                  <a:srgbClr val="2C4F61"/>
                </a:solidFill>
                <a:latin typeface="Gilroy-Regular"/>
              </a:rPr>
              <a:t> del </a:t>
            </a:r>
            <a:r>
              <a:rPr lang="en-US" sz="1800" b="0" i="0" u="none" strike="noStrike" baseline="0" dirty="0" err="1">
                <a:solidFill>
                  <a:srgbClr val="2C4F61"/>
                </a:solidFill>
                <a:latin typeface="Gilroy-Regular"/>
              </a:rPr>
              <a:t>rescate</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fuera</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quirófano</a:t>
            </a:r>
            <a:r>
              <a:rPr lang="en-US" sz="1800" b="0" i="0" u="none" strike="noStrike" baseline="0" dirty="0">
                <a:solidFill>
                  <a:srgbClr val="2C4F61"/>
                </a:solidFill>
                <a:latin typeface="Gilroy-Regular"/>
              </a:rPr>
              <a:t>.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484574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La Society for Sleep Medicine (Sociedad </a:t>
            </a:r>
            <a:r>
              <a:rPr lang="es-ES" sz="1800" b="0" i="0" u="none" strike="noStrike" baseline="0" dirty="0">
                <a:solidFill>
                  <a:srgbClr val="2C4F61"/>
                </a:solidFill>
                <a:latin typeface="Gilroy-Regular"/>
              </a:rPr>
              <a:t>de Medicina del Sueño) recomienda que todos los pacientes que estén en riesgo </a:t>
            </a:r>
            <a:r>
              <a:rPr lang="en-US" sz="1800" b="0" i="0" u="none" strike="noStrike" baseline="0" dirty="0">
                <a:solidFill>
                  <a:srgbClr val="2C4F61"/>
                </a:solidFill>
                <a:latin typeface="Gilroy-Regular"/>
              </a:rPr>
              <a:t>o que </a:t>
            </a:r>
            <a:r>
              <a:rPr lang="en-US" sz="1800" b="0" i="0" u="none" strike="noStrike" baseline="0" dirty="0" err="1">
                <a:solidFill>
                  <a:srgbClr val="2C4F61"/>
                </a:solidFill>
                <a:latin typeface="Gilroy-Regular"/>
              </a:rPr>
              <a:t>tengan</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antecedentes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trastorno</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respiratorio del sueño sean tratados con presión positiva en las vías respiratorias mientras se recuperan de la anestesia general.39 </a:t>
            </a:r>
          </a:p>
          <a:p>
            <a:pPr algn="l"/>
            <a:r>
              <a:rPr lang="es-ES" sz="1800" b="0" i="0" u="none" strike="noStrike" baseline="0" dirty="0">
                <a:solidFill>
                  <a:srgbClr val="2C4F61"/>
                </a:solidFill>
                <a:latin typeface="Gilroy-Regular"/>
              </a:rPr>
              <a:t>Por lo tanto, recomendamos el uso del dispositivo SuperNO2VA™ en pacientes en postoperatorio que están en riesgo de sufrir una obstrucción de las vías respiratorias superiores.</a:t>
            </a:r>
          </a:p>
        </p:txBody>
      </p:sp>
    </p:spTree>
    <p:extLst>
      <p:ext uri="{BB962C8B-B14F-4D97-AF65-F5344CB8AC3E}">
        <p14:creationId xmlns:p14="http://schemas.microsoft.com/office/powerpoint/2010/main" val="3857742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recomendación actual de la </a:t>
            </a:r>
            <a:r>
              <a:rPr lang="es-ES" sz="1800" b="0" i="0" u="none" strike="noStrike" baseline="0" dirty="0" err="1">
                <a:solidFill>
                  <a:srgbClr val="2C4F61"/>
                </a:solidFill>
                <a:latin typeface="Gilroy-Regular"/>
              </a:rPr>
              <a:t>Difficult</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Airway</a:t>
            </a:r>
            <a:r>
              <a:rPr lang="es-ES" sz="1800" b="0" i="0" u="none" strike="noStrike" baseline="0" dirty="0">
                <a:solidFill>
                  <a:srgbClr val="2C4F61"/>
                </a:solidFill>
                <a:latin typeface="Gilroy-Regular"/>
              </a:rPr>
              <a:t> </a:t>
            </a:r>
            <a:r>
              <a:rPr lang="en-US" sz="1800" b="0" i="0" u="none" strike="noStrike" baseline="0" dirty="0">
                <a:solidFill>
                  <a:srgbClr val="2C4F61"/>
                </a:solidFill>
                <a:latin typeface="Gilroy-Regular"/>
              </a:rPr>
              <a:t>Society y del Journal of Anesthesiology es </a:t>
            </a:r>
            <a:r>
              <a:rPr lang="en-US" sz="1800" b="0" i="0" u="none" strike="noStrike" baseline="0" dirty="0" err="1">
                <a:solidFill>
                  <a:srgbClr val="2C4F61"/>
                </a:solidFill>
                <a:latin typeface="Gilroy-Regular"/>
              </a:rPr>
              <a:t>suministrar</a:t>
            </a:r>
            <a:r>
              <a:rPr lang="en-US" sz="1800" b="0" i="0" u="none" strike="noStrike" baseline="0" dirty="0">
                <a:solidFill>
                  <a:srgbClr val="2C4F61"/>
                </a:solidFill>
                <a:latin typeface="Gilroy-Regular"/>
              </a:rPr>
              <a:t> &gt;15 LPM de </a:t>
            </a:r>
            <a:r>
              <a:rPr lang="en-US" sz="1800" b="0" i="0" u="none" strike="noStrike" baseline="0" dirty="0" err="1">
                <a:solidFill>
                  <a:srgbClr val="2C4F61"/>
                </a:solidFill>
                <a:latin typeface="Gilroy-Regular"/>
              </a:rPr>
              <a:t>oxígeno</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durante</a:t>
            </a:r>
            <a:r>
              <a:rPr lang="en-US" sz="1800" b="0" i="0" u="none" strike="noStrike" baseline="0" dirty="0">
                <a:solidFill>
                  <a:srgbClr val="2C4F61"/>
                </a:solidFill>
                <a:latin typeface="Gilroy-Regular"/>
              </a:rPr>
              <a:t> la </a:t>
            </a:r>
            <a:r>
              <a:rPr lang="es-ES" sz="1800" b="0" i="0" u="none" strike="noStrike" baseline="0" dirty="0">
                <a:solidFill>
                  <a:srgbClr val="2C4F61"/>
                </a:solidFill>
                <a:latin typeface="Gilroy-Regular"/>
              </a:rPr>
              <a:t>intubación traqueal en pacientes con factores de riesgo conocidos de ventilación o intubación difícil a fin de evitar la desaturación importante </a:t>
            </a:r>
            <a:r>
              <a:rPr lang="en-US" sz="1800" b="0" i="0" u="none" strike="noStrike" baseline="0" dirty="0">
                <a:solidFill>
                  <a:srgbClr val="2C4F61"/>
                </a:solidFill>
                <a:latin typeface="Gilroy-Regular"/>
              </a:rPr>
              <a:t>de oxígeno.24,46</a:t>
            </a:r>
          </a:p>
          <a:p>
            <a:pPr algn="l"/>
            <a:r>
              <a:rPr lang="en-US" sz="1800" b="0" i="0" u="none" strike="noStrike" baseline="0" dirty="0">
                <a:solidFill>
                  <a:srgbClr val="2C4F61"/>
                </a:solidFill>
                <a:latin typeface="Gilroy-Regular"/>
              </a:rPr>
              <a:t> Por lo tanto, </a:t>
            </a:r>
            <a:r>
              <a:rPr lang="en-US" sz="1800" b="0" i="0" u="none" strike="noStrike" baseline="0" dirty="0" err="1">
                <a:solidFill>
                  <a:srgbClr val="2C4F61"/>
                </a:solidFill>
                <a:latin typeface="Gilroy-Regular"/>
              </a:rPr>
              <a:t>recomendamos</a:t>
            </a:r>
            <a:r>
              <a:rPr lang="en-US" sz="1800" b="0" i="0" u="none" strike="noStrike" baseline="0" dirty="0">
                <a:solidFill>
                  <a:srgbClr val="2C4F61"/>
                </a:solidFill>
                <a:latin typeface="Gilroy-Regular"/>
              </a:rPr>
              <a:t> </a:t>
            </a:r>
            <a:r>
              <a:rPr lang="es-ES" sz="1800" b="0" i="0" u="none" strike="noStrike" baseline="0" dirty="0">
                <a:solidFill>
                  <a:srgbClr val="2C4F61"/>
                </a:solidFill>
                <a:latin typeface="Gilroy-Regular"/>
              </a:rPr>
              <a:t>utilizar el dispositivo SuperNO2VA™ en pacientes con &gt;1 de los factores de riesgo que se indican a continuación para la </a:t>
            </a:r>
            <a:r>
              <a:rPr lang="es-ES" sz="1800" b="0" i="0" u="none" strike="noStrike" baseline="0" dirty="0" err="1">
                <a:solidFill>
                  <a:srgbClr val="2C4F61"/>
                </a:solidFill>
                <a:latin typeface="Gilroy-Regular"/>
              </a:rPr>
              <a:t>preoxigenación</a:t>
            </a:r>
            <a:r>
              <a:rPr lang="es-ES" sz="1800" b="0" i="0" u="none" strike="noStrike" baseline="0" dirty="0">
                <a:solidFill>
                  <a:srgbClr val="2C4F61"/>
                </a:solidFill>
                <a:latin typeface="Gilroy-Regular"/>
              </a:rPr>
              <a:t> durante la inducción de la anestesia general y la oxigenación </a:t>
            </a:r>
            <a:r>
              <a:rPr lang="es-ES" sz="1800" b="0" i="0" u="none" strike="noStrike" baseline="0" dirty="0" err="1">
                <a:solidFill>
                  <a:srgbClr val="2C4F61"/>
                </a:solidFill>
                <a:latin typeface="Gilroy-Regular"/>
              </a:rPr>
              <a:t>apnéica</a:t>
            </a:r>
            <a:r>
              <a:rPr lang="es-ES" sz="1800" b="0" i="0" u="none" strike="noStrike" baseline="0" dirty="0">
                <a:solidFill>
                  <a:srgbClr val="2C4F61"/>
                </a:solidFill>
                <a:latin typeface="Gilroy-Regular"/>
              </a:rPr>
              <a:t> al intentar la ventilación o </a:t>
            </a:r>
            <a:r>
              <a:rPr lang="en-US" sz="1800" b="0" i="0" u="none" strike="noStrike" baseline="0" dirty="0" err="1">
                <a:solidFill>
                  <a:srgbClr val="2C4F61"/>
                </a:solidFill>
                <a:latin typeface="Gilroy-Regular"/>
              </a:rPr>
              <a:t>intubación</a:t>
            </a:r>
            <a:r>
              <a:rPr lang="en-US" sz="1800" b="0" i="0" u="none" strike="noStrike" baseline="0" dirty="0">
                <a:solidFill>
                  <a:srgbClr val="2C4F61"/>
                </a:solidFill>
                <a:latin typeface="Gilroy-Regular"/>
              </a:rPr>
              <a:t>:</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142203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2433557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93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Se ha demostrado que la obesidad mórbida aumenta de forma considerable el riesgo de hipoxemia durante la intubación endotraqueal, así como durante los procedimientos con sedación.15  </a:t>
            </a:r>
          </a:p>
          <a:p>
            <a:pPr algn="l"/>
            <a:r>
              <a:rPr lang="es-ES" sz="1800" b="0" i="0" u="none" strike="noStrike" baseline="0" dirty="0">
                <a:solidFill>
                  <a:srgbClr val="2C4F61"/>
                </a:solidFill>
                <a:latin typeface="Gilroy-Regular"/>
              </a:rPr>
              <a:t>y que la incidencia de la desaturación de oxígeno es de hasta el 47 %.16</a:t>
            </a:r>
            <a:endParaRPr lang="en-US" dirty="0"/>
          </a:p>
        </p:txBody>
      </p:sp>
    </p:spTree>
    <p:extLst>
      <p:ext uri="{BB962C8B-B14F-4D97-AF65-F5344CB8AC3E}">
        <p14:creationId xmlns:p14="http://schemas.microsoft.com/office/powerpoint/2010/main" val="96336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err="1">
                <a:solidFill>
                  <a:srgbClr val="2C4F61"/>
                </a:solidFill>
                <a:latin typeface="Gilroy-Regular"/>
              </a:rPr>
              <a:t>En</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los</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pacientes</a:t>
            </a:r>
            <a:r>
              <a:rPr lang="en-US" sz="1800" b="0" i="0" u="none" strike="noStrike" baseline="0" dirty="0">
                <a:solidFill>
                  <a:srgbClr val="2C4F61"/>
                </a:solidFill>
                <a:latin typeface="Gilroy-Regular"/>
              </a:rPr>
              <a:t> con AOS la </a:t>
            </a:r>
            <a:r>
              <a:rPr lang="es-ES" sz="1800" b="0" i="0" u="none" strike="noStrike" baseline="0" dirty="0">
                <a:solidFill>
                  <a:srgbClr val="2C4F61"/>
                </a:solidFill>
                <a:latin typeface="Gilroy-Regular"/>
              </a:rPr>
              <a:t>hipercapnia e hipoxemia crónicas pueden conducir , con el tiempo, a un grado de respuesta reducido del centro respiratorio normal</a:t>
            </a:r>
          </a:p>
          <a:p>
            <a:pPr algn="l"/>
            <a:r>
              <a:rPr lang="es-ES" sz="1800" b="0" i="0" u="none" strike="noStrike" baseline="0" dirty="0">
                <a:solidFill>
                  <a:srgbClr val="2C4F61"/>
                </a:solidFill>
                <a:latin typeface="Gilroy-Regular"/>
              </a:rPr>
              <a:t>Esto conduce a niveles de pCO2 crónicamente elevados al inicio y a un grado de respuesta todavía más reducido bajo anestesia</a:t>
            </a:r>
            <a:endParaRPr lang="de-DE" dirty="0"/>
          </a:p>
        </p:txBody>
      </p:sp>
    </p:spTree>
    <p:extLst>
      <p:ext uri="{BB962C8B-B14F-4D97-AF65-F5344CB8AC3E}">
        <p14:creationId xmlns:p14="http://schemas.microsoft.com/office/powerpoint/2010/main" val="175470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sngStrike" baseline="0" dirty="0" err="1">
                <a:solidFill>
                  <a:srgbClr val="2C4F61"/>
                </a:solidFill>
                <a:latin typeface="Gilroy-Regular"/>
              </a:rPr>
              <a:t>Estos</a:t>
            </a:r>
            <a:r>
              <a:rPr lang="en-US" sz="1800" b="0" i="0" u="none" strike="sngStrike" baseline="0" dirty="0">
                <a:solidFill>
                  <a:srgbClr val="2C4F61"/>
                </a:solidFill>
                <a:latin typeface="Gilroy-Regular"/>
              </a:rPr>
              <a:t> </a:t>
            </a:r>
            <a:r>
              <a:rPr lang="es-ES" sz="1800" b="0" i="0" u="none" strike="sngStrike" baseline="0" dirty="0">
                <a:solidFill>
                  <a:srgbClr val="2C4F61"/>
                </a:solidFill>
                <a:latin typeface="Gilroy-Regular"/>
              </a:rPr>
              <a:t>pacientes tienen un riesgo muy alto de presentar una desaturación de oxígeno una vez que se induce la sedación, ya que tienen mucho menos oxígeno </a:t>
            </a:r>
            <a:r>
              <a:rPr lang="en-US" sz="1800" b="0" i="0" u="none" strike="sngStrike" baseline="0" dirty="0" err="1">
                <a:solidFill>
                  <a:srgbClr val="2C4F61"/>
                </a:solidFill>
                <a:latin typeface="Gilroy-Regular"/>
              </a:rPr>
              <a:t>almacenado</a:t>
            </a:r>
            <a:r>
              <a:rPr lang="en-US" sz="1800" b="0" i="0" u="none" strike="sngStrike" baseline="0" dirty="0">
                <a:solidFill>
                  <a:srgbClr val="2C4F61"/>
                </a:solidFill>
                <a:latin typeface="Gilroy-Regular"/>
              </a:rPr>
              <a:t> </a:t>
            </a:r>
            <a:r>
              <a:rPr lang="en-US" sz="1800" b="0" i="0" u="none" strike="sngStrike" baseline="0" dirty="0" err="1">
                <a:solidFill>
                  <a:srgbClr val="2C4F61"/>
                </a:solidFill>
                <a:latin typeface="Gilroy-Regular"/>
              </a:rPr>
              <a:t>en</a:t>
            </a:r>
            <a:r>
              <a:rPr lang="en-US" sz="1800" b="0" i="0" u="none" strike="sngStrike" baseline="0" dirty="0">
                <a:solidFill>
                  <a:srgbClr val="2C4F61"/>
                </a:solidFill>
                <a:latin typeface="Gilroy-Regular"/>
              </a:rPr>
              <a:t> </a:t>
            </a:r>
            <a:r>
              <a:rPr lang="en-US" sz="1800" b="0" i="0" u="none" strike="sngStrike" baseline="0" dirty="0" err="1">
                <a:solidFill>
                  <a:srgbClr val="2C4F61"/>
                </a:solidFill>
                <a:latin typeface="Gilroy-Regular"/>
              </a:rPr>
              <a:t>los</a:t>
            </a:r>
            <a:r>
              <a:rPr lang="en-US" sz="1800" b="0" i="0" u="none" strike="sngStrike" baseline="0" dirty="0">
                <a:solidFill>
                  <a:srgbClr val="2C4F61"/>
                </a:solidFill>
                <a:latin typeface="Gilroy-Regular"/>
              </a:rPr>
              <a:t> </a:t>
            </a:r>
            <a:r>
              <a:rPr lang="en-US" sz="1800" b="0" i="0" u="none" strike="sngStrike" baseline="0" dirty="0" err="1">
                <a:solidFill>
                  <a:srgbClr val="2C4F61"/>
                </a:solidFill>
                <a:latin typeface="Gilroy-Regular"/>
              </a:rPr>
              <a:t>alvéolos</a:t>
            </a:r>
            <a:r>
              <a:rPr lang="en-US" sz="1800" b="0" i="0" u="none" strike="sngStrike" baseline="0" dirty="0">
                <a:solidFill>
                  <a:srgbClr val="2C4F61"/>
                </a:solidFill>
                <a:latin typeface="Gilroy-Regular"/>
              </a:rPr>
              <a:t>.</a:t>
            </a:r>
            <a:endParaRPr lang="en-US" u="none" strike="sngStrike" dirty="0"/>
          </a:p>
        </p:txBody>
      </p:sp>
    </p:spTree>
    <p:extLst>
      <p:ext uri="{BB962C8B-B14F-4D97-AF65-F5344CB8AC3E}">
        <p14:creationId xmlns:p14="http://schemas.microsoft.com/office/powerpoint/2010/main" val="68236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situación más peligrosa en todos los casos de manejo de las vías respiratorias</a:t>
            </a:r>
          </a:p>
          <a:p>
            <a:pPr algn="l"/>
            <a:endParaRPr lang="es-ES" strike="sngStrike" dirty="0"/>
          </a:p>
          <a:p>
            <a:pPr algn="l"/>
            <a:r>
              <a:rPr lang="es-ES" strike="sngStrike" dirty="0"/>
              <a:t>Para evitar esta situación potencialmente mortal, se examinan las vías respiratorias del paciente en busca de factores de riesgo concretos que estén asociados con una ventilación con mascarilla difícil y con una intubación difícil.22</a:t>
            </a:r>
            <a:endParaRPr lang="en-US" strike="sngStrike" dirty="0"/>
          </a:p>
        </p:txBody>
      </p:sp>
    </p:spTree>
    <p:extLst>
      <p:ext uri="{BB962C8B-B14F-4D97-AF65-F5344CB8AC3E}">
        <p14:creationId xmlns:p14="http://schemas.microsoft.com/office/powerpoint/2010/main" val="59522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dirty="0"/>
              <a:t>La ventilación difícil se define como la imposibilidad de un anestesista formado de mantener la saturación del oxígeno &gt; 90 % con una mascarilla facial para la ventilación y oxígeno inspirado al 100 %.22</a:t>
            </a:r>
            <a:endParaRPr lang="en-US" dirty="0"/>
          </a:p>
        </p:txBody>
      </p:sp>
    </p:spTree>
    <p:extLst>
      <p:ext uri="{BB962C8B-B14F-4D97-AF65-F5344CB8AC3E}">
        <p14:creationId xmlns:p14="http://schemas.microsoft.com/office/powerpoint/2010/main" val="4089847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Slide" preserve="1" userDrawn="1">
  <p:cSld name="Dos and Donts">
    <p:spTree>
      <p:nvGrpSpPr>
        <p:cNvPr id="1" name="Shape 230"/>
        <p:cNvGrpSpPr/>
        <p:nvPr/>
      </p:nvGrpSpPr>
      <p:grpSpPr>
        <a:xfrm>
          <a:off x="0" y="0"/>
          <a:ext cx="0" cy="0"/>
          <a:chOff x="0" y="0"/>
          <a:chExt cx="0" cy="0"/>
        </a:xfrm>
      </p:grpSpPr>
      <p:sp>
        <p:nvSpPr>
          <p:cNvPr id="231" name="Google Shape;231;p35"/>
          <p:cNvSpPr txBox="1">
            <a:spLocks noGrp="1"/>
          </p:cNvSpPr>
          <p:nvPr>
            <p:ph type="title" hasCustomPrompt="1"/>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PPT TEMPLATE DO’S &amp; DON’TS</a:t>
            </a:r>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graphicFrame>
        <p:nvGraphicFramePr>
          <p:cNvPr id="3" name="Table 3">
            <a:extLst>
              <a:ext uri="{FF2B5EF4-FFF2-40B4-BE49-F238E27FC236}">
                <a16:creationId xmlns:a16="http://schemas.microsoft.com/office/drawing/2014/main" id="{EAAB7FA3-9676-974C-AA25-E340E2336616}"/>
              </a:ext>
            </a:extLst>
          </p:cNvPr>
          <p:cNvGraphicFramePr>
            <a:graphicFrameLocks noGrp="1"/>
          </p:cNvGraphicFramePr>
          <p:nvPr userDrawn="1">
            <p:extLst>
              <p:ext uri="{D42A27DB-BD31-4B8C-83A1-F6EECF244321}">
                <p14:modId xmlns:p14="http://schemas.microsoft.com/office/powerpoint/2010/main" val="4063432735"/>
              </p:ext>
            </p:extLst>
          </p:nvPr>
        </p:nvGraphicFramePr>
        <p:xfrm>
          <a:off x="566398" y="1298315"/>
          <a:ext cx="13133542" cy="5772075"/>
        </p:xfrm>
        <a:graphic>
          <a:graphicData uri="http://schemas.openxmlformats.org/drawingml/2006/table">
            <a:tbl>
              <a:tblPr firstRow="1" bandRow="1">
                <a:tableStyleId>{6241E120-B410-4F24-8584-A7FE96D67CB5}</a:tableStyleId>
              </a:tblPr>
              <a:tblGrid>
                <a:gridCol w="6566771">
                  <a:extLst>
                    <a:ext uri="{9D8B030D-6E8A-4147-A177-3AD203B41FA5}">
                      <a16:colId xmlns:a16="http://schemas.microsoft.com/office/drawing/2014/main" val="2161270691"/>
                    </a:ext>
                  </a:extLst>
                </a:gridCol>
                <a:gridCol w="6566771">
                  <a:extLst>
                    <a:ext uri="{9D8B030D-6E8A-4147-A177-3AD203B41FA5}">
                      <a16:colId xmlns:a16="http://schemas.microsoft.com/office/drawing/2014/main" val="355741433"/>
                    </a:ext>
                  </a:extLst>
                </a:gridCol>
              </a:tblGrid>
              <a:tr h="563103">
                <a:tc>
                  <a:txBody>
                    <a:bodyPr/>
                    <a:lstStyle/>
                    <a:p>
                      <a:r>
                        <a:rPr lang="en-US" sz="3200">
                          <a:latin typeface="Calibri" panose="020F0502020204030204" pitchFamily="34" charset="0"/>
                          <a:cs typeface="Calibri" panose="020F0502020204030204" pitchFamily="34" charset="0"/>
                        </a:rPr>
                        <a:t>DO’s</a:t>
                      </a:r>
                    </a:p>
                  </a:txBody>
                  <a:tcPr>
                    <a:lnR w="12700" cap="flat" cmpd="sng" algn="ctr">
                      <a:solidFill>
                        <a:schemeClr val="accent6"/>
                      </a:solidFill>
                      <a:prstDash val="solid"/>
                      <a:round/>
                      <a:headEnd type="none" w="med" len="med"/>
                      <a:tailEnd type="none" w="med" len="med"/>
                    </a:lnR>
                  </a:tcPr>
                </a:tc>
                <a:tc>
                  <a:txBody>
                    <a:bodyPr/>
                    <a:lstStyle/>
                    <a:p>
                      <a:r>
                        <a:rPr lang="en-US" sz="3200"/>
                        <a:t>DON’T</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49567333"/>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Calibri font</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EVER use gray font as it it difficult for your viewers to read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450358952"/>
                  </a:ext>
                </a:extLst>
              </a:tr>
              <a:tr h="211617">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the  “Theme Colors” shown at the TOP of the color palette (not “Standard Colors”).  Pictured below is the Vyaire Color Palette</a:t>
                      </a: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600">
                        <a:solidFill>
                          <a:schemeClr val="accent6"/>
                        </a:solidFill>
                        <a:latin typeface="Calibri" panose="020F0502020204030204" pitchFamily="34" charset="0"/>
                        <a:cs typeface="Calibri" panose="020F050202020403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for titles, sub-titles or headlines </a:t>
                      </a:r>
                    </a:p>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on any dark or colored</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626124589"/>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Vyaire dark blue (last blue on the right – Indigo, Accent 6) for primary body copy and headlines/titles</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Delete slides from the Slide Master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236573266"/>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Choose the slides that align with your presentation content</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9526690"/>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slide outline to help organize your presentation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581890488"/>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Add a footer using Calibri 10pt font if necessary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40425542"/>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Change the font to Calibri, Indigo Accent 6 when inserting a table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629874090"/>
                  </a:ext>
                </a:extLst>
              </a:tr>
            </a:tbl>
          </a:graphicData>
        </a:graphic>
      </p:graphicFrame>
      <p:pic>
        <p:nvPicPr>
          <p:cNvPr id="5" name="Picture 4" descr="Graphical user interface&#10;&#10;Description automatically generated with medium confidence">
            <a:extLst>
              <a:ext uri="{FF2B5EF4-FFF2-40B4-BE49-F238E27FC236}">
                <a16:creationId xmlns:a16="http://schemas.microsoft.com/office/drawing/2014/main" id="{EA887BFB-8CD1-9947-92E9-3A8ED6A5D9FD}"/>
              </a:ext>
            </a:extLst>
          </p:cNvPr>
          <p:cNvPicPr>
            <a:picLocks noChangeAspect="1"/>
          </p:cNvPicPr>
          <p:nvPr userDrawn="1"/>
        </p:nvPicPr>
        <p:blipFill>
          <a:blip r:embed="rId3"/>
          <a:stretch>
            <a:fillRect/>
          </a:stretch>
        </p:blipFill>
        <p:spPr>
          <a:xfrm>
            <a:off x="2138289" y="3068827"/>
            <a:ext cx="2582649" cy="1045973"/>
          </a:xfrm>
          <a:prstGeom prst="rect">
            <a:avLst/>
          </a:prstGeom>
          <a:effectLst>
            <a:glow rad="63500">
              <a:schemeClr val="accent3">
                <a:satMod val="175000"/>
                <a:alpha val="40000"/>
              </a:schemeClr>
            </a:glow>
          </a:effectLst>
        </p:spPr>
      </p:pic>
      <p:sp>
        <p:nvSpPr>
          <p:cNvPr id="7" name="Google Shape;231;p35">
            <a:extLst>
              <a:ext uri="{FF2B5EF4-FFF2-40B4-BE49-F238E27FC236}">
                <a16:creationId xmlns:a16="http://schemas.microsoft.com/office/drawing/2014/main" id="{E9D7AF3D-2098-7449-9E16-FE8DC787E305}"/>
              </a:ext>
            </a:extLst>
          </p:cNvPr>
          <p:cNvSpPr txBox="1">
            <a:spLocks/>
          </p:cNvSpPr>
          <p:nvPr userDrawn="1"/>
        </p:nvSpPr>
        <p:spPr>
          <a:xfrm>
            <a:off x="566399" y="7262348"/>
            <a:ext cx="13133542" cy="43815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i="1">
                <a:solidFill>
                  <a:schemeClr val="accent2"/>
                </a:solidFill>
              </a:rPr>
              <a:t>This slide is not for presentation purposes</a:t>
            </a:r>
          </a:p>
        </p:txBody>
      </p:sp>
    </p:spTree>
    <p:extLst>
      <p:ext uri="{BB962C8B-B14F-4D97-AF65-F5344CB8AC3E}">
        <p14:creationId xmlns:p14="http://schemas.microsoft.com/office/powerpoint/2010/main" val="182592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52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grpSp>
        <p:nvGrpSpPr>
          <p:cNvPr id="9" name="Group 8">
            <a:extLst>
              <a:ext uri="{FF2B5EF4-FFF2-40B4-BE49-F238E27FC236}">
                <a16:creationId xmlns:a16="http://schemas.microsoft.com/office/drawing/2014/main" id="{3A33665A-7717-CD4C-BB2C-455C28AB1D87}"/>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CE9E4AFC-8ECA-E048-93F8-912143CA15C3}"/>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BEF64DE-B9E4-BB4C-AB3E-1BA5FB46F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37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BA83E57-5D55-ED4B-A3BE-FA93BBD69538}"/>
              </a:ext>
            </a:extLst>
          </p:cNvPr>
          <p:cNvGrpSpPr/>
          <p:nvPr userDrawn="1"/>
        </p:nvGrpSpPr>
        <p:grpSpPr>
          <a:xfrm>
            <a:off x="8010876" y="3809"/>
            <a:ext cx="6628129" cy="8229598"/>
            <a:chOff x="8010876" y="3809"/>
            <a:chExt cx="6628129" cy="8229598"/>
          </a:xfrm>
        </p:grpSpPr>
        <p:sp>
          <p:nvSpPr>
            <p:cNvPr id="37" name="Graphic 13">
              <a:extLst>
                <a:ext uri="{FF2B5EF4-FFF2-40B4-BE49-F238E27FC236}">
                  <a16:creationId xmlns:a16="http://schemas.microsoft.com/office/drawing/2014/main" id="{3266E555-EEB8-7D45-A230-750FD9623DF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8" name="Graphic 13">
              <a:extLst>
                <a:ext uri="{FF2B5EF4-FFF2-40B4-BE49-F238E27FC236}">
                  <a16:creationId xmlns:a16="http://schemas.microsoft.com/office/drawing/2014/main" id="{1CCD61EB-280D-0B4E-9E9B-C8B3C4C2DD6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5" name="Google Shape;80;p31">
            <a:extLst>
              <a:ext uri="{FF2B5EF4-FFF2-40B4-BE49-F238E27FC236}">
                <a16:creationId xmlns:a16="http://schemas.microsoft.com/office/drawing/2014/main" id="{C41F9EAE-8F77-714D-8C55-0B5C122EB7B4}"/>
              </a:ext>
            </a:extLst>
          </p:cNvPr>
          <p:cNvSpPr txBox="1"/>
          <p:nvPr userDrawn="1"/>
        </p:nvSpPr>
        <p:spPr>
          <a:xfrm>
            <a:off x="546521" y="445053"/>
            <a:ext cx="13133540" cy="583230"/>
          </a:xfrm>
          <a:prstGeom prst="rect">
            <a:avLst/>
          </a:prstGeom>
          <a:noFill/>
          <a:ln>
            <a:noFill/>
          </a:ln>
        </p:spPr>
        <p:txBody>
          <a:bodyPr spcFirstLastPara="1" wrap="square" lIns="0" tIns="12700" rIns="0" bIns="0" anchor="t" anchorCtr="0">
            <a:noAutofit/>
          </a:bodyPr>
          <a:lstStyle/>
          <a:p>
            <a:pPr marL="0" marR="0" lvl="0" indent="0" algn="l" rtl="0">
              <a:lnSpc>
                <a:spcPct val="90000"/>
              </a:lnSpc>
              <a:spcBef>
                <a:spcPts val="0"/>
              </a:spcBef>
              <a:spcAft>
                <a:spcPts val="0"/>
              </a:spcAft>
              <a:buClr>
                <a:srgbClr val="EA0029"/>
              </a:buClr>
              <a:buSzPts val="3600"/>
              <a:buFont typeface="Calibri"/>
              <a:buNone/>
            </a:pPr>
            <a:r>
              <a:rPr lang="en-US" sz="3600" b="1" i="0" u="none" strike="noStrike" cap="none">
                <a:solidFill>
                  <a:schemeClr val="accent6"/>
                </a:solidFill>
                <a:latin typeface="Calibri"/>
                <a:ea typeface="Calibri"/>
                <a:cs typeface="Calibri"/>
                <a:sym typeface="Calibri"/>
              </a:rPr>
              <a:t>Executive Summary</a:t>
            </a:r>
            <a:endParaRPr sz="1400" b="0" i="0" u="none" strike="noStrike" cap="none">
              <a:solidFill>
                <a:srgbClr val="000000"/>
              </a:solidFill>
              <a:latin typeface="Arial"/>
              <a:ea typeface="Arial"/>
              <a:cs typeface="Arial"/>
              <a:sym typeface="Arial"/>
            </a:endParaRPr>
          </a:p>
        </p:txBody>
      </p:sp>
      <p:sp>
        <p:nvSpPr>
          <p:cNvPr id="6" name="Google Shape;81;p31">
            <a:extLst>
              <a:ext uri="{FF2B5EF4-FFF2-40B4-BE49-F238E27FC236}">
                <a16:creationId xmlns:a16="http://schemas.microsoft.com/office/drawing/2014/main" id="{78597839-5E33-B74B-A6E9-B004123D9104}"/>
              </a:ext>
            </a:extLst>
          </p:cNvPr>
          <p:cNvSpPr/>
          <p:nvPr userDrawn="1"/>
        </p:nvSpPr>
        <p:spPr>
          <a:xfrm>
            <a:off x="0" y="1678069"/>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Who is your target customer &amp; segment?</a:t>
            </a:r>
            <a:endParaRPr/>
          </a:p>
        </p:txBody>
      </p:sp>
      <p:sp>
        <p:nvSpPr>
          <p:cNvPr id="7" name="Google Shape;82;p31">
            <a:extLst>
              <a:ext uri="{FF2B5EF4-FFF2-40B4-BE49-F238E27FC236}">
                <a16:creationId xmlns:a16="http://schemas.microsoft.com/office/drawing/2014/main" id="{42E9E49D-40D2-A94E-819F-13A984360335}"/>
              </a:ext>
            </a:extLst>
          </p:cNvPr>
          <p:cNvSpPr/>
          <p:nvPr userDrawn="1"/>
        </p:nvSpPr>
        <p:spPr>
          <a:xfrm>
            <a:off x="0" y="2903241"/>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Customer problem statement</a:t>
            </a:r>
            <a:endParaRPr/>
          </a:p>
        </p:txBody>
      </p:sp>
      <p:sp>
        <p:nvSpPr>
          <p:cNvPr id="8" name="Google Shape;83;p31">
            <a:extLst>
              <a:ext uri="{FF2B5EF4-FFF2-40B4-BE49-F238E27FC236}">
                <a16:creationId xmlns:a16="http://schemas.microsoft.com/office/drawing/2014/main" id="{5906B5CF-83E9-0143-AFCA-68673E1231AD}"/>
              </a:ext>
            </a:extLst>
          </p:cNvPr>
          <p:cNvSpPr/>
          <p:nvPr userDrawn="1"/>
        </p:nvSpPr>
        <p:spPr>
          <a:xfrm>
            <a:off x="-1" y="4241692"/>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Proposed solution</a:t>
            </a:r>
            <a:endParaRPr/>
          </a:p>
        </p:txBody>
      </p:sp>
      <p:sp>
        <p:nvSpPr>
          <p:cNvPr id="9" name="Google Shape;84;p31">
            <a:extLst>
              <a:ext uri="{FF2B5EF4-FFF2-40B4-BE49-F238E27FC236}">
                <a16:creationId xmlns:a16="http://schemas.microsoft.com/office/drawing/2014/main" id="{475CCAC6-6E5B-9C4C-9872-9150066ADE64}"/>
              </a:ext>
            </a:extLst>
          </p:cNvPr>
          <p:cNvSpPr/>
          <p:nvPr userDrawn="1"/>
        </p:nvSpPr>
        <p:spPr>
          <a:xfrm flipH="1">
            <a:off x="6625652" y="1678069"/>
            <a:ext cx="8004746" cy="363458"/>
          </a:xfrm>
          <a:prstGeom prst="round1Rect">
            <a:avLst>
              <a:gd name="adj" fmla="val 16667"/>
            </a:avLst>
          </a:prstGeom>
          <a:solidFill>
            <a:schemeClr val="accent3"/>
          </a:solidFill>
          <a:ln w="25400" cap="flat" cmpd="sng">
            <a:solidFill>
              <a:srgbClr val="484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Key Actions</a:t>
            </a:r>
            <a:endParaRPr/>
          </a:p>
        </p:txBody>
      </p:sp>
      <p:sp>
        <p:nvSpPr>
          <p:cNvPr id="10" name="Google Shape;85;p31">
            <a:extLst>
              <a:ext uri="{FF2B5EF4-FFF2-40B4-BE49-F238E27FC236}">
                <a16:creationId xmlns:a16="http://schemas.microsoft.com/office/drawing/2014/main" id="{92966B80-2318-B340-9374-FD5E4344D091}"/>
              </a:ext>
            </a:extLst>
          </p:cNvPr>
          <p:cNvSpPr/>
          <p:nvPr userDrawn="1"/>
        </p:nvSpPr>
        <p:spPr>
          <a:xfrm>
            <a:off x="299803" y="7650946"/>
            <a:ext cx="6804184" cy="2023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86;p31">
            <a:extLst>
              <a:ext uri="{FF2B5EF4-FFF2-40B4-BE49-F238E27FC236}">
                <a16:creationId xmlns:a16="http://schemas.microsoft.com/office/drawing/2014/main" id="{9CFA1588-F8C2-9F4E-915E-7D765D985B82}"/>
              </a:ext>
            </a:extLst>
          </p:cNvPr>
          <p:cNvSpPr/>
          <p:nvPr userDrawn="1"/>
        </p:nvSpPr>
        <p:spPr>
          <a:xfrm>
            <a:off x="0" y="5986690"/>
            <a:ext cx="6265888" cy="1454046"/>
          </a:xfrm>
          <a:prstGeom prst="round1Rect">
            <a:avLst>
              <a:gd name="adj" fmla="val 16667"/>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Health Economics:  Outcomes / Access</a:t>
            </a:r>
            <a:endParaRPr/>
          </a:p>
        </p:txBody>
      </p:sp>
      <p:graphicFrame>
        <p:nvGraphicFramePr>
          <p:cNvPr id="12" name="Google Shape;87;p31">
            <a:extLst>
              <a:ext uri="{FF2B5EF4-FFF2-40B4-BE49-F238E27FC236}">
                <a16:creationId xmlns:a16="http://schemas.microsoft.com/office/drawing/2014/main" id="{D7306F7A-D601-8A48-B5AB-8AF8EEA5A83F}"/>
              </a:ext>
            </a:extLst>
          </p:cNvPr>
          <p:cNvGraphicFramePr/>
          <p:nvPr userDrawn="1">
            <p:extLst>
              <p:ext uri="{D42A27DB-BD31-4B8C-83A1-F6EECF244321}">
                <p14:modId xmlns:p14="http://schemas.microsoft.com/office/powerpoint/2010/main" val="151210183"/>
              </p:ext>
            </p:extLst>
          </p:nvPr>
        </p:nvGraphicFramePr>
        <p:xfrm>
          <a:off x="6625650" y="4844786"/>
          <a:ext cx="8004750" cy="2595950"/>
        </p:xfrm>
        <a:graphic>
          <a:graphicData uri="http://schemas.openxmlformats.org/drawingml/2006/table">
            <a:tbl>
              <a:tblPr firstRow="1" bandRow="1">
                <a:noFill/>
                <a:tableStyleId>{6241E120-B410-4F24-8584-A7FE96D67CB5}</a:tableStyleId>
              </a:tblPr>
              <a:tblGrid>
                <a:gridCol w="1768850">
                  <a:extLst>
                    <a:ext uri="{9D8B030D-6E8A-4147-A177-3AD203B41FA5}">
                      <a16:colId xmlns:a16="http://schemas.microsoft.com/office/drawing/2014/main" val="20000"/>
                    </a:ext>
                  </a:extLst>
                </a:gridCol>
                <a:gridCol w="396125">
                  <a:extLst>
                    <a:ext uri="{9D8B030D-6E8A-4147-A177-3AD203B41FA5}">
                      <a16:colId xmlns:a16="http://schemas.microsoft.com/office/drawing/2014/main" val="20001"/>
                    </a:ext>
                  </a:extLst>
                </a:gridCol>
                <a:gridCol w="5839775">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None/>
                      </a:pPr>
                      <a:r>
                        <a:rPr lang="en-US" sz="1400" u="none" strike="noStrike" cap="none"/>
                        <a:t>Financials &amp; Timing</a:t>
                      </a:r>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sp>
        <p:nvSpPr>
          <p:cNvPr id="15" name="Google Shape;90;p31">
            <a:extLst>
              <a:ext uri="{FF2B5EF4-FFF2-40B4-BE49-F238E27FC236}">
                <a16:creationId xmlns:a16="http://schemas.microsoft.com/office/drawing/2014/main" id="{12763BF6-3D07-EF41-83D8-9184F12F640F}"/>
              </a:ext>
            </a:extLst>
          </p:cNvPr>
          <p:cNvSpPr txBox="1">
            <a:spLocks noGrp="1"/>
          </p:cNvSpPr>
          <p:nvPr>
            <p:ph type="body" idx="3"/>
          </p:nvPr>
        </p:nvSpPr>
        <p:spPr>
          <a:xfrm>
            <a:off x="158256" y="3275704"/>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Google Shape;91;p31">
            <a:extLst>
              <a:ext uri="{FF2B5EF4-FFF2-40B4-BE49-F238E27FC236}">
                <a16:creationId xmlns:a16="http://schemas.microsoft.com/office/drawing/2014/main" id="{554ED050-A23F-2A46-A0AC-148567BCE7E0}"/>
              </a:ext>
            </a:extLst>
          </p:cNvPr>
          <p:cNvSpPr txBox="1">
            <a:spLocks noGrp="1"/>
          </p:cNvSpPr>
          <p:nvPr>
            <p:ph type="body" idx="4"/>
          </p:nvPr>
        </p:nvSpPr>
        <p:spPr>
          <a:xfrm>
            <a:off x="158256" y="4605151"/>
            <a:ext cx="6104916" cy="127293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Google Shape;92;p31">
            <a:extLst>
              <a:ext uri="{FF2B5EF4-FFF2-40B4-BE49-F238E27FC236}">
                <a16:creationId xmlns:a16="http://schemas.microsoft.com/office/drawing/2014/main" id="{96B42F94-0D6D-8A48-8E99-80EEEB79F342}"/>
              </a:ext>
            </a:extLst>
          </p:cNvPr>
          <p:cNvSpPr txBox="1">
            <a:spLocks noGrp="1"/>
          </p:cNvSpPr>
          <p:nvPr>
            <p:ph type="body" idx="5"/>
          </p:nvPr>
        </p:nvSpPr>
        <p:spPr>
          <a:xfrm>
            <a:off x="158256" y="6293487"/>
            <a:ext cx="5910044" cy="1096447"/>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lt1"/>
              </a:buClr>
              <a:buSzPts val="1200"/>
              <a:buFont typeface="Arial"/>
              <a:buChar char="•"/>
              <a:defRPr sz="1200">
                <a:solidFill>
                  <a:schemeClr val="lt1"/>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Google Shape;94;p31">
            <a:extLst>
              <a:ext uri="{FF2B5EF4-FFF2-40B4-BE49-F238E27FC236}">
                <a16:creationId xmlns:a16="http://schemas.microsoft.com/office/drawing/2014/main" id="{CDA6167B-1CEC-4646-B1CA-6A3FED64A944}"/>
              </a:ext>
            </a:extLst>
          </p:cNvPr>
          <p:cNvSpPr txBox="1">
            <a:spLocks noGrp="1"/>
          </p:cNvSpPr>
          <p:nvPr>
            <p:ph type="body" idx="7"/>
          </p:nvPr>
        </p:nvSpPr>
        <p:spPr>
          <a:xfrm>
            <a:off x="6613160" y="5200916"/>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0" name="Google Shape;95;p31">
            <a:extLst>
              <a:ext uri="{FF2B5EF4-FFF2-40B4-BE49-F238E27FC236}">
                <a16:creationId xmlns:a16="http://schemas.microsoft.com/office/drawing/2014/main" id="{16461185-B523-2F48-822A-8DCCC616E06A}"/>
              </a:ext>
            </a:extLst>
          </p:cNvPr>
          <p:cNvSpPr txBox="1">
            <a:spLocks noGrp="1"/>
          </p:cNvSpPr>
          <p:nvPr>
            <p:ph type="body" idx="8"/>
          </p:nvPr>
        </p:nvSpPr>
        <p:spPr>
          <a:xfrm>
            <a:off x="6613160" y="5570173"/>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1" name="Google Shape;96;p31">
            <a:extLst>
              <a:ext uri="{FF2B5EF4-FFF2-40B4-BE49-F238E27FC236}">
                <a16:creationId xmlns:a16="http://schemas.microsoft.com/office/drawing/2014/main" id="{8DC56610-569D-3940-9D89-88233BBCB597}"/>
              </a:ext>
            </a:extLst>
          </p:cNvPr>
          <p:cNvSpPr txBox="1">
            <a:spLocks noGrp="1"/>
          </p:cNvSpPr>
          <p:nvPr>
            <p:ph type="body" idx="9"/>
          </p:nvPr>
        </p:nvSpPr>
        <p:spPr>
          <a:xfrm>
            <a:off x="6613160" y="5939430"/>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2" name="Google Shape;97;p31">
            <a:extLst>
              <a:ext uri="{FF2B5EF4-FFF2-40B4-BE49-F238E27FC236}">
                <a16:creationId xmlns:a16="http://schemas.microsoft.com/office/drawing/2014/main" id="{A9893132-B5F9-EE4A-8F68-24C32AB0668F}"/>
              </a:ext>
            </a:extLst>
          </p:cNvPr>
          <p:cNvSpPr txBox="1">
            <a:spLocks noGrp="1"/>
          </p:cNvSpPr>
          <p:nvPr>
            <p:ph type="body" idx="13"/>
          </p:nvPr>
        </p:nvSpPr>
        <p:spPr>
          <a:xfrm>
            <a:off x="6613160" y="6308687"/>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3" name="Google Shape;98;p31">
            <a:extLst>
              <a:ext uri="{FF2B5EF4-FFF2-40B4-BE49-F238E27FC236}">
                <a16:creationId xmlns:a16="http://schemas.microsoft.com/office/drawing/2014/main" id="{6322295E-3AD4-B747-A0EB-6B1FE5E37187}"/>
              </a:ext>
            </a:extLst>
          </p:cNvPr>
          <p:cNvSpPr txBox="1">
            <a:spLocks noGrp="1"/>
          </p:cNvSpPr>
          <p:nvPr>
            <p:ph type="body" idx="14"/>
          </p:nvPr>
        </p:nvSpPr>
        <p:spPr>
          <a:xfrm>
            <a:off x="6613160" y="6677944"/>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4" name="Google Shape;99;p31">
            <a:extLst>
              <a:ext uri="{FF2B5EF4-FFF2-40B4-BE49-F238E27FC236}">
                <a16:creationId xmlns:a16="http://schemas.microsoft.com/office/drawing/2014/main" id="{724B08D5-95DA-284F-9BAC-7034F7BF5B53}"/>
              </a:ext>
            </a:extLst>
          </p:cNvPr>
          <p:cNvSpPr txBox="1">
            <a:spLocks noGrp="1"/>
          </p:cNvSpPr>
          <p:nvPr>
            <p:ph type="body" idx="15"/>
          </p:nvPr>
        </p:nvSpPr>
        <p:spPr>
          <a:xfrm>
            <a:off x="6613160" y="7047201"/>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5" name="Google Shape;100;p31">
            <a:extLst>
              <a:ext uri="{FF2B5EF4-FFF2-40B4-BE49-F238E27FC236}">
                <a16:creationId xmlns:a16="http://schemas.microsoft.com/office/drawing/2014/main" id="{2CE1A68B-DF50-9748-B3EF-5B5EEF8E13D4}"/>
              </a:ext>
            </a:extLst>
          </p:cNvPr>
          <p:cNvSpPr txBox="1">
            <a:spLocks noGrp="1"/>
          </p:cNvSpPr>
          <p:nvPr>
            <p:ph type="body" idx="16"/>
          </p:nvPr>
        </p:nvSpPr>
        <p:spPr>
          <a:xfrm>
            <a:off x="8384493" y="5203416"/>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6" name="Google Shape;101;p31">
            <a:extLst>
              <a:ext uri="{FF2B5EF4-FFF2-40B4-BE49-F238E27FC236}">
                <a16:creationId xmlns:a16="http://schemas.microsoft.com/office/drawing/2014/main" id="{8AB08B4C-3C95-DF46-8F5A-4806AD09A39E}"/>
              </a:ext>
            </a:extLst>
          </p:cNvPr>
          <p:cNvSpPr txBox="1">
            <a:spLocks noGrp="1"/>
          </p:cNvSpPr>
          <p:nvPr>
            <p:ph type="body" idx="17"/>
          </p:nvPr>
        </p:nvSpPr>
        <p:spPr>
          <a:xfrm>
            <a:off x="8384493" y="5572673"/>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02;p31">
            <a:extLst>
              <a:ext uri="{FF2B5EF4-FFF2-40B4-BE49-F238E27FC236}">
                <a16:creationId xmlns:a16="http://schemas.microsoft.com/office/drawing/2014/main" id="{527B3A2E-D7FB-5043-91E1-7AB767CAE623}"/>
              </a:ext>
            </a:extLst>
          </p:cNvPr>
          <p:cNvSpPr txBox="1">
            <a:spLocks noGrp="1"/>
          </p:cNvSpPr>
          <p:nvPr>
            <p:ph type="body" idx="18"/>
          </p:nvPr>
        </p:nvSpPr>
        <p:spPr>
          <a:xfrm>
            <a:off x="8384493" y="5941930"/>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8" name="Google Shape;103;p31">
            <a:extLst>
              <a:ext uri="{FF2B5EF4-FFF2-40B4-BE49-F238E27FC236}">
                <a16:creationId xmlns:a16="http://schemas.microsoft.com/office/drawing/2014/main" id="{F66F1BDD-EA83-6D4F-8DA8-E2198BD2C0C8}"/>
              </a:ext>
            </a:extLst>
          </p:cNvPr>
          <p:cNvSpPr txBox="1">
            <a:spLocks noGrp="1"/>
          </p:cNvSpPr>
          <p:nvPr>
            <p:ph type="body" idx="19"/>
          </p:nvPr>
        </p:nvSpPr>
        <p:spPr>
          <a:xfrm>
            <a:off x="8384493" y="6311187"/>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9" name="Google Shape;104;p31">
            <a:extLst>
              <a:ext uri="{FF2B5EF4-FFF2-40B4-BE49-F238E27FC236}">
                <a16:creationId xmlns:a16="http://schemas.microsoft.com/office/drawing/2014/main" id="{FAB1B91F-CDE2-9046-B2BF-140F375BF565}"/>
              </a:ext>
            </a:extLst>
          </p:cNvPr>
          <p:cNvSpPr txBox="1">
            <a:spLocks noGrp="1"/>
          </p:cNvSpPr>
          <p:nvPr>
            <p:ph type="body" idx="20"/>
          </p:nvPr>
        </p:nvSpPr>
        <p:spPr>
          <a:xfrm>
            <a:off x="8384493" y="6680444"/>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0" name="Google Shape;105;p31">
            <a:extLst>
              <a:ext uri="{FF2B5EF4-FFF2-40B4-BE49-F238E27FC236}">
                <a16:creationId xmlns:a16="http://schemas.microsoft.com/office/drawing/2014/main" id="{304B6272-230F-4249-8E24-34DD5A6C8C59}"/>
              </a:ext>
            </a:extLst>
          </p:cNvPr>
          <p:cNvSpPr txBox="1">
            <a:spLocks noGrp="1"/>
          </p:cNvSpPr>
          <p:nvPr>
            <p:ph type="body" idx="21"/>
          </p:nvPr>
        </p:nvSpPr>
        <p:spPr>
          <a:xfrm>
            <a:off x="8384493" y="7049701"/>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Google Shape;233;p35">
            <a:extLst>
              <a:ext uri="{FF2B5EF4-FFF2-40B4-BE49-F238E27FC236}">
                <a16:creationId xmlns:a16="http://schemas.microsoft.com/office/drawing/2014/main" id="{A858940F-D76B-EF46-B755-BF42F406698E}"/>
              </a:ext>
            </a:extLst>
          </p:cNvPr>
          <p:cNvSpPr txBox="1">
            <a:spLocks noGrp="1"/>
          </p:cNvSpPr>
          <p:nvPr>
            <p:ph type="body" idx="22"/>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33" name="Google Shape;238;p26">
            <a:extLst>
              <a:ext uri="{FF2B5EF4-FFF2-40B4-BE49-F238E27FC236}">
                <a16:creationId xmlns:a16="http://schemas.microsoft.com/office/drawing/2014/main" id="{44093F75-0809-2F44-BFD6-1848B484DB19}"/>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4" name="Slide Number Placeholder 1">
            <a:extLst>
              <a:ext uri="{FF2B5EF4-FFF2-40B4-BE49-F238E27FC236}">
                <a16:creationId xmlns:a16="http://schemas.microsoft.com/office/drawing/2014/main" id="{AF806B14-2586-E045-A3A0-1C01EA1D8380}"/>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35" name="Google Shape;6;p28">
            <a:extLst>
              <a:ext uri="{FF2B5EF4-FFF2-40B4-BE49-F238E27FC236}">
                <a16:creationId xmlns:a16="http://schemas.microsoft.com/office/drawing/2014/main" id="{12FBB336-879F-704C-BA07-185598D23ED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39" name="Google Shape;90;p31">
            <a:extLst>
              <a:ext uri="{FF2B5EF4-FFF2-40B4-BE49-F238E27FC236}">
                <a16:creationId xmlns:a16="http://schemas.microsoft.com/office/drawing/2014/main" id="{C9AF2603-1281-434B-9488-EB330AFC154F}"/>
              </a:ext>
            </a:extLst>
          </p:cNvPr>
          <p:cNvSpPr txBox="1">
            <a:spLocks noGrp="1"/>
          </p:cNvSpPr>
          <p:nvPr>
            <p:ph type="body" idx="23"/>
          </p:nvPr>
        </p:nvSpPr>
        <p:spPr>
          <a:xfrm>
            <a:off x="158256" y="2083008"/>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40" name="Google Shape;90;p31">
            <a:extLst>
              <a:ext uri="{FF2B5EF4-FFF2-40B4-BE49-F238E27FC236}">
                <a16:creationId xmlns:a16="http://schemas.microsoft.com/office/drawing/2014/main" id="{5063773D-213B-F249-AE0E-6C77A02D5292}"/>
              </a:ext>
            </a:extLst>
          </p:cNvPr>
          <p:cNvSpPr txBox="1">
            <a:spLocks noGrp="1"/>
          </p:cNvSpPr>
          <p:nvPr>
            <p:ph type="body" idx="24"/>
          </p:nvPr>
        </p:nvSpPr>
        <p:spPr>
          <a:xfrm>
            <a:off x="6659282" y="2083008"/>
            <a:ext cx="7704936" cy="2276772"/>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31938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mi-circle white sha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8545E1-F5F6-6443-89A2-3F9B5A3F8F4F}"/>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E15CD82B-B062-264C-A0B8-E75AB9E8089B}"/>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4632E1D-E6C2-4743-996A-4C3517007F0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4B2EB1C-C824-A742-8EA9-70D71A443750}"/>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08;p14">
            <a:extLst>
              <a:ext uri="{FF2B5EF4-FFF2-40B4-BE49-F238E27FC236}">
                <a16:creationId xmlns:a16="http://schemas.microsoft.com/office/drawing/2014/main" id="{19215686-EC3C-434B-A9E5-E2F425EB182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Google Shape;109;p14">
            <a:extLst>
              <a:ext uri="{FF2B5EF4-FFF2-40B4-BE49-F238E27FC236}">
                <a16:creationId xmlns:a16="http://schemas.microsoft.com/office/drawing/2014/main" id="{D72BFD20-1C4C-A142-A18A-DB1778F1DFA3}"/>
              </a:ext>
            </a:extLst>
          </p:cNvPr>
          <p:cNvSpPr txBox="1">
            <a:spLocks noGrp="1"/>
          </p:cNvSpPr>
          <p:nvPr>
            <p:ph type="title"/>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10;p14">
            <a:extLst>
              <a:ext uri="{FF2B5EF4-FFF2-40B4-BE49-F238E27FC236}">
                <a16:creationId xmlns:a16="http://schemas.microsoft.com/office/drawing/2014/main" id="{A759FD79-0705-E74C-8973-572ABF14077B}"/>
              </a:ext>
            </a:extLst>
          </p:cNvPr>
          <p:cNvSpPr txBox="1">
            <a:spLocks noGrp="1"/>
          </p:cNvSpPr>
          <p:nvPr>
            <p:ph type="body" idx="1"/>
          </p:nvPr>
        </p:nvSpPr>
        <p:spPr>
          <a:xfrm>
            <a:off x="566399" y="885082"/>
            <a:ext cx="1313354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111;p14">
            <a:extLst>
              <a:ext uri="{FF2B5EF4-FFF2-40B4-BE49-F238E27FC236}">
                <a16:creationId xmlns:a16="http://schemas.microsoft.com/office/drawing/2014/main" id="{2E7378B1-05EE-2544-A27B-0C981D63155F}"/>
              </a:ext>
            </a:extLst>
          </p:cNvPr>
          <p:cNvSpPr txBox="1">
            <a:spLocks noGrp="1"/>
          </p:cNvSpPr>
          <p:nvPr>
            <p:ph type="body" idx="2"/>
          </p:nvPr>
        </p:nvSpPr>
        <p:spPr>
          <a:xfrm>
            <a:off x="566738" y="1633538"/>
            <a:ext cx="13133387"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148730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spital image">
    <p:spTree>
      <p:nvGrpSpPr>
        <p:cNvPr id="1" name=""/>
        <p:cNvGrpSpPr/>
        <p:nvPr/>
      </p:nvGrpSpPr>
      <p:grpSpPr>
        <a:xfrm>
          <a:off x="0" y="0"/>
          <a:ext cx="0" cy="0"/>
          <a:chOff x="0" y="0"/>
          <a:chExt cx="0" cy="0"/>
        </a:xfrm>
      </p:grpSpPr>
      <p:pic>
        <p:nvPicPr>
          <p:cNvPr id="4" name="Google Shape;113;p15" descr="A picture containing indoor, floor&#10;&#10;Description automatically generated">
            <a:extLst>
              <a:ext uri="{FF2B5EF4-FFF2-40B4-BE49-F238E27FC236}">
                <a16:creationId xmlns:a16="http://schemas.microsoft.com/office/drawing/2014/main" id="{C646C828-3730-D04E-9314-0D09032F53C4}"/>
              </a:ext>
            </a:extLst>
          </p:cNvPr>
          <p:cNvPicPr preferRelativeResize="0"/>
          <p:nvPr userDrawn="1"/>
        </p:nvPicPr>
        <p:blipFill rotWithShape="1">
          <a:blip r:embed="rId2">
            <a:alphaModFix/>
          </a:blip>
          <a:srcRect/>
          <a:stretch/>
        </p:blipFill>
        <p:spPr>
          <a:xfrm>
            <a:off x="0" y="0"/>
            <a:ext cx="9709196" cy="8229600"/>
          </a:xfrm>
          <a:prstGeom prst="rect">
            <a:avLst/>
          </a:prstGeom>
          <a:noFill/>
          <a:ln>
            <a:noFill/>
          </a:ln>
        </p:spPr>
      </p:pic>
      <p:pic>
        <p:nvPicPr>
          <p:cNvPr id="5" name="Google Shape;114;p15">
            <a:extLst>
              <a:ext uri="{FF2B5EF4-FFF2-40B4-BE49-F238E27FC236}">
                <a16:creationId xmlns:a16="http://schemas.microsoft.com/office/drawing/2014/main" id="{0DD5EF07-B7B2-D444-9A90-BF2CB779C77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5054943" y="0"/>
            <a:ext cx="9563100" cy="8229600"/>
          </a:xfrm>
          <a:prstGeom prst="rect">
            <a:avLst/>
          </a:prstGeom>
          <a:noFill/>
          <a:ln>
            <a:noFill/>
          </a:ln>
        </p:spPr>
      </p:pic>
      <p:sp>
        <p:nvSpPr>
          <p:cNvPr id="6" name="Google Shape;115;p15">
            <a:extLst>
              <a:ext uri="{FF2B5EF4-FFF2-40B4-BE49-F238E27FC236}">
                <a16:creationId xmlns:a16="http://schemas.microsoft.com/office/drawing/2014/main" id="{BA0FD80D-BD53-7E44-B39A-A7A4897196B1}"/>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pic>
        <p:nvPicPr>
          <p:cNvPr id="7" name="Google Shape;116;p15">
            <a:extLst>
              <a:ext uri="{FF2B5EF4-FFF2-40B4-BE49-F238E27FC236}">
                <a16:creationId xmlns:a16="http://schemas.microsoft.com/office/drawing/2014/main" id="{448F98EF-399D-AF44-82AC-A842A7A4E23A}"/>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8" name="Google Shape;117;p15">
            <a:extLst>
              <a:ext uri="{FF2B5EF4-FFF2-40B4-BE49-F238E27FC236}">
                <a16:creationId xmlns:a16="http://schemas.microsoft.com/office/drawing/2014/main" id="{DA9AA18B-340D-4242-82C1-49F680F8189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18;p15">
            <a:extLst>
              <a:ext uri="{FF2B5EF4-FFF2-40B4-BE49-F238E27FC236}">
                <a16:creationId xmlns:a16="http://schemas.microsoft.com/office/drawing/2014/main" id="{6CA8495C-3D22-EC49-A12A-9940901BD188}"/>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19;p15">
            <a:extLst>
              <a:ext uri="{FF2B5EF4-FFF2-40B4-BE49-F238E27FC236}">
                <a16:creationId xmlns:a16="http://schemas.microsoft.com/office/drawing/2014/main" id="{4520964A-B1A7-604D-9DE9-F6ADB2A6CF78}"/>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322400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man image">
    <p:spTree>
      <p:nvGrpSpPr>
        <p:cNvPr id="1" name=""/>
        <p:cNvGrpSpPr/>
        <p:nvPr/>
      </p:nvGrpSpPr>
      <p:grpSpPr>
        <a:xfrm>
          <a:off x="0" y="0"/>
          <a:ext cx="0" cy="0"/>
          <a:chOff x="0" y="0"/>
          <a:chExt cx="0" cy="0"/>
        </a:xfrm>
      </p:grpSpPr>
      <p:pic>
        <p:nvPicPr>
          <p:cNvPr id="15" name="Google Shape;124;p16">
            <a:extLst>
              <a:ext uri="{FF2B5EF4-FFF2-40B4-BE49-F238E27FC236}">
                <a16:creationId xmlns:a16="http://schemas.microsoft.com/office/drawing/2014/main" id="{038E5359-35EC-CC43-AAB3-A378B85DC6E3}"/>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7" name="Graphic 11">
            <a:extLst>
              <a:ext uri="{FF2B5EF4-FFF2-40B4-BE49-F238E27FC236}">
                <a16:creationId xmlns:a16="http://schemas.microsoft.com/office/drawing/2014/main" id="{40F8E25A-E35D-0744-85D3-03DB739DA34C}"/>
              </a:ext>
            </a:extLst>
          </p:cNvPr>
          <p:cNvSpPr/>
          <p:nvPr userDrawn="1"/>
        </p:nvSpPr>
        <p:spPr>
          <a:xfrm flipH="1">
            <a:off x="5119898"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A2D28667-C44B-3C49-9E9F-D2D7E3E2F5D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22;p16">
            <a:extLst>
              <a:ext uri="{FF2B5EF4-FFF2-40B4-BE49-F238E27FC236}">
                <a16:creationId xmlns:a16="http://schemas.microsoft.com/office/drawing/2014/main" id="{F099C23E-A55B-0949-835B-BB10B33FB59E}"/>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8" name="Google Shape;128;p16">
            <a:extLst>
              <a:ext uri="{FF2B5EF4-FFF2-40B4-BE49-F238E27FC236}">
                <a16:creationId xmlns:a16="http://schemas.microsoft.com/office/drawing/2014/main" id="{DC666423-0E5B-0D42-93DF-BCF75D3E8956}"/>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Slide Number Placeholder 1">
            <a:extLst>
              <a:ext uri="{FF2B5EF4-FFF2-40B4-BE49-F238E27FC236}">
                <a16:creationId xmlns:a16="http://schemas.microsoft.com/office/drawing/2014/main" id="{59314780-110F-D94A-B60A-6E9798926DB2}"/>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20" name="Google Shape;117;p15">
            <a:extLst>
              <a:ext uri="{FF2B5EF4-FFF2-40B4-BE49-F238E27FC236}">
                <a16:creationId xmlns:a16="http://schemas.microsoft.com/office/drawing/2014/main" id="{02521306-EA81-4D44-B850-13E5EBFD5D55}"/>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118;p15">
            <a:extLst>
              <a:ext uri="{FF2B5EF4-FFF2-40B4-BE49-F238E27FC236}">
                <a16:creationId xmlns:a16="http://schemas.microsoft.com/office/drawing/2014/main" id="{FCF87903-FE96-FB43-B16B-7B41907CFB2B}"/>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grpSp>
        <p:nvGrpSpPr>
          <p:cNvPr id="43" name="Group 42">
            <a:extLst>
              <a:ext uri="{FF2B5EF4-FFF2-40B4-BE49-F238E27FC236}">
                <a16:creationId xmlns:a16="http://schemas.microsoft.com/office/drawing/2014/main" id="{3B3C52A0-9E71-D940-92E7-C7373B499B91}"/>
              </a:ext>
            </a:extLst>
          </p:cNvPr>
          <p:cNvGrpSpPr/>
          <p:nvPr userDrawn="1"/>
        </p:nvGrpSpPr>
        <p:grpSpPr>
          <a:xfrm>
            <a:off x="12470004" y="7650945"/>
            <a:ext cx="1836461" cy="404723"/>
            <a:chOff x="6015990" y="3001327"/>
            <a:chExt cx="6194107" cy="1356360"/>
          </a:xfrm>
        </p:grpSpPr>
        <p:sp>
          <p:nvSpPr>
            <p:cNvPr id="31" name="Graphic 3">
              <a:extLst>
                <a:ext uri="{FF2B5EF4-FFF2-40B4-BE49-F238E27FC236}">
                  <a16:creationId xmlns:a16="http://schemas.microsoft.com/office/drawing/2014/main" id="{F0E2AC4B-5E94-9E4A-A489-107F99B0DE6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CEAE6710-26B7-3E4A-86FB-E192D641349D}"/>
                </a:ext>
              </a:extLst>
            </p:cNvPr>
            <p:cNvGrpSpPr/>
            <p:nvPr/>
          </p:nvGrpSpPr>
          <p:grpSpPr>
            <a:xfrm>
              <a:off x="6015990" y="3001327"/>
              <a:ext cx="6015037" cy="1047750"/>
              <a:chOff x="6015990" y="3001327"/>
              <a:chExt cx="6015037" cy="1047750"/>
            </a:xfrm>
          </p:grpSpPr>
          <p:sp>
            <p:nvSpPr>
              <p:cNvPr id="6" name="Graphic 3">
                <a:extLst>
                  <a:ext uri="{FF2B5EF4-FFF2-40B4-BE49-F238E27FC236}">
                    <a16:creationId xmlns:a16="http://schemas.microsoft.com/office/drawing/2014/main" id="{43D1C483-A9B1-D14F-A492-CDE577CB0EDC}"/>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7" name="Graphic 3">
                <a:extLst>
                  <a:ext uri="{FF2B5EF4-FFF2-40B4-BE49-F238E27FC236}">
                    <a16:creationId xmlns:a16="http://schemas.microsoft.com/office/drawing/2014/main" id="{E728437A-18C6-5042-95F9-11207E833BCE}"/>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8" name="Graphic 3">
                <a:extLst>
                  <a:ext uri="{FF2B5EF4-FFF2-40B4-BE49-F238E27FC236}">
                    <a16:creationId xmlns:a16="http://schemas.microsoft.com/office/drawing/2014/main" id="{03F20116-F851-164A-AEAE-5CAA37B92067}"/>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9" name="Graphic 3">
              <a:extLst>
                <a:ext uri="{FF2B5EF4-FFF2-40B4-BE49-F238E27FC236}">
                  <a16:creationId xmlns:a16="http://schemas.microsoft.com/office/drawing/2014/main" id="{69684BB4-7CE9-7B48-8E63-9737301AEB25}"/>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096261FB-1792-7E4E-8FDC-BF6B21A03416}"/>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E4388B84-7508-E244-A40B-A3C604DF0233}"/>
                </a:ext>
              </a:extLst>
            </p:cNvPr>
            <p:cNvGrpSpPr/>
            <p:nvPr/>
          </p:nvGrpSpPr>
          <p:grpSpPr>
            <a:xfrm>
              <a:off x="7410450" y="3103245"/>
              <a:ext cx="3816667" cy="1253489"/>
              <a:chOff x="7410450" y="3103245"/>
              <a:chExt cx="3816667" cy="1253489"/>
            </a:xfrm>
          </p:grpSpPr>
          <p:sp>
            <p:nvSpPr>
              <p:cNvPr id="25" name="Graphic 3">
                <a:extLst>
                  <a:ext uri="{FF2B5EF4-FFF2-40B4-BE49-F238E27FC236}">
                    <a16:creationId xmlns:a16="http://schemas.microsoft.com/office/drawing/2014/main" id="{A7EFC0CF-84EB-9642-8C77-F4EF8FA39152}"/>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8E9FA767-37D3-5540-A093-E9DB33957A7A}"/>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E01AC1BD-AEFF-4C4C-A88B-11EA5B4968AC}"/>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5A7F412C-8DFF-5949-903C-5854C00B1F20}"/>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123C6BD9-57CC-C34B-8D95-ACDDF941D05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30" name="Graphic 3">
              <a:extLst>
                <a:ext uri="{FF2B5EF4-FFF2-40B4-BE49-F238E27FC236}">
                  <a16:creationId xmlns:a16="http://schemas.microsoft.com/office/drawing/2014/main" id="{51721FF1-F3A2-8740-B5B9-F537C47BE95B}"/>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7B94AAB-2FBB-8641-B1EC-6CC955AE4A1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33" name="Graphic 3">
              <a:extLst>
                <a:ext uri="{FF2B5EF4-FFF2-40B4-BE49-F238E27FC236}">
                  <a16:creationId xmlns:a16="http://schemas.microsoft.com/office/drawing/2014/main" id="{E82BBF7A-C867-754E-A7C0-5A43CA5A41FD}"/>
                </a:ext>
              </a:extLst>
            </p:cNvPr>
            <p:cNvGrpSpPr/>
            <p:nvPr/>
          </p:nvGrpSpPr>
          <p:grpSpPr>
            <a:xfrm>
              <a:off x="11023282" y="4170997"/>
              <a:ext cx="591502" cy="186690"/>
              <a:chOff x="11023282" y="4170997"/>
              <a:chExt cx="591502" cy="186690"/>
            </a:xfrm>
            <a:solidFill>
              <a:srgbClr val="E1001E"/>
            </a:solidFill>
          </p:grpSpPr>
          <p:sp>
            <p:nvSpPr>
              <p:cNvPr id="34" name="Graphic 3">
                <a:extLst>
                  <a:ext uri="{FF2B5EF4-FFF2-40B4-BE49-F238E27FC236}">
                    <a16:creationId xmlns:a16="http://schemas.microsoft.com/office/drawing/2014/main" id="{AA570300-BC3C-734A-A2D0-945EA7E49C06}"/>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8A59AAEC-9A8C-8049-98AF-3023DC425BA9}"/>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36" name="Graphic 3">
              <a:extLst>
                <a:ext uri="{FF2B5EF4-FFF2-40B4-BE49-F238E27FC236}">
                  <a16:creationId xmlns:a16="http://schemas.microsoft.com/office/drawing/2014/main" id="{31FFF030-5EFE-8A45-82BD-4BE8B5E07910}"/>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3477E51F-EC15-3841-8C13-5A038D732105}"/>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4646FC23-2834-224A-A92B-FBA978CDA0F3}"/>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39F10E91-7AA1-D34F-A4C1-FF7C6D0F20DF}"/>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DD3FF8C1-D92E-7B49-B06F-4832844097F4}"/>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8F86559E-9D6A-784B-86AA-BE5AFBD63271}"/>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9161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man image- cobalt">
    <p:spTree>
      <p:nvGrpSpPr>
        <p:cNvPr id="1" name=""/>
        <p:cNvGrpSpPr/>
        <p:nvPr/>
      </p:nvGrpSpPr>
      <p:grpSpPr>
        <a:xfrm>
          <a:off x="0" y="0"/>
          <a:ext cx="0" cy="0"/>
          <a:chOff x="0" y="0"/>
          <a:chExt cx="0" cy="0"/>
        </a:xfrm>
      </p:grpSpPr>
      <p:pic>
        <p:nvPicPr>
          <p:cNvPr id="5" name="Google Shape;130;p17">
            <a:extLst>
              <a:ext uri="{FF2B5EF4-FFF2-40B4-BE49-F238E27FC236}">
                <a16:creationId xmlns:a16="http://schemas.microsoft.com/office/drawing/2014/main" id="{E5225479-7D0B-E449-BD03-561760BDDEA9}"/>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2" name="Graphic 11">
            <a:extLst>
              <a:ext uri="{FF2B5EF4-FFF2-40B4-BE49-F238E27FC236}">
                <a16:creationId xmlns:a16="http://schemas.microsoft.com/office/drawing/2014/main" id="{C24F12B9-24AB-9644-9484-065044CBF163}"/>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3"/>
          </a:solidFill>
          <a:ln w="12692" cap="flat">
            <a:noFill/>
            <a:prstDash val="solid"/>
            <a:miter/>
          </a:ln>
        </p:spPr>
        <p:txBody>
          <a:bodyPr rtlCol="0" anchor="ctr"/>
          <a:lstStyle/>
          <a:p>
            <a:endParaRPr lang="en-US"/>
          </a:p>
        </p:txBody>
      </p:sp>
      <p:sp>
        <p:nvSpPr>
          <p:cNvPr id="7" name="Google Shape;132;p17">
            <a:extLst>
              <a:ext uri="{FF2B5EF4-FFF2-40B4-BE49-F238E27FC236}">
                <a16:creationId xmlns:a16="http://schemas.microsoft.com/office/drawing/2014/main" id="{717A8303-EBAB-4649-A0ED-BD806E7641F5}"/>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8" name="Google Shape;133;p17">
            <a:extLst>
              <a:ext uri="{FF2B5EF4-FFF2-40B4-BE49-F238E27FC236}">
                <a16:creationId xmlns:a16="http://schemas.microsoft.com/office/drawing/2014/main" id="{17871C68-F861-2149-82C6-59AA5EC65946}"/>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34;p17">
            <a:extLst>
              <a:ext uri="{FF2B5EF4-FFF2-40B4-BE49-F238E27FC236}">
                <a16:creationId xmlns:a16="http://schemas.microsoft.com/office/drawing/2014/main" id="{3DE11A92-24ED-C842-9695-A553D9164FDD}"/>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35;p17">
            <a:extLst>
              <a:ext uri="{FF2B5EF4-FFF2-40B4-BE49-F238E27FC236}">
                <a16:creationId xmlns:a16="http://schemas.microsoft.com/office/drawing/2014/main" id="{31B802BF-727E-0643-B112-C9977A35602E}"/>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1" name="Slide Number Placeholder 1">
            <a:extLst>
              <a:ext uri="{FF2B5EF4-FFF2-40B4-BE49-F238E27FC236}">
                <a16:creationId xmlns:a16="http://schemas.microsoft.com/office/drawing/2014/main" id="{DBF4F6BD-D1CE-4E41-B3C9-F6FD4AF07987}"/>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3" name="Group 12">
            <a:extLst>
              <a:ext uri="{FF2B5EF4-FFF2-40B4-BE49-F238E27FC236}">
                <a16:creationId xmlns:a16="http://schemas.microsoft.com/office/drawing/2014/main" id="{8B755722-CBE5-654D-A9AA-565836892B7F}"/>
              </a:ext>
            </a:extLst>
          </p:cNvPr>
          <p:cNvGrpSpPr/>
          <p:nvPr userDrawn="1"/>
        </p:nvGrpSpPr>
        <p:grpSpPr>
          <a:xfrm>
            <a:off x="12470004" y="7650945"/>
            <a:ext cx="1836461" cy="404723"/>
            <a:chOff x="6015990" y="3001327"/>
            <a:chExt cx="6194107" cy="1356360"/>
          </a:xfrm>
        </p:grpSpPr>
        <p:sp>
          <p:nvSpPr>
            <p:cNvPr id="14" name="Graphic 3">
              <a:extLst>
                <a:ext uri="{FF2B5EF4-FFF2-40B4-BE49-F238E27FC236}">
                  <a16:creationId xmlns:a16="http://schemas.microsoft.com/office/drawing/2014/main" id="{3D730861-32E6-DD4A-8FC9-36F0404B66ED}"/>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594EAB0-91CB-1540-B0FC-C983B9712186}"/>
                </a:ext>
              </a:extLst>
            </p:cNvPr>
            <p:cNvGrpSpPr/>
            <p:nvPr/>
          </p:nvGrpSpPr>
          <p:grpSpPr>
            <a:xfrm>
              <a:off x="6015990" y="3001327"/>
              <a:ext cx="6015037" cy="1047750"/>
              <a:chOff x="6015990" y="3001327"/>
              <a:chExt cx="6015037" cy="1047750"/>
            </a:xfrm>
          </p:grpSpPr>
          <p:sp>
            <p:nvSpPr>
              <p:cNvPr id="35" name="Graphic 3">
                <a:extLst>
                  <a:ext uri="{FF2B5EF4-FFF2-40B4-BE49-F238E27FC236}">
                    <a16:creationId xmlns:a16="http://schemas.microsoft.com/office/drawing/2014/main" id="{E19F2B17-2B4A-9643-A883-7EE1FCB46DC3}"/>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E79A1BA8-7577-C34D-B888-3F0A5627F48C}"/>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E77EDBD-2AAB-1B49-9697-ABFA57A48A8D}"/>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6" name="Graphic 3">
              <a:extLst>
                <a:ext uri="{FF2B5EF4-FFF2-40B4-BE49-F238E27FC236}">
                  <a16:creationId xmlns:a16="http://schemas.microsoft.com/office/drawing/2014/main" id="{B8640B67-EEB3-7C49-B5CD-5CBA41216F52}"/>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7" name="Graphic 3">
              <a:extLst>
                <a:ext uri="{FF2B5EF4-FFF2-40B4-BE49-F238E27FC236}">
                  <a16:creationId xmlns:a16="http://schemas.microsoft.com/office/drawing/2014/main" id="{882CC38E-640E-6A4E-A347-18466E0C3BB2}"/>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847F6ED1-F830-2546-86C7-3C894531CC1B}"/>
                </a:ext>
              </a:extLst>
            </p:cNvPr>
            <p:cNvGrpSpPr/>
            <p:nvPr/>
          </p:nvGrpSpPr>
          <p:grpSpPr>
            <a:xfrm>
              <a:off x="7410450" y="3103245"/>
              <a:ext cx="3816667" cy="1253489"/>
              <a:chOff x="7410450" y="3103245"/>
              <a:chExt cx="3816667" cy="1253489"/>
            </a:xfrm>
          </p:grpSpPr>
          <p:sp>
            <p:nvSpPr>
              <p:cNvPr id="30" name="Graphic 3">
                <a:extLst>
                  <a:ext uri="{FF2B5EF4-FFF2-40B4-BE49-F238E27FC236}">
                    <a16:creationId xmlns:a16="http://schemas.microsoft.com/office/drawing/2014/main" id="{071FA2C0-FD6C-C948-8C65-82C9D16A006C}"/>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DB2384C-BC63-3E49-90F4-8422FC8CCD21}"/>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D1C40C03-B3AC-0F42-AEEA-A4B28E83446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26325755-D211-8044-8741-BB2EA83B9B4C}"/>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C8A465A3-D422-8446-860D-1CA989D4C40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D714B5FE-ED30-9A4E-BEFD-05AA082F75AC}"/>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FF053D13-1E74-9D45-8754-DAE1F59EDBAA}"/>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507B45E2-3372-2246-A59E-22FA520DD210}"/>
                </a:ext>
              </a:extLst>
            </p:cNvPr>
            <p:cNvGrpSpPr/>
            <p:nvPr/>
          </p:nvGrpSpPr>
          <p:grpSpPr>
            <a:xfrm>
              <a:off x="11023282" y="4170997"/>
              <a:ext cx="591502" cy="186690"/>
              <a:chOff x="11023282" y="4170997"/>
              <a:chExt cx="591502" cy="186690"/>
            </a:xfrm>
            <a:solidFill>
              <a:srgbClr val="E1001E"/>
            </a:solidFill>
          </p:grpSpPr>
          <p:sp>
            <p:nvSpPr>
              <p:cNvPr id="28" name="Graphic 3">
                <a:extLst>
                  <a:ext uri="{FF2B5EF4-FFF2-40B4-BE49-F238E27FC236}">
                    <a16:creationId xmlns:a16="http://schemas.microsoft.com/office/drawing/2014/main" id="{65611E43-323B-D449-9B99-529A0530DE9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51D5F53C-0792-AA41-9B21-FC6157F87D4E}"/>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241ADA78-223D-2E47-B81A-3BF2E179C00F}"/>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8CB86BF9-4F8D-114F-B038-9D1E1C84503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A20C3758-FE8D-B544-96A6-8ECF23DB468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9F91B2BB-2B7C-024B-8C9E-038745C1D617}"/>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A0DA30D5-745B-3A42-AFC8-21C0472BDE66}"/>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0F8305C-23DD-DD45-82D7-85B75F31EDAA}"/>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127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uple image">
    <p:spTree>
      <p:nvGrpSpPr>
        <p:cNvPr id="1" name=""/>
        <p:cNvGrpSpPr/>
        <p:nvPr/>
      </p:nvGrpSpPr>
      <p:grpSpPr>
        <a:xfrm>
          <a:off x="0" y="0"/>
          <a:ext cx="0" cy="0"/>
          <a:chOff x="0" y="0"/>
          <a:chExt cx="0" cy="0"/>
        </a:xfrm>
      </p:grpSpPr>
      <p:pic>
        <p:nvPicPr>
          <p:cNvPr id="11" name="Google Shape;137;p18">
            <a:extLst>
              <a:ext uri="{FF2B5EF4-FFF2-40B4-BE49-F238E27FC236}">
                <a16:creationId xmlns:a16="http://schemas.microsoft.com/office/drawing/2014/main" id="{0A4A4273-978A-9D43-A189-3376D7DC155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r="-5313"/>
          <a:stretch/>
        </p:blipFill>
        <p:spPr>
          <a:xfrm>
            <a:off x="-1" y="0"/>
            <a:ext cx="8263255" cy="8225792"/>
          </a:xfrm>
          <a:prstGeom prst="rect">
            <a:avLst/>
          </a:prstGeom>
          <a:noFill/>
          <a:ln>
            <a:noFill/>
          </a:ln>
        </p:spPr>
      </p:pic>
      <p:sp>
        <p:nvSpPr>
          <p:cNvPr id="19" name="Graphic 11">
            <a:extLst>
              <a:ext uri="{FF2B5EF4-FFF2-40B4-BE49-F238E27FC236}">
                <a16:creationId xmlns:a16="http://schemas.microsoft.com/office/drawing/2014/main" id="{677A1746-87A0-334E-9025-7DB3E565D623}"/>
              </a:ext>
            </a:extLst>
          </p:cNvPr>
          <p:cNvSpPr/>
          <p:nvPr userDrawn="1"/>
        </p:nvSpPr>
        <p:spPr>
          <a:xfrm flipH="1">
            <a:off x="5107942"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096333FE-CACE-1844-98E1-FD663BD83ED3}"/>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39;p18">
            <a:extLst>
              <a:ext uri="{FF2B5EF4-FFF2-40B4-BE49-F238E27FC236}">
                <a16:creationId xmlns:a16="http://schemas.microsoft.com/office/drawing/2014/main" id="{5641A390-4FD0-3D4D-930B-2EFDCF333DC3}"/>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4" name="Google Shape;140;p18">
            <a:extLst>
              <a:ext uri="{FF2B5EF4-FFF2-40B4-BE49-F238E27FC236}">
                <a16:creationId xmlns:a16="http://schemas.microsoft.com/office/drawing/2014/main" id="{7B10AC1F-5220-D74D-B69F-1B0CB5DBB44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15" name="Google Shape;141;p18">
            <a:extLst>
              <a:ext uri="{FF2B5EF4-FFF2-40B4-BE49-F238E27FC236}">
                <a16:creationId xmlns:a16="http://schemas.microsoft.com/office/drawing/2014/main" id="{49CA9FD5-B6C7-7D48-A04E-6249E5F6A087}"/>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42;p18">
            <a:extLst>
              <a:ext uri="{FF2B5EF4-FFF2-40B4-BE49-F238E27FC236}">
                <a16:creationId xmlns:a16="http://schemas.microsoft.com/office/drawing/2014/main" id="{5968A514-B44F-7742-B56C-D9AB703F0D24}"/>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 name="Google Shape;143;p18">
            <a:extLst>
              <a:ext uri="{FF2B5EF4-FFF2-40B4-BE49-F238E27FC236}">
                <a16:creationId xmlns:a16="http://schemas.microsoft.com/office/drawing/2014/main" id="{75C37FE3-B0AA-6048-A10B-74C58D27F12C}"/>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F6EB9104-5BEB-2441-8DA1-616B808FD5A6}"/>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4262638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 image">
    <p:spTree>
      <p:nvGrpSpPr>
        <p:cNvPr id="1" name=""/>
        <p:cNvGrpSpPr/>
        <p:nvPr/>
      </p:nvGrpSpPr>
      <p:grpSpPr>
        <a:xfrm>
          <a:off x="0" y="0"/>
          <a:ext cx="0" cy="0"/>
          <a:chOff x="0" y="0"/>
          <a:chExt cx="0" cy="0"/>
        </a:xfrm>
      </p:grpSpPr>
      <p:pic>
        <p:nvPicPr>
          <p:cNvPr id="12" name="Google Shape;145;p19" descr="A picture containing hospital room, room&#10;&#10;Description automatically generated">
            <a:extLst>
              <a:ext uri="{FF2B5EF4-FFF2-40B4-BE49-F238E27FC236}">
                <a16:creationId xmlns:a16="http://schemas.microsoft.com/office/drawing/2014/main" id="{7D49CF2E-FF02-6946-86FF-2ABE828F98A1}"/>
              </a:ext>
            </a:extLst>
          </p:cNvPr>
          <p:cNvPicPr preferRelativeResize="0"/>
          <p:nvPr userDrawn="1"/>
        </p:nvPicPr>
        <p:blipFill rotWithShape="1">
          <a:blip r:embed="rId2">
            <a:alphaModFix/>
          </a:blip>
          <a:srcRect/>
          <a:stretch/>
        </p:blipFill>
        <p:spPr>
          <a:xfrm>
            <a:off x="4343400" y="0"/>
            <a:ext cx="10287000" cy="8229600"/>
          </a:xfrm>
          <a:prstGeom prst="rect">
            <a:avLst/>
          </a:prstGeom>
          <a:noFill/>
          <a:ln>
            <a:noFill/>
          </a:ln>
        </p:spPr>
      </p:pic>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44943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R image">
    <p:spTree>
      <p:nvGrpSpPr>
        <p:cNvPr id="1" name=""/>
        <p:cNvGrpSpPr/>
        <p:nvPr/>
      </p:nvGrpSpPr>
      <p:grpSpPr>
        <a:xfrm>
          <a:off x="0" y="0"/>
          <a:ext cx="0" cy="0"/>
          <a:chOff x="0" y="0"/>
          <a:chExt cx="0" cy="0"/>
        </a:xfrm>
      </p:grpSpPr>
      <p:sp>
        <p:nvSpPr>
          <p:cNvPr id="42" name="Google Shape;173;p22">
            <a:extLst>
              <a:ext uri="{FF2B5EF4-FFF2-40B4-BE49-F238E27FC236}">
                <a16:creationId xmlns:a16="http://schemas.microsoft.com/office/drawing/2014/main" id="{3637B4BA-C921-EF4F-A95E-807CEA3DD84B}"/>
              </a:ext>
            </a:extLst>
          </p:cNvPr>
          <p:cNvSpPr>
            <a:spLocks noGrp="1"/>
          </p:cNvSpPr>
          <p:nvPr>
            <p:ph type="pic" idx="11"/>
          </p:nvPr>
        </p:nvSpPr>
        <p:spPr>
          <a:xfrm flipH="1">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solidFill>
            <a:schemeClr val="bg1">
              <a:lumMod val="95000"/>
            </a:schemeClr>
          </a:solid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12899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Slide O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98AE2F-C027-7C4D-81E1-7F25399BF5B8}"/>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13">
            <a:extLst>
              <a:ext uri="{FF2B5EF4-FFF2-40B4-BE49-F238E27FC236}">
                <a16:creationId xmlns:a16="http://schemas.microsoft.com/office/drawing/2014/main" id="{6D5E0F41-66CA-E440-878B-3AF94B4AFDE7}"/>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1" name="Graphic 13">
            <a:extLst>
              <a:ext uri="{FF2B5EF4-FFF2-40B4-BE49-F238E27FC236}">
                <a16:creationId xmlns:a16="http://schemas.microsoft.com/office/drawing/2014/main" id="{DE1CEEEA-D498-C249-A725-96EAA12D2BC6}"/>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5A5B149C-ECD2-A24E-AB83-9819ABED6124}"/>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1;p5">
            <a:extLst>
              <a:ext uri="{FF2B5EF4-FFF2-40B4-BE49-F238E27FC236}">
                <a16:creationId xmlns:a16="http://schemas.microsoft.com/office/drawing/2014/main" id="{68A9A72D-5B37-D041-95ED-F219F1C0146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2;p5">
            <a:extLst>
              <a:ext uri="{FF2B5EF4-FFF2-40B4-BE49-F238E27FC236}">
                <a16:creationId xmlns:a16="http://schemas.microsoft.com/office/drawing/2014/main" id="{F789BEFA-72C2-4F47-800F-88C079D9477A}"/>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p5">
            <a:extLst>
              <a:ext uri="{FF2B5EF4-FFF2-40B4-BE49-F238E27FC236}">
                <a16:creationId xmlns:a16="http://schemas.microsoft.com/office/drawing/2014/main" id="{71181C57-D3D2-7F4F-808A-CE64676A36CD}"/>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2" name="Google Shape;19;p6">
            <a:extLst>
              <a:ext uri="{FF2B5EF4-FFF2-40B4-BE49-F238E27FC236}">
                <a16:creationId xmlns:a16="http://schemas.microsoft.com/office/drawing/2014/main" id="{189A01A3-ADF3-AD45-84CD-B6F610D4C430}"/>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Tree>
    <p:extLst>
      <p:ext uri="{BB962C8B-B14F-4D97-AF65-F5344CB8AC3E}">
        <p14:creationId xmlns:p14="http://schemas.microsoft.com/office/powerpoint/2010/main" val="319780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spital image 2">
    <p:spTree>
      <p:nvGrpSpPr>
        <p:cNvPr id="1" name=""/>
        <p:cNvGrpSpPr/>
        <p:nvPr/>
      </p:nvGrpSpPr>
      <p:grpSpPr>
        <a:xfrm>
          <a:off x="0" y="0"/>
          <a:ext cx="0" cy="0"/>
          <a:chOff x="0" y="0"/>
          <a:chExt cx="0" cy="0"/>
        </a:xfrm>
      </p:grpSpPr>
      <p:pic>
        <p:nvPicPr>
          <p:cNvPr id="4" name="Google Shape;151;p20" descr="A picture containing person, scene, hospital room, room&#10;&#10;Description automatically generated">
            <a:extLst>
              <a:ext uri="{FF2B5EF4-FFF2-40B4-BE49-F238E27FC236}">
                <a16:creationId xmlns:a16="http://schemas.microsoft.com/office/drawing/2014/main" id="{ECEE1F2C-BA46-8845-A06C-A73C1EB234C3}"/>
              </a:ext>
            </a:extLst>
          </p:cNvPr>
          <p:cNvPicPr preferRelativeResize="0"/>
          <p:nvPr userDrawn="1"/>
        </p:nvPicPr>
        <p:blipFill rotWithShape="1">
          <a:blip r:embed="rId2">
            <a:alphaModFix/>
          </a:blip>
          <a:srcRect/>
          <a:stretch/>
        </p:blipFill>
        <p:spPr>
          <a:xfrm>
            <a:off x="6609134" y="0"/>
            <a:ext cx="8021266" cy="8229600"/>
          </a:xfrm>
          <a:prstGeom prst="rect">
            <a:avLst/>
          </a:prstGeom>
          <a:noFill/>
          <a:ln>
            <a:noFill/>
          </a:ln>
        </p:spPr>
      </p:pic>
      <p:sp>
        <p:nvSpPr>
          <p:cNvPr id="13" name="Graphic 11">
            <a:extLst>
              <a:ext uri="{FF2B5EF4-FFF2-40B4-BE49-F238E27FC236}">
                <a16:creationId xmlns:a16="http://schemas.microsoft.com/office/drawing/2014/main" id="{789FA5D1-3021-914D-8CC0-12BC437B7BEC}"/>
              </a:ext>
            </a:extLst>
          </p:cNvPr>
          <p:cNvSpPr/>
          <p:nvPr/>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38899E57-8ACD-104A-B2E7-93C8C369F95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152;p20">
            <a:extLst>
              <a:ext uri="{FF2B5EF4-FFF2-40B4-BE49-F238E27FC236}">
                <a16:creationId xmlns:a16="http://schemas.microsoft.com/office/drawing/2014/main" id="{06F5DEC5-207C-734C-B406-DFD0B45C18A8}"/>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54;p20">
            <a:extLst>
              <a:ext uri="{FF2B5EF4-FFF2-40B4-BE49-F238E27FC236}">
                <a16:creationId xmlns:a16="http://schemas.microsoft.com/office/drawing/2014/main" id="{D524FBA9-70C6-CB4F-B3E1-C05F4F642ED4}"/>
              </a:ext>
            </a:extLst>
          </p:cNvPr>
          <p:cNvSpPr txBox="1">
            <a:spLocks noGrp="1"/>
          </p:cNvSpPr>
          <p:nvPr>
            <p:ph type="title"/>
          </p:nvPr>
        </p:nvSpPr>
        <p:spPr>
          <a:xfrm>
            <a:off x="566400" y="438174"/>
            <a:ext cx="652480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55;p20">
            <a:extLst>
              <a:ext uri="{FF2B5EF4-FFF2-40B4-BE49-F238E27FC236}">
                <a16:creationId xmlns:a16="http://schemas.microsoft.com/office/drawing/2014/main" id="{E4183A78-9339-2C46-B5B9-8CA216588F0B}"/>
              </a:ext>
            </a:extLst>
          </p:cNvPr>
          <p:cNvSpPr txBox="1">
            <a:spLocks noGrp="1"/>
          </p:cNvSpPr>
          <p:nvPr>
            <p:ph type="body" idx="1"/>
          </p:nvPr>
        </p:nvSpPr>
        <p:spPr>
          <a:xfrm>
            <a:off x="566400" y="885082"/>
            <a:ext cx="652480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56;p20">
            <a:extLst>
              <a:ext uri="{FF2B5EF4-FFF2-40B4-BE49-F238E27FC236}">
                <a16:creationId xmlns:a16="http://schemas.microsoft.com/office/drawing/2014/main" id="{ED3BA2BB-FF37-7648-9537-F508462867AC}"/>
              </a:ext>
            </a:extLst>
          </p:cNvPr>
          <p:cNvSpPr txBox="1">
            <a:spLocks noGrp="1"/>
          </p:cNvSpPr>
          <p:nvPr>
            <p:ph type="body" idx="2"/>
          </p:nvPr>
        </p:nvSpPr>
        <p:spPr>
          <a:xfrm>
            <a:off x="566739" y="1633538"/>
            <a:ext cx="6524726"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82A094D3-E3AD-0F47-8AD7-35BC79AD88D3}"/>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4" name="Group 13">
            <a:extLst>
              <a:ext uri="{FF2B5EF4-FFF2-40B4-BE49-F238E27FC236}">
                <a16:creationId xmlns:a16="http://schemas.microsoft.com/office/drawing/2014/main" id="{27389C6E-99B8-4F4C-90A6-99C8D6A2DF16}"/>
              </a:ext>
            </a:extLst>
          </p:cNvPr>
          <p:cNvGrpSpPr/>
          <p:nvPr userDrawn="1"/>
        </p:nvGrpSpPr>
        <p:grpSpPr>
          <a:xfrm>
            <a:off x="12470004" y="7650945"/>
            <a:ext cx="1836461" cy="404723"/>
            <a:chOff x="6015990" y="3001327"/>
            <a:chExt cx="6194107" cy="1356360"/>
          </a:xfrm>
        </p:grpSpPr>
        <p:sp>
          <p:nvSpPr>
            <p:cNvPr id="15" name="Graphic 3">
              <a:extLst>
                <a:ext uri="{FF2B5EF4-FFF2-40B4-BE49-F238E27FC236}">
                  <a16:creationId xmlns:a16="http://schemas.microsoft.com/office/drawing/2014/main" id="{3BB5118F-7B7E-B643-8E8A-C55D9A7BD8A7}"/>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8065BFEB-0027-964E-AFAA-FB152A4B9810}"/>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803A6BBC-34E2-5B47-AD8F-35F6943BB845}"/>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1EB0530C-CAF3-D547-84B6-AA6FF6FCBE7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AA393994-F229-A647-8E45-61720C02C8B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71CD841F-FF12-B240-B0F9-0255A6A2A4DE}"/>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8B2FC364-578F-794C-8C80-55FE6E7FD658}"/>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8C8C2F58-B4B5-8148-9B5F-D58C10B216C4}"/>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F596D0D1-29A8-F640-B5EE-88B8B8FC933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BCBAB42D-B94B-5244-8E4A-E42062B13053}"/>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B250F63-83E0-AC48-8561-118E4A0E7FD5}"/>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A198AB13-34E0-3946-A6EA-1F1E1B8A0C2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C7814E83-6661-C440-B8A2-0BC22DE0D50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48DB3DA8-E32A-D043-8C36-36FF735293A4}"/>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F4ED8302-B1D1-9447-81D6-FE8C4DEE3295}"/>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D1F28848-A67D-2A4C-9276-E5DB53B03FDC}"/>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972146D3-7614-9547-9D3C-479C14F23307}"/>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67909036-51AE-D64A-96EF-6E8645458F5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CACF5F28-C898-B143-B6E6-6358CFBAEF85}"/>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9268E8BC-B8CA-4E4C-AF67-D169B771EE3F}"/>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A62BBF2F-C471-AD48-8493-8988F22AA9C7}"/>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011B592-B843-0942-8896-434BFED245F8}"/>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6866E96-0D31-7B46-BAAD-A396B84CF3C3}"/>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9F9F4E01-8F42-1846-9E16-D782D8DB2C47}"/>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2605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lobes">
    <p:spTree>
      <p:nvGrpSpPr>
        <p:cNvPr id="1" name=""/>
        <p:cNvGrpSpPr/>
        <p:nvPr/>
      </p:nvGrpSpPr>
      <p:grpSpPr>
        <a:xfrm>
          <a:off x="0" y="0"/>
          <a:ext cx="0" cy="0"/>
          <a:chOff x="0" y="0"/>
          <a:chExt cx="0" cy="0"/>
        </a:xfrm>
      </p:grpSpPr>
      <p:sp>
        <p:nvSpPr>
          <p:cNvPr id="12" name="Google Shape;159;p32">
            <a:extLst>
              <a:ext uri="{FF2B5EF4-FFF2-40B4-BE49-F238E27FC236}">
                <a16:creationId xmlns:a16="http://schemas.microsoft.com/office/drawing/2014/main" id="{3BD3C4DC-2CAA-4E41-8620-4EF268CDD5C4}"/>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3" name="Google Shape;160;p32">
            <a:extLst>
              <a:ext uri="{FF2B5EF4-FFF2-40B4-BE49-F238E27FC236}">
                <a16:creationId xmlns:a16="http://schemas.microsoft.com/office/drawing/2014/main" id="{81D05F9E-96BA-9C49-96F9-3CF10900B978}"/>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61;p32">
            <a:extLst>
              <a:ext uri="{FF2B5EF4-FFF2-40B4-BE49-F238E27FC236}">
                <a16:creationId xmlns:a16="http://schemas.microsoft.com/office/drawing/2014/main" id="{0ECE099C-1815-3A46-B379-431C17A7EF09}"/>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5" name="Google Shape;162;p32">
            <a:extLst>
              <a:ext uri="{FF2B5EF4-FFF2-40B4-BE49-F238E27FC236}">
                <a16:creationId xmlns:a16="http://schemas.microsoft.com/office/drawing/2014/main" id="{8CE86F8D-F461-364E-A74E-E93F0A641181}"/>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Slide Number Placeholder 1">
            <a:extLst>
              <a:ext uri="{FF2B5EF4-FFF2-40B4-BE49-F238E27FC236}">
                <a16:creationId xmlns:a16="http://schemas.microsoft.com/office/drawing/2014/main" id="{D343971E-DCFA-7C4D-95C7-0804D65EBC74}"/>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8" name="Group 7">
            <a:extLst>
              <a:ext uri="{FF2B5EF4-FFF2-40B4-BE49-F238E27FC236}">
                <a16:creationId xmlns:a16="http://schemas.microsoft.com/office/drawing/2014/main" id="{D15D4C53-9425-2041-83C4-4B7813DD14BC}"/>
              </a:ext>
            </a:extLst>
          </p:cNvPr>
          <p:cNvGrpSpPr/>
          <p:nvPr userDrawn="1"/>
        </p:nvGrpSpPr>
        <p:grpSpPr>
          <a:xfrm>
            <a:off x="12470004" y="7650945"/>
            <a:ext cx="1836461" cy="404723"/>
            <a:chOff x="6015990" y="3001327"/>
            <a:chExt cx="6194107" cy="1356360"/>
          </a:xfrm>
        </p:grpSpPr>
        <p:sp>
          <p:nvSpPr>
            <p:cNvPr id="9" name="Graphic 3">
              <a:extLst>
                <a:ext uri="{FF2B5EF4-FFF2-40B4-BE49-F238E27FC236}">
                  <a16:creationId xmlns:a16="http://schemas.microsoft.com/office/drawing/2014/main" id="{423162B5-7B3E-7543-9DC9-360FB87DBE6A}"/>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5438252E-02A4-9B42-BEDA-AC8FE42C616A}"/>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E53BA7EC-EFB2-FB4C-B895-A71796CCD69F}"/>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5F99C362-7CAA-9649-A959-CA34ED0D5B0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05E33C05-10D2-5D47-A3E2-A9373C62D121}"/>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8698097F-F492-C847-AB9E-84B12F47149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128C5D83-E3A6-F242-94B8-D3AC37AF539C}"/>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CAA68EC-ED90-4E42-A2A4-DDA3071D6FDD}"/>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A2861243-9329-534C-9911-63FE5731F41F}"/>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80B573D-C121-7A47-8A55-B213B8477615}"/>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98175AD2-5FDE-6E41-98CB-A9AC4A9BD151}"/>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6EC39BE1-F143-244F-8EC9-B244AF7A5A9A}"/>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A59F6F4D-B915-8243-9F99-50B51F4F955F}"/>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0B2F8EE-2A8F-8F4B-ABB7-3BD8957F6F11}"/>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11B08AE6-8151-C94E-91E5-A46B164EEC64}"/>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67739C31-2958-2443-B0A8-25DDED8630DF}"/>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813411FF-CBB0-694A-AF38-87C1443143A0}"/>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765938CA-E0D6-2040-9953-E15666F5246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79A2D5F-F63A-EF47-B0B7-F6C6B5C8998D}"/>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453E1CD7-D768-4D49-8A36-686B935C46D2}"/>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7CBC15-CE4A-2443-BDE8-13CB363348E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66A7870F-05AA-544E-9ACE-0A7E43548BF0}"/>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A8473C21-DF76-3248-914E-A09103735E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4A79669B-6880-BF41-AF14-2E0A733092BC}"/>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B9ECB364-3393-4D46-BA7B-27798E751C0A}"/>
              </a:ext>
            </a:extLst>
          </p:cNvPr>
          <p:cNvGrpSpPr/>
          <p:nvPr userDrawn="1"/>
        </p:nvGrpSpPr>
        <p:grpSpPr>
          <a:xfrm>
            <a:off x="6864026" y="-1"/>
            <a:ext cx="7750518" cy="8229599"/>
            <a:chOff x="6864026" y="-1"/>
            <a:chExt cx="7750518" cy="8229599"/>
          </a:xfrm>
        </p:grpSpPr>
        <p:sp>
          <p:nvSpPr>
            <p:cNvPr id="4" name="Graphic 2">
              <a:extLst>
                <a:ext uri="{FF2B5EF4-FFF2-40B4-BE49-F238E27FC236}">
                  <a16:creationId xmlns:a16="http://schemas.microsoft.com/office/drawing/2014/main" id="{8585A35B-30D7-5640-B74C-29738A2B88AB}"/>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8585A35B-30D7-5640-B74C-29738A2B88AB}"/>
                </a:ext>
              </a:extLst>
            </p:cNvPr>
            <p:cNvSpPr/>
            <p:nvPr/>
          </p:nvSpPr>
          <p:spPr>
            <a:xfrm>
              <a:off x="7884960"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6" name="Graphic 2">
              <a:extLst>
                <a:ext uri="{FF2B5EF4-FFF2-40B4-BE49-F238E27FC236}">
                  <a16:creationId xmlns:a16="http://schemas.microsoft.com/office/drawing/2014/main" id="{8585A35B-30D7-5640-B74C-29738A2B88AB}"/>
                </a:ext>
              </a:extLst>
            </p:cNvPr>
            <p:cNvSpPr/>
            <p:nvPr/>
          </p:nvSpPr>
          <p:spPr>
            <a:xfrm>
              <a:off x="6864026"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Tree>
    <p:extLst>
      <p:ext uri="{BB962C8B-B14F-4D97-AF65-F5344CB8AC3E}">
        <p14:creationId xmlns:p14="http://schemas.microsoft.com/office/powerpoint/2010/main" val="79406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lue">
    <p:spTree>
      <p:nvGrpSpPr>
        <p:cNvPr id="1" name=""/>
        <p:cNvGrpSpPr/>
        <p:nvPr/>
      </p:nvGrpSpPr>
      <p:grpSpPr>
        <a:xfrm>
          <a:off x="0" y="0"/>
          <a:ext cx="0" cy="0"/>
          <a:chOff x="0" y="0"/>
          <a:chExt cx="0" cy="0"/>
        </a:xfrm>
      </p:grpSpPr>
      <p:sp>
        <p:nvSpPr>
          <p:cNvPr id="11" name="Graphic 11">
            <a:extLst>
              <a:ext uri="{FF2B5EF4-FFF2-40B4-BE49-F238E27FC236}">
                <a16:creationId xmlns:a16="http://schemas.microsoft.com/office/drawing/2014/main" id="{CD040A4D-88B5-494B-A200-5726F32BE9CF}"/>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5" name="Google Shape;165;p21">
            <a:extLst>
              <a:ext uri="{FF2B5EF4-FFF2-40B4-BE49-F238E27FC236}">
                <a16:creationId xmlns:a16="http://schemas.microsoft.com/office/drawing/2014/main" id="{CE976E4E-F84C-294F-BBBC-5F3B024E0912}"/>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67;p21">
            <a:extLst>
              <a:ext uri="{FF2B5EF4-FFF2-40B4-BE49-F238E27FC236}">
                <a16:creationId xmlns:a16="http://schemas.microsoft.com/office/drawing/2014/main" id="{124A8CC4-BFFC-9149-9743-E82423FC73F8}"/>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68;p21">
            <a:extLst>
              <a:ext uri="{FF2B5EF4-FFF2-40B4-BE49-F238E27FC236}">
                <a16:creationId xmlns:a16="http://schemas.microsoft.com/office/drawing/2014/main" id="{B2EF83E1-21BD-6E46-8B32-DE3A6985E6C6}"/>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69;p21">
            <a:extLst>
              <a:ext uri="{FF2B5EF4-FFF2-40B4-BE49-F238E27FC236}">
                <a16:creationId xmlns:a16="http://schemas.microsoft.com/office/drawing/2014/main" id="{7B444554-C7EE-0F4B-8ABC-EC4B30EE4D07}"/>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9197BB12-0136-6E4F-BF8E-580149CAA063}"/>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2" name="Group 11">
            <a:extLst>
              <a:ext uri="{FF2B5EF4-FFF2-40B4-BE49-F238E27FC236}">
                <a16:creationId xmlns:a16="http://schemas.microsoft.com/office/drawing/2014/main" id="{F80D3FB8-8833-914E-A0AF-B53E9F01F65B}"/>
              </a:ext>
            </a:extLst>
          </p:cNvPr>
          <p:cNvGrpSpPr/>
          <p:nvPr userDrawn="1"/>
        </p:nvGrpSpPr>
        <p:grpSpPr>
          <a:xfrm>
            <a:off x="12470004" y="7650945"/>
            <a:ext cx="1836461" cy="404723"/>
            <a:chOff x="6015990" y="3001327"/>
            <a:chExt cx="6194107" cy="1356360"/>
          </a:xfrm>
        </p:grpSpPr>
        <p:sp>
          <p:nvSpPr>
            <p:cNvPr id="13" name="Graphic 3">
              <a:extLst>
                <a:ext uri="{FF2B5EF4-FFF2-40B4-BE49-F238E27FC236}">
                  <a16:creationId xmlns:a16="http://schemas.microsoft.com/office/drawing/2014/main" id="{6F680F15-07B1-2041-ADF6-DBC169593D9C}"/>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2DEBDD58-BC23-FF49-95EC-38D9B9F492CF}"/>
                </a:ext>
              </a:extLst>
            </p:cNvPr>
            <p:cNvGrpSpPr/>
            <p:nvPr/>
          </p:nvGrpSpPr>
          <p:grpSpPr>
            <a:xfrm>
              <a:off x="6015990" y="3001327"/>
              <a:ext cx="6015037" cy="1047750"/>
              <a:chOff x="6015990" y="3001327"/>
              <a:chExt cx="6015037" cy="1047750"/>
            </a:xfrm>
          </p:grpSpPr>
          <p:sp>
            <p:nvSpPr>
              <p:cNvPr id="34" name="Graphic 3">
                <a:extLst>
                  <a:ext uri="{FF2B5EF4-FFF2-40B4-BE49-F238E27FC236}">
                    <a16:creationId xmlns:a16="http://schemas.microsoft.com/office/drawing/2014/main" id="{F2006F70-0107-C94C-A0BD-F9582C2BB3AE}"/>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0516D982-E6EF-2840-82E1-90B06794E390}"/>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32491040-0B61-D84B-9419-48EFA3BEDD24}"/>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5" name="Graphic 3">
              <a:extLst>
                <a:ext uri="{FF2B5EF4-FFF2-40B4-BE49-F238E27FC236}">
                  <a16:creationId xmlns:a16="http://schemas.microsoft.com/office/drawing/2014/main" id="{27F7C830-C0E5-B64E-ACA8-984C0CA89F6A}"/>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6" name="Graphic 3">
              <a:extLst>
                <a:ext uri="{FF2B5EF4-FFF2-40B4-BE49-F238E27FC236}">
                  <a16:creationId xmlns:a16="http://schemas.microsoft.com/office/drawing/2014/main" id="{E8954575-1A78-844E-94C6-59F8FFF2B3C0}"/>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853BE9-8C48-D944-9498-0C310471DB7A}"/>
                </a:ext>
              </a:extLst>
            </p:cNvPr>
            <p:cNvGrpSpPr/>
            <p:nvPr/>
          </p:nvGrpSpPr>
          <p:grpSpPr>
            <a:xfrm>
              <a:off x="7410450" y="3103245"/>
              <a:ext cx="3816667" cy="1253489"/>
              <a:chOff x="7410450" y="3103245"/>
              <a:chExt cx="3816667" cy="1253489"/>
            </a:xfrm>
          </p:grpSpPr>
          <p:sp>
            <p:nvSpPr>
              <p:cNvPr id="29" name="Graphic 3">
                <a:extLst>
                  <a:ext uri="{FF2B5EF4-FFF2-40B4-BE49-F238E27FC236}">
                    <a16:creationId xmlns:a16="http://schemas.microsoft.com/office/drawing/2014/main" id="{EC22D97B-4071-D049-B2D2-4A3C046897B9}"/>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97906E4F-65DA-1846-88AB-B12A55B9C73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2A384EDE-DEAC-BF41-BFE9-721EE79C0843}"/>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53D03420-F0BB-2942-BBD1-339299AF1F6D}"/>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F7296658-EB8D-1340-A1C7-3FE76D6CA250}"/>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8" name="Graphic 3">
              <a:extLst>
                <a:ext uri="{FF2B5EF4-FFF2-40B4-BE49-F238E27FC236}">
                  <a16:creationId xmlns:a16="http://schemas.microsoft.com/office/drawing/2014/main" id="{FBEF85DF-34EE-C844-87D7-6AED440689FE}"/>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19" name="Graphic 3">
              <a:extLst>
                <a:ext uri="{FF2B5EF4-FFF2-40B4-BE49-F238E27FC236}">
                  <a16:creationId xmlns:a16="http://schemas.microsoft.com/office/drawing/2014/main" id="{0FB9C74B-F38B-E047-BE2F-78A75DE136EF}"/>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0" name="Graphic 3">
              <a:extLst>
                <a:ext uri="{FF2B5EF4-FFF2-40B4-BE49-F238E27FC236}">
                  <a16:creationId xmlns:a16="http://schemas.microsoft.com/office/drawing/2014/main" id="{C89BCDE6-2B8D-A849-B3BA-CDA962298C3F}"/>
                </a:ext>
              </a:extLst>
            </p:cNvPr>
            <p:cNvGrpSpPr/>
            <p:nvPr/>
          </p:nvGrpSpPr>
          <p:grpSpPr>
            <a:xfrm>
              <a:off x="11023282" y="4170997"/>
              <a:ext cx="591502" cy="186690"/>
              <a:chOff x="11023282" y="4170997"/>
              <a:chExt cx="591502" cy="186690"/>
            </a:xfrm>
            <a:solidFill>
              <a:srgbClr val="E1001E"/>
            </a:solidFill>
          </p:grpSpPr>
          <p:sp>
            <p:nvSpPr>
              <p:cNvPr id="27" name="Graphic 3">
                <a:extLst>
                  <a:ext uri="{FF2B5EF4-FFF2-40B4-BE49-F238E27FC236}">
                    <a16:creationId xmlns:a16="http://schemas.microsoft.com/office/drawing/2014/main" id="{EF40C6CF-9D82-704C-BCFD-C7059114486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2196BC1-BA8B-CA43-9E40-A95D95D8E421}"/>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1" name="Graphic 3">
              <a:extLst>
                <a:ext uri="{FF2B5EF4-FFF2-40B4-BE49-F238E27FC236}">
                  <a16:creationId xmlns:a16="http://schemas.microsoft.com/office/drawing/2014/main" id="{98C06A48-F41B-0042-9828-2F58E7860369}"/>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2" name="Graphic 3">
              <a:extLst>
                <a:ext uri="{FF2B5EF4-FFF2-40B4-BE49-F238E27FC236}">
                  <a16:creationId xmlns:a16="http://schemas.microsoft.com/office/drawing/2014/main" id="{870410BE-732B-EF41-9A46-26EB3EAB2958}"/>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A963F60B-2C90-904A-9998-2EB449B96DDC}"/>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81345BEF-B897-A347-A914-CE94D418E201}"/>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D8FE23-40D5-D64F-8A1A-01BE15818C6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91B9D59-6E4B-4C42-AD8D-E89C8AA57FD2}"/>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38" name="Google Shape;173;p22">
            <a:extLst>
              <a:ext uri="{FF2B5EF4-FFF2-40B4-BE49-F238E27FC236}">
                <a16:creationId xmlns:a16="http://schemas.microsoft.com/office/drawing/2014/main" id="{4710EA6E-7A6B-384C-8512-B3D7C3FB5BD4}"/>
              </a:ext>
            </a:extLst>
          </p:cNvPr>
          <p:cNvSpPr>
            <a:spLocks noGrp="1"/>
          </p:cNvSpPr>
          <p:nvPr>
            <p:ph type="pic" idx="2"/>
          </p:nvPr>
        </p:nvSpPr>
        <p:spPr>
          <a:xfrm>
            <a:off x="-51392" y="-2053"/>
            <a:ext cx="7432493" cy="8235459"/>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7791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14" name="Graphic 11">
            <a:extLst>
              <a:ext uri="{FF2B5EF4-FFF2-40B4-BE49-F238E27FC236}">
                <a16:creationId xmlns:a16="http://schemas.microsoft.com/office/drawing/2014/main" id="{E7C3084A-C46A-1A4E-90A5-993F4F8731C1}"/>
              </a:ext>
            </a:extLst>
          </p:cNvPr>
          <p:cNvSpPr/>
          <p:nvPr userDrawn="1"/>
        </p:nvSpPr>
        <p:spPr>
          <a:xfrm>
            <a:off x="0" y="0"/>
            <a:ext cx="10496770" cy="8233406"/>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1831CAE5-4F3D-6748-A45B-5B45CB143570}"/>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23" name="Google Shape;187;p24">
            <a:extLst>
              <a:ext uri="{FF2B5EF4-FFF2-40B4-BE49-F238E27FC236}">
                <a16:creationId xmlns:a16="http://schemas.microsoft.com/office/drawing/2014/main" id="{7F762D6A-D10E-244E-A144-06D4632B7C3F}"/>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24" name="Google Shape;188;p24">
            <a:extLst>
              <a:ext uri="{FF2B5EF4-FFF2-40B4-BE49-F238E27FC236}">
                <a16:creationId xmlns:a16="http://schemas.microsoft.com/office/drawing/2014/main" id="{0D4CFA1B-5109-4647-8121-EFC760DE9B86}"/>
              </a:ext>
            </a:extLst>
          </p:cNvPr>
          <p:cNvSpPr>
            <a:spLocks noGrp="1"/>
          </p:cNvSpPr>
          <p:nvPr>
            <p:ph type="pic" idx="2"/>
          </p:nvPr>
        </p:nvSpPr>
        <p:spPr>
          <a:xfrm>
            <a:off x="9556750"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5" name="Google Shape;189;p24">
            <a:extLst>
              <a:ext uri="{FF2B5EF4-FFF2-40B4-BE49-F238E27FC236}">
                <a16:creationId xmlns:a16="http://schemas.microsoft.com/office/drawing/2014/main" id="{38744A22-006D-F146-BAA1-2EE73250D81F}"/>
              </a:ext>
            </a:extLst>
          </p:cNvPr>
          <p:cNvSpPr>
            <a:spLocks noGrp="1"/>
          </p:cNvSpPr>
          <p:nvPr>
            <p:ph type="pic" idx="3"/>
          </p:nvPr>
        </p:nvSpPr>
        <p:spPr>
          <a:xfrm>
            <a:off x="12166903"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6" name="Google Shape;190;p24">
            <a:extLst>
              <a:ext uri="{FF2B5EF4-FFF2-40B4-BE49-F238E27FC236}">
                <a16:creationId xmlns:a16="http://schemas.microsoft.com/office/drawing/2014/main" id="{B594C78D-D39F-3543-B3E9-959DB12E9E1A}"/>
              </a:ext>
            </a:extLst>
          </p:cNvPr>
          <p:cNvSpPr txBox="1">
            <a:spLocks noGrp="1"/>
          </p:cNvSpPr>
          <p:nvPr>
            <p:ph type="body" idx="1"/>
          </p:nvPr>
        </p:nvSpPr>
        <p:spPr>
          <a:xfrm>
            <a:off x="9556750" y="455771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91;p24">
            <a:extLst>
              <a:ext uri="{FF2B5EF4-FFF2-40B4-BE49-F238E27FC236}">
                <a16:creationId xmlns:a16="http://schemas.microsoft.com/office/drawing/2014/main" id="{6C08EA3C-64F6-3F49-9F06-86D798D50606}"/>
              </a:ext>
            </a:extLst>
          </p:cNvPr>
          <p:cNvSpPr txBox="1">
            <a:spLocks noGrp="1"/>
          </p:cNvSpPr>
          <p:nvPr>
            <p:ph type="body" idx="4"/>
          </p:nvPr>
        </p:nvSpPr>
        <p:spPr>
          <a:xfrm>
            <a:off x="12142637" y="456263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pic>
        <p:nvPicPr>
          <p:cNvPr id="28" name="Google Shape;192;p24">
            <a:extLst>
              <a:ext uri="{FF2B5EF4-FFF2-40B4-BE49-F238E27FC236}">
                <a16:creationId xmlns:a16="http://schemas.microsoft.com/office/drawing/2014/main" id="{712D8E9E-AE49-D34C-BE1A-6FBD40086A6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9" name="Google Shape;193;p24">
            <a:extLst>
              <a:ext uri="{FF2B5EF4-FFF2-40B4-BE49-F238E27FC236}">
                <a16:creationId xmlns:a16="http://schemas.microsoft.com/office/drawing/2014/main" id="{78BA9660-16F5-EA4F-97D4-59633BFF3E2D}"/>
              </a:ext>
            </a:extLst>
          </p:cNvPr>
          <p:cNvSpPr txBox="1">
            <a:spLocks noGrp="1"/>
          </p:cNvSpPr>
          <p:nvPr>
            <p:ph type="title"/>
          </p:nvPr>
        </p:nvSpPr>
        <p:spPr>
          <a:xfrm>
            <a:off x="566400" y="438174"/>
            <a:ext cx="71181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194;p24">
            <a:extLst>
              <a:ext uri="{FF2B5EF4-FFF2-40B4-BE49-F238E27FC236}">
                <a16:creationId xmlns:a16="http://schemas.microsoft.com/office/drawing/2014/main" id="{07D096BA-DD53-0E4D-8233-F6D72CA02126}"/>
              </a:ext>
            </a:extLst>
          </p:cNvPr>
          <p:cNvSpPr txBox="1">
            <a:spLocks noGrp="1"/>
          </p:cNvSpPr>
          <p:nvPr>
            <p:ph type="body" idx="5"/>
          </p:nvPr>
        </p:nvSpPr>
        <p:spPr>
          <a:xfrm>
            <a:off x="566400" y="885082"/>
            <a:ext cx="71181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1" name="Google Shape;195;p24">
            <a:extLst>
              <a:ext uri="{FF2B5EF4-FFF2-40B4-BE49-F238E27FC236}">
                <a16:creationId xmlns:a16="http://schemas.microsoft.com/office/drawing/2014/main" id="{5D047B4D-44D9-084B-84D6-F0BBBCC03599}"/>
              </a:ext>
            </a:extLst>
          </p:cNvPr>
          <p:cNvSpPr txBox="1">
            <a:spLocks noGrp="1"/>
          </p:cNvSpPr>
          <p:nvPr>
            <p:ph type="body" idx="6"/>
          </p:nvPr>
        </p:nvSpPr>
        <p:spPr>
          <a:xfrm>
            <a:off x="566738" y="1633538"/>
            <a:ext cx="711811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Slide Number Placeholder 1">
            <a:extLst>
              <a:ext uri="{FF2B5EF4-FFF2-40B4-BE49-F238E27FC236}">
                <a16:creationId xmlns:a16="http://schemas.microsoft.com/office/drawing/2014/main" id="{8C30DC1C-8D7E-9847-B2CE-C6E458E2818A}"/>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149929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9" name="Graphic 11">
            <a:extLst>
              <a:ext uri="{FF2B5EF4-FFF2-40B4-BE49-F238E27FC236}">
                <a16:creationId xmlns:a16="http://schemas.microsoft.com/office/drawing/2014/main" id="{407F1D30-8CF8-1B44-9DEB-4A2752ED1B9E}"/>
              </a:ext>
            </a:extLst>
          </p:cNvPr>
          <p:cNvSpPr/>
          <p:nvPr userDrawn="1"/>
        </p:nvSpPr>
        <p:spPr>
          <a:xfrm flipH="1">
            <a:off x="5102013"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12" name="Google Shape;172;p22">
            <a:extLst>
              <a:ext uri="{FF2B5EF4-FFF2-40B4-BE49-F238E27FC236}">
                <a16:creationId xmlns:a16="http://schemas.microsoft.com/office/drawing/2014/main" id="{AECC0ACE-640D-7246-8FED-F38D7E0D47F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4" name="Google Shape;174;p22">
            <a:extLst>
              <a:ext uri="{FF2B5EF4-FFF2-40B4-BE49-F238E27FC236}">
                <a16:creationId xmlns:a16="http://schemas.microsoft.com/office/drawing/2014/main" id="{42E14714-5C1D-FD40-A562-41226B9CEAB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75;p22">
            <a:extLst>
              <a:ext uri="{FF2B5EF4-FFF2-40B4-BE49-F238E27FC236}">
                <a16:creationId xmlns:a16="http://schemas.microsoft.com/office/drawing/2014/main" id="{0EC29C01-C176-A644-95A8-C4544747BEF0}"/>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76;p22">
            <a:extLst>
              <a:ext uri="{FF2B5EF4-FFF2-40B4-BE49-F238E27FC236}">
                <a16:creationId xmlns:a16="http://schemas.microsoft.com/office/drawing/2014/main" id="{D2FDD9FC-53BB-2C47-B409-6BDAB390EE28}"/>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27E889F8-FD19-AD41-96E0-83B2B13AB361}"/>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solidFill>
                  <a:schemeClr val="bg1"/>
                </a:solidFill>
              </a:rPr>
              <a:pPr/>
              <a:t>‹#›</a:t>
            </a:fld>
            <a:endParaRPr lang="en-US">
              <a:solidFill>
                <a:schemeClr val="bg1"/>
              </a:solidFill>
            </a:endParaRPr>
          </a:p>
        </p:txBody>
      </p:sp>
      <p:grpSp>
        <p:nvGrpSpPr>
          <p:cNvPr id="10" name="Group 9">
            <a:extLst>
              <a:ext uri="{FF2B5EF4-FFF2-40B4-BE49-F238E27FC236}">
                <a16:creationId xmlns:a16="http://schemas.microsoft.com/office/drawing/2014/main" id="{D3DE0D52-BB42-7341-B070-5552083BEDCB}"/>
              </a:ext>
            </a:extLst>
          </p:cNvPr>
          <p:cNvGrpSpPr/>
          <p:nvPr userDrawn="1"/>
        </p:nvGrpSpPr>
        <p:grpSpPr>
          <a:xfrm>
            <a:off x="12470004" y="7650945"/>
            <a:ext cx="1836461" cy="404723"/>
            <a:chOff x="6015990" y="3001327"/>
            <a:chExt cx="6194107" cy="1356360"/>
          </a:xfrm>
        </p:grpSpPr>
        <p:sp>
          <p:nvSpPr>
            <p:cNvPr id="17" name="Graphic 3">
              <a:extLst>
                <a:ext uri="{FF2B5EF4-FFF2-40B4-BE49-F238E27FC236}">
                  <a16:creationId xmlns:a16="http://schemas.microsoft.com/office/drawing/2014/main" id="{773C0E6F-3B00-0143-A049-21E06055CD8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0576502-3AE4-1444-A068-3AEADF3027AA}"/>
                </a:ext>
              </a:extLst>
            </p:cNvPr>
            <p:cNvGrpSpPr/>
            <p:nvPr/>
          </p:nvGrpSpPr>
          <p:grpSpPr>
            <a:xfrm>
              <a:off x="6015990" y="3001327"/>
              <a:ext cx="6015037" cy="1047750"/>
              <a:chOff x="6015990" y="3001327"/>
              <a:chExt cx="6015037" cy="1047750"/>
            </a:xfrm>
          </p:grpSpPr>
          <p:sp>
            <p:nvSpPr>
              <p:cNvPr id="39" name="Graphic 3">
                <a:extLst>
                  <a:ext uri="{FF2B5EF4-FFF2-40B4-BE49-F238E27FC236}">
                    <a16:creationId xmlns:a16="http://schemas.microsoft.com/office/drawing/2014/main" id="{CF3ED3F1-8DFA-F547-B83E-3E1839B438E1}"/>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F4E2FE82-1BC5-3B43-8E8F-60E92929D14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F15C3C64-7874-834F-826F-FD9D7D9E2AE2}"/>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D3065C8-AA74-B04D-9F0B-66B6826A522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33BA9F3E-918F-0B49-B538-1EC673B88B7F}"/>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8B5BDB0B-5BB4-F942-8FBD-669FF76EFBB4}"/>
                </a:ext>
              </a:extLst>
            </p:cNvPr>
            <p:cNvGrpSpPr/>
            <p:nvPr/>
          </p:nvGrpSpPr>
          <p:grpSpPr>
            <a:xfrm>
              <a:off x="7410450" y="3103245"/>
              <a:ext cx="3816667" cy="1253489"/>
              <a:chOff x="7410450" y="3103245"/>
              <a:chExt cx="3816667" cy="1253489"/>
            </a:xfrm>
          </p:grpSpPr>
          <p:sp>
            <p:nvSpPr>
              <p:cNvPr id="34" name="Graphic 3">
                <a:extLst>
                  <a:ext uri="{FF2B5EF4-FFF2-40B4-BE49-F238E27FC236}">
                    <a16:creationId xmlns:a16="http://schemas.microsoft.com/office/drawing/2014/main" id="{932D46F5-6D3A-E044-889B-8A6ECA70EE61}"/>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72F70865-C262-9049-8E43-6D805CA69B69}"/>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2BCD6A89-764A-0D44-A8A0-9985D31C027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2C22E326-098D-6540-8E1D-72CC9AF6BD1B}"/>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69016CCE-2DA1-0442-83B4-956B4E4C2678}"/>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45D9CFF-C2B9-3945-BD88-33C8E7FB2DCA}"/>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C23C517E-F759-2D4D-8271-E61E5B5802FB}"/>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1C541955-2766-654B-8807-FC5267EC86F1}"/>
                </a:ext>
              </a:extLst>
            </p:cNvPr>
            <p:cNvGrpSpPr/>
            <p:nvPr/>
          </p:nvGrpSpPr>
          <p:grpSpPr>
            <a:xfrm>
              <a:off x="11023282" y="4170997"/>
              <a:ext cx="591502" cy="186690"/>
              <a:chOff x="11023282" y="4170997"/>
              <a:chExt cx="591502" cy="186690"/>
            </a:xfrm>
            <a:solidFill>
              <a:srgbClr val="E1001E"/>
            </a:solidFill>
          </p:grpSpPr>
          <p:sp>
            <p:nvSpPr>
              <p:cNvPr id="32" name="Graphic 3">
                <a:extLst>
                  <a:ext uri="{FF2B5EF4-FFF2-40B4-BE49-F238E27FC236}">
                    <a16:creationId xmlns:a16="http://schemas.microsoft.com/office/drawing/2014/main" id="{639C7B04-434F-A945-9D02-677B3E6C5059}"/>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94879C6-FE14-C244-ACAF-1A93C264AACD}"/>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6" name="Graphic 3">
              <a:extLst>
                <a:ext uri="{FF2B5EF4-FFF2-40B4-BE49-F238E27FC236}">
                  <a16:creationId xmlns:a16="http://schemas.microsoft.com/office/drawing/2014/main" id="{24C171F0-8034-9743-8C10-0AA6C97FC358}"/>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E3A1191-ECEE-7345-A237-B5D140C206E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62C828B-AAD3-414F-BA33-270E0AEE02E4}"/>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3CE568A3-141E-B74B-A880-136D74F12C99}"/>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B8C5C5AF-8F1F-5F4D-9023-A84645B6C24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C97A78D-C2DB-3343-8F4B-C995A21F7606}"/>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42" name="Google Shape;173;p22">
            <a:extLst>
              <a:ext uri="{FF2B5EF4-FFF2-40B4-BE49-F238E27FC236}">
                <a16:creationId xmlns:a16="http://schemas.microsoft.com/office/drawing/2014/main" id="{5EED097C-29E7-BE4D-ACA6-09557C9AEB63}"/>
              </a:ext>
            </a:extLst>
          </p:cNvPr>
          <p:cNvSpPr>
            <a:spLocks noGrp="1"/>
          </p:cNvSpPr>
          <p:nvPr>
            <p:ph type="pic" idx="2"/>
          </p:nvPr>
        </p:nvSpPr>
        <p:spPr>
          <a:xfrm>
            <a:off x="-51392" y="-2053"/>
            <a:ext cx="7432493" cy="834104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50924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126FC2-B120-8340-B7E7-8BED7ABAEC6D}"/>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oogle Shape;198;p33">
            <a:extLst>
              <a:ext uri="{FF2B5EF4-FFF2-40B4-BE49-F238E27FC236}">
                <a16:creationId xmlns:a16="http://schemas.microsoft.com/office/drawing/2014/main" id="{FBDD1413-F4B9-5E41-90C5-4AA917B41B06}"/>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2667" y="3406579"/>
            <a:ext cx="6462533" cy="1416445"/>
          </a:xfrm>
          <a:prstGeom prst="rect">
            <a:avLst/>
          </a:prstGeom>
          <a:noFill/>
          <a:ln>
            <a:noFill/>
          </a:ln>
        </p:spPr>
      </p:pic>
      <p:sp>
        <p:nvSpPr>
          <p:cNvPr id="17" name="Google Shape;199;p33">
            <a:extLst>
              <a:ext uri="{FF2B5EF4-FFF2-40B4-BE49-F238E27FC236}">
                <a16:creationId xmlns:a16="http://schemas.microsoft.com/office/drawing/2014/main" id="{9ADA42CC-581A-834B-80FD-DA6C78ED7688}"/>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9" name="Graphic 13">
            <a:extLst>
              <a:ext uri="{FF2B5EF4-FFF2-40B4-BE49-F238E27FC236}">
                <a16:creationId xmlns:a16="http://schemas.microsoft.com/office/drawing/2014/main" id="{C7E72634-3D49-7D43-922C-1341F161B1E9}"/>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0" name="Graphic 13">
            <a:extLst>
              <a:ext uri="{FF2B5EF4-FFF2-40B4-BE49-F238E27FC236}">
                <a16:creationId xmlns:a16="http://schemas.microsoft.com/office/drawing/2014/main" id="{04AE1107-78A1-6F49-BB21-CC5EE58B667B}"/>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Tree>
    <p:extLst>
      <p:ext uri="{BB962C8B-B14F-4D97-AF65-F5344CB8AC3E}">
        <p14:creationId xmlns:p14="http://schemas.microsoft.com/office/powerpoint/2010/main" val="1613179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215C6F-27F0-4249-8185-8A289C19F605}"/>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53E9C2D8-5276-AE48-8B50-743F3855C6E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9593481C-6F42-3A4B-8A7B-6F2ECCA30590}"/>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BB50478E-8213-3447-9CE7-C2C2F57C55B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1;p37">
            <a:extLst>
              <a:ext uri="{FF2B5EF4-FFF2-40B4-BE49-F238E27FC236}">
                <a16:creationId xmlns:a16="http://schemas.microsoft.com/office/drawing/2014/main" id="{2A7FE68D-3658-ED40-8083-4B8589E33C7A}"/>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3;p37">
            <a:extLst>
              <a:ext uri="{FF2B5EF4-FFF2-40B4-BE49-F238E27FC236}">
                <a16:creationId xmlns:a16="http://schemas.microsoft.com/office/drawing/2014/main" id="{456E49D9-CFD4-CC40-B4AD-0B399DCB2FE7}"/>
              </a:ext>
            </a:extLst>
          </p:cNvPr>
          <p:cNvSpPr txBox="1">
            <a:spLocks noGrp="1"/>
          </p:cNvSpPr>
          <p:nvPr>
            <p:ph type="body" idx="1"/>
          </p:nvPr>
        </p:nvSpPr>
        <p:spPr>
          <a:xfrm>
            <a:off x="896937"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04;p37">
            <a:extLst>
              <a:ext uri="{FF2B5EF4-FFF2-40B4-BE49-F238E27FC236}">
                <a16:creationId xmlns:a16="http://schemas.microsoft.com/office/drawing/2014/main" id="{4F7EFE65-832E-554D-926B-C78E823ED57B}"/>
              </a:ext>
            </a:extLst>
          </p:cNvPr>
          <p:cNvSpPr txBox="1">
            <a:spLocks noGrp="1"/>
          </p:cNvSpPr>
          <p:nvPr>
            <p:ph type="body" idx="2"/>
          </p:nvPr>
        </p:nvSpPr>
        <p:spPr>
          <a:xfrm>
            <a:off x="882650" y="7098981"/>
            <a:ext cx="6963492"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05;p37">
            <a:extLst>
              <a:ext uri="{FF2B5EF4-FFF2-40B4-BE49-F238E27FC236}">
                <a16:creationId xmlns:a16="http://schemas.microsoft.com/office/drawing/2014/main" id="{1F62BA34-C35F-B74E-BA01-ACAE385581B7}"/>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Tree>
    <p:extLst>
      <p:ext uri="{BB962C8B-B14F-4D97-AF65-F5344CB8AC3E}">
        <p14:creationId xmlns:p14="http://schemas.microsoft.com/office/powerpoint/2010/main" val="3216677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International">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41265D7-F400-D047-A90A-E2F70DD2AAD8}"/>
              </a:ext>
            </a:extLst>
          </p:cNvPr>
          <p:cNvGrpSpPr/>
          <p:nvPr userDrawn="1"/>
        </p:nvGrpSpPr>
        <p:grpSpPr>
          <a:xfrm>
            <a:off x="8010876" y="3809"/>
            <a:ext cx="6628129" cy="8229598"/>
            <a:chOff x="8010876" y="3809"/>
            <a:chExt cx="6628129" cy="8229598"/>
          </a:xfrm>
        </p:grpSpPr>
        <p:sp>
          <p:nvSpPr>
            <p:cNvPr id="16" name="Graphic 13">
              <a:extLst>
                <a:ext uri="{FF2B5EF4-FFF2-40B4-BE49-F238E27FC236}">
                  <a16:creationId xmlns:a16="http://schemas.microsoft.com/office/drawing/2014/main" id="{F933DC6E-A365-104F-8737-65E10BCE6805}"/>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7" name="Graphic 13">
              <a:extLst>
                <a:ext uri="{FF2B5EF4-FFF2-40B4-BE49-F238E27FC236}">
                  <a16:creationId xmlns:a16="http://schemas.microsoft.com/office/drawing/2014/main" id="{688DCB01-3417-E14D-BF65-B37D904736D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E8CD51F-D84C-F44D-8EC4-2DD0DD048D4A}"/>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7;p41">
            <a:extLst>
              <a:ext uri="{FF2B5EF4-FFF2-40B4-BE49-F238E27FC236}">
                <a16:creationId xmlns:a16="http://schemas.microsoft.com/office/drawing/2014/main" id="{29958A30-016B-BC44-8514-9B204B419631}"/>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9;p41">
            <a:extLst>
              <a:ext uri="{FF2B5EF4-FFF2-40B4-BE49-F238E27FC236}">
                <a16:creationId xmlns:a16="http://schemas.microsoft.com/office/drawing/2014/main" id="{DFE39B50-11BB-104D-A46D-5263AA095690}"/>
              </a:ext>
            </a:extLst>
          </p:cNvPr>
          <p:cNvSpPr txBox="1">
            <a:spLocks noGrp="1"/>
          </p:cNvSpPr>
          <p:nvPr>
            <p:ph type="body" idx="1"/>
          </p:nvPr>
        </p:nvSpPr>
        <p:spPr>
          <a:xfrm>
            <a:off x="896936"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10;p41">
            <a:extLst>
              <a:ext uri="{FF2B5EF4-FFF2-40B4-BE49-F238E27FC236}">
                <a16:creationId xmlns:a16="http://schemas.microsoft.com/office/drawing/2014/main" id="{164F139B-0D9D-B54E-B273-0B73282FABCB}"/>
              </a:ext>
            </a:extLst>
          </p:cNvPr>
          <p:cNvSpPr txBox="1">
            <a:spLocks noGrp="1"/>
          </p:cNvSpPr>
          <p:nvPr>
            <p:ph type="body" idx="2"/>
          </p:nvPr>
        </p:nvSpPr>
        <p:spPr>
          <a:xfrm>
            <a:off x="882650" y="7098981"/>
            <a:ext cx="6949205"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11;p41">
            <a:extLst>
              <a:ext uri="{FF2B5EF4-FFF2-40B4-BE49-F238E27FC236}">
                <a16:creationId xmlns:a16="http://schemas.microsoft.com/office/drawing/2014/main" id="{4A368289-759F-6249-8101-DAFF7D9B903B}"/>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
        <p:nvSpPr>
          <p:cNvPr id="9" name="Google Shape;212;p41">
            <a:extLst>
              <a:ext uri="{FF2B5EF4-FFF2-40B4-BE49-F238E27FC236}">
                <a16:creationId xmlns:a16="http://schemas.microsoft.com/office/drawing/2014/main" id="{9A1E4476-2180-884C-9DEB-39437AEB8011}"/>
              </a:ext>
            </a:extLst>
          </p:cNvPr>
          <p:cNvSpPr txBox="1"/>
          <p:nvPr userDrawn="1"/>
        </p:nvSpPr>
        <p:spPr>
          <a:xfrm>
            <a:off x="4031639" y="2652501"/>
            <a:ext cx="2692839" cy="1276103"/>
          </a:xfrm>
          <a:prstGeom prst="rect">
            <a:avLst/>
          </a:prstGeom>
          <a:noFill/>
          <a:ln>
            <a:noFill/>
          </a:ln>
        </p:spPr>
        <p:txBody>
          <a:bodyPr spcFirstLastPara="1" wrap="square" lIns="0" tIns="9125" rIns="0" bIns="0" anchor="t" anchorCtr="0">
            <a:noAutofit/>
          </a:bodyPr>
          <a:lstStyle/>
          <a:p>
            <a:pPr marL="12700" marR="508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Manufacturer </a:t>
            </a: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City, State 12345</a:t>
            </a:r>
            <a:endParaRPr sz="18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USA</a:t>
            </a:r>
            <a:endParaRPr sz="1800" b="0" i="0" u="none" strike="noStrike" cap="none">
              <a:solidFill>
                <a:schemeClr val="accent6"/>
              </a:solidFill>
              <a:latin typeface="Calibri"/>
              <a:ea typeface="Calibri"/>
              <a:cs typeface="Calibri"/>
              <a:sym typeface="Calibri"/>
            </a:endParaRPr>
          </a:p>
        </p:txBody>
      </p:sp>
      <p:sp>
        <p:nvSpPr>
          <p:cNvPr id="10" name="Google Shape;213;p41">
            <a:extLst>
              <a:ext uri="{FF2B5EF4-FFF2-40B4-BE49-F238E27FC236}">
                <a16:creationId xmlns:a16="http://schemas.microsoft.com/office/drawing/2014/main" id="{9EF48F69-0793-804D-94E5-0C5D5F5D086E}"/>
              </a:ext>
            </a:extLst>
          </p:cNvPr>
          <p:cNvSpPr txBox="1"/>
          <p:nvPr userDrawn="1"/>
        </p:nvSpPr>
        <p:spPr>
          <a:xfrm>
            <a:off x="7630131" y="2652501"/>
            <a:ext cx="3710799" cy="1219293"/>
          </a:xfrm>
          <a:prstGeom prst="rect">
            <a:avLst/>
          </a:prstGeom>
          <a:noFill/>
          <a:ln>
            <a:noFill/>
          </a:ln>
        </p:spPr>
        <p:txBody>
          <a:bodyPr spcFirstLastPara="1" wrap="square" lIns="0" tIns="9125" rIns="0" bIns="0" anchor="t" anchorCtr="0">
            <a:noAutofit/>
          </a:bodyPr>
          <a:lstStyle/>
          <a:p>
            <a:pPr marL="12700" marR="245109"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EC Rep</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Scheelevagen 17</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SE-223 Lund Sweden</a:t>
            </a:r>
            <a:endParaRPr sz="1800" b="0" i="0" u="none" strike="noStrike" cap="none">
              <a:solidFill>
                <a:schemeClr val="accent6"/>
              </a:solidFill>
              <a:latin typeface="Calibri"/>
              <a:ea typeface="Calibri"/>
              <a:cs typeface="Calibri"/>
              <a:sym typeface="Calibri"/>
            </a:endParaRPr>
          </a:p>
        </p:txBody>
      </p:sp>
      <p:sp>
        <p:nvSpPr>
          <p:cNvPr id="11" name="Google Shape;214;p41">
            <a:extLst>
              <a:ext uri="{FF2B5EF4-FFF2-40B4-BE49-F238E27FC236}">
                <a16:creationId xmlns:a16="http://schemas.microsoft.com/office/drawing/2014/main" id="{3DE8F3FD-B0A7-6844-8FD9-5C9D1964F618}"/>
              </a:ext>
            </a:extLst>
          </p:cNvPr>
          <p:cNvSpPr txBox="1"/>
          <p:nvPr userDrawn="1"/>
        </p:nvSpPr>
        <p:spPr>
          <a:xfrm>
            <a:off x="11039245" y="2652501"/>
            <a:ext cx="2933748" cy="2446182"/>
          </a:xfrm>
          <a:prstGeom prst="rect">
            <a:avLst/>
          </a:prstGeom>
          <a:noFill/>
          <a:ln>
            <a:noFill/>
          </a:ln>
        </p:spPr>
        <p:txBody>
          <a:bodyPr spcFirstLastPara="1" wrap="square" lIns="0" tIns="9125" rIns="0" bIns="0" anchor="t" anchorCtr="0">
            <a:no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Australian Headquarters</a:t>
            </a:r>
            <a:endParaRPr sz="22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Pty Ltd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Suite 5.03, Building C</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11 Talavera Road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Macquarie Park, NSW 2113</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Australia </a:t>
            </a:r>
            <a:endParaRPr sz="1800" b="0" i="0" u="none" strike="noStrike" cap="none">
              <a:solidFill>
                <a:schemeClr val="accent6"/>
              </a:solidFill>
              <a:latin typeface="Calibri"/>
              <a:ea typeface="Calibri"/>
              <a:cs typeface="Calibri"/>
              <a:sym typeface="Calibri"/>
            </a:endParaRPr>
          </a:p>
        </p:txBody>
      </p:sp>
      <p:pic>
        <p:nvPicPr>
          <p:cNvPr id="12" name="Google Shape;215;p41">
            <a:extLst>
              <a:ext uri="{FF2B5EF4-FFF2-40B4-BE49-F238E27FC236}">
                <a16:creationId xmlns:a16="http://schemas.microsoft.com/office/drawing/2014/main" id="{45954DB6-3F3A-8144-B1BA-2F2EB74F81A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3760323" y="2734628"/>
            <a:ext cx="203862" cy="202340"/>
          </a:xfrm>
          <a:prstGeom prst="rect">
            <a:avLst/>
          </a:prstGeom>
          <a:noFill/>
          <a:ln>
            <a:noFill/>
          </a:ln>
        </p:spPr>
      </p:pic>
      <p:pic>
        <p:nvPicPr>
          <p:cNvPr id="13" name="Google Shape;216;p41">
            <a:extLst>
              <a:ext uri="{FF2B5EF4-FFF2-40B4-BE49-F238E27FC236}">
                <a16:creationId xmlns:a16="http://schemas.microsoft.com/office/drawing/2014/main" id="{97B9A48A-C1A6-5346-A500-9252FB260A92}"/>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7003404" y="2735800"/>
            <a:ext cx="540811" cy="201168"/>
          </a:xfrm>
          <a:prstGeom prst="rect">
            <a:avLst/>
          </a:prstGeom>
          <a:noFill/>
          <a:ln>
            <a:noFill/>
          </a:ln>
        </p:spPr>
      </p:pic>
      <p:pic>
        <p:nvPicPr>
          <p:cNvPr id="14" name="Google Shape;217;p41">
            <a:extLst>
              <a:ext uri="{FF2B5EF4-FFF2-40B4-BE49-F238E27FC236}">
                <a16:creationId xmlns:a16="http://schemas.microsoft.com/office/drawing/2014/main" id="{F6B4BCE4-929E-7145-B608-A1E7F3803270}"/>
              </a:ext>
            </a:extLst>
          </p:cNvPr>
          <p:cNvPicPr preferRelativeResize="0"/>
          <p:nvPr userDrawn="1"/>
        </p:nvPicPr>
        <p:blipFill rotWithShape="1">
          <a:blip r:embed="rId5">
            <a:alphaModFix/>
          </a:blip>
          <a:srcRect/>
          <a:stretch/>
        </p:blipFill>
        <p:spPr>
          <a:xfrm>
            <a:off x="10698935" y="2734628"/>
            <a:ext cx="300543" cy="202340"/>
          </a:xfrm>
          <a:prstGeom prst="rect">
            <a:avLst/>
          </a:prstGeom>
          <a:noFill/>
          <a:ln>
            <a:noFill/>
          </a:ln>
        </p:spPr>
      </p:pic>
    </p:spTree>
    <p:extLst>
      <p:ext uri="{BB962C8B-B14F-4D97-AF65-F5344CB8AC3E}">
        <p14:creationId xmlns:p14="http://schemas.microsoft.com/office/powerpoint/2010/main" val="117499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55951F49-26B0-4C99-8058-E9DFCFEF278B}" type="slidenum">
              <a:rPr lang="en-DE" smtClean="0"/>
              <a:t>‹#›</a:t>
            </a:fld>
            <a:endParaRPr lang="en-DE"/>
          </a:p>
        </p:txBody>
      </p:sp>
    </p:spTree>
    <p:extLst>
      <p:ext uri="{BB962C8B-B14F-4D97-AF65-F5344CB8AC3E}">
        <p14:creationId xmlns:p14="http://schemas.microsoft.com/office/powerpoint/2010/main" val="276243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balt Blue Title Slide O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E0F15F-1A53-CE43-B9C6-A56C969385A1}"/>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81D88B33-179D-224E-B3E7-8B892AA9DEFA}"/>
              </a:ext>
            </a:extLst>
          </p:cNvPr>
          <p:cNvSpPr/>
          <p:nvPr/>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53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6" name="Graphic 13">
            <a:extLst>
              <a:ext uri="{FF2B5EF4-FFF2-40B4-BE49-F238E27FC236}">
                <a16:creationId xmlns:a16="http://schemas.microsoft.com/office/drawing/2014/main" id="{81D88B33-179D-224E-B3E7-8B892AA9DEFA}"/>
              </a:ext>
            </a:extLst>
          </p:cNvPr>
          <p:cNvSpPr/>
          <p:nvPr/>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8945"/>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6516C78A-9419-D44F-83AA-F1BA914280D5}"/>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4" name="Google Shape;16;p6" descr="A picture containing icon&#10;&#10;Description automatically generated">
            <a:extLst>
              <a:ext uri="{FF2B5EF4-FFF2-40B4-BE49-F238E27FC236}">
                <a16:creationId xmlns:a16="http://schemas.microsoft.com/office/drawing/2014/main" id="{849C5447-DE3D-BA42-804F-6A7D87909644}"/>
              </a:ext>
            </a:extLst>
          </p:cNvPr>
          <p:cNvPicPr preferRelativeResize="0"/>
          <p:nvPr userDrawn="1"/>
        </p:nvPicPr>
        <p:blipFill rotWithShape="1">
          <a:blip r:embed="rId2">
            <a:alphaModFix/>
          </a:blip>
          <a:srcRect/>
          <a:stretch/>
        </p:blipFill>
        <p:spPr>
          <a:xfrm>
            <a:off x="0" y="11706079"/>
            <a:ext cx="14630400" cy="8229600"/>
          </a:xfrm>
          <a:prstGeom prst="rect">
            <a:avLst/>
          </a:prstGeom>
          <a:noFill/>
          <a:ln>
            <a:noFill/>
          </a:ln>
        </p:spPr>
      </p:pic>
      <p:pic>
        <p:nvPicPr>
          <p:cNvPr id="5" name="Google Shape;17;p6">
            <a:extLst>
              <a:ext uri="{FF2B5EF4-FFF2-40B4-BE49-F238E27FC236}">
                <a16:creationId xmlns:a16="http://schemas.microsoft.com/office/drawing/2014/main" id="{C5A7BD0F-8C5D-184B-9437-DE6143D88BB9}"/>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8;p6">
            <a:extLst>
              <a:ext uri="{FF2B5EF4-FFF2-40B4-BE49-F238E27FC236}">
                <a16:creationId xmlns:a16="http://schemas.microsoft.com/office/drawing/2014/main" id="{300C8635-8DFD-1844-A5C2-38CD5427B3B3}"/>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9;p6">
            <a:extLst>
              <a:ext uri="{FF2B5EF4-FFF2-40B4-BE49-F238E27FC236}">
                <a16:creationId xmlns:a16="http://schemas.microsoft.com/office/drawing/2014/main" id="{199AAA79-978E-B446-A99A-4ACC39530194}"/>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
        <p:nvSpPr>
          <p:cNvPr id="8" name="Google Shape;20;p6">
            <a:extLst>
              <a:ext uri="{FF2B5EF4-FFF2-40B4-BE49-F238E27FC236}">
                <a16:creationId xmlns:a16="http://schemas.microsoft.com/office/drawing/2014/main" id="{BA6876FB-0C00-9648-8D02-C5A55F9CAF06}"/>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9079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yaire Valu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E0CCE8-C13A-AD40-8CCD-5C8DB0F051F5}"/>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C6C5EC15-5B7C-5C43-8E00-0305BF8F72E6}"/>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46957"/>
            </a:schemeClr>
          </a:solidFill>
          <a:ln w="12692" cap="flat">
            <a:noFill/>
            <a:prstDash val="solid"/>
            <a:miter/>
          </a:ln>
          <a:effectLst>
            <a:outerShdw blurRad="652065" dist="38100" dir="10800000" sx="104000" sy="104000" algn="r" rotWithShape="0">
              <a:prstClr val="black">
                <a:alpha val="41000"/>
              </a:prstClr>
            </a:outerShdw>
          </a:effectLst>
        </p:spPr>
        <p:txBody>
          <a:bodyPr rtlCol="0" anchor="ctr"/>
          <a:lstStyle/>
          <a:p>
            <a:endParaRPr lang="en-US"/>
          </a:p>
        </p:txBody>
      </p:sp>
      <p:sp>
        <p:nvSpPr>
          <p:cNvPr id="16" name="Graphic 13">
            <a:extLst>
              <a:ext uri="{FF2B5EF4-FFF2-40B4-BE49-F238E27FC236}">
                <a16:creationId xmlns:a16="http://schemas.microsoft.com/office/drawing/2014/main" id="{2CF17318-A7FB-614F-BFF6-61F5759A8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6047"/>
            </a:schemeClr>
          </a:solidFill>
          <a:ln w="12692" cap="flat">
            <a:noFill/>
            <a:prstDash val="solid"/>
            <a:miter/>
          </a:ln>
          <a:effectLst>
            <a:outerShdw blurRad="652065" dist="38100" dir="10800000" sx="114000" sy="114000" algn="r" rotWithShape="0">
              <a:prstClr val="black">
                <a:alpha val="36039"/>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2F426A3F-EDF2-E54B-8431-268F8657FA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34;p9">
            <a:extLst>
              <a:ext uri="{FF2B5EF4-FFF2-40B4-BE49-F238E27FC236}">
                <a16:creationId xmlns:a16="http://schemas.microsoft.com/office/drawing/2014/main" id="{EDFAA78C-8FF8-4443-90CC-9BFA3C6E7CE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7" name="Picture 6" descr="A picture containing graphical user interface&#10;&#10;Description automatically generated">
            <a:extLst>
              <a:ext uri="{FF2B5EF4-FFF2-40B4-BE49-F238E27FC236}">
                <a16:creationId xmlns:a16="http://schemas.microsoft.com/office/drawing/2014/main" id="{75962A90-EF2A-5D40-A54E-0E69886F4F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8711" y="1290419"/>
            <a:ext cx="5019243" cy="1920240"/>
          </a:xfrm>
          <a:prstGeom prst="rect">
            <a:avLst/>
          </a:prstGeom>
        </p:spPr>
      </p:pic>
      <p:sp>
        <p:nvSpPr>
          <p:cNvPr id="8" name="TextBox 7">
            <a:extLst>
              <a:ext uri="{FF2B5EF4-FFF2-40B4-BE49-F238E27FC236}">
                <a16:creationId xmlns:a16="http://schemas.microsoft.com/office/drawing/2014/main" id="{30CE097B-BFE3-2841-BA24-CDAE035F68BC}"/>
              </a:ext>
            </a:extLst>
          </p:cNvPr>
          <p:cNvSpPr txBox="1"/>
          <p:nvPr userDrawn="1"/>
        </p:nvSpPr>
        <p:spPr>
          <a:xfrm>
            <a:off x="1786598" y="4079635"/>
            <a:ext cx="1473480"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One </a:t>
            </a:r>
          </a:p>
          <a:p>
            <a:r>
              <a:rPr lang="en-US" sz="3600" b="1">
                <a:solidFill>
                  <a:schemeClr val="bg1"/>
                </a:solidFill>
                <a:latin typeface="Calibri" panose="020F0502020204030204" pitchFamily="34" charset="0"/>
                <a:cs typeface="Calibri" panose="020F0502020204030204" pitchFamily="34" charset="0"/>
              </a:rPr>
              <a:t>Voice. </a:t>
            </a:r>
          </a:p>
        </p:txBody>
      </p:sp>
      <p:sp>
        <p:nvSpPr>
          <p:cNvPr id="9" name="TextBox 8">
            <a:extLst>
              <a:ext uri="{FF2B5EF4-FFF2-40B4-BE49-F238E27FC236}">
                <a16:creationId xmlns:a16="http://schemas.microsoft.com/office/drawing/2014/main" id="{8ABF8FC8-05B6-E542-B3D7-24B6610D4956}"/>
              </a:ext>
            </a:extLst>
          </p:cNvPr>
          <p:cNvSpPr txBox="1"/>
          <p:nvPr userDrawn="1"/>
        </p:nvSpPr>
        <p:spPr>
          <a:xfrm>
            <a:off x="4394796" y="4079634"/>
            <a:ext cx="1879041"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Patient </a:t>
            </a:r>
          </a:p>
          <a:p>
            <a:r>
              <a:rPr lang="en-US" sz="3600" b="1">
                <a:solidFill>
                  <a:schemeClr val="bg1"/>
                </a:solidFill>
                <a:latin typeface="Calibri" panose="020F0502020204030204" pitchFamily="34" charset="0"/>
                <a:cs typeface="Calibri" panose="020F0502020204030204" pitchFamily="34" charset="0"/>
              </a:rPr>
              <a:t>Purpose.</a:t>
            </a:r>
          </a:p>
        </p:txBody>
      </p:sp>
      <p:sp>
        <p:nvSpPr>
          <p:cNvPr id="10" name="TextBox 9">
            <a:extLst>
              <a:ext uri="{FF2B5EF4-FFF2-40B4-BE49-F238E27FC236}">
                <a16:creationId xmlns:a16="http://schemas.microsoft.com/office/drawing/2014/main" id="{88C20D25-C039-D241-A1A3-4B68D54BF90F}"/>
              </a:ext>
            </a:extLst>
          </p:cNvPr>
          <p:cNvSpPr txBox="1"/>
          <p:nvPr userDrawn="1"/>
        </p:nvSpPr>
        <p:spPr>
          <a:xfrm>
            <a:off x="7408553" y="4079634"/>
            <a:ext cx="2036135"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Promises </a:t>
            </a:r>
          </a:p>
          <a:p>
            <a:r>
              <a:rPr lang="en-US" sz="3600" b="1">
                <a:solidFill>
                  <a:schemeClr val="bg1"/>
                </a:solidFill>
                <a:latin typeface="Calibri" panose="020F0502020204030204" pitchFamily="34" charset="0"/>
                <a:cs typeface="Calibri" panose="020F0502020204030204" pitchFamily="34" charset="0"/>
              </a:rPr>
              <a:t>Kept. </a:t>
            </a:r>
          </a:p>
        </p:txBody>
      </p:sp>
      <p:sp>
        <p:nvSpPr>
          <p:cNvPr id="11" name="TextBox 10">
            <a:extLst>
              <a:ext uri="{FF2B5EF4-FFF2-40B4-BE49-F238E27FC236}">
                <a16:creationId xmlns:a16="http://schemas.microsoft.com/office/drawing/2014/main" id="{ADDF73C8-DFFC-7A47-B78F-CBA35756BDFE}"/>
              </a:ext>
            </a:extLst>
          </p:cNvPr>
          <p:cNvSpPr txBox="1"/>
          <p:nvPr userDrawn="1"/>
        </p:nvSpPr>
        <p:spPr>
          <a:xfrm>
            <a:off x="10702837" y="4079634"/>
            <a:ext cx="2393604"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Expansive </a:t>
            </a:r>
          </a:p>
          <a:p>
            <a:r>
              <a:rPr lang="en-US" sz="3600" b="1">
                <a:solidFill>
                  <a:schemeClr val="bg1"/>
                </a:solidFill>
                <a:latin typeface="Calibri" panose="020F0502020204030204" pitchFamily="34" charset="0"/>
                <a:cs typeface="Calibri" panose="020F0502020204030204" pitchFamily="34" charset="0"/>
              </a:rPr>
              <a:t>Innovation.</a:t>
            </a:r>
          </a:p>
        </p:txBody>
      </p:sp>
      <p:sp>
        <p:nvSpPr>
          <p:cNvPr id="12" name="TextBox 11">
            <a:extLst>
              <a:ext uri="{FF2B5EF4-FFF2-40B4-BE49-F238E27FC236}">
                <a16:creationId xmlns:a16="http://schemas.microsoft.com/office/drawing/2014/main" id="{E94942F3-C84F-004D-9365-0D1252F0FB25}"/>
              </a:ext>
            </a:extLst>
          </p:cNvPr>
          <p:cNvSpPr txBox="1"/>
          <p:nvPr userDrawn="1"/>
        </p:nvSpPr>
        <p:spPr>
          <a:xfrm>
            <a:off x="7348971" y="1655798"/>
            <a:ext cx="4458272" cy="1015663"/>
          </a:xfrm>
          <a:prstGeom prst="rect">
            <a:avLst/>
          </a:prstGeom>
          <a:noFill/>
        </p:spPr>
        <p:txBody>
          <a:bodyPr wrap="none" rtlCol="0">
            <a:spAutoFit/>
          </a:bodyPr>
          <a:lstStyle/>
          <a:p>
            <a:r>
              <a:rPr lang="en-US" sz="6000" b="1">
                <a:solidFill>
                  <a:schemeClr val="bg1"/>
                </a:solidFill>
              </a:rPr>
              <a:t>Our Values </a:t>
            </a:r>
          </a:p>
        </p:txBody>
      </p:sp>
      <p:cxnSp>
        <p:nvCxnSpPr>
          <p:cNvPr id="13" name="Straight Connector 12">
            <a:extLst>
              <a:ext uri="{FF2B5EF4-FFF2-40B4-BE49-F238E27FC236}">
                <a16:creationId xmlns:a16="http://schemas.microsoft.com/office/drawing/2014/main" id="{21CAC907-4CC4-CF4F-954E-B3B1F30B6D49}"/>
              </a:ext>
            </a:extLst>
          </p:cNvPr>
          <p:cNvCxnSpPr>
            <a:cxnSpLocks/>
          </p:cNvCxnSpPr>
          <p:nvPr userDrawn="1"/>
        </p:nvCxnSpPr>
        <p:spPr>
          <a:xfrm>
            <a:off x="7190110" y="1364562"/>
            <a:ext cx="0" cy="1674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88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tal Few Objectives">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40D723B-1932-AF49-954E-3472F02C98C1}"/>
              </a:ext>
            </a:extLst>
          </p:cNvPr>
          <p:cNvGrpSpPr/>
          <p:nvPr userDrawn="1"/>
        </p:nvGrpSpPr>
        <p:grpSpPr>
          <a:xfrm>
            <a:off x="0" y="4547"/>
            <a:ext cx="7733912" cy="8229599"/>
            <a:chOff x="0" y="-7028"/>
            <a:chExt cx="7733912" cy="8229599"/>
          </a:xfrm>
        </p:grpSpPr>
        <p:sp>
          <p:nvSpPr>
            <p:cNvPr id="21" name="Graphic 2">
              <a:extLst>
                <a:ext uri="{FF2B5EF4-FFF2-40B4-BE49-F238E27FC236}">
                  <a16:creationId xmlns:a16="http://schemas.microsoft.com/office/drawing/2014/main" id="{92026CA1-32F2-DB4D-89D5-7AF69BC0D2DD}"/>
                </a:ext>
              </a:extLst>
            </p:cNvPr>
            <p:cNvSpPr/>
            <p:nvPr/>
          </p:nvSpPr>
          <p:spPr>
            <a:xfrm rot="10800000">
              <a:off x="0" y="-7028"/>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a:effectLst/>
          </p:spPr>
          <p:txBody>
            <a:bodyPr rtlCol="0" anchor="ctr"/>
            <a:lstStyle/>
            <a:p>
              <a:endParaRPr lang="en-US"/>
            </a:p>
          </p:txBody>
        </p:sp>
        <p:sp>
          <p:nvSpPr>
            <p:cNvPr id="22" name="Graphic 2">
              <a:extLst>
                <a:ext uri="{FF2B5EF4-FFF2-40B4-BE49-F238E27FC236}">
                  <a16:creationId xmlns:a16="http://schemas.microsoft.com/office/drawing/2014/main" id="{501E40B5-A6E9-744E-BFAE-092D2918D0A4}"/>
                </a:ext>
              </a:extLst>
            </p:cNvPr>
            <p:cNvSpPr/>
            <p:nvPr/>
          </p:nvSpPr>
          <p:spPr>
            <a:xfrm rot="10800000">
              <a:off x="450023" y="-7028"/>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chemeClr val="accent6"/>
            </a:solidFill>
            <a:ln w="12692" cap="flat">
              <a:noFill/>
              <a:prstDash val="solid"/>
              <a:miter/>
            </a:ln>
            <a:effectLst/>
          </p:spPr>
          <p:txBody>
            <a:bodyPr rtlCol="0" anchor="ctr"/>
            <a:lstStyle/>
            <a:p>
              <a:endParaRPr lang="en-US"/>
            </a:p>
          </p:txBody>
        </p:sp>
        <p:sp>
          <p:nvSpPr>
            <p:cNvPr id="23" name="Graphic 2">
              <a:extLst>
                <a:ext uri="{FF2B5EF4-FFF2-40B4-BE49-F238E27FC236}">
                  <a16:creationId xmlns:a16="http://schemas.microsoft.com/office/drawing/2014/main" id="{4B34E56B-74F7-E04F-AF74-D2A6FF66A450}"/>
                </a:ext>
              </a:extLst>
            </p:cNvPr>
            <p:cNvSpPr/>
            <p:nvPr/>
          </p:nvSpPr>
          <p:spPr>
            <a:xfrm rot="10800000">
              <a:off x="4524623" y="-7028"/>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chemeClr val="accent6"/>
            </a:solidFill>
            <a:ln w="12692" cap="flat">
              <a:noFill/>
              <a:prstDash val="solid"/>
              <a:miter/>
            </a:ln>
            <a:effectLst/>
          </p:spPr>
          <p:txBody>
            <a:bodyPr rtlCol="0" anchor="ctr"/>
            <a:lstStyle/>
            <a:p>
              <a:endParaRPr lang="en-US"/>
            </a:p>
          </p:txBody>
        </p:sp>
      </p:grpSp>
      <p:grpSp>
        <p:nvGrpSpPr>
          <p:cNvPr id="24" name="Group 23">
            <a:extLst>
              <a:ext uri="{FF2B5EF4-FFF2-40B4-BE49-F238E27FC236}">
                <a16:creationId xmlns:a16="http://schemas.microsoft.com/office/drawing/2014/main" id="{D04CB695-5A19-574F-BB08-1F723DA1414F}"/>
              </a:ext>
            </a:extLst>
          </p:cNvPr>
          <p:cNvGrpSpPr/>
          <p:nvPr userDrawn="1"/>
        </p:nvGrpSpPr>
        <p:grpSpPr>
          <a:xfrm rot="10800000">
            <a:off x="1" y="4546"/>
            <a:ext cx="7733912" cy="8229599"/>
            <a:chOff x="6880632" y="-1"/>
            <a:chExt cx="7733912" cy="8229599"/>
          </a:xfrm>
        </p:grpSpPr>
        <p:sp>
          <p:nvSpPr>
            <p:cNvPr id="25" name="Graphic 2">
              <a:extLst>
                <a:ext uri="{FF2B5EF4-FFF2-40B4-BE49-F238E27FC236}">
                  <a16:creationId xmlns:a16="http://schemas.microsoft.com/office/drawing/2014/main" id="{ABC33E20-19A1-9245-A037-E45CB50E1267}"/>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6216605C-12FC-3C48-9E5D-395DEA14608B}"/>
                </a:ext>
              </a:extLst>
            </p:cNvPr>
            <p:cNvSpPr/>
            <p:nvPr/>
          </p:nvSpPr>
          <p:spPr>
            <a:xfrm>
              <a:off x="7893263"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alpha val="65676"/>
              </a:srgbClr>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27" name="Graphic 2">
              <a:extLst>
                <a:ext uri="{FF2B5EF4-FFF2-40B4-BE49-F238E27FC236}">
                  <a16:creationId xmlns:a16="http://schemas.microsoft.com/office/drawing/2014/main" id="{B54543D2-7ED0-3747-B010-A43D8A1A8D4D}"/>
                </a:ext>
              </a:extLst>
            </p:cNvPr>
            <p:cNvSpPr/>
            <p:nvPr/>
          </p:nvSpPr>
          <p:spPr>
            <a:xfrm>
              <a:off x="6880632"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alpha val="65000"/>
              </a:srgbClr>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15F08E1E-DEC7-AF4B-AF0A-B194FA5B4F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7" name="Google Shape;39;p10">
            <a:extLst>
              <a:ext uri="{FF2B5EF4-FFF2-40B4-BE49-F238E27FC236}">
                <a16:creationId xmlns:a16="http://schemas.microsoft.com/office/drawing/2014/main" id="{67468B56-464D-6F49-B736-84BCE2B68BA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6" name="Google Shape;48;p10">
            <a:extLst>
              <a:ext uri="{FF2B5EF4-FFF2-40B4-BE49-F238E27FC236}">
                <a16:creationId xmlns:a16="http://schemas.microsoft.com/office/drawing/2014/main" id="{CD1D4637-B50D-1646-8315-3DD6D03F9B87}"/>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grpSp>
        <p:nvGrpSpPr>
          <p:cNvPr id="2" name="Group 1">
            <a:extLst>
              <a:ext uri="{FF2B5EF4-FFF2-40B4-BE49-F238E27FC236}">
                <a16:creationId xmlns:a16="http://schemas.microsoft.com/office/drawing/2014/main" id="{B0A48337-F95A-7942-83EA-615D30225742}"/>
              </a:ext>
            </a:extLst>
          </p:cNvPr>
          <p:cNvGrpSpPr/>
          <p:nvPr userDrawn="1"/>
        </p:nvGrpSpPr>
        <p:grpSpPr>
          <a:xfrm>
            <a:off x="7311618" y="2270958"/>
            <a:ext cx="6752766" cy="3727441"/>
            <a:chOff x="7311618" y="2074766"/>
            <a:chExt cx="6752766" cy="3727441"/>
          </a:xfrm>
        </p:grpSpPr>
        <p:sp>
          <p:nvSpPr>
            <p:cNvPr id="13" name="Google Shape;45;p10">
              <a:extLst>
                <a:ext uri="{FF2B5EF4-FFF2-40B4-BE49-F238E27FC236}">
                  <a16:creationId xmlns:a16="http://schemas.microsoft.com/office/drawing/2014/main" id="{25306CA6-FB63-E344-992F-D7AA58F7A1A8}"/>
                </a:ext>
              </a:extLst>
            </p:cNvPr>
            <p:cNvSpPr txBox="1"/>
            <p:nvPr userDrawn="1"/>
          </p:nvSpPr>
          <p:spPr>
            <a:xfrm>
              <a:off x="8070041" y="2246679"/>
              <a:ext cx="5994343"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Optimize financial resources for innovation and transformation</a:t>
              </a:r>
            </a:p>
          </p:txBody>
        </p:sp>
        <p:sp>
          <p:nvSpPr>
            <p:cNvPr id="14" name="Google Shape;46;p10">
              <a:extLst>
                <a:ext uri="{FF2B5EF4-FFF2-40B4-BE49-F238E27FC236}">
                  <a16:creationId xmlns:a16="http://schemas.microsoft.com/office/drawing/2014/main" id="{08817895-FC50-B744-A261-EB408EE523C2}"/>
                </a:ext>
              </a:extLst>
            </p:cNvPr>
            <p:cNvSpPr txBox="1"/>
            <p:nvPr userDrawn="1"/>
          </p:nvSpPr>
          <p:spPr>
            <a:xfrm>
              <a:off x="8070041" y="3510378"/>
              <a:ext cx="5785107"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Prioritize &amp; resource to execute on NPI, commercialization and globalization initiatives</a:t>
              </a:r>
            </a:p>
          </p:txBody>
        </p:sp>
        <p:sp>
          <p:nvSpPr>
            <p:cNvPr id="15" name="Google Shape;47;p10">
              <a:extLst>
                <a:ext uri="{FF2B5EF4-FFF2-40B4-BE49-F238E27FC236}">
                  <a16:creationId xmlns:a16="http://schemas.microsoft.com/office/drawing/2014/main" id="{2A912958-D952-A645-AF95-A7E8C96FC1D4}"/>
                </a:ext>
              </a:extLst>
            </p:cNvPr>
            <p:cNvSpPr txBox="1"/>
            <p:nvPr userDrawn="1"/>
          </p:nvSpPr>
          <p:spPr>
            <a:xfrm>
              <a:off x="8070041" y="5118898"/>
              <a:ext cx="5994343" cy="345223"/>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Make </a:t>
              </a:r>
              <a:r>
                <a:rPr lang="en-US" sz="2400" b="0" i="0" u="none" strike="noStrike" cap="none" err="1">
                  <a:solidFill>
                    <a:schemeClr val="accent6"/>
                  </a:solidFill>
                  <a:latin typeface="Calibri"/>
                  <a:ea typeface="Calibri"/>
                  <a:cs typeface="Calibri"/>
                  <a:sym typeface="Calibri"/>
                </a:rPr>
                <a:t>Vyaire</a:t>
              </a:r>
              <a:r>
                <a:rPr lang="en-US" sz="2400" b="0" i="0" u="none" strike="noStrike" cap="none">
                  <a:solidFill>
                    <a:schemeClr val="accent6"/>
                  </a:solidFill>
                  <a:latin typeface="Calibri"/>
                  <a:ea typeface="Calibri"/>
                  <a:cs typeface="Calibri"/>
                  <a:sym typeface="Calibri"/>
                </a:rPr>
                <a:t> a great place to work</a:t>
              </a:r>
              <a:endParaRPr sz="1400" b="0" i="0" u="none" strike="noStrike" cap="none">
                <a:solidFill>
                  <a:srgbClr val="000000"/>
                </a:solidFill>
                <a:latin typeface="Arial"/>
                <a:ea typeface="Arial"/>
                <a:cs typeface="Arial"/>
                <a:sym typeface="Arial"/>
              </a:endParaRPr>
            </a:p>
          </p:txBody>
        </p:sp>
        <p:sp>
          <p:nvSpPr>
            <p:cNvPr id="17" name="Google Shape;49;p10">
              <a:extLst>
                <a:ext uri="{FF2B5EF4-FFF2-40B4-BE49-F238E27FC236}">
                  <a16:creationId xmlns:a16="http://schemas.microsoft.com/office/drawing/2014/main" id="{43F8AAC8-AC3F-6E49-9604-764730D0B67B}"/>
                </a:ext>
              </a:extLst>
            </p:cNvPr>
            <p:cNvSpPr/>
            <p:nvPr userDrawn="1"/>
          </p:nvSpPr>
          <p:spPr>
            <a:xfrm>
              <a:off x="7311618" y="2074766"/>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1</a:t>
              </a:r>
              <a:endParaRPr sz="6000" b="1" i="0" u="none" strike="noStrike" cap="none">
                <a:solidFill>
                  <a:srgbClr val="002060"/>
                </a:solidFill>
                <a:latin typeface="Arial"/>
                <a:ea typeface="Arial"/>
                <a:cs typeface="Arial"/>
                <a:sym typeface="Arial"/>
              </a:endParaRPr>
            </a:p>
          </p:txBody>
        </p:sp>
        <p:sp>
          <p:nvSpPr>
            <p:cNvPr id="18" name="Google Shape;50;p10">
              <a:extLst>
                <a:ext uri="{FF2B5EF4-FFF2-40B4-BE49-F238E27FC236}">
                  <a16:creationId xmlns:a16="http://schemas.microsoft.com/office/drawing/2014/main" id="{B41D5997-AFAD-984A-A3B8-164C8790670B}"/>
                </a:ext>
              </a:extLst>
            </p:cNvPr>
            <p:cNvSpPr/>
            <p:nvPr userDrawn="1"/>
          </p:nvSpPr>
          <p:spPr>
            <a:xfrm>
              <a:off x="7311618" y="3341358"/>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2</a:t>
              </a:r>
              <a:endParaRPr sz="6000" b="1" i="0" u="none" strike="noStrike" cap="none">
                <a:solidFill>
                  <a:srgbClr val="002060"/>
                </a:solidFill>
                <a:latin typeface="Arial"/>
                <a:ea typeface="Arial"/>
                <a:cs typeface="Arial"/>
                <a:sym typeface="Arial"/>
              </a:endParaRPr>
            </a:p>
          </p:txBody>
        </p:sp>
        <p:sp>
          <p:nvSpPr>
            <p:cNvPr id="19" name="Google Shape;51;p10">
              <a:extLst>
                <a:ext uri="{FF2B5EF4-FFF2-40B4-BE49-F238E27FC236}">
                  <a16:creationId xmlns:a16="http://schemas.microsoft.com/office/drawing/2014/main" id="{D622FC9D-5587-394C-9BE3-7C79284FB4B7}"/>
                </a:ext>
              </a:extLst>
            </p:cNvPr>
            <p:cNvSpPr/>
            <p:nvPr userDrawn="1"/>
          </p:nvSpPr>
          <p:spPr>
            <a:xfrm>
              <a:off x="7311618" y="4786544"/>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3</a:t>
              </a:r>
              <a:endParaRPr sz="6000" b="1" i="0" u="none" strike="noStrike" cap="none">
                <a:solidFill>
                  <a:srgbClr val="002060"/>
                </a:solidFill>
                <a:latin typeface="Arial"/>
                <a:ea typeface="Arial"/>
                <a:cs typeface="Arial"/>
                <a:sym typeface="Arial"/>
              </a:endParaRPr>
            </a:p>
          </p:txBody>
        </p:sp>
      </p:grpSp>
      <p:sp>
        <p:nvSpPr>
          <p:cNvPr id="33" name="TextBox 32">
            <a:extLst>
              <a:ext uri="{FF2B5EF4-FFF2-40B4-BE49-F238E27FC236}">
                <a16:creationId xmlns:a16="http://schemas.microsoft.com/office/drawing/2014/main" id="{791C9456-3A13-9047-9486-29D185A8A2CE}"/>
              </a:ext>
            </a:extLst>
          </p:cNvPr>
          <p:cNvSpPr txBox="1"/>
          <p:nvPr userDrawn="1"/>
        </p:nvSpPr>
        <p:spPr>
          <a:xfrm>
            <a:off x="485851" y="1525888"/>
            <a:ext cx="4550511" cy="1089529"/>
          </a:xfrm>
          <a:prstGeom prst="rect">
            <a:avLst/>
          </a:prstGeom>
          <a:noFill/>
        </p:spPr>
        <p:txBody>
          <a:bodyPr wrap="square" rtlCol="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To exceed $820M in revenue, $65M in EBITDA and achieve </a:t>
            </a:r>
          </a:p>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Q4 exit run rate positive cash flow</a:t>
            </a:r>
          </a:p>
        </p:txBody>
      </p:sp>
      <p:sp>
        <p:nvSpPr>
          <p:cNvPr id="35" name="TextBox 34">
            <a:extLst>
              <a:ext uri="{FF2B5EF4-FFF2-40B4-BE49-F238E27FC236}">
                <a16:creationId xmlns:a16="http://schemas.microsoft.com/office/drawing/2014/main" id="{D1A3C06C-EE42-DC48-907A-D1A5B605867F}"/>
              </a:ext>
            </a:extLst>
          </p:cNvPr>
          <p:cNvSpPr txBox="1"/>
          <p:nvPr userDrawn="1"/>
        </p:nvSpPr>
        <p:spPr>
          <a:xfrm>
            <a:off x="485851" y="449087"/>
            <a:ext cx="4550511" cy="986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lang="en-US" sz="3600" b="1" i="0" u="none" strike="noStrike" cap="none">
                <a:solidFill>
                  <a:schemeClr val="lt1"/>
                </a:solidFill>
                <a:latin typeface="Calibri"/>
                <a:ea typeface="Calibri"/>
                <a:cs typeface="Calibri"/>
                <a:sym typeface="Calibri"/>
              </a:rPr>
              <a:t>FY22 Vital </a:t>
            </a:r>
            <a:br>
              <a:rPr lang="en-US" sz="3600" b="1" i="0" u="none" strike="noStrike" cap="none">
                <a:solidFill>
                  <a:schemeClr val="lt1"/>
                </a:solidFill>
                <a:latin typeface="Calibri"/>
                <a:ea typeface="Calibri"/>
                <a:cs typeface="Calibri"/>
                <a:sym typeface="Calibri"/>
              </a:rPr>
            </a:br>
            <a:r>
              <a:rPr lang="en-US" sz="3600" b="1" i="0" u="none" strike="noStrike" cap="none">
                <a:solidFill>
                  <a:schemeClr val="lt1"/>
                </a:solidFill>
                <a:latin typeface="Calibri"/>
                <a:ea typeface="Calibri"/>
                <a:cs typeface="Calibri"/>
                <a:sym typeface="Calibri"/>
              </a:rPr>
              <a:t>Few Objectives</a:t>
            </a:r>
            <a:endParaRPr lang="en-US"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028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Google Shape;66;p12">
            <a:extLst>
              <a:ext uri="{FF2B5EF4-FFF2-40B4-BE49-F238E27FC236}">
                <a16:creationId xmlns:a16="http://schemas.microsoft.com/office/drawing/2014/main" id="{7E550861-686F-104E-8E1B-559D48AC011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5" name="Google Shape;67;p12">
            <a:extLst>
              <a:ext uri="{FF2B5EF4-FFF2-40B4-BE49-F238E27FC236}">
                <a16:creationId xmlns:a16="http://schemas.microsoft.com/office/drawing/2014/main" id="{965ECF87-BBD7-4048-86B2-8C2483581CF9}"/>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8;p12">
            <a:extLst>
              <a:ext uri="{FF2B5EF4-FFF2-40B4-BE49-F238E27FC236}">
                <a16:creationId xmlns:a16="http://schemas.microsoft.com/office/drawing/2014/main" id="{86797170-D67C-2740-91CD-78414453411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69;p12">
            <a:extLst>
              <a:ext uri="{FF2B5EF4-FFF2-40B4-BE49-F238E27FC236}">
                <a16:creationId xmlns:a16="http://schemas.microsoft.com/office/drawing/2014/main" id="{35511337-F25C-654D-B874-8C973123B80E}"/>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0;p12">
            <a:extLst>
              <a:ext uri="{FF2B5EF4-FFF2-40B4-BE49-F238E27FC236}">
                <a16:creationId xmlns:a16="http://schemas.microsoft.com/office/drawing/2014/main" id="{9AEC0EC6-9F3C-8144-B9B4-B6A73FF57429}"/>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1;p12">
            <a:extLst>
              <a:ext uri="{FF2B5EF4-FFF2-40B4-BE49-F238E27FC236}">
                <a16:creationId xmlns:a16="http://schemas.microsoft.com/office/drawing/2014/main" id="{B4BC8795-130C-F74E-801D-B9B9EC559679}"/>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72;p12">
            <a:extLst>
              <a:ext uri="{FF2B5EF4-FFF2-40B4-BE49-F238E27FC236}">
                <a16:creationId xmlns:a16="http://schemas.microsoft.com/office/drawing/2014/main" id="{A84ACBA4-13CC-B14C-AB54-DEC774BAB7D8}"/>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3;p12">
            <a:extLst>
              <a:ext uri="{FF2B5EF4-FFF2-40B4-BE49-F238E27FC236}">
                <a16:creationId xmlns:a16="http://schemas.microsoft.com/office/drawing/2014/main" id="{D2C36D17-706C-8D48-84FC-B05392D24FB6}"/>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4;p12">
            <a:extLst>
              <a:ext uri="{FF2B5EF4-FFF2-40B4-BE49-F238E27FC236}">
                <a16:creationId xmlns:a16="http://schemas.microsoft.com/office/drawing/2014/main" id="{946C4F98-FA2F-694B-8427-98AF95E56E7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5;p12">
            <a:extLst>
              <a:ext uri="{FF2B5EF4-FFF2-40B4-BE49-F238E27FC236}">
                <a16:creationId xmlns:a16="http://schemas.microsoft.com/office/drawing/2014/main" id="{27756AAD-9033-0841-9616-A955569BF965}"/>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 name="Google Shape;76;p12">
            <a:extLst>
              <a:ext uri="{FF2B5EF4-FFF2-40B4-BE49-F238E27FC236}">
                <a16:creationId xmlns:a16="http://schemas.microsoft.com/office/drawing/2014/main" id="{53EAF3FE-0EBA-234A-BF83-FA061FEF0551}"/>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 name="Slide Number Placeholder 2">
            <a:extLst>
              <a:ext uri="{FF2B5EF4-FFF2-40B4-BE49-F238E27FC236}">
                <a16:creationId xmlns:a16="http://schemas.microsoft.com/office/drawing/2014/main" id="{BC13B6A7-7228-1143-AE2C-51C20B3AB7D2}"/>
              </a:ext>
            </a:extLst>
          </p:cNvPr>
          <p:cNvSpPr>
            <a:spLocks noGrp="1"/>
          </p:cNvSpPr>
          <p:nvPr>
            <p:ph type="sldNum" sz="quarter" idx="10"/>
          </p:nvPr>
        </p:nvSpPr>
        <p:spPr>
          <a:xfrm>
            <a:off x="11348119" y="7586439"/>
            <a:ext cx="3290887" cy="438150"/>
          </a:xfrm>
        </p:spPr>
        <p:txBody>
          <a:bodyPr/>
          <a:lstStyle/>
          <a:p>
            <a:fld id="{D888F868-255D-B747-B6D4-EC545A4D9D04}" type="slidenum">
              <a:rPr lang="en-US" smtClean="0"/>
              <a:pPr/>
              <a:t>‹#›</a:t>
            </a:fld>
            <a:endParaRPr lang="en-US"/>
          </a:p>
        </p:txBody>
      </p:sp>
      <p:sp>
        <p:nvSpPr>
          <p:cNvPr id="17" name="Google Shape;231;p35">
            <a:extLst>
              <a:ext uri="{FF2B5EF4-FFF2-40B4-BE49-F238E27FC236}">
                <a16:creationId xmlns:a16="http://schemas.microsoft.com/office/drawing/2014/main" id="{3F21F5A9-D049-514E-827F-D5D7AA089E3B}"/>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Agenda</a:t>
            </a:r>
            <a:endParaRPr/>
          </a:p>
        </p:txBody>
      </p:sp>
    </p:spTree>
    <p:extLst>
      <p:ext uri="{BB962C8B-B14F-4D97-AF65-F5344CB8AC3E}">
        <p14:creationId xmlns:p14="http://schemas.microsoft.com/office/powerpoint/2010/main" val="340835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FBB45AB1-6106-9742-B738-D2A7BFC75D1B}"/>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5" name="Google Shape;68;p12">
            <a:extLst>
              <a:ext uri="{FF2B5EF4-FFF2-40B4-BE49-F238E27FC236}">
                <a16:creationId xmlns:a16="http://schemas.microsoft.com/office/drawing/2014/main" id="{865CDD06-A362-2D45-B48D-2E5BA099912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9;p12">
            <a:extLst>
              <a:ext uri="{FF2B5EF4-FFF2-40B4-BE49-F238E27FC236}">
                <a16:creationId xmlns:a16="http://schemas.microsoft.com/office/drawing/2014/main" id="{DA9F3AA0-A50A-994D-811F-F83422E48304}"/>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70;p12">
            <a:extLst>
              <a:ext uri="{FF2B5EF4-FFF2-40B4-BE49-F238E27FC236}">
                <a16:creationId xmlns:a16="http://schemas.microsoft.com/office/drawing/2014/main" id="{403E27E0-2EC4-3343-ABBF-65BA1E0E70B2}"/>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1;p12">
            <a:extLst>
              <a:ext uri="{FF2B5EF4-FFF2-40B4-BE49-F238E27FC236}">
                <a16:creationId xmlns:a16="http://schemas.microsoft.com/office/drawing/2014/main" id="{36FC408B-0F54-4949-ABD8-EF1062A6EA74}"/>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2;p12">
            <a:extLst>
              <a:ext uri="{FF2B5EF4-FFF2-40B4-BE49-F238E27FC236}">
                <a16:creationId xmlns:a16="http://schemas.microsoft.com/office/drawing/2014/main" id="{7064999A-0EE5-AB42-BDD3-57E9E43C6F0A}"/>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 name="Google Shape;73;p12">
            <a:extLst>
              <a:ext uri="{FF2B5EF4-FFF2-40B4-BE49-F238E27FC236}">
                <a16:creationId xmlns:a16="http://schemas.microsoft.com/office/drawing/2014/main" id="{69153CA1-C7A0-A944-A052-1833C234CB18}"/>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4;p12">
            <a:extLst>
              <a:ext uri="{FF2B5EF4-FFF2-40B4-BE49-F238E27FC236}">
                <a16:creationId xmlns:a16="http://schemas.microsoft.com/office/drawing/2014/main" id="{1DC10995-0A95-E042-9947-ED8B3E0108E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5;p12">
            <a:extLst>
              <a:ext uri="{FF2B5EF4-FFF2-40B4-BE49-F238E27FC236}">
                <a16:creationId xmlns:a16="http://schemas.microsoft.com/office/drawing/2014/main" id="{FDD2F912-48D7-A44A-9CDE-3FE3D3E6C0B4}"/>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6;p12">
            <a:extLst>
              <a:ext uri="{FF2B5EF4-FFF2-40B4-BE49-F238E27FC236}">
                <a16:creationId xmlns:a16="http://schemas.microsoft.com/office/drawing/2014/main" id="{B315C26F-2623-CA42-AA08-5E9BD2C56D9A}"/>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5" name="Google Shape;66;p12">
            <a:extLst>
              <a:ext uri="{FF2B5EF4-FFF2-40B4-BE49-F238E27FC236}">
                <a16:creationId xmlns:a16="http://schemas.microsoft.com/office/drawing/2014/main" id="{8313F232-6A7C-8446-A223-E0E8D312764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 name="Slide Number Placeholder 2">
            <a:extLst>
              <a:ext uri="{FF2B5EF4-FFF2-40B4-BE49-F238E27FC236}">
                <a16:creationId xmlns:a16="http://schemas.microsoft.com/office/drawing/2014/main" id="{AA542102-16FA-FD4F-AC5A-3BE19A727366}"/>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6" name="Google Shape;231;p35">
            <a:extLst>
              <a:ext uri="{FF2B5EF4-FFF2-40B4-BE49-F238E27FC236}">
                <a16:creationId xmlns:a16="http://schemas.microsoft.com/office/drawing/2014/main" id="{58471896-A22F-B74D-BE4C-4BE392BA814E}"/>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Key Takeaways</a:t>
            </a:r>
            <a:endParaRPr/>
          </a:p>
        </p:txBody>
      </p:sp>
    </p:spTree>
    <p:extLst>
      <p:ext uri="{BB962C8B-B14F-4D97-AF65-F5344CB8AC3E}">
        <p14:creationId xmlns:p14="http://schemas.microsoft.com/office/powerpoint/2010/main" val="414629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Slide">
  <p:cSld name="1_White Slide">
    <p:spTree>
      <p:nvGrpSpPr>
        <p:cNvPr id="1" name="Shape 230"/>
        <p:cNvGrpSpPr/>
        <p:nvPr/>
      </p:nvGrpSpPr>
      <p:grpSpPr>
        <a:xfrm>
          <a:off x="0" y="0"/>
          <a:ext cx="0" cy="0"/>
          <a:chOff x="0" y="0"/>
          <a:chExt cx="0" cy="0"/>
        </a:xfrm>
      </p:grpSpPr>
      <p:grpSp>
        <p:nvGrpSpPr>
          <p:cNvPr id="32" name="Group 31">
            <a:extLst>
              <a:ext uri="{FF2B5EF4-FFF2-40B4-BE49-F238E27FC236}">
                <a16:creationId xmlns:a16="http://schemas.microsoft.com/office/drawing/2014/main" id="{17CED13F-C73D-964D-95D8-9E36994F79E5}"/>
              </a:ext>
            </a:extLst>
          </p:cNvPr>
          <p:cNvGrpSpPr/>
          <p:nvPr userDrawn="1"/>
        </p:nvGrpSpPr>
        <p:grpSpPr>
          <a:xfrm>
            <a:off x="8010876" y="3809"/>
            <a:ext cx="6628129" cy="8229598"/>
            <a:chOff x="8010876" y="3809"/>
            <a:chExt cx="6628129" cy="8229598"/>
          </a:xfrm>
        </p:grpSpPr>
        <p:sp>
          <p:nvSpPr>
            <p:cNvPr id="33" name="Graphic 13">
              <a:extLst>
                <a:ext uri="{FF2B5EF4-FFF2-40B4-BE49-F238E27FC236}">
                  <a16:creationId xmlns:a16="http://schemas.microsoft.com/office/drawing/2014/main" id="{AA57FDC7-C42A-9C48-8D01-EE385F4AE154}"/>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4" name="Graphic 13">
              <a:extLst>
                <a:ext uri="{FF2B5EF4-FFF2-40B4-BE49-F238E27FC236}">
                  <a16:creationId xmlns:a16="http://schemas.microsoft.com/office/drawing/2014/main" id="{1B3FD9E5-7E68-4047-850D-43ACA67F601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ite Slide" preserve="1">
  <p:cSld name="1_White Slide">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extLst>
      <p:ext uri="{BB962C8B-B14F-4D97-AF65-F5344CB8AC3E}">
        <p14:creationId xmlns:p14="http://schemas.microsoft.com/office/powerpoint/2010/main" val="181093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p:nvPr/>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7;p28"/>
          <p:cNvSpPr txBox="1">
            <a:spLocks noGrp="1"/>
          </p:cNvSpPr>
          <p:nvPr>
            <p:ph type="body" idx="1"/>
          </p:nvPr>
        </p:nvSpPr>
        <p:spPr>
          <a:xfrm>
            <a:off x="896937" y="3751325"/>
            <a:ext cx="5274310" cy="2707640"/>
          </a:xfrm>
          <a:prstGeom prst="rect">
            <a:avLst/>
          </a:prstGeom>
          <a:noFill/>
          <a:ln>
            <a:noFill/>
          </a:ln>
        </p:spPr>
        <p:txBody>
          <a:bodyPr spcFirstLastPara="1" wrap="square" lIns="0" tIns="12700" rIns="0" bIns="0" anchor="t" anchorCtr="0">
            <a:noAutofit/>
          </a:bodyPr>
          <a:lstStyle>
            <a:lvl1pPr marL="457200" marR="0" lvl="0"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title"/>
          </p:nvPr>
        </p:nvSpPr>
        <p:spPr>
          <a:xfrm>
            <a:off x="566400" y="438174"/>
            <a:ext cx="7201534" cy="1122680"/>
          </a:xfrm>
          <a:prstGeom prst="rect">
            <a:avLst/>
          </a:prstGeom>
          <a:noFill/>
          <a:ln>
            <a:noFill/>
          </a:ln>
        </p:spPr>
        <p:txBody>
          <a:bodyPr spcFirstLastPara="1" wrap="square" lIns="0" tIns="12700" rIns="0" bIns="0" anchor="b" anchorCtr="0">
            <a:noAutofit/>
          </a:bodyPr>
          <a:lstStyle>
            <a:lvl1pPr marR="0" lvl="0" algn="l"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 name="Slide Number Placeholder 2">
            <a:extLst>
              <a:ext uri="{FF2B5EF4-FFF2-40B4-BE49-F238E27FC236}">
                <a16:creationId xmlns:a16="http://schemas.microsoft.com/office/drawing/2014/main" id="{77F4F032-FD92-064D-A1EF-647EA2831364}"/>
              </a:ext>
            </a:extLst>
          </p:cNvPr>
          <p:cNvSpPr>
            <a:spLocks noGrp="1"/>
          </p:cNvSpPr>
          <p:nvPr>
            <p:ph type="sldNum" sz="quarter" idx="4"/>
          </p:nvPr>
        </p:nvSpPr>
        <p:spPr>
          <a:xfrm>
            <a:off x="11348119" y="7586439"/>
            <a:ext cx="3290887" cy="438150"/>
          </a:xfrm>
          <a:prstGeom prst="rect">
            <a:avLst/>
          </a:prstGeom>
        </p:spPr>
        <p:txBody>
          <a:bodyPr vert="horz" lIns="91440" tIns="45720" rIns="91440" bIns="45720" rtlCol="0" anchor="ctr"/>
          <a:lstStyle>
            <a:lvl1pPr algn="r">
              <a:defRPr sz="1200">
                <a:solidFill>
                  <a:schemeClr val="accent6"/>
                </a:solidFill>
                <a:latin typeface="Calibri" panose="020F0502020204030204" pitchFamily="34" charset="0"/>
                <a:cs typeface="Calibri" panose="020F0502020204030204" pitchFamily="34" charset="0"/>
              </a:defRPr>
            </a:lvl1pPr>
          </a:lstStyle>
          <a:p>
            <a:fld id="{D888F868-255D-B747-B6D4-EC545A4D9D0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5" r:id="rId6"/>
    <p:sldLayoutId id="2147483687" r:id="rId7"/>
    <p:sldLayoutId id="2147483674" r:id="rId8"/>
    <p:sldLayoutId id="2147483704" r:id="rId9"/>
    <p:sldLayoutId id="2147483705" r:id="rId10"/>
    <p:sldLayoutId id="2147483706" r:id="rId11"/>
    <p:sldLayoutId id="2147483688" r:id="rId12"/>
    <p:sldLayoutId id="2147483689" r:id="rId13"/>
    <p:sldLayoutId id="2147483690" r:id="rId14"/>
    <p:sldLayoutId id="2147483691" r:id="rId15"/>
    <p:sldLayoutId id="2147483692" r:id="rId16"/>
    <p:sldLayoutId id="2147483693" r:id="rId17"/>
    <p:sldLayoutId id="2147483694" r:id="rId18"/>
    <p:sldLayoutId id="2147483707" r:id="rId19"/>
    <p:sldLayoutId id="2147483695" r:id="rId20"/>
    <p:sldLayoutId id="2147483696" r:id="rId21"/>
    <p:sldLayoutId id="2147483697" r:id="rId22"/>
    <p:sldLayoutId id="2147483699" r:id="rId23"/>
    <p:sldLayoutId id="2147483698" r:id="rId24"/>
    <p:sldLayoutId id="2147483700" r:id="rId25"/>
    <p:sldLayoutId id="2147483701" r:id="rId26"/>
    <p:sldLayoutId id="2147483702" r:id="rId27"/>
    <p:sldLayoutId id="214748370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7emvQtfQpFg"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DE78-9E8E-CE45-958B-411D0F77F6E1}"/>
              </a:ext>
            </a:extLst>
          </p:cNvPr>
          <p:cNvSpPr>
            <a:spLocks noGrp="1"/>
          </p:cNvSpPr>
          <p:nvPr>
            <p:ph type="ctrTitle"/>
          </p:nvPr>
        </p:nvSpPr>
        <p:spPr>
          <a:xfrm>
            <a:off x="882649" y="2613755"/>
            <a:ext cx="8217807" cy="2128520"/>
          </a:xfrm>
        </p:spPr>
        <p:txBody>
          <a:bodyPr/>
          <a:lstStyle/>
          <a:p>
            <a:r>
              <a:rPr lang="es-ES" dirty="0"/>
              <a:t>S</a:t>
            </a:r>
            <a:r>
              <a:rPr lang="en-US" dirty="0"/>
              <a:t>ESIÓN CLÍNICA</a:t>
            </a:r>
            <a:br>
              <a:rPr lang="en-US" dirty="0"/>
            </a:br>
            <a:endParaRPr lang="en-US" dirty="0"/>
          </a:p>
        </p:txBody>
      </p:sp>
      <p:sp>
        <p:nvSpPr>
          <p:cNvPr id="3" name="Subtitle 2">
            <a:extLst>
              <a:ext uri="{FF2B5EF4-FFF2-40B4-BE49-F238E27FC236}">
                <a16:creationId xmlns:a16="http://schemas.microsoft.com/office/drawing/2014/main" id="{A09504F1-BC29-4343-A6E2-981DD9A08157}"/>
              </a:ext>
            </a:extLst>
          </p:cNvPr>
          <p:cNvSpPr>
            <a:spLocks noGrp="1"/>
          </p:cNvSpPr>
          <p:nvPr>
            <p:ph type="subTitle" idx="1"/>
          </p:nvPr>
        </p:nvSpPr>
        <p:spPr/>
        <p:txBody>
          <a:bodyPr/>
          <a:lstStyle/>
          <a:p>
            <a:r>
              <a:rPr lang="en-US" dirty="0" err="1"/>
              <a:t>Noviembre</a:t>
            </a:r>
            <a:r>
              <a:rPr lang="en-US" dirty="0"/>
              <a:t>  2022</a:t>
            </a:r>
          </a:p>
        </p:txBody>
      </p:sp>
    </p:spTree>
    <p:extLst>
      <p:ext uri="{BB962C8B-B14F-4D97-AF65-F5344CB8AC3E}">
        <p14:creationId xmlns:p14="http://schemas.microsoft.com/office/powerpoint/2010/main" val="1733144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Ventilación</a:t>
            </a:r>
            <a:r>
              <a:rPr lang="en-US" dirty="0"/>
              <a:t>/</a:t>
            </a:r>
            <a:r>
              <a:rPr lang="en-US" dirty="0" err="1"/>
              <a:t>intubación</a:t>
            </a:r>
            <a:r>
              <a:rPr lang="en-US" dirty="0"/>
              <a:t> </a:t>
            </a:r>
            <a:r>
              <a:rPr lang="en-US" dirty="0" err="1"/>
              <a:t>difícil</a:t>
            </a: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774376" y="2919056"/>
            <a:ext cx="14056457"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“no se </a:t>
            </a:r>
            <a:r>
              <a:rPr lang="es-ES" sz="4000" dirty="0">
                <a:solidFill>
                  <a:srgbClr val="001131"/>
                </a:solidFill>
                <a:latin typeface="Gilroy-Regular"/>
              </a:rPr>
              <a:t>puede intubar, no se puede ventilar,”</a:t>
            </a:r>
          </a:p>
        </p:txBody>
      </p:sp>
    </p:spTree>
    <p:extLst>
      <p:ext uri="{BB962C8B-B14F-4D97-AF65-F5344CB8AC3E}">
        <p14:creationId xmlns:p14="http://schemas.microsoft.com/office/powerpoint/2010/main" val="90282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Ventilación</a:t>
            </a:r>
            <a:r>
              <a:rPr lang="en-US" dirty="0"/>
              <a:t> </a:t>
            </a:r>
            <a:r>
              <a:rPr lang="en-US" dirty="0" err="1"/>
              <a:t>difícil</a:t>
            </a:r>
            <a:r>
              <a:rPr lang="en-US" dirty="0"/>
              <a:t>: </a:t>
            </a:r>
            <a:r>
              <a:rPr lang="en-US" dirty="0" err="1"/>
              <a:t>factores</a:t>
            </a:r>
            <a:r>
              <a:rPr lang="en-US" dirty="0"/>
              <a:t> de </a:t>
            </a:r>
            <a:r>
              <a:rPr lang="en-US" dirty="0" err="1"/>
              <a:t>riesgo</a:t>
            </a:r>
            <a:r>
              <a:rPr lang="en-US" dirty="0"/>
              <a:t>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479148" y="3628968"/>
            <a:ext cx="14056457" cy="427935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 </a:t>
            </a:r>
            <a:r>
              <a:rPr lang="en-US" sz="4000" dirty="0" err="1">
                <a:solidFill>
                  <a:srgbClr val="001131"/>
                </a:solidFill>
                <a:latin typeface="Gilroy-Regular"/>
              </a:rPr>
              <a:t>Índice</a:t>
            </a:r>
            <a:r>
              <a:rPr lang="en-US" sz="4000" dirty="0">
                <a:solidFill>
                  <a:srgbClr val="001131"/>
                </a:solidFill>
                <a:latin typeface="Gilroy-Regular"/>
              </a:rPr>
              <a:t> de masa corporal (IMC) &gt; 26</a:t>
            </a:r>
          </a:p>
          <a:p>
            <a:pPr algn="ctr"/>
            <a:r>
              <a:rPr lang="en-US" sz="4000" dirty="0">
                <a:solidFill>
                  <a:srgbClr val="001131"/>
                </a:solidFill>
                <a:latin typeface="Gilroy-Regular"/>
              </a:rPr>
              <a:t>• </a:t>
            </a:r>
            <a:r>
              <a:rPr lang="en-US" sz="4000" dirty="0" err="1">
                <a:solidFill>
                  <a:srgbClr val="001131"/>
                </a:solidFill>
                <a:latin typeface="Gilroy-Regular"/>
              </a:rPr>
              <a:t>Edad</a:t>
            </a:r>
            <a:r>
              <a:rPr lang="en-US" sz="4000" dirty="0">
                <a:solidFill>
                  <a:srgbClr val="001131"/>
                </a:solidFill>
                <a:latin typeface="Gilroy-Regular"/>
              </a:rPr>
              <a:t> &gt; 55 </a:t>
            </a:r>
            <a:r>
              <a:rPr lang="en-US" sz="4000" dirty="0" err="1">
                <a:solidFill>
                  <a:srgbClr val="001131"/>
                </a:solidFill>
                <a:latin typeface="Gilroy-Regular"/>
              </a:rPr>
              <a:t>años</a:t>
            </a:r>
            <a:endParaRPr lang="en-US" sz="4000" dirty="0">
              <a:solidFill>
                <a:srgbClr val="001131"/>
              </a:solidFill>
              <a:latin typeface="Gilroy-Regular"/>
            </a:endParaRPr>
          </a:p>
          <a:p>
            <a:pPr algn="ctr"/>
            <a:r>
              <a:rPr lang="en-US" sz="4000" dirty="0">
                <a:solidFill>
                  <a:srgbClr val="001131"/>
                </a:solidFill>
                <a:latin typeface="Gilroy-Regular"/>
              </a:rPr>
              <a:t>• </a:t>
            </a:r>
            <a:r>
              <a:rPr lang="en-US" sz="4000" dirty="0" err="1">
                <a:solidFill>
                  <a:srgbClr val="001131"/>
                </a:solidFill>
                <a:latin typeface="Gilroy-Regular"/>
              </a:rPr>
              <a:t>Desdentado</a:t>
            </a:r>
            <a:r>
              <a:rPr lang="en-US" sz="4000" dirty="0">
                <a:solidFill>
                  <a:srgbClr val="001131"/>
                </a:solidFill>
                <a:latin typeface="Gilroy-Regular"/>
              </a:rPr>
              <a:t> (sin </a:t>
            </a:r>
            <a:r>
              <a:rPr lang="en-US" sz="4000" dirty="0" err="1">
                <a:solidFill>
                  <a:srgbClr val="001131"/>
                </a:solidFill>
                <a:latin typeface="Gilroy-Regular"/>
              </a:rPr>
              <a:t>dientes</a:t>
            </a:r>
            <a:r>
              <a:rPr lang="en-US" sz="4000" dirty="0">
                <a:solidFill>
                  <a:srgbClr val="001131"/>
                </a:solidFill>
                <a:latin typeface="Gilroy-Regular"/>
              </a:rPr>
              <a:t>)</a:t>
            </a:r>
          </a:p>
          <a:p>
            <a:pPr algn="ctr"/>
            <a:r>
              <a:rPr lang="en-US" sz="4000" dirty="0">
                <a:solidFill>
                  <a:srgbClr val="001131"/>
                </a:solidFill>
                <a:latin typeface="Gilroy-Regular"/>
              </a:rPr>
              <a:t>• </a:t>
            </a:r>
            <a:r>
              <a:rPr lang="en-US" sz="4000" dirty="0" err="1">
                <a:solidFill>
                  <a:srgbClr val="001131"/>
                </a:solidFill>
                <a:latin typeface="Gilroy-Regular"/>
              </a:rPr>
              <a:t>Barbas</a:t>
            </a:r>
            <a:endParaRPr lang="en-US" sz="4000" dirty="0">
              <a:solidFill>
                <a:srgbClr val="001131"/>
              </a:solidFill>
              <a:latin typeface="Gilroy-Regular"/>
            </a:endParaRPr>
          </a:p>
          <a:p>
            <a:pPr algn="ctr"/>
            <a:r>
              <a:rPr lang="en-US" sz="4000" dirty="0">
                <a:solidFill>
                  <a:srgbClr val="001131"/>
                </a:solidFill>
                <a:latin typeface="Gilroy-Regular"/>
              </a:rPr>
              <a:t>• </a:t>
            </a:r>
            <a:r>
              <a:rPr lang="en-US" sz="4000" dirty="0" err="1">
                <a:solidFill>
                  <a:srgbClr val="001131"/>
                </a:solidFill>
                <a:latin typeface="Gilroy-Regular"/>
              </a:rPr>
              <a:t>Antecedentes</a:t>
            </a:r>
            <a:r>
              <a:rPr lang="en-US" sz="4000" dirty="0">
                <a:solidFill>
                  <a:srgbClr val="001131"/>
                </a:solidFill>
                <a:latin typeface="Gilroy-Regular"/>
              </a:rPr>
              <a:t> de </a:t>
            </a:r>
            <a:r>
              <a:rPr lang="en-US" sz="4000" dirty="0" err="1">
                <a:solidFill>
                  <a:srgbClr val="001131"/>
                </a:solidFill>
                <a:latin typeface="Gilroy-Regular"/>
              </a:rPr>
              <a:t>ronquidos</a:t>
            </a:r>
            <a:endParaRPr lang="es-ES" sz="4000" dirty="0">
              <a:solidFill>
                <a:srgbClr val="001131"/>
              </a:solidFill>
              <a:latin typeface="Gilroy-Regular"/>
            </a:endParaRPr>
          </a:p>
        </p:txBody>
      </p:sp>
    </p:spTree>
    <p:extLst>
      <p:ext uri="{BB962C8B-B14F-4D97-AF65-F5344CB8AC3E}">
        <p14:creationId xmlns:p14="http://schemas.microsoft.com/office/powerpoint/2010/main" val="2506615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Intubación</a:t>
            </a:r>
            <a:r>
              <a:rPr lang="en-US" dirty="0"/>
              <a:t> </a:t>
            </a:r>
            <a:r>
              <a:rPr lang="en-US" dirty="0" err="1"/>
              <a:t>difícil</a:t>
            </a:r>
            <a:r>
              <a:rPr lang="en-US" dirty="0"/>
              <a:t>: </a:t>
            </a:r>
            <a:r>
              <a:rPr lang="en-US" dirty="0" err="1"/>
              <a:t>factores</a:t>
            </a:r>
            <a:r>
              <a:rPr lang="en-US" dirty="0"/>
              <a:t> de </a:t>
            </a:r>
            <a:r>
              <a:rPr lang="en-US" dirty="0" err="1"/>
              <a:t>riesgo</a:t>
            </a:r>
            <a:r>
              <a:rPr lang="en-US" dirty="0"/>
              <a:t>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86971" y="2553931"/>
            <a:ext cx="14056457" cy="276621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s-ES" sz="4000" dirty="0">
                <a:solidFill>
                  <a:srgbClr val="001131"/>
                </a:solidFill>
                <a:latin typeface="Gilroy-Regular"/>
              </a:rPr>
              <a:t>• Antecedentes de intubación difícil</a:t>
            </a:r>
          </a:p>
          <a:p>
            <a:pPr algn="ctr"/>
            <a:r>
              <a:rPr lang="es-ES" sz="4000" dirty="0">
                <a:solidFill>
                  <a:srgbClr val="001131"/>
                </a:solidFill>
                <a:latin typeface="Gilroy-Regular"/>
              </a:rPr>
              <a:t>• Apertura bucal pequeña</a:t>
            </a:r>
          </a:p>
          <a:p>
            <a:pPr algn="ctr"/>
            <a:r>
              <a:rPr lang="es-ES" sz="4000" dirty="0">
                <a:solidFill>
                  <a:srgbClr val="001131"/>
                </a:solidFill>
                <a:latin typeface="Gilroy-Regular"/>
              </a:rPr>
              <a:t>• Clasificación de </a:t>
            </a:r>
            <a:r>
              <a:rPr lang="es-ES" sz="4000" dirty="0" err="1">
                <a:solidFill>
                  <a:srgbClr val="001131"/>
                </a:solidFill>
                <a:latin typeface="Gilroy-Regular"/>
              </a:rPr>
              <a:t>Mallampatti</a:t>
            </a:r>
            <a:r>
              <a:rPr lang="es-ES" sz="4000" dirty="0">
                <a:solidFill>
                  <a:srgbClr val="001131"/>
                </a:solidFill>
                <a:latin typeface="Gilroy-Regular"/>
              </a:rPr>
              <a:t> elevada</a:t>
            </a:r>
          </a:p>
        </p:txBody>
      </p:sp>
    </p:spTree>
    <p:extLst>
      <p:ext uri="{BB962C8B-B14F-4D97-AF65-F5344CB8AC3E}">
        <p14:creationId xmlns:p14="http://schemas.microsoft.com/office/powerpoint/2010/main" val="1559658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Ventilación</a:t>
            </a:r>
            <a:r>
              <a:rPr lang="en-US" dirty="0"/>
              <a:t>/</a:t>
            </a:r>
            <a:r>
              <a:rPr lang="en-US" dirty="0" err="1"/>
              <a:t>intubación</a:t>
            </a:r>
            <a:r>
              <a:rPr lang="en-US" dirty="0"/>
              <a:t> </a:t>
            </a:r>
            <a:r>
              <a:rPr lang="en-US" dirty="0" err="1"/>
              <a:t>difícil</a:t>
            </a:r>
            <a:r>
              <a:rPr lang="en-US" dirty="0"/>
              <a:t>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718958" y="2736494"/>
            <a:ext cx="14056457"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s-ES" sz="4000" dirty="0">
                <a:solidFill>
                  <a:srgbClr val="001131"/>
                </a:solidFill>
                <a:latin typeface="Gilroy-Regular"/>
              </a:rPr>
              <a:t>DAS recomendaciones : </a:t>
            </a:r>
          </a:p>
          <a:p>
            <a:pPr algn="ctr"/>
            <a:r>
              <a:rPr lang="es-ES" sz="4000" dirty="0">
                <a:solidFill>
                  <a:srgbClr val="001131"/>
                </a:solidFill>
                <a:latin typeface="Gilroy-Regular"/>
              </a:rPr>
              <a:t>fuente continua de oxígeno de alto flujo </a:t>
            </a:r>
          </a:p>
          <a:p>
            <a:pPr algn="ctr"/>
            <a:r>
              <a:rPr lang="es-ES" sz="4000" dirty="0">
                <a:solidFill>
                  <a:srgbClr val="001131"/>
                </a:solidFill>
                <a:latin typeface="Gilroy-Regular"/>
              </a:rPr>
              <a:t>(oxigenación </a:t>
            </a:r>
            <a:r>
              <a:rPr lang="es-ES" sz="4000" dirty="0" err="1">
                <a:solidFill>
                  <a:srgbClr val="001131"/>
                </a:solidFill>
                <a:latin typeface="Gilroy-Regular"/>
              </a:rPr>
              <a:t>apnéica</a:t>
            </a:r>
            <a:r>
              <a:rPr lang="es-ES" sz="4000" dirty="0">
                <a:solidFill>
                  <a:srgbClr val="001131"/>
                </a:solidFill>
                <a:latin typeface="Gilroy-Regular"/>
              </a:rPr>
              <a:t>) para ayudar a mantener</a:t>
            </a:r>
          </a:p>
          <a:p>
            <a:pPr algn="ctr"/>
            <a:r>
              <a:rPr lang="es-ES" sz="4000" dirty="0">
                <a:solidFill>
                  <a:srgbClr val="001131"/>
                </a:solidFill>
                <a:latin typeface="Gilroy-Regular"/>
              </a:rPr>
              <a:t>sus niveles de saturación de oxígeno y evitar el</a:t>
            </a:r>
          </a:p>
          <a:p>
            <a:pPr algn="ctr"/>
            <a:r>
              <a:rPr lang="es-ES" sz="4000" dirty="0">
                <a:solidFill>
                  <a:srgbClr val="001131"/>
                </a:solidFill>
                <a:latin typeface="Gilroy-Regular"/>
              </a:rPr>
              <a:t>posible compromiso respiratorio</a:t>
            </a:r>
          </a:p>
        </p:txBody>
      </p:sp>
    </p:spTree>
    <p:extLst>
      <p:ext uri="{BB962C8B-B14F-4D97-AF65-F5344CB8AC3E}">
        <p14:creationId xmlns:p14="http://schemas.microsoft.com/office/powerpoint/2010/main" val="179907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Procedimientos</a:t>
            </a:r>
            <a:r>
              <a:rPr lang="en-US" sz="3600" b="1" i="0" u="none" strike="noStrike" baseline="0" dirty="0">
                <a:solidFill>
                  <a:srgbClr val="00004A"/>
                </a:solidFill>
                <a:latin typeface="Gilroy-Bold"/>
              </a:rPr>
              <a:t> de alto </a:t>
            </a:r>
            <a:r>
              <a:rPr lang="en-US" sz="3600" b="1" i="0" u="none" strike="noStrike" baseline="0" dirty="0" err="1">
                <a:solidFill>
                  <a:srgbClr val="00004A"/>
                </a:solidFill>
                <a:latin typeface="Gilroy-Bold"/>
              </a:rPr>
              <a:t>riesgo</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04596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Procedimientos de sedación con anestesia fuera del quirófano</a:t>
            </a: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20945"/>
            <a:ext cx="14109628" cy="281236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Post-</a:t>
            </a:r>
            <a:r>
              <a:rPr lang="en-US" sz="4000" dirty="0" err="1">
                <a:solidFill>
                  <a:srgbClr val="001131"/>
                </a:solidFill>
                <a:latin typeface="Gilroy-Regular"/>
              </a:rPr>
              <a:t>operatorio</a:t>
            </a:r>
            <a:r>
              <a:rPr lang="en-US" sz="4000" dirty="0">
                <a:solidFill>
                  <a:srgbClr val="001131"/>
                </a:solidFill>
                <a:latin typeface="Gilroy-Regular"/>
              </a:rPr>
              <a:t> :  </a:t>
            </a:r>
            <a:r>
              <a:rPr lang="es-ES" sz="4000" dirty="0">
                <a:solidFill>
                  <a:srgbClr val="001131"/>
                </a:solidFill>
                <a:latin typeface="Gilroy-Regular"/>
              </a:rPr>
              <a:t>cirugía mayor de cabeza y cuello, </a:t>
            </a:r>
          </a:p>
          <a:p>
            <a:pPr marL="228600" indent="0" algn="ctr"/>
            <a:r>
              <a:rPr lang="es-ES" sz="4000" dirty="0">
                <a:solidFill>
                  <a:srgbClr val="001131"/>
                </a:solidFill>
                <a:latin typeface="Gilroy-Regular"/>
              </a:rPr>
              <a:t>cirugía torácica y</a:t>
            </a:r>
          </a:p>
          <a:p>
            <a:pPr marL="228600" indent="0" algn="ctr"/>
            <a:r>
              <a:rPr lang="es-ES" sz="4000" dirty="0">
                <a:solidFill>
                  <a:srgbClr val="001131"/>
                </a:solidFill>
                <a:latin typeface="Gilroy-Regular"/>
              </a:rPr>
              <a:t>cirugía mayor de abdomen</a:t>
            </a:r>
          </a:p>
        </p:txBody>
      </p:sp>
    </p:spTree>
    <p:extLst>
      <p:ext uri="{BB962C8B-B14F-4D97-AF65-F5344CB8AC3E}">
        <p14:creationId xmlns:p14="http://schemas.microsoft.com/office/powerpoint/2010/main" val="2310657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Procedimientos</a:t>
            </a:r>
            <a:r>
              <a:rPr lang="en-US" sz="3600" b="1" i="0" u="none" strike="noStrike" baseline="0" dirty="0">
                <a:solidFill>
                  <a:srgbClr val="00004A"/>
                </a:solidFill>
                <a:latin typeface="Gilroy-Bold"/>
              </a:rPr>
              <a:t> de alto </a:t>
            </a:r>
            <a:r>
              <a:rPr lang="en-US" sz="3600" b="1" i="0" u="none" strike="noStrike" baseline="0" dirty="0" err="1">
                <a:solidFill>
                  <a:srgbClr val="00004A"/>
                </a:solidFill>
                <a:latin typeface="Gilroy-Bold"/>
              </a:rPr>
              <a:t>riesgo</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6272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Nuevos procedimientos mínimamente invasivos que se realizan sin dispositivos avanzados</a:t>
            </a: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20945"/>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Tratamiento de pacientes mayores o con problemas médicos más complejos</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Procedimientos de sedación con anestesia fuera del quirófano</a:t>
            </a:r>
          </a:p>
        </p:txBody>
      </p:sp>
      <p:sp>
        <p:nvSpPr>
          <p:cNvPr id="8" name="Text Placeholder 3">
            <a:extLst>
              <a:ext uri="{FF2B5EF4-FFF2-40B4-BE49-F238E27FC236}">
                <a16:creationId xmlns:a16="http://schemas.microsoft.com/office/drawing/2014/main" id="{24137922-AFB5-417C-8592-2F5B5F27E158}"/>
              </a:ext>
            </a:extLst>
          </p:cNvPr>
          <p:cNvSpPr txBox="1">
            <a:spLocks/>
          </p:cNvSpPr>
          <p:nvPr/>
        </p:nvSpPr>
        <p:spPr>
          <a:xfrm>
            <a:off x="0" y="5382093"/>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Necesidad de que el paciente se recupere más rápidamente</a:t>
            </a:r>
          </a:p>
        </p:txBody>
      </p:sp>
    </p:spTree>
    <p:extLst>
      <p:ext uri="{BB962C8B-B14F-4D97-AF65-F5344CB8AC3E}">
        <p14:creationId xmlns:p14="http://schemas.microsoft.com/office/powerpoint/2010/main" val="482469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Procedimientos</a:t>
            </a:r>
            <a:r>
              <a:rPr lang="en-US" sz="3600" b="1" i="0" u="none" strike="noStrike" baseline="0" dirty="0">
                <a:solidFill>
                  <a:srgbClr val="00004A"/>
                </a:solidFill>
                <a:latin typeface="Gilroy-Bold"/>
              </a:rPr>
              <a:t> de alto </a:t>
            </a:r>
            <a:r>
              <a:rPr lang="en-US" sz="3600" b="1" i="0" u="none" strike="noStrike" baseline="0" dirty="0" err="1">
                <a:solidFill>
                  <a:srgbClr val="00004A"/>
                </a:solidFill>
                <a:latin typeface="Gilroy-Bold"/>
              </a:rPr>
              <a:t>riesgo</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301274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Complicaciones pulmonares:</a:t>
            </a:r>
          </a:p>
          <a:p>
            <a:pPr marL="228600" indent="0" algn="ctr"/>
            <a:r>
              <a:rPr lang="es-ES" sz="4000" dirty="0">
                <a:solidFill>
                  <a:srgbClr val="001131"/>
                </a:solidFill>
                <a:latin typeface="Gilroy-Regular"/>
              </a:rPr>
              <a:t>Estancias mas prolongadas en UCI </a:t>
            </a:r>
          </a:p>
          <a:p>
            <a:pPr marL="228600" indent="0" algn="ctr"/>
            <a:r>
              <a:rPr lang="es-ES" sz="4000" dirty="0">
                <a:solidFill>
                  <a:srgbClr val="001131"/>
                </a:solidFill>
                <a:latin typeface="Gilroy-Regular"/>
              </a:rPr>
              <a:t>Aumento de la mortalidad </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err="1"/>
              <a:t>Post-operatorio</a:t>
            </a:r>
            <a:endParaRPr lang="es-ES" dirty="0"/>
          </a:p>
        </p:txBody>
      </p:sp>
    </p:spTree>
    <p:extLst>
      <p:ext uri="{BB962C8B-B14F-4D97-AF65-F5344CB8AC3E}">
        <p14:creationId xmlns:p14="http://schemas.microsoft.com/office/powerpoint/2010/main" val="3099040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Aumento de procedimientos de sedación profunda</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Actualidad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47302" y="354045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Deja al </a:t>
            </a:r>
            <a:r>
              <a:rPr lang="en-US" sz="4000" dirty="0" err="1">
                <a:solidFill>
                  <a:srgbClr val="001131"/>
                </a:solidFill>
                <a:latin typeface="Gilroy-Regular"/>
              </a:rPr>
              <a:t>paciente</a:t>
            </a:r>
            <a:r>
              <a:rPr lang="en-US" sz="4000" dirty="0">
                <a:solidFill>
                  <a:srgbClr val="001131"/>
                </a:solidFill>
                <a:latin typeface="Gilroy-Regular"/>
              </a:rPr>
              <a:t> </a:t>
            </a:r>
            <a:r>
              <a:rPr lang="en-US" sz="4000" dirty="0" err="1">
                <a:solidFill>
                  <a:srgbClr val="001131"/>
                </a:solidFill>
                <a:latin typeface="Gilroy-Regular"/>
              </a:rPr>
              <a:t>amnésico</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147302" y="4316308"/>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Permite</a:t>
            </a:r>
            <a:r>
              <a:rPr lang="en-US" sz="4000" dirty="0">
                <a:solidFill>
                  <a:srgbClr val="001131"/>
                </a:solidFill>
                <a:latin typeface="Gilroy-Regular"/>
              </a:rPr>
              <a:t> la </a:t>
            </a:r>
            <a:r>
              <a:rPr lang="en-US" sz="4000" dirty="0" err="1">
                <a:solidFill>
                  <a:srgbClr val="001131"/>
                </a:solidFill>
                <a:latin typeface="Gilroy-Regular"/>
              </a:rPr>
              <a:t>relajación</a:t>
            </a:r>
            <a:r>
              <a:rPr lang="en-US" sz="4000" dirty="0">
                <a:solidFill>
                  <a:srgbClr val="001131"/>
                </a:solidFill>
                <a:latin typeface="Gilroy-Regular"/>
              </a:rPr>
              <a:t> </a:t>
            </a:r>
            <a:r>
              <a:rPr lang="en-US" sz="4000" dirty="0" err="1">
                <a:solidFill>
                  <a:srgbClr val="001131"/>
                </a:solidFill>
                <a:latin typeface="Gilroy-Regular"/>
              </a:rPr>
              <a:t>física</a:t>
            </a:r>
            <a:r>
              <a:rPr lang="en-US" sz="4000" dirty="0">
                <a:solidFill>
                  <a:srgbClr val="001131"/>
                </a:solidFill>
                <a:latin typeface="Gilroy-Regular"/>
              </a:rPr>
              <a:t> </a:t>
            </a:r>
            <a:r>
              <a:rPr lang="en-US" sz="4000" dirty="0" err="1">
                <a:solidFill>
                  <a:srgbClr val="001131"/>
                </a:solidFill>
                <a:latin typeface="Gilroy-Regular"/>
              </a:rPr>
              <a:t>durante</a:t>
            </a:r>
            <a:r>
              <a:rPr lang="en-US" sz="4000" dirty="0">
                <a:solidFill>
                  <a:srgbClr val="001131"/>
                </a:solidFill>
                <a:latin typeface="Gilroy-Regular"/>
              </a:rPr>
              <a:t> </a:t>
            </a:r>
            <a:r>
              <a:rPr lang="en-US" sz="4000" dirty="0" err="1">
                <a:solidFill>
                  <a:srgbClr val="001131"/>
                </a:solidFill>
                <a:latin typeface="Gilroy-Regular"/>
              </a:rPr>
              <a:t>procedimientos</a:t>
            </a:r>
            <a:r>
              <a:rPr lang="en-US" sz="4000" dirty="0">
                <a:solidFill>
                  <a:srgbClr val="001131"/>
                </a:solidFill>
                <a:latin typeface="Gilroy-Regular"/>
              </a:rPr>
              <a:t> </a:t>
            </a:r>
            <a:r>
              <a:rPr lang="en-US" sz="4000" dirty="0" err="1">
                <a:solidFill>
                  <a:srgbClr val="001131"/>
                </a:solidFill>
                <a:latin typeface="Gilroy-Regular"/>
              </a:rPr>
              <a:t>altamente</a:t>
            </a:r>
            <a:r>
              <a:rPr lang="en-US" sz="4000" dirty="0">
                <a:solidFill>
                  <a:srgbClr val="001131"/>
                </a:solidFill>
                <a:latin typeface="Gilroy-Regular"/>
              </a:rPr>
              <a:t> </a:t>
            </a:r>
            <a:r>
              <a:rPr lang="en-US" sz="4000" dirty="0" err="1">
                <a:solidFill>
                  <a:srgbClr val="001131"/>
                </a:solidFill>
                <a:latin typeface="Gilroy-Regular"/>
              </a:rPr>
              <a:t>estimulantes</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2E9E270D-D55F-4F59-ADE2-5EDDFDDCC656}"/>
              </a:ext>
            </a:extLst>
          </p:cNvPr>
          <p:cNvSpPr txBox="1">
            <a:spLocks/>
          </p:cNvSpPr>
          <p:nvPr/>
        </p:nvSpPr>
        <p:spPr>
          <a:xfrm>
            <a:off x="147302" y="5671355"/>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Mejora</a:t>
            </a:r>
            <a:r>
              <a:rPr lang="en-US" sz="4000" dirty="0">
                <a:solidFill>
                  <a:srgbClr val="001131"/>
                </a:solidFill>
                <a:latin typeface="Gilroy-Regular"/>
              </a:rPr>
              <a:t> </a:t>
            </a:r>
            <a:r>
              <a:rPr lang="en-US" sz="4000" dirty="0" err="1">
                <a:solidFill>
                  <a:srgbClr val="001131"/>
                </a:solidFill>
                <a:latin typeface="Gilroy-Regular"/>
              </a:rPr>
              <a:t>el</a:t>
            </a:r>
            <a:r>
              <a:rPr lang="en-US" sz="4000" dirty="0">
                <a:solidFill>
                  <a:srgbClr val="001131"/>
                </a:solidFill>
                <a:latin typeface="Gilroy-Regular"/>
              </a:rPr>
              <a:t> </a:t>
            </a:r>
            <a:r>
              <a:rPr lang="en-US" sz="4000" dirty="0" err="1">
                <a:solidFill>
                  <a:srgbClr val="001131"/>
                </a:solidFill>
                <a:latin typeface="Gilroy-Regular"/>
              </a:rPr>
              <a:t>tiempo</a:t>
            </a:r>
            <a:r>
              <a:rPr lang="en-US" sz="4000" dirty="0">
                <a:solidFill>
                  <a:srgbClr val="001131"/>
                </a:solidFill>
                <a:latin typeface="Gilroy-Regular"/>
              </a:rPr>
              <a:t> de </a:t>
            </a:r>
            <a:r>
              <a:rPr lang="en-US" sz="4000" dirty="0" err="1">
                <a:solidFill>
                  <a:srgbClr val="001131"/>
                </a:solidFill>
                <a:latin typeface="Gilroy-Regular"/>
              </a:rPr>
              <a:t>respuesta</a:t>
            </a:r>
            <a:r>
              <a:rPr lang="en-US" sz="4000" dirty="0">
                <a:solidFill>
                  <a:srgbClr val="001131"/>
                </a:solidFill>
                <a:latin typeface="Gilroy-Regular"/>
              </a:rPr>
              <a:t> de </a:t>
            </a:r>
            <a:r>
              <a:rPr lang="en-US" sz="4000" dirty="0" err="1">
                <a:solidFill>
                  <a:srgbClr val="001131"/>
                </a:solidFill>
                <a:latin typeface="Gilroy-Regular"/>
              </a:rPr>
              <a:t>los</a:t>
            </a:r>
            <a:r>
              <a:rPr lang="en-US" sz="4000" dirty="0">
                <a:solidFill>
                  <a:srgbClr val="001131"/>
                </a:solidFill>
                <a:latin typeface="Gilroy-Regular"/>
              </a:rPr>
              <a:t> </a:t>
            </a:r>
            <a:r>
              <a:rPr lang="en-US" sz="4000" dirty="0" err="1">
                <a:solidFill>
                  <a:srgbClr val="001131"/>
                </a:solidFill>
                <a:latin typeface="Gilroy-Regular"/>
              </a:rPr>
              <a:t>pacientes</a:t>
            </a:r>
            <a:endParaRPr lang="es-ES" sz="4000" dirty="0">
              <a:solidFill>
                <a:srgbClr val="001131"/>
              </a:solidFill>
              <a:latin typeface="Gilroy-Regular"/>
            </a:endParaRPr>
          </a:p>
        </p:txBody>
      </p:sp>
    </p:spTree>
    <p:extLst>
      <p:ext uri="{BB962C8B-B14F-4D97-AF65-F5344CB8AC3E}">
        <p14:creationId xmlns:p14="http://schemas.microsoft.com/office/powerpoint/2010/main" val="331593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8082299"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 Pacientes más complejos </a:t>
            </a: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Actualidad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72738" y="3389789"/>
            <a:ext cx="8082299"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Requieren</a:t>
            </a:r>
            <a:r>
              <a:rPr lang="en-US" sz="4000" dirty="0">
                <a:solidFill>
                  <a:srgbClr val="001131"/>
                </a:solidFill>
                <a:latin typeface="Gilroy-Regular"/>
              </a:rPr>
              <a:t> </a:t>
            </a:r>
            <a:r>
              <a:rPr lang="en-US" sz="4000" dirty="0" err="1">
                <a:solidFill>
                  <a:srgbClr val="001131"/>
                </a:solidFill>
                <a:latin typeface="Gilroy-Regular"/>
              </a:rPr>
              <a:t>acceso</a:t>
            </a:r>
            <a:r>
              <a:rPr lang="en-US" sz="4000" dirty="0">
                <a:solidFill>
                  <a:srgbClr val="001131"/>
                </a:solidFill>
                <a:latin typeface="Gilroy-Regular"/>
              </a:rPr>
              <a:t> </a:t>
            </a:r>
            <a:r>
              <a:rPr lang="en-US" sz="4000" dirty="0" err="1">
                <a:solidFill>
                  <a:srgbClr val="001131"/>
                </a:solidFill>
                <a:latin typeface="Gilroy-Regular"/>
              </a:rPr>
              <a:t>bucal</a:t>
            </a:r>
            <a:r>
              <a:rPr lang="en-US" sz="4000" dirty="0">
                <a:solidFill>
                  <a:srgbClr val="001131"/>
                </a:solidFill>
                <a:latin typeface="Gilroy-Regular"/>
              </a:rPr>
              <a:t> : endoscopies, </a:t>
            </a:r>
            <a:r>
              <a:rPr lang="en-US" sz="4000" dirty="0" err="1">
                <a:solidFill>
                  <a:srgbClr val="001131"/>
                </a:solidFill>
                <a:latin typeface="Gilroy-Regular"/>
              </a:rPr>
              <a:t>Ecocardio</a:t>
            </a:r>
            <a:r>
              <a:rPr lang="en-US" sz="4000" dirty="0">
                <a:solidFill>
                  <a:srgbClr val="001131"/>
                </a:solidFill>
                <a:latin typeface="Gilroy-Regular"/>
              </a:rPr>
              <a:t> </a:t>
            </a:r>
            <a:r>
              <a:rPr lang="en-US" sz="4000" dirty="0" err="1">
                <a:solidFill>
                  <a:srgbClr val="001131"/>
                </a:solidFill>
                <a:latin typeface="Gilroy-Regular"/>
              </a:rPr>
              <a:t>transesofágica</a:t>
            </a:r>
            <a:r>
              <a:rPr lang="en-US" sz="4000" dirty="0">
                <a:solidFill>
                  <a:srgbClr val="001131"/>
                </a:solidFill>
                <a:latin typeface="Gilroy-Regular"/>
              </a:rPr>
              <a:t>, </a:t>
            </a:r>
            <a:r>
              <a:rPr lang="en-US" sz="4000" dirty="0" err="1">
                <a:solidFill>
                  <a:srgbClr val="001131"/>
                </a:solidFill>
                <a:latin typeface="Gilroy-Regular"/>
              </a:rPr>
              <a:t>laringoscopia</a:t>
            </a:r>
            <a:r>
              <a:rPr lang="en-US" sz="4000" dirty="0">
                <a:solidFill>
                  <a:srgbClr val="001131"/>
                </a:solidFill>
                <a:latin typeface="Gilroy-Regular"/>
              </a:rPr>
              <a:t>…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264179" y="5392895"/>
            <a:ext cx="8082299"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Imposibilidad</a:t>
            </a:r>
            <a:r>
              <a:rPr lang="en-US" sz="4000" dirty="0">
                <a:solidFill>
                  <a:srgbClr val="001131"/>
                </a:solidFill>
                <a:latin typeface="Gilroy-Regular"/>
              </a:rPr>
              <a:t> de </a:t>
            </a:r>
            <a:r>
              <a:rPr lang="en-US" sz="4000" dirty="0" err="1">
                <a:solidFill>
                  <a:srgbClr val="001131"/>
                </a:solidFill>
                <a:latin typeface="Gilroy-Regular"/>
              </a:rPr>
              <a:t>aplicar</a:t>
            </a:r>
            <a:r>
              <a:rPr lang="en-US" sz="4000" dirty="0">
                <a:solidFill>
                  <a:srgbClr val="001131"/>
                </a:solidFill>
                <a:latin typeface="Gilroy-Regular"/>
              </a:rPr>
              <a:t> </a:t>
            </a:r>
            <a:r>
              <a:rPr lang="en-US" sz="4000" dirty="0" err="1">
                <a:solidFill>
                  <a:srgbClr val="001131"/>
                </a:solidFill>
                <a:latin typeface="Gilroy-Regular"/>
              </a:rPr>
              <a:t>presión</a:t>
            </a:r>
            <a:r>
              <a:rPr lang="en-US" sz="4000" dirty="0">
                <a:solidFill>
                  <a:srgbClr val="001131"/>
                </a:solidFill>
                <a:latin typeface="Gilroy-Regular"/>
              </a:rPr>
              <a:t> </a:t>
            </a:r>
            <a:r>
              <a:rPr lang="en-US" sz="4000" dirty="0" err="1">
                <a:solidFill>
                  <a:srgbClr val="001131"/>
                </a:solidFill>
                <a:latin typeface="Gilroy-Regular"/>
              </a:rPr>
              <a:t>positiva</a:t>
            </a:r>
            <a:r>
              <a:rPr lang="en-US" sz="4000" dirty="0">
                <a:solidFill>
                  <a:srgbClr val="001131"/>
                </a:solidFill>
                <a:latin typeface="Gilroy-Regular"/>
              </a:rPr>
              <a:t> </a:t>
            </a:r>
            <a:r>
              <a:rPr lang="en-US" sz="4000" dirty="0" err="1">
                <a:solidFill>
                  <a:srgbClr val="001131"/>
                </a:solidFill>
                <a:latin typeface="Gilroy-Regular"/>
              </a:rPr>
              <a:t>porque</a:t>
            </a:r>
            <a:r>
              <a:rPr lang="en-US" sz="4000" dirty="0">
                <a:solidFill>
                  <a:srgbClr val="001131"/>
                </a:solidFill>
                <a:latin typeface="Gilroy-Regular"/>
              </a:rPr>
              <a:t> </a:t>
            </a:r>
            <a:r>
              <a:rPr lang="en-US" sz="4000" dirty="0" err="1">
                <a:solidFill>
                  <a:srgbClr val="001131"/>
                </a:solidFill>
                <a:latin typeface="Gilroy-Regular"/>
              </a:rPr>
              <a:t>los</a:t>
            </a:r>
            <a:r>
              <a:rPr lang="en-US" sz="4000" dirty="0">
                <a:solidFill>
                  <a:srgbClr val="001131"/>
                </a:solidFill>
                <a:latin typeface="Gilroy-Regular"/>
              </a:rPr>
              <a:t> </a:t>
            </a:r>
            <a:r>
              <a:rPr lang="en-US" sz="4000" dirty="0" err="1">
                <a:solidFill>
                  <a:srgbClr val="001131"/>
                </a:solidFill>
                <a:latin typeface="Gilroy-Regular"/>
              </a:rPr>
              <a:t>dispositivos</a:t>
            </a:r>
            <a:r>
              <a:rPr lang="en-US" sz="4000" dirty="0">
                <a:solidFill>
                  <a:srgbClr val="001131"/>
                </a:solidFill>
                <a:latin typeface="Gilroy-Regular"/>
              </a:rPr>
              <a:t> </a:t>
            </a:r>
            <a:r>
              <a:rPr lang="en-US" sz="4000" dirty="0" err="1">
                <a:solidFill>
                  <a:srgbClr val="001131"/>
                </a:solidFill>
                <a:latin typeface="Gilroy-Regular"/>
              </a:rPr>
              <a:t>actuales</a:t>
            </a:r>
            <a:r>
              <a:rPr lang="en-US" sz="4000" dirty="0">
                <a:solidFill>
                  <a:srgbClr val="001131"/>
                </a:solidFill>
                <a:latin typeface="Gilroy-Regular"/>
              </a:rPr>
              <a:t> </a:t>
            </a:r>
            <a:r>
              <a:rPr lang="en-US" sz="4000" dirty="0" err="1">
                <a:solidFill>
                  <a:srgbClr val="001131"/>
                </a:solidFill>
                <a:latin typeface="Gilroy-Regular"/>
              </a:rPr>
              <a:t>cubren</a:t>
            </a:r>
            <a:r>
              <a:rPr lang="en-US" sz="4000" dirty="0">
                <a:solidFill>
                  <a:srgbClr val="001131"/>
                </a:solidFill>
                <a:latin typeface="Gilroy-Regular"/>
              </a:rPr>
              <a:t> </a:t>
            </a:r>
            <a:r>
              <a:rPr lang="en-US" sz="4000" dirty="0" err="1">
                <a:solidFill>
                  <a:srgbClr val="001131"/>
                </a:solidFill>
                <a:latin typeface="Gilroy-Regular"/>
              </a:rPr>
              <a:t>nariz</a:t>
            </a:r>
            <a:r>
              <a:rPr lang="en-US" sz="4000" dirty="0">
                <a:solidFill>
                  <a:srgbClr val="001131"/>
                </a:solidFill>
                <a:latin typeface="Gilroy-Regular"/>
              </a:rPr>
              <a:t> y boca </a:t>
            </a:r>
            <a:endParaRPr lang="es-ES" sz="4000" dirty="0">
              <a:solidFill>
                <a:srgbClr val="001131"/>
              </a:solidFill>
              <a:latin typeface="Gilroy-Regular"/>
            </a:endParaRPr>
          </a:p>
        </p:txBody>
      </p:sp>
      <p:pic>
        <p:nvPicPr>
          <p:cNvPr id="12" name="Picture 11">
            <a:extLst>
              <a:ext uri="{FF2B5EF4-FFF2-40B4-BE49-F238E27FC236}">
                <a16:creationId xmlns:a16="http://schemas.microsoft.com/office/drawing/2014/main" id="{418C25D7-9C85-421B-8F0A-2C988D6189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29601" y="1798801"/>
            <a:ext cx="6138493" cy="4728299"/>
          </a:xfrm>
          <a:prstGeom prst="rect">
            <a:avLst/>
          </a:prstGeom>
        </p:spPr>
      </p:pic>
    </p:spTree>
    <p:extLst>
      <p:ext uri="{BB962C8B-B14F-4D97-AF65-F5344CB8AC3E}">
        <p14:creationId xmlns:p14="http://schemas.microsoft.com/office/powerpoint/2010/main" val="232172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1" y="2045058"/>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Obstrucción de vías aéreas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47302" y="354045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err="1">
                <a:solidFill>
                  <a:srgbClr val="001131"/>
                </a:solidFill>
                <a:latin typeface="Gilroy-Regular"/>
              </a:rPr>
              <a:t>Hipoventilación</a:t>
            </a:r>
            <a:r>
              <a:rPr lang="en-US" sz="4000" dirty="0">
                <a:solidFill>
                  <a:srgbClr val="001131"/>
                </a:solidFill>
                <a:latin typeface="Gilroy-Regular"/>
              </a:rPr>
              <a:t>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2516428" y="5137330"/>
            <a:ext cx="9841828" cy="1100821"/>
          </a:xfrm>
          <a:prstGeom prst="rect">
            <a:avLst/>
          </a:prstGeom>
          <a:noFill/>
          <a:ln w="38100">
            <a:solidFill>
              <a:srgbClr val="FF0000"/>
            </a:solid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err="1">
                <a:solidFill>
                  <a:srgbClr val="001131"/>
                </a:solidFill>
                <a:latin typeface="Gilroy-Regular"/>
              </a:rPr>
              <a:t>Compromiso</a:t>
            </a:r>
            <a:r>
              <a:rPr lang="en-US" sz="4000" dirty="0">
                <a:solidFill>
                  <a:srgbClr val="001131"/>
                </a:solidFill>
                <a:latin typeface="Gilroy-Regular"/>
              </a:rPr>
              <a:t> </a:t>
            </a:r>
            <a:r>
              <a:rPr lang="en-US" sz="4000" dirty="0" err="1">
                <a:solidFill>
                  <a:srgbClr val="001131"/>
                </a:solidFill>
                <a:latin typeface="Gilroy-Regular"/>
              </a:rPr>
              <a:t>respiratorio</a:t>
            </a:r>
            <a:r>
              <a:rPr lang="en-US" sz="4000" dirty="0">
                <a:solidFill>
                  <a:srgbClr val="001131"/>
                </a:solidFill>
                <a:latin typeface="Gilroy-Regular"/>
              </a:rPr>
              <a:t> </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Actualidad </a:t>
            </a:r>
          </a:p>
        </p:txBody>
      </p:sp>
      <p:sp>
        <p:nvSpPr>
          <p:cNvPr id="11" name="Arrow: Down 10">
            <a:extLst>
              <a:ext uri="{FF2B5EF4-FFF2-40B4-BE49-F238E27FC236}">
                <a16:creationId xmlns:a16="http://schemas.microsoft.com/office/drawing/2014/main" id="{F49DBA02-58DA-404F-B39A-1FBAA59AD945}"/>
              </a:ext>
            </a:extLst>
          </p:cNvPr>
          <p:cNvSpPr/>
          <p:nvPr/>
        </p:nvSpPr>
        <p:spPr>
          <a:xfrm>
            <a:off x="7036421" y="4641274"/>
            <a:ext cx="305926" cy="49605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42677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49B6D76-2B59-CE42-B808-4A8F396935BB}"/>
              </a:ext>
            </a:extLst>
          </p:cNvPr>
          <p:cNvSpPr>
            <a:spLocks noGrp="1"/>
          </p:cNvSpPr>
          <p:nvPr>
            <p:ph type="body" idx="1"/>
          </p:nvPr>
        </p:nvSpPr>
        <p:spPr/>
        <p:txBody>
          <a:bodyPr/>
          <a:lstStyle/>
          <a:p>
            <a:r>
              <a:rPr lang="es-ES" sz="2400" b="1" baseline="0" dirty="0">
                <a:solidFill>
                  <a:srgbClr val="00004A"/>
                </a:solidFill>
                <a:latin typeface="Gilroy-Bold"/>
              </a:rPr>
              <a:t>Introducción</a:t>
            </a:r>
            <a:endParaRPr lang="en-US" sz="2400" b="1" baseline="0" dirty="0">
              <a:solidFill>
                <a:srgbClr val="00004A"/>
              </a:solidFill>
              <a:latin typeface="Gilroy-Bold"/>
            </a:endParaRPr>
          </a:p>
        </p:txBody>
      </p:sp>
      <p:sp>
        <p:nvSpPr>
          <p:cNvPr id="10" name="Text Placeholder 9">
            <a:extLst>
              <a:ext uri="{FF2B5EF4-FFF2-40B4-BE49-F238E27FC236}">
                <a16:creationId xmlns:a16="http://schemas.microsoft.com/office/drawing/2014/main" id="{8A2C5102-FADD-5148-9083-62F80219A055}"/>
              </a:ext>
            </a:extLst>
          </p:cNvPr>
          <p:cNvSpPr>
            <a:spLocks noGrp="1"/>
          </p:cNvSpPr>
          <p:nvPr>
            <p:ph type="body" idx="2"/>
          </p:nvPr>
        </p:nvSpPr>
        <p:spPr/>
        <p:txBody>
          <a:bodyPr/>
          <a:lstStyle/>
          <a:p>
            <a:pPr algn="l"/>
            <a:r>
              <a:rPr lang="es-ES" sz="2400" b="1" i="0" u="none" strike="noStrike" baseline="0" dirty="0">
                <a:solidFill>
                  <a:srgbClr val="00004A"/>
                </a:solidFill>
                <a:latin typeface="Gilroy-Bold"/>
              </a:rPr>
              <a:t>Factores de riesgo </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Comorbilidades</a:t>
            </a:r>
            <a:r>
              <a:rPr lang="en-US" sz="2400" b="1" i="0" u="none" strike="noStrike" baseline="0" dirty="0">
                <a:solidFill>
                  <a:srgbClr val="00004A"/>
                </a:solidFill>
                <a:latin typeface="Gilroy-Bold"/>
              </a:rPr>
              <a:t> del </a:t>
            </a:r>
            <a:r>
              <a:rPr lang="en-US" sz="2400" b="1" i="0" u="none" strike="noStrike" baseline="0" dirty="0" err="1">
                <a:solidFill>
                  <a:srgbClr val="00004A"/>
                </a:solidFill>
                <a:latin typeface="Gilroy-Bold"/>
              </a:rPr>
              <a:t>paciente</a:t>
            </a:r>
            <a:endParaRPr lang="en-US" sz="3600" dirty="0"/>
          </a:p>
        </p:txBody>
      </p:sp>
      <p:sp>
        <p:nvSpPr>
          <p:cNvPr id="11" name="Text Placeholder 10">
            <a:extLst>
              <a:ext uri="{FF2B5EF4-FFF2-40B4-BE49-F238E27FC236}">
                <a16:creationId xmlns:a16="http://schemas.microsoft.com/office/drawing/2014/main" id="{CC761EB7-FAAE-824E-A1B8-1CF456EBE4DA}"/>
              </a:ext>
            </a:extLst>
          </p:cNvPr>
          <p:cNvSpPr>
            <a:spLocks noGrp="1"/>
          </p:cNvSpPr>
          <p:nvPr>
            <p:ph type="body" idx="3"/>
          </p:nvPr>
        </p:nvSpPr>
        <p:spPr/>
        <p:txBody>
          <a:bodyPr/>
          <a:lstStyle/>
          <a:p>
            <a:pPr algn="l"/>
            <a:r>
              <a:rPr lang="es-ES" sz="2400" b="1" i="0" u="none" strike="noStrike" baseline="0" dirty="0">
                <a:solidFill>
                  <a:srgbClr val="00004A"/>
                </a:solidFill>
                <a:latin typeface="Gilroy-Bold"/>
              </a:rPr>
              <a:t>Factores de riesgo </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Procedimientos</a:t>
            </a:r>
            <a:r>
              <a:rPr lang="en-US" sz="2400" b="1" i="0" u="none" strike="noStrike" baseline="0" dirty="0">
                <a:solidFill>
                  <a:srgbClr val="00004A"/>
                </a:solidFill>
                <a:latin typeface="Gilroy-Bold"/>
              </a:rPr>
              <a:t> de alto </a:t>
            </a:r>
            <a:r>
              <a:rPr lang="en-US" sz="2400" b="1" i="0" u="none" strike="noStrike" baseline="0" dirty="0" err="1">
                <a:solidFill>
                  <a:srgbClr val="00004A"/>
                </a:solidFill>
                <a:latin typeface="Gilroy-Bold"/>
              </a:rPr>
              <a:t>riesgo</a:t>
            </a:r>
            <a:endParaRPr lang="en-US" sz="3600" dirty="0"/>
          </a:p>
        </p:txBody>
      </p:sp>
      <p:sp>
        <p:nvSpPr>
          <p:cNvPr id="12" name="Text Placeholder 11">
            <a:extLst>
              <a:ext uri="{FF2B5EF4-FFF2-40B4-BE49-F238E27FC236}">
                <a16:creationId xmlns:a16="http://schemas.microsoft.com/office/drawing/2014/main" id="{3D2DDD71-DEFC-4049-867A-20B5903F180A}"/>
              </a:ext>
            </a:extLst>
          </p:cNvPr>
          <p:cNvSpPr>
            <a:spLocks noGrp="1"/>
          </p:cNvSpPr>
          <p:nvPr>
            <p:ph type="body" idx="4"/>
          </p:nvPr>
        </p:nvSpPr>
        <p:spPr/>
        <p:txBody>
          <a:bodyPr/>
          <a:lstStyle/>
          <a:p>
            <a:pPr algn="l"/>
            <a:r>
              <a:rPr lang="en-US" sz="2400" b="1" i="0" u="none" strike="noStrike" baseline="0" dirty="0">
                <a:solidFill>
                  <a:srgbClr val="00004A"/>
                </a:solidFill>
                <a:latin typeface="Gilroy-Bold"/>
              </a:rPr>
              <a:t>Los </a:t>
            </a:r>
            <a:r>
              <a:rPr lang="en-US" sz="2400" b="1" i="0" u="none" strike="noStrike" baseline="0" dirty="0" err="1">
                <a:solidFill>
                  <a:srgbClr val="00004A"/>
                </a:solidFill>
                <a:latin typeface="Gilroy-Bold"/>
              </a:rPr>
              <a:t>objetivos</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necesarios</a:t>
            </a:r>
            <a:r>
              <a:rPr lang="en-US" sz="2400" b="1" baseline="0" dirty="0">
                <a:solidFill>
                  <a:srgbClr val="00004A"/>
                </a:solidFill>
                <a:latin typeface="Gilroy-Bold"/>
              </a:rPr>
              <a:t> </a:t>
            </a:r>
            <a:r>
              <a:rPr lang="en-US" sz="2400" b="1" i="0" u="none" strike="noStrike" baseline="0" dirty="0">
                <a:solidFill>
                  <a:srgbClr val="00004A"/>
                </a:solidFill>
                <a:latin typeface="Gilroy-Bold"/>
              </a:rPr>
              <a:t>para </a:t>
            </a:r>
            <a:r>
              <a:rPr lang="en-US" sz="2400" b="1" i="0" u="none" strike="noStrike" baseline="0" dirty="0" err="1">
                <a:solidFill>
                  <a:srgbClr val="00004A"/>
                </a:solidFill>
                <a:latin typeface="Gilroy-Bold"/>
              </a:rPr>
              <a:t>abordar</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el</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posible</a:t>
            </a:r>
            <a:r>
              <a:rPr lang="en-US" sz="2400" b="1" i="0" u="none" strike="noStrike" baseline="0" dirty="0">
                <a:solidFill>
                  <a:srgbClr val="00004A"/>
                </a:solidFill>
                <a:latin typeface="Gilroy-Bold"/>
              </a:rPr>
              <a:t> </a:t>
            </a:r>
            <a:r>
              <a:rPr lang="en-US" sz="2400" b="1" i="0" u="none" strike="noStrike" baseline="0" dirty="0" err="1">
                <a:solidFill>
                  <a:srgbClr val="00004A"/>
                </a:solidFill>
                <a:latin typeface="Gilroy-Bold"/>
              </a:rPr>
              <a:t>compromiso</a:t>
            </a:r>
            <a:r>
              <a:rPr lang="en-US" sz="2400" b="1" baseline="0" dirty="0">
                <a:solidFill>
                  <a:srgbClr val="00004A"/>
                </a:solidFill>
                <a:latin typeface="Gilroy-Bold"/>
              </a:rPr>
              <a:t> </a:t>
            </a:r>
            <a:r>
              <a:rPr lang="en-US" sz="2400" b="1" i="0" u="none" strike="noStrike" baseline="0" dirty="0" err="1">
                <a:solidFill>
                  <a:srgbClr val="00004A"/>
                </a:solidFill>
                <a:latin typeface="Gilroy-Bold"/>
              </a:rPr>
              <a:t>respiratorio</a:t>
            </a:r>
            <a:endParaRPr lang="en-US" sz="3600" dirty="0"/>
          </a:p>
        </p:txBody>
      </p:sp>
      <p:sp>
        <p:nvSpPr>
          <p:cNvPr id="13" name="Text Placeholder 12">
            <a:extLst>
              <a:ext uri="{FF2B5EF4-FFF2-40B4-BE49-F238E27FC236}">
                <a16:creationId xmlns:a16="http://schemas.microsoft.com/office/drawing/2014/main" id="{B237A7F6-74A2-7E48-9EBF-6D4227185EC6}"/>
              </a:ext>
            </a:extLst>
          </p:cNvPr>
          <p:cNvSpPr>
            <a:spLocks noGrp="1"/>
          </p:cNvSpPr>
          <p:nvPr>
            <p:ph type="body" idx="5"/>
          </p:nvPr>
        </p:nvSpPr>
        <p:spPr/>
        <p:txBody>
          <a:bodyPr/>
          <a:lstStyle/>
          <a:p>
            <a:pPr algn="l"/>
            <a:r>
              <a:rPr lang="es-ES" sz="2400" b="1" i="0" u="none" strike="noStrike" baseline="0" dirty="0">
                <a:solidFill>
                  <a:srgbClr val="00004A"/>
                </a:solidFill>
                <a:latin typeface="Gilroy-Bold"/>
              </a:rPr>
              <a:t>La solución óptima: El dispositivo </a:t>
            </a:r>
            <a:r>
              <a:rPr lang="en-US" sz="2400" b="1" i="0" u="none" strike="noStrike" baseline="0" dirty="0">
                <a:solidFill>
                  <a:srgbClr val="00004A"/>
                </a:solidFill>
                <a:latin typeface="Gilroy-Bold"/>
              </a:rPr>
              <a:t>SuperNO2VA™</a:t>
            </a:r>
            <a:endParaRPr lang="en-US" sz="3600" dirty="0"/>
          </a:p>
        </p:txBody>
      </p:sp>
      <p:sp>
        <p:nvSpPr>
          <p:cNvPr id="8" name="Title 7">
            <a:extLst>
              <a:ext uri="{FF2B5EF4-FFF2-40B4-BE49-F238E27FC236}">
                <a16:creationId xmlns:a16="http://schemas.microsoft.com/office/drawing/2014/main" id="{CB69F5F5-6745-0049-8CED-45AD3ABB931F}"/>
              </a:ext>
            </a:extLst>
          </p:cNvPr>
          <p:cNvSpPr>
            <a:spLocks noGrp="1"/>
          </p:cNvSpPr>
          <p:nvPr>
            <p:ph type="title"/>
          </p:nvPr>
        </p:nvSpPr>
        <p:spPr>
          <a:xfrm>
            <a:off x="566399" y="438174"/>
            <a:ext cx="13405452" cy="1096336"/>
          </a:xfrm>
        </p:spPr>
        <p:txBody>
          <a:bodyPr/>
          <a:lstStyle/>
          <a:p>
            <a:pPr algn="ctr"/>
            <a:r>
              <a:rPr lang="en-US" dirty="0" err="1"/>
              <a:t>Protocolo</a:t>
            </a:r>
            <a:r>
              <a:rPr lang="en-US" dirty="0"/>
              <a:t> de </a:t>
            </a:r>
            <a:r>
              <a:rPr lang="en-US" dirty="0" err="1"/>
              <a:t>uso</a:t>
            </a:r>
            <a:r>
              <a:rPr lang="en-US" dirty="0"/>
              <a:t> del </a:t>
            </a:r>
            <a:r>
              <a:rPr lang="en-US" dirty="0" err="1"/>
              <a:t>dispositivo</a:t>
            </a:r>
            <a:r>
              <a:rPr lang="en-US" dirty="0"/>
              <a:t> SuperNO2VA de </a:t>
            </a:r>
            <a:r>
              <a:rPr lang="en-US" dirty="0" err="1"/>
              <a:t>presión</a:t>
            </a:r>
            <a:r>
              <a:rPr lang="en-US" dirty="0"/>
              <a:t> </a:t>
            </a:r>
            <a:r>
              <a:rPr lang="en-US" dirty="0" err="1"/>
              <a:t>positiva</a:t>
            </a:r>
            <a:br>
              <a:rPr lang="en-US" dirty="0"/>
            </a:br>
            <a:r>
              <a:rPr lang="en-US" dirty="0" err="1"/>
              <a:t>en</a:t>
            </a:r>
            <a:r>
              <a:rPr lang="en-US" dirty="0"/>
              <a:t> </a:t>
            </a:r>
            <a:r>
              <a:rPr lang="en-US" dirty="0" err="1"/>
              <a:t>vía</a:t>
            </a:r>
            <a:r>
              <a:rPr lang="en-US" dirty="0"/>
              <a:t> </a:t>
            </a:r>
            <a:r>
              <a:rPr lang="en-US" dirty="0" err="1"/>
              <a:t>aérea</a:t>
            </a:r>
            <a:endParaRPr lang="en-US" dirty="0"/>
          </a:p>
        </p:txBody>
      </p:sp>
    </p:spTree>
    <p:extLst>
      <p:ext uri="{BB962C8B-B14F-4D97-AF65-F5344CB8AC3E}">
        <p14:creationId xmlns:p14="http://schemas.microsoft.com/office/powerpoint/2010/main" val="233294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Los </a:t>
            </a:r>
            <a:r>
              <a:rPr lang="en-US" sz="3600" b="1" i="0" u="none" strike="noStrike" baseline="0" dirty="0" err="1">
                <a:solidFill>
                  <a:srgbClr val="00004A"/>
                </a:solidFill>
                <a:latin typeface="Gilroy-Bold"/>
              </a:rPr>
              <a:t>objetivos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84606" y="3248682"/>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Preoxigenación</a:t>
            </a:r>
            <a:r>
              <a:rPr lang="es-ES" sz="4000" dirty="0">
                <a:solidFill>
                  <a:srgbClr val="001131"/>
                </a:solidFill>
                <a:latin typeface="Gilroy-Regular"/>
              </a:rPr>
              <a:t> eficaz </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OBJETIVOS </a:t>
            </a:r>
          </a:p>
        </p:txBody>
      </p:sp>
    </p:spTree>
    <p:extLst>
      <p:ext uri="{BB962C8B-B14F-4D97-AF65-F5344CB8AC3E}">
        <p14:creationId xmlns:p14="http://schemas.microsoft.com/office/powerpoint/2010/main" val="97936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38174"/>
            <a:ext cx="14503263" cy="583230"/>
          </a:xfrm>
        </p:spPr>
        <p:txBody>
          <a:bodyPr/>
          <a:lstStyle/>
          <a:p>
            <a:r>
              <a:rPr lang="en-US" dirty="0" err="1">
                <a:solidFill>
                  <a:srgbClr val="00004A"/>
                </a:solidFill>
                <a:latin typeface="Gilroy-Bold"/>
              </a:rPr>
              <a:t>O</a:t>
            </a:r>
            <a:r>
              <a:rPr lang="en-US" sz="3600" b="1" i="0" u="none" strike="noStrike" baseline="0" dirty="0" err="1">
                <a:solidFill>
                  <a:srgbClr val="00004A"/>
                </a:solidFill>
                <a:latin typeface="Gilroy-Bold"/>
              </a:rPr>
              <a:t>bjetivos</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necesarios</a:t>
            </a:r>
            <a:r>
              <a:rPr lang="en-US" sz="3600" b="1" baseline="0" dirty="0">
                <a:solidFill>
                  <a:srgbClr val="00004A"/>
                </a:solidFill>
                <a:latin typeface="Gilroy-Bold"/>
              </a:rPr>
              <a:t> </a:t>
            </a:r>
            <a:r>
              <a:rPr lang="en-US" sz="3600" b="1" i="0" u="none" strike="noStrike" baseline="0" dirty="0">
                <a:solidFill>
                  <a:srgbClr val="00004A"/>
                </a:solidFill>
                <a:latin typeface="Gilroy-Bold"/>
              </a:rPr>
              <a:t>para </a:t>
            </a:r>
            <a:r>
              <a:rPr lang="en-US" sz="3600" b="1" i="0" u="none" strike="noStrike" baseline="0" dirty="0" err="1">
                <a:solidFill>
                  <a:srgbClr val="00004A"/>
                </a:solidFill>
                <a:latin typeface="Gilroy-Bold"/>
              </a:rPr>
              <a:t>abordar</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el</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posible</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compromiso</a:t>
            </a:r>
            <a:r>
              <a:rPr lang="en-US" sz="3600" b="1" baseline="0" dirty="0">
                <a:solidFill>
                  <a:srgbClr val="00004A"/>
                </a:solidFill>
                <a:latin typeface="Gilroy-Bold"/>
              </a:rPr>
              <a:t> </a:t>
            </a:r>
            <a:r>
              <a:rPr lang="en-US" sz="3600" b="1" i="0" u="none" strike="noStrike" baseline="0" dirty="0" err="1">
                <a:solidFill>
                  <a:srgbClr val="00004A"/>
                </a:solidFill>
                <a:latin typeface="Gilroy-Bold"/>
              </a:rPr>
              <a:t>respiratorio</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Suministro de oxigenación </a:t>
            </a:r>
            <a:r>
              <a:rPr lang="es-ES" sz="4000" dirty="0" err="1">
                <a:solidFill>
                  <a:srgbClr val="001131"/>
                </a:solidFill>
                <a:latin typeface="Gilroy-Regular"/>
              </a:rPr>
              <a:t>apnéica</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1  </a:t>
            </a:r>
          </a:p>
        </p:txBody>
      </p:sp>
    </p:spTree>
    <p:extLst>
      <p:ext uri="{BB962C8B-B14F-4D97-AF65-F5344CB8AC3E}">
        <p14:creationId xmlns:p14="http://schemas.microsoft.com/office/powerpoint/2010/main" val="3157463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Alivio de la obstrucción de las vías</a:t>
            </a:r>
          </a:p>
          <a:p>
            <a:pPr marL="228600" indent="0" algn="ctr"/>
            <a:r>
              <a:rPr lang="es-ES" sz="4000" dirty="0">
                <a:solidFill>
                  <a:srgbClr val="001131"/>
                </a:solidFill>
                <a:latin typeface="Gilroy-Regular"/>
              </a:rPr>
              <a:t>respiratorias superiores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2 </a:t>
            </a:r>
          </a:p>
        </p:txBody>
      </p:sp>
      <p:sp>
        <p:nvSpPr>
          <p:cNvPr id="5" name="Title 1">
            <a:extLst>
              <a:ext uri="{FF2B5EF4-FFF2-40B4-BE49-F238E27FC236}">
                <a16:creationId xmlns:a16="http://schemas.microsoft.com/office/drawing/2014/main" id="{8CD20000-3A2D-4AEE-B450-10A27D4799CC}"/>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err="1">
                <a:solidFill>
                  <a:srgbClr val="00004A"/>
                </a:solidFill>
                <a:latin typeface="Gilroy-Bold"/>
              </a:rPr>
              <a:t>Objetivos</a:t>
            </a:r>
            <a:r>
              <a:rPr lang="en-US" dirty="0">
                <a:solidFill>
                  <a:srgbClr val="00004A"/>
                </a:solidFill>
                <a:latin typeface="Gilroy-Bold"/>
              </a:rPr>
              <a:t> </a:t>
            </a:r>
            <a:r>
              <a:rPr lang="en-US" dirty="0" err="1">
                <a:solidFill>
                  <a:srgbClr val="00004A"/>
                </a:solidFill>
                <a:latin typeface="Gilroy-Bold"/>
              </a:rPr>
              <a:t>necesarios</a:t>
            </a:r>
            <a:r>
              <a:rPr lang="en-US" dirty="0">
                <a:solidFill>
                  <a:srgbClr val="00004A"/>
                </a:solidFill>
                <a:latin typeface="Gilroy-Bold"/>
              </a:rPr>
              <a:t> para </a:t>
            </a:r>
            <a:r>
              <a:rPr lang="en-US" dirty="0" err="1">
                <a:solidFill>
                  <a:srgbClr val="00004A"/>
                </a:solidFill>
                <a:latin typeface="Gilroy-Bold"/>
              </a:rPr>
              <a:t>abordar</a:t>
            </a:r>
            <a:r>
              <a:rPr lang="en-US" dirty="0">
                <a:solidFill>
                  <a:srgbClr val="00004A"/>
                </a:solidFill>
                <a:latin typeface="Gilroy-Bold"/>
              </a:rPr>
              <a:t> </a:t>
            </a:r>
            <a:r>
              <a:rPr lang="en-US" dirty="0" err="1">
                <a:solidFill>
                  <a:srgbClr val="00004A"/>
                </a:solidFill>
                <a:latin typeface="Gilroy-Bold"/>
              </a:rPr>
              <a:t>el</a:t>
            </a:r>
            <a:r>
              <a:rPr lang="en-US" dirty="0">
                <a:solidFill>
                  <a:srgbClr val="00004A"/>
                </a:solidFill>
                <a:latin typeface="Gilroy-Bold"/>
              </a:rPr>
              <a:t> </a:t>
            </a:r>
            <a:r>
              <a:rPr lang="en-US" dirty="0" err="1">
                <a:solidFill>
                  <a:srgbClr val="00004A"/>
                </a:solidFill>
                <a:latin typeface="Gilroy-Bold"/>
              </a:rPr>
              <a:t>posible</a:t>
            </a:r>
            <a:r>
              <a:rPr lang="en-US" dirty="0">
                <a:solidFill>
                  <a:srgbClr val="00004A"/>
                </a:solidFill>
                <a:latin typeface="Gilroy-Bold"/>
              </a:rPr>
              <a:t> </a:t>
            </a:r>
            <a:r>
              <a:rPr lang="en-US" dirty="0" err="1">
                <a:solidFill>
                  <a:srgbClr val="00004A"/>
                </a:solidFill>
                <a:latin typeface="Gilroy-Bold"/>
              </a:rPr>
              <a:t>compromiso</a:t>
            </a:r>
            <a:r>
              <a:rPr lang="en-US" dirty="0">
                <a:solidFill>
                  <a:srgbClr val="00004A"/>
                </a:solidFill>
                <a:latin typeface="Gilroy-Bold"/>
              </a:rPr>
              <a:t> </a:t>
            </a:r>
            <a:r>
              <a:rPr lang="en-US" dirty="0" err="1">
                <a:solidFill>
                  <a:srgbClr val="00004A"/>
                </a:solidFill>
                <a:latin typeface="Gilroy-Bold"/>
              </a:rPr>
              <a:t>respiratorio</a:t>
            </a:r>
            <a:br>
              <a:rPr lang="en-US" sz="4800" dirty="0"/>
            </a:br>
            <a:br>
              <a:rPr lang="en-US" dirty="0"/>
            </a:br>
            <a:endParaRPr lang="en-US" dirty="0"/>
          </a:p>
        </p:txBody>
      </p:sp>
    </p:spTree>
    <p:extLst>
      <p:ext uri="{BB962C8B-B14F-4D97-AF65-F5344CB8AC3E}">
        <p14:creationId xmlns:p14="http://schemas.microsoft.com/office/powerpoint/2010/main" val="3553838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Mantenimiento de una ventilación eficaz en</a:t>
            </a:r>
          </a:p>
          <a:p>
            <a:pPr marL="228600" indent="0" algn="ctr"/>
            <a:r>
              <a:rPr lang="es-ES" sz="4000" dirty="0">
                <a:solidFill>
                  <a:srgbClr val="001131"/>
                </a:solidFill>
                <a:latin typeface="Gilroy-Regular"/>
              </a:rPr>
              <a:t>pacientes inconscientes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3  </a:t>
            </a:r>
          </a:p>
        </p:txBody>
      </p:sp>
      <p:sp>
        <p:nvSpPr>
          <p:cNvPr id="7" name="Title 1">
            <a:extLst>
              <a:ext uri="{FF2B5EF4-FFF2-40B4-BE49-F238E27FC236}">
                <a16:creationId xmlns:a16="http://schemas.microsoft.com/office/drawing/2014/main" id="{207D0EA7-EF06-4BD0-B17A-FD5CDA15CCED}"/>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err="1">
                <a:solidFill>
                  <a:srgbClr val="00004A"/>
                </a:solidFill>
                <a:latin typeface="Gilroy-Bold"/>
              </a:rPr>
              <a:t>Objetivos</a:t>
            </a:r>
            <a:r>
              <a:rPr lang="en-US" dirty="0">
                <a:solidFill>
                  <a:srgbClr val="00004A"/>
                </a:solidFill>
                <a:latin typeface="Gilroy-Bold"/>
              </a:rPr>
              <a:t> </a:t>
            </a:r>
            <a:r>
              <a:rPr lang="en-US" dirty="0" err="1">
                <a:solidFill>
                  <a:srgbClr val="00004A"/>
                </a:solidFill>
                <a:latin typeface="Gilroy-Bold"/>
              </a:rPr>
              <a:t>necesarios</a:t>
            </a:r>
            <a:r>
              <a:rPr lang="en-US" dirty="0">
                <a:solidFill>
                  <a:srgbClr val="00004A"/>
                </a:solidFill>
                <a:latin typeface="Gilroy-Bold"/>
              </a:rPr>
              <a:t> para </a:t>
            </a:r>
            <a:r>
              <a:rPr lang="en-US" dirty="0" err="1">
                <a:solidFill>
                  <a:srgbClr val="00004A"/>
                </a:solidFill>
                <a:latin typeface="Gilroy-Bold"/>
              </a:rPr>
              <a:t>abordar</a:t>
            </a:r>
            <a:r>
              <a:rPr lang="en-US" dirty="0">
                <a:solidFill>
                  <a:srgbClr val="00004A"/>
                </a:solidFill>
                <a:latin typeface="Gilroy-Bold"/>
              </a:rPr>
              <a:t> </a:t>
            </a:r>
            <a:r>
              <a:rPr lang="en-US" dirty="0" err="1">
                <a:solidFill>
                  <a:srgbClr val="00004A"/>
                </a:solidFill>
                <a:latin typeface="Gilroy-Bold"/>
              </a:rPr>
              <a:t>el</a:t>
            </a:r>
            <a:r>
              <a:rPr lang="en-US" dirty="0">
                <a:solidFill>
                  <a:srgbClr val="00004A"/>
                </a:solidFill>
                <a:latin typeface="Gilroy-Bold"/>
              </a:rPr>
              <a:t> </a:t>
            </a:r>
            <a:r>
              <a:rPr lang="en-US" dirty="0" err="1">
                <a:solidFill>
                  <a:srgbClr val="00004A"/>
                </a:solidFill>
                <a:latin typeface="Gilroy-Bold"/>
              </a:rPr>
              <a:t>posible</a:t>
            </a:r>
            <a:r>
              <a:rPr lang="en-US" dirty="0">
                <a:solidFill>
                  <a:srgbClr val="00004A"/>
                </a:solidFill>
                <a:latin typeface="Gilroy-Bold"/>
              </a:rPr>
              <a:t> </a:t>
            </a:r>
            <a:r>
              <a:rPr lang="en-US" dirty="0" err="1">
                <a:solidFill>
                  <a:srgbClr val="00004A"/>
                </a:solidFill>
                <a:latin typeface="Gilroy-Bold"/>
              </a:rPr>
              <a:t>compromiso</a:t>
            </a:r>
            <a:r>
              <a:rPr lang="en-US" dirty="0">
                <a:solidFill>
                  <a:srgbClr val="00004A"/>
                </a:solidFill>
                <a:latin typeface="Gilroy-Bold"/>
              </a:rPr>
              <a:t> </a:t>
            </a:r>
            <a:r>
              <a:rPr lang="en-US" dirty="0" err="1">
                <a:solidFill>
                  <a:srgbClr val="00004A"/>
                </a:solidFill>
                <a:latin typeface="Gilroy-Bold"/>
              </a:rPr>
              <a:t>respiratorio</a:t>
            </a:r>
            <a:br>
              <a:rPr lang="en-US" sz="4800" dirty="0"/>
            </a:br>
            <a:br>
              <a:rPr lang="en-US" dirty="0"/>
            </a:br>
            <a:endParaRPr lang="en-US" dirty="0"/>
          </a:p>
        </p:txBody>
      </p:sp>
    </p:spTree>
    <p:extLst>
      <p:ext uri="{BB962C8B-B14F-4D97-AF65-F5344CB8AC3E}">
        <p14:creationId xmlns:p14="http://schemas.microsoft.com/office/powerpoint/2010/main" val="199391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473233"/>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Acceso a la cavidad bucal durante</a:t>
            </a:r>
          </a:p>
          <a:p>
            <a:pPr marL="228600" indent="0" algn="ctr"/>
            <a:r>
              <a:rPr lang="es-ES" sz="4000" dirty="0">
                <a:solidFill>
                  <a:srgbClr val="001131"/>
                </a:solidFill>
                <a:latin typeface="Gilroy-Regular"/>
              </a:rPr>
              <a:t>procedimientos intraorales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OBJETIVO 4 </a:t>
            </a:r>
          </a:p>
        </p:txBody>
      </p:sp>
      <p:sp>
        <p:nvSpPr>
          <p:cNvPr id="7" name="Title 1">
            <a:extLst>
              <a:ext uri="{FF2B5EF4-FFF2-40B4-BE49-F238E27FC236}">
                <a16:creationId xmlns:a16="http://schemas.microsoft.com/office/drawing/2014/main" id="{30D9FCF9-F815-4C2B-BE19-6E353C30BB3E}"/>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err="1">
                <a:solidFill>
                  <a:srgbClr val="00004A"/>
                </a:solidFill>
                <a:latin typeface="Gilroy-Bold"/>
              </a:rPr>
              <a:t>Objetivos</a:t>
            </a:r>
            <a:r>
              <a:rPr lang="en-US" dirty="0">
                <a:solidFill>
                  <a:srgbClr val="00004A"/>
                </a:solidFill>
                <a:latin typeface="Gilroy-Bold"/>
              </a:rPr>
              <a:t> </a:t>
            </a:r>
            <a:r>
              <a:rPr lang="en-US" dirty="0" err="1">
                <a:solidFill>
                  <a:srgbClr val="00004A"/>
                </a:solidFill>
                <a:latin typeface="Gilroy-Bold"/>
              </a:rPr>
              <a:t>necesarios</a:t>
            </a:r>
            <a:r>
              <a:rPr lang="en-US" dirty="0">
                <a:solidFill>
                  <a:srgbClr val="00004A"/>
                </a:solidFill>
                <a:latin typeface="Gilroy-Bold"/>
              </a:rPr>
              <a:t> para </a:t>
            </a:r>
            <a:r>
              <a:rPr lang="en-US" dirty="0" err="1">
                <a:solidFill>
                  <a:srgbClr val="00004A"/>
                </a:solidFill>
                <a:latin typeface="Gilroy-Bold"/>
              </a:rPr>
              <a:t>abordar</a:t>
            </a:r>
            <a:r>
              <a:rPr lang="en-US" dirty="0">
                <a:solidFill>
                  <a:srgbClr val="00004A"/>
                </a:solidFill>
                <a:latin typeface="Gilroy-Bold"/>
              </a:rPr>
              <a:t> </a:t>
            </a:r>
            <a:r>
              <a:rPr lang="en-US" dirty="0" err="1">
                <a:solidFill>
                  <a:srgbClr val="00004A"/>
                </a:solidFill>
                <a:latin typeface="Gilroy-Bold"/>
              </a:rPr>
              <a:t>el</a:t>
            </a:r>
            <a:r>
              <a:rPr lang="en-US" dirty="0">
                <a:solidFill>
                  <a:srgbClr val="00004A"/>
                </a:solidFill>
                <a:latin typeface="Gilroy-Bold"/>
              </a:rPr>
              <a:t> </a:t>
            </a:r>
            <a:r>
              <a:rPr lang="en-US" dirty="0" err="1">
                <a:solidFill>
                  <a:srgbClr val="00004A"/>
                </a:solidFill>
                <a:latin typeface="Gilroy-Bold"/>
              </a:rPr>
              <a:t>posible</a:t>
            </a:r>
            <a:r>
              <a:rPr lang="en-US" dirty="0">
                <a:solidFill>
                  <a:srgbClr val="00004A"/>
                </a:solidFill>
                <a:latin typeface="Gilroy-Bold"/>
              </a:rPr>
              <a:t> </a:t>
            </a:r>
            <a:r>
              <a:rPr lang="en-US" dirty="0" err="1">
                <a:solidFill>
                  <a:srgbClr val="00004A"/>
                </a:solidFill>
                <a:latin typeface="Gilroy-Bold"/>
              </a:rPr>
              <a:t>compromiso</a:t>
            </a:r>
            <a:r>
              <a:rPr lang="en-US" dirty="0">
                <a:solidFill>
                  <a:srgbClr val="00004A"/>
                </a:solidFill>
                <a:latin typeface="Gilroy-Bold"/>
              </a:rPr>
              <a:t> </a:t>
            </a:r>
            <a:r>
              <a:rPr lang="en-US" dirty="0" err="1">
                <a:solidFill>
                  <a:srgbClr val="00004A"/>
                </a:solidFill>
                <a:latin typeface="Gilroy-Bold"/>
              </a:rPr>
              <a:t>respiratorio</a:t>
            </a:r>
            <a:br>
              <a:rPr lang="en-US" sz="4800" dirty="0"/>
            </a:br>
            <a:br>
              <a:rPr lang="en-US" dirty="0"/>
            </a:br>
            <a:endParaRPr lang="en-US" dirty="0"/>
          </a:p>
        </p:txBody>
      </p:sp>
    </p:spTree>
    <p:extLst>
      <p:ext uri="{BB962C8B-B14F-4D97-AF65-F5344CB8AC3E}">
        <p14:creationId xmlns:p14="http://schemas.microsoft.com/office/powerpoint/2010/main" val="3977958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 Et </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pic>
        <p:nvPicPr>
          <p:cNvPr id="5" name="Picture 4">
            <a:extLst>
              <a:ext uri="{FF2B5EF4-FFF2-40B4-BE49-F238E27FC236}">
                <a16:creationId xmlns:a16="http://schemas.microsoft.com/office/drawing/2014/main" id="{9DAC1586-2FE9-45AF-BBE8-338E51E9F2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0196" y="2584450"/>
            <a:ext cx="3545312" cy="4821061"/>
          </a:xfrm>
          <a:prstGeom prst="rect">
            <a:avLst/>
          </a:prstGeom>
        </p:spPr>
      </p:pic>
      <p:pic>
        <p:nvPicPr>
          <p:cNvPr id="9" name="Picture 8">
            <a:extLst>
              <a:ext uri="{FF2B5EF4-FFF2-40B4-BE49-F238E27FC236}">
                <a16:creationId xmlns:a16="http://schemas.microsoft.com/office/drawing/2014/main" id="{6CAED87B-6179-4DE8-A8C8-D0D81BF4A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06215" y="1629613"/>
            <a:ext cx="9229725" cy="5695950"/>
          </a:xfrm>
          <a:prstGeom prst="rect">
            <a:avLst/>
          </a:prstGeom>
        </p:spPr>
      </p:pic>
    </p:spTree>
    <p:extLst>
      <p:ext uri="{BB962C8B-B14F-4D97-AF65-F5344CB8AC3E}">
        <p14:creationId xmlns:p14="http://schemas.microsoft.com/office/powerpoint/2010/main" val="1931140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 Et </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40896" y="3183637"/>
            <a:ext cx="14056457" cy="82207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Mantener la permeabilidad de las vías respiratorias superiores</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107867" y="4965637"/>
            <a:ext cx="14056457" cy="309189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Apoyar la ventilación :</a:t>
            </a:r>
          </a:p>
          <a:p>
            <a:pPr marL="228600" indent="0" algn="ctr"/>
            <a:r>
              <a:rPr lang="es-ES" sz="4000" dirty="0">
                <a:solidFill>
                  <a:srgbClr val="001131"/>
                </a:solidFill>
                <a:latin typeface="Gilroy-Regular"/>
              </a:rPr>
              <a:t>Sedación / Anestesia general / </a:t>
            </a:r>
            <a:r>
              <a:rPr lang="es-ES" sz="4000" dirty="0" err="1">
                <a:solidFill>
                  <a:srgbClr val="001131"/>
                </a:solidFill>
                <a:latin typeface="Gilroy-Regular"/>
              </a:rPr>
              <a:t>Post-operatorio</a:t>
            </a:r>
            <a:endParaRPr lang="es-ES" sz="4000" dirty="0">
              <a:solidFill>
                <a:srgbClr val="001131"/>
              </a:solidFill>
              <a:latin typeface="Gilroy-Regular"/>
            </a:endParaRPr>
          </a:p>
        </p:txBody>
      </p:sp>
    </p:spTree>
    <p:extLst>
      <p:ext uri="{BB962C8B-B14F-4D97-AF65-F5344CB8AC3E}">
        <p14:creationId xmlns:p14="http://schemas.microsoft.com/office/powerpoint/2010/main" val="310798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789536" y="3498796"/>
            <a:ext cx="7775661" cy="1601926"/>
          </a:xfrm>
          <a:prstGeom prst="rect">
            <a:avLst/>
          </a:prstGeom>
          <a:noFill/>
          <a:ln w="28575">
            <a:solidFill>
              <a:srgbClr val="FF0000"/>
            </a:solid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Minimizar el impacto de un posible </a:t>
            </a:r>
            <a:r>
              <a:rPr lang="es-ES" sz="4000" b="1" dirty="0">
                <a:solidFill>
                  <a:srgbClr val="001131"/>
                </a:solidFill>
                <a:latin typeface="Gilroy-Regular"/>
              </a:rPr>
              <a:t>compromiso respiratorio</a:t>
            </a:r>
          </a:p>
        </p:txBody>
      </p:sp>
      <p:pic>
        <p:nvPicPr>
          <p:cNvPr id="3" name="Picture 2">
            <a:extLst>
              <a:ext uri="{FF2B5EF4-FFF2-40B4-BE49-F238E27FC236}">
                <a16:creationId xmlns:a16="http://schemas.microsoft.com/office/drawing/2014/main" id="{FAFDF9D7-6298-4DA0-B1A8-FFF74E8A9A18}"/>
              </a:ext>
            </a:extLst>
          </p:cNvPr>
          <p:cNvPicPr>
            <a:picLocks noChangeAspect="1"/>
          </p:cNvPicPr>
          <p:nvPr/>
        </p:nvPicPr>
        <p:blipFill>
          <a:blip r:embed="rId3"/>
          <a:stretch>
            <a:fillRect/>
          </a:stretch>
        </p:blipFill>
        <p:spPr>
          <a:xfrm rot="5400000">
            <a:off x="7707524" y="3606182"/>
            <a:ext cx="6573361" cy="1387154"/>
          </a:xfrm>
          <a:prstGeom prst="rect">
            <a:avLst/>
          </a:prstGeom>
        </p:spPr>
      </p:pic>
    </p:spTree>
    <p:extLst>
      <p:ext uri="{BB962C8B-B14F-4D97-AF65-F5344CB8AC3E}">
        <p14:creationId xmlns:p14="http://schemas.microsoft.com/office/powerpoint/2010/main" val="2783063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84606" y="2409329"/>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Preoxigenación</a:t>
            </a:r>
            <a:r>
              <a:rPr lang="es-ES" sz="4000" dirty="0">
                <a:solidFill>
                  <a:srgbClr val="001131"/>
                </a:solidFill>
                <a:latin typeface="Gilroy-Regular"/>
              </a:rPr>
              <a:t> eficaz y ventilación de rescate </a:t>
            </a:r>
          </a:p>
        </p:txBody>
      </p:sp>
      <p:sp>
        <p:nvSpPr>
          <p:cNvPr id="6" name="Text Placeholder 3">
            <a:extLst>
              <a:ext uri="{FF2B5EF4-FFF2-40B4-BE49-F238E27FC236}">
                <a16:creationId xmlns:a16="http://schemas.microsoft.com/office/drawing/2014/main" id="{615C6B0A-D667-421B-BFBD-ADBC6F23780B}"/>
              </a:ext>
            </a:extLst>
          </p:cNvPr>
          <p:cNvSpPr txBox="1">
            <a:spLocks/>
          </p:cNvSpPr>
          <p:nvPr/>
        </p:nvSpPr>
        <p:spPr>
          <a:xfrm>
            <a:off x="534315" y="3956645"/>
            <a:ext cx="13437536" cy="1329729"/>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3600" i="1" dirty="0">
                <a:solidFill>
                  <a:srgbClr val="001131"/>
                </a:solidFill>
                <a:latin typeface="Gilroy-Regular"/>
              </a:rPr>
              <a:t>SuperNO2VA™ crea un sellado hermético  que al evitar fugas permite generar PEEP </a:t>
            </a:r>
          </a:p>
        </p:txBody>
      </p:sp>
    </p:spTree>
    <p:extLst>
      <p:ext uri="{BB962C8B-B14F-4D97-AF65-F5344CB8AC3E}">
        <p14:creationId xmlns:p14="http://schemas.microsoft.com/office/powerpoint/2010/main" val="2281057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615794"/>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Suministro de oxigenación </a:t>
            </a:r>
            <a:r>
              <a:rPr lang="es-ES" sz="4000" dirty="0" err="1">
                <a:solidFill>
                  <a:srgbClr val="001131"/>
                </a:solidFill>
                <a:latin typeface="Gilroy-Regular"/>
              </a:rPr>
              <a:t>apnéica</a:t>
            </a:r>
            <a:endParaRPr lang="es-ES" sz="4000" dirty="0">
              <a:solidFill>
                <a:srgbClr val="001131"/>
              </a:solidFill>
              <a:latin typeface="Gilroy-Regular"/>
            </a:endParaRPr>
          </a:p>
        </p:txBody>
      </p:sp>
      <p:sp>
        <p:nvSpPr>
          <p:cNvPr id="9" name="TextBox 8">
            <a:extLst>
              <a:ext uri="{FF2B5EF4-FFF2-40B4-BE49-F238E27FC236}">
                <a16:creationId xmlns:a16="http://schemas.microsoft.com/office/drawing/2014/main" id="{80D5F2A3-892F-48A3-9B66-525B9DE890BE}"/>
              </a:ext>
            </a:extLst>
          </p:cNvPr>
          <p:cNvSpPr txBox="1"/>
          <p:nvPr/>
        </p:nvSpPr>
        <p:spPr>
          <a:xfrm>
            <a:off x="2917666" y="4114800"/>
            <a:ext cx="9846609" cy="1384995"/>
          </a:xfrm>
          <a:prstGeom prst="rect">
            <a:avLst/>
          </a:prstGeom>
          <a:noFill/>
        </p:spPr>
        <p:txBody>
          <a:bodyPr wrap="square">
            <a:spAutoFit/>
          </a:bodyPr>
          <a:lstStyle/>
          <a:p>
            <a:r>
              <a:rPr lang="es-ES" sz="3600" i="1" dirty="0">
                <a:solidFill>
                  <a:srgbClr val="001131"/>
                </a:solidFill>
                <a:latin typeface="Gilroy-Regular"/>
                <a:cs typeface="Calibri"/>
              </a:rPr>
              <a:t>SuperNO2VA™</a:t>
            </a:r>
            <a:r>
              <a:rPr lang="en-US" sz="4800" i="1" dirty="0">
                <a:solidFill>
                  <a:srgbClr val="001131"/>
                </a:solidFill>
                <a:latin typeface="Gilroy-Regular"/>
                <a:cs typeface="Calibri"/>
              </a:rPr>
              <a:t> </a:t>
            </a:r>
            <a:r>
              <a:rPr lang="en-US" sz="4800" i="1" dirty="0" err="1">
                <a:solidFill>
                  <a:srgbClr val="001131"/>
                </a:solidFill>
                <a:latin typeface="Gilroy-Regular"/>
                <a:cs typeface="Calibri"/>
              </a:rPr>
              <a:t>s</a:t>
            </a:r>
            <a:r>
              <a:rPr lang="en-US" sz="3600" i="1" dirty="0" err="1">
                <a:solidFill>
                  <a:srgbClr val="001131"/>
                </a:solidFill>
                <a:latin typeface="Gilroy-Regular"/>
                <a:cs typeface="Calibri"/>
                <a:sym typeface="Calibri"/>
              </a:rPr>
              <a:t>uministra</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correctamente</a:t>
            </a:r>
            <a:r>
              <a:rPr lang="en-US" sz="3600" i="1" dirty="0">
                <a:solidFill>
                  <a:srgbClr val="001131"/>
                </a:solidFill>
                <a:latin typeface="Gilroy-Regular"/>
                <a:cs typeface="Calibri"/>
                <a:sym typeface="Calibri"/>
              </a:rPr>
              <a:t> hasta 30 </a:t>
            </a:r>
            <a:r>
              <a:rPr lang="en-US" sz="3600" i="1" dirty="0" err="1">
                <a:solidFill>
                  <a:srgbClr val="001131"/>
                </a:solidFill>
                <a:latin typeface="Gilroy-Regular"/>
                <a:cs typeface="Calibri"/>
                <a:sym typeface="Calibri"/>
              </a:rPr>
              <a:t>litros</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por</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minuto</a:t>
            </a:r>
            <a:r>
              <a:rPr lang="en-US" sz="3600" i="1" dirty="0">
                <a:solidFill>
                  <a:srgbClr val="001131"/>
                </a:solidFill>
                <a:latin typeface="Gilroy-Regular"/>
                <a:cs typeface="Calibri"/>
                <a:sym typeface="Calibri"/>
              </a:rPr>
              <a:t> con </a:t>
            </a:r>
            <a:r>
              <a:rPr lang="en-US" sz="3600" i="1" dirty="0" err="1">
                <a:solidFill>
                  <a:srgbClr val="001131"/>
                </a:solidFill>
                <a:latin typeface="Gilroy-Regular"/>
                <a:cs typeface="Calibri"/>
                <a:sym typeface="Calibri"/>
              </a:rPr>
              <a:t>una</a:t>
            </a:r>
            <a:r>
              <a:rPr lang="en-US" sz="3600" i="1" dirty="0">
                <a:solidFill>
                  <a:srgbClr val="001131"/>
                </a:solidFill>
                <a:latin typeface="Gilroy-Regular"/>
                <a:cs typeface="Calibri"/>
                <a:sym typeface="Calibri"/>
              </a:rPr>
              <a:t> PEEP </a:t>
            </a:r>
            <a:r>
              <a:rPr lang="en-US" sz="3600" i="1" dirty="0" err="1">
                <a:solidFill>
                  <a:srgbClr val="001131"/>
                </a:solidFill>
                <a:latin typeface="Gilroy-Regular"/>
                <a:cs typeface="Calibri"/>
                <a:sym typeface="Calibri"/>
              </a:rPr>
              <a:t>eficaz</a:t>
            </a:r>
            <a:r>
              <a:rPr lang="en-US" sz="3600" i="1" dirty="0">
                <a:solidFill>
                  <a:srgbClr val="001131"/>
                </a:solidFill>
                <a:latin typeface="Gilroy-Regular"/>
                <a:cs typeface="Calibri"/>
                <a:sym typeface="Calibri"/>
              </a:rPr>
              <a:t> </a:t>
            </a:r>
          </a:p>
        </p:txBody>
      </p:sp>
    </p:spTree>
    <p:extLst>
      <p:ext uri="{BB962C8B-B14F-4D97-AF65-F5344CB8AC3E}">
        <p14:creationId xmlns:p14="http://schemas.microsoft.com/office/powerpoint/2010/main" val="138518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a:solidFill>
                  <a:srgbClr val="00004A"/>
                </a:solidFill>
                <a:latin typeface="Gilroy-Bold"/>
              </a:rPr>
              <a:t>Introducción</a:t>
            </a:r>
            <a:br>
              <a:rPr lang="en-US" sz="3600" b="1" baseline="0" dirty="0">
                <a:solidFill>
                  <a:srgbClr val="00004A"/>
                </a:solidFill>
                <a:latin typeface="Gilroy-Bold"/>
              </a:rPr>
            </a:b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795432" y="1713648"/>
            <a:ext cx="13405294" cy="4562475"/>
          </a:xfrm>
        </p:spPr>
        <p:txBody>
          <a:bodyPr/>
          <a:lstStyle/>
          <a:p>
            <a:pPr algn="ctr"/>
            <a:r>
              <a:rPr lang="es-ES" sz="4000" b="0" i="0" u="none" strike="noStrike" baseline="0" dirty="0">
                <a:solidFill>
                  <a:srgbClr val="001131"/>
                </a:solidFill>
                <a:latin typeface="Gilroy-Regular"/>
              </a:rPr>
              <a:t>La sedación y la anestesia han estado asociadas durante mucho tiempo con altas tasas de hipoventilación e hipoxemia que pueden dar lugar a un compromiso </a:t>
            </a:r>
            <a:r>
              <a:rPr lang="en-US" sz="4000" b="0" i="0" u="none" strike="noStrike" baseline="0" dirty="0" err="1">
                <a:solidFill>
                  <a:srgbClr val="001131"/>
                </a:solidFill>
                <a:latin typeface="Gilroy-Regular"/>
              </a:rPr>
              <a:t>respiratorio</a:t>
            </a:r>
            <a:endParaRPr lang="en-US" sz="4800" dirty="0"/>
          </a:p>
        </p:txBody>
      </p:sp>
      <p:pic>
        <p:nvPicPr>
          <p:cNvPr id="5" name="Picture 4">
            <a:extLst>
              <a:ext uri="{FF2B5EF4-FFF2-40B4-BE49-F238E27FC236}">
                <a16:creationId xmlns:a16="http://schemas.microsoft.com/office/drawing/2014/main" id="{DD13A964-7EF6-4435-B350-627507536D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08087" y="4485808"/>
            <a:ext cx="9614225" cy="2030144"/>
          </a:xfrm>
          <a:prstGeom prst="rect">
            <a:avLst/>
          </a:prstGeom>
        </p:spPr>
      </p:pic>
    </p:spTree>
    <p:extLst>
      <p:ext uri="{BB962C8B-B14F-4D97-AF65-F5344CB8AC3E}">
        <p14:creationId xmlns:p14="http://schemas.microsoft.com/office/powerpoint/2010/main" val="2111623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711822"/>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Alivio de la obstrucción de las vías</a:t>
            </a:r>
          </a:p>
          <a:p>
            <a:pPr marL="228600" indent="0" algn="ctr"/>
            <a:r>
              <a:rPr lang="es-ES" sz="4000" dirty="0">
                <a:solidFill>
                  <a:srgbClr val="001131"/>
                </a:solidFill>
                <a:latin typeface="Gilroy-Regular"/>
              </a:rPr>
              <a:t>respiratorias superiores</a:t>
            </a:r>
          </a:p>
        </p:txBody>
      </p:sp>
      <p:sp>
        <p:nvSpPr>
          <p:cNvPr id="8" name="TextBox 7">
            <a:extLst>
              <a:ext uri="{FF2B5EF4-FFF2-40B4-BE49-F238E27FC236}">
                <a16:creationId xmlns:a16="http://schemas.microsoft.com/office/drawing/2014/main" id="{78EAADD2-4F3B-439B-857F-7D585A2828F7}"/>
              </a:ext>
            </a:extLst>
          </p:cNvPr>
          <p:cNvSpPr txBox="1"/>
          <p:nvPr/>
        </p:nvSpPr>
        <p:spPr>
          <a:xfrm>
            <a:off x="813547" y="4669706"/>
            <a:ext cx="13003306" cy="1754326"/>
          </a:xfrm>
          <a:prstGeom prst="rect">
            <a:avLst/>
          </a:prstGeom>
          <a:noFill/>
        </p:spPr>
        <p:txBody>
          <a:bodyPr wrap="square">
            <a:spAutoFit/>
          </a:bodyPr>
          <a:lstStyle/>
          <a:p>
            <a:pPr algn="l"/>
            <a:r>
              <a:rPr lang="en-US" sz="3600" i="1" dirty="0">
                <a:solidFill>
                  <a:srgbClr val="001131"/>
                </a:solidFill>
                <a:latin typeface="Gilroy-Regular"/>
                <a:cs typeface="Calibri"/>
                <a:sym typeface="Calibri"/>
              </a:rPr>
              <a:t>SuperNO2VA™ </a:t>
            </a:r>
            <a:r>
              <a:rPr lang="en-US" sz="3600" i="1" dirty="0" err="1">
                <a:solidFill>
                  <a:srgbClr val="001131"/>
                </a:solidFill>
                <a:latin typeface="Gilroy-Regular"/>
                <a:cs typeface="Calibri"/>
                <a:sym typeface="Calibri"/>
              </a:rPr>
              <a:t>fue</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el</a:t>
            </a:r>
            <a:r>
              <a:rPr lang="en-US" sz="3600" i="1" dirty="0">
                <a:solidFill>
                  <a:srgbClr val="001131"/>
                </a:solidFill>
                <a:latin typeface="Gilroy-Regular"/>
                <a:cs typeface="Calibri"/>
                <a:sym typeface="Calibri"/>
              </a:rPr>
              <a:t> primer </a:t>
            </a:r>
            <a:r>
              <a:rPr lang="en-US" sz="3600" i="1" dirty="0" err="1">
                <a:solidFill>
                  <a:srgbClr val="001131"/>
                </a:solidFill>
                <a:latin typeface="Gilroy-Regular"/>
                <a:cs typeface="Calibri"/>
                <a:sym typeface="Calibri"/>
              </a:rPr>
              <a:t>dispositivo</a:t>
            </a:r>
            <a:r>
              <a:rPr lang="en-US" sz="3600" i="1" dirty="0">
                <a:solidFill>
                  <a:srgbClr val="001131"/>
                </a:solidFill>
                <a:latin typeface="Gilroy-Regular"/>
                <a:cs typeface="Calibri"/>
                <a:sym typeface="Calibri"/>
              </a:rPr>
              <a:t> de </a:t>
            </a:r>
            <a:r>
              <a:rPr lang="es-ES" sz="3600" i="1" dirty="0">
                <a:solidFill>
                  <a:srgbClr val="001131"/>
                </a:solidFill>
                <a:latin typeface="Gilroy-Regular"/>
                <a:cs typeface="Calibri"/>
                <a:sym typeface="Calibri"/>
              </a:rPr>
              <a:t>presión positiva nasal </a:t>
            </a:r>
            <a:r>
              <a:rPr lang="en-US" sz="3600" i="1" dirty="0" err="1">
                <a:solidFill>
                  <a:srgbClr val="001131"/>
                </a:solidFill>
                <a:latin typeface="Gilroy-Regular"/>
                <a:cs typeface="Calibri"/>
                <a:sym typeface="Calibri"/>
              </a:rPr>
              <a:t>completamente</a:t>
            </a:r>
            <a:r>
              <a:rPr lang="en-US" sz="3600" i="1" dirty="0">
                <a:solidFill>
                  <a:srgbClr val="001131"/>
                </a:solidFill>
                <a:latin typeface="Gilroy-Regular"/>
                <a:cs typeface="Calibri"/>
                <a:sym typeface="Calibri"/>
              </a:rPr>
              <a:t> </a:t>
            </a:r>
            <a:r>
              <a:rPr lang="en-US" sz="3600" i="1" dirty="0" err="1">
                <a:solidFill>
                  <a:srgbClr val="001131"/>
                </a:solidFill>
                <a:latin typeface="Gilroy-Regular"/>
                <a:cs typeface="Calibri"/>
                <a:sym typeface="Calibri"/>
              </a:rPr>
              <a:t>desechable</a:t>
            </a:r>
            <a:r>
              <a:rPr lang="en-US" sz="3600" i="1" dirty="0">
                <a:solidFill>
                  <a:srgbClr val="001131"/>
                </a:solidFill>
                <a:latin typeface="Gilroy-Regular"/>
                <a:cs typeface="Calibri"/>
                <a:sym typeface="Calibri"/>
              </a:rPr>
              <a:t> que </a:t>
            </a:r>
            <a:r>
              <a:rPr lang="en-US" sz="3600" i="1" dirty="0" err="1">
                <a:solidFill>
                  <a:srgbClr val="001131"/>
                </a:solidFill>
                <a:latin typeface="Gilroy-Regular"/>
                <a:cs typeface="Calibri"/>
                <a:sym typeface="Calibri"/>
              </a:rPr>
              <a:t>alivia</a:t>
            </a:r>
            <a:r>
              <a:rPr lang="en-US" sz="3600" i="1" dirty="0">
                <a:solidFill>
                  <a:srgbClr val="001131"/>
                </a:solidFill>
                <a:latin typeface="Gilroy-Regular"/>
                <a:cs typeface="Calibri"/>
                <a:sym typeface="Calibri"/>
              </a:rPr>
              <a:t> de forma </a:t>
            </a:r>
            <a:r>
              <a:rPr lang="es-ES" sz="3600" i="1" dirty="0">
                <a:solidFill>
                  <a:srgbClr val="001131"/>
                </a:solidFill>
                <a:latin typeface="Gilroy-Regular"/>
                <a:cs typeface="Calibri"/>
                <a:sym typeface="Calibri"/>
              </a:rPr>
              <a:t>eficaz la obstrucción de las vías respiratorias </a:t>
            </a:r>
            <a:r>
              <a:rPr lang="en-US" sz="3600" i="1" dirty="0" err="1">
                <a:solidFill>
                  <a:srgbClr val="001131"/>
                </a:solidFill>
                <a:latin typeface="Gilroy-Regular"/>
                <a:cs typeface="Calibri"/>
                <a:sym typeface="Calibri"/>
              </a:rPr>
              <a:t>superiores</a:t>
            </a:r>
            <a:endParaRPr lang="en-US" sz="3600" i="1" dirty="0">
              <a:solidFill>
                <a:srgbClr val="001131"/>
              </a:solidFill>
              <a:latin typeface="Gilroy-Regular"/>
              <a:cs typeface="Calibri"/>
              <a:sym typeface="Calibri"/>
            </a:endParaRPr>
          </a:p>
        </p:txBody>
      </p:sp>
    </p:spTree>
    <p:extLst>
      <p:ext uri="{BB962C8B-B14F-4D97-AF65-F5344CB8AC3E}">
        <p14:creationId xmlns:p14="http://schemas.microsoft.com/office/powerpoint/2010/main" val="3399207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13442028" cy="583230"/>
          </a:xfrm>
        </p:spPr>
        <p:txBody>
          <a:bodyPr wrap="square" anchor="t">
            <a:normAutofit/>
          </a:bodyPr>
          <a:lstStyle/>
          <a:p>
            <a:r>
              <a:rPr lang="es-ES" sz="1200" b="1" i="0" u="none" strike="noStrike" baseline="0"/>
              <a:t>La solución óptima: El dispositivo SuperNO2VA™</a:t>
            </a:r>
            <a:br>
              <a:rPr lang="en-US" sz="1200"/>
            </a:br>
            <a:br>
              <a:rPr lang="en-US" sz="1200"/>
            </a:br>
            <a:endParaRPr lang="en-US" sz="120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400" y="885082"/>
            <a:ext cx="13442028" cy="521207"/>
          </a:xfrm>
        </p:spPr>
        <p:txBody>
          <a:bodyPr wrap="square" anchor="ctr">
            <a:normAutofit/>
          </a:bodyPr>
          <a:lstStyle/>
          <a:p>
            <a:r>
              <a:rPr lang="es-ES" sz="2200"/>
              <a:t>Resumen de BENEFICIOS </a:t>
            </a:r>
          </a:p>
        </p:txBody>
      </p:sp>
      <p:pic>
        <p:nvPicPr>
          <p:cNvPr id="3" name="Picture 2">
            <a:extLst>
              <a:ext uri="{FF2B5EF4-FFF2-40B4-BE49-F238E27FC236}">
                <a16:creationId xmlns:a16="http://schemas.microsoft.com/office/drawing/2014/main" id="{7AB666D4-0831-4D69-87F3-0384413C6305}"/>
              </a:ext>
            </a:extLst>
          </p:cNvPr>
          <p:cNvPicPr>
            <a:picLocks noChangeAspect="1"/>
          </p:cNvPicPr>
          <p:nvPr/>
        </p:nvPicPr>
        <p:blipFill rotWithShape="1">
          <a:blip r:embed="rId3"/>
          <a:srcRect l="1206" t="4245" r="2593" b="1908"/>
          <a:stretch/>
        </p:blipFill>
        <p:spPr>
          <a:xfrm>
            <a:off x="3886200" y="1695095"/>
            <a:ext cx="7852410" cy="5649423"/>
          </a:xfrm>
          <a:prstGeom prst="rect">
            <a:avLst/>
          </a:prstGeom>
          <a:noFill/>
        </p:spPr>
      </p:pic>
    </p:spTree>
    <p:extLst>
      <p:ext uri="{BB962C8B-B14F-4D97-AF65-F5344CB8AC3E}">
        <p14:creationId xmlns:p14="http://schemas.microsoft.com/office/powerpoint/2010/main" val="3602509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86971"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Mantenimiento de una ventilación eficaz en</a:t>
            </a:r>
          </a:p>
          <a:p>
            <a:pPr marL="228600" indent="0" algn="ctr"/>
            <a:r>
              <a:rPr lang="es-ES" sz="4000" dirty="0">
                <a:solidFill>
                  <a:srgbClr val="001131"/>
                </a:solidFill>
                <a:latin typeface="Gilroy-Regular"/>
              </a:rPr>
              <a:t>pacientes inconscientes</a:t>
            </a:r>
          </a:p>
        </p:txBody>
      </p:sp>
    </p:spTree>
    <p:extLst>
      <p:ext uri="{BB962C8B-B14F-4D97-AF65-F5344CB8AC3E}">
        <p14:creationId xmlns:p14="http://schemas.microsoft.com/office/powerpoint/2010/main" val="2612229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Mascarilla de anestesia nasal </a:t>
            </a:r>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Acceso a la cavidad bucal durante</a:t>
            </a:r>
          </a:p>
          <a:p>
            <a:pPr marL="228600" indent="0" algn="ctr"/>
            <a:r>
              <a:rPr lang="es-ES" sz="4000" dirty="0">
                <a:solidFill>
                  <a:srgbClr val="001131"/>
                </a:solidFill>
                <a:latin typeface="Gilroy-Regular"/>
              </a:rPr>
              <a:t>procedimientos intraorales</a:t>
            </a:r>
          </a:p>
        </p:txBody>
      </p:sp>
    </p:spTree>
    <p:extLst>
      <p:ext uri="{BB962C8B-B14F-4D97-AF65-F5344CB8AC3E}">
        <p14:creationId xmlns:p14="http://schemas.microsoft.com/office/powerpoint/2010/main" val="2894676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sz="2600" dirty="0"/>
              <a:t>Resumen de BENEFICIOS			 1º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2554545"/>
          </a:xfrm>
          <a:prstGeom prst="rect">
            <a:avLst/>
          </a:prstGeom>
          <a:noFill/>
        </p:spPr>
        <p:txBody>
          <a:bodyPr wrap="square">
            <a:spAutoFit/>
          </a:bodyPr>
          <a:lstStyle/>
          <a:p>
            <a:r>
              <a:rPr lang="es-ES" sz="4000" dirty="0">
                <a:solidFill>
                  <a:srgbClr val="001131"/>
                </a:solidFill>
                <a:latin typeface="Gilroy-Regular"/>
                <a:cs typeface="Calibri"/>
                <a:sym typeface="Calibri"/>
              </a:rPr>
              <a:t>Es una mascarilla para anestesia nasal diseñada para mantener la permeabilidad de las vías respiratorias superiores y apoyar la ventilación en pacientes sedados con</a:t>
            </a:r>
          </a:p>
          <a:p>
            <a:r>
              <a:rPr lang="es-ES" sz="4000" dirty="0">
                <a:solidFill>
                  <a:srgbClr val="001131"/>
                </a:solidFill>
                <a:latin typeface="Gilroy-Regular"/>
                <a:cs typeface="Calibri"/>
                <a:sym typeface="Calibri"/>
              </a:rPr>
              <a:t>medicamentos anestésicos.</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117288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08674-0678-457A-B7E5-1DBE65A14D5B}"/>
              </a:ext>
            </a:extLst>
          </p:cNvPr>
          <p:cNvPicPr>
            <a:picLocks noChangeAspect="1"/>
          </p:cNvPicPr>
          <p:nvPr/>
        </p:nvPicPr>
        <p:blipFill rotWithShape="1">
          <a:blip r:embed="rId3"/>
          <a:srcRect l="8402" r="14276" b="1"/>
          <a:stretch/>
        </p:blipFill>
        <p:spPr>
          <a:xfrm>
            <a:off x="7365751" y="205740"/>
            <a:ext cx="6698249" cy="7406640"/>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6534530" cy="583230"/>
          </a:xfrm>
        </p:spPr>
        <p:txBody>
          <a:bodyPr spcFirstLastPara="1" wrap="square" lIns="0" tIns="12700" rIns="0" bIns="0" anchor="t" anchorCtr="0">
            <a:normAutofit/>
          </a:bodyPr>
          <a:lstStyle/>
          <a:p>
            <a:r>
              <a:rPr lang="es-ES" sz="1200" b="1" i="0" u="none" strike="noStrike" cap="none" baseline="0" dirty="0">
                <a:latin typeface="Calibri"/>
                <a:ea typeface="Calibri"/>
                <a:cs typeface="Calibri"/>
                <a:sym typeface="Calibri"/>
              </a:rPr>
              <a:t>La solución óptima: El dispositivo SuperNO2VA™</a:t>
            </a:r>
            <a:br>
              <a:rPr lang="en-US" sz="1200" b="1" i="0" u="none" strike="noStrike" cap="none" dirty="0">
                <a:latin typeface="Calibri"/>
                <a:ea typeface="Calibri"/>
                <a:cs typeface="Calibri"/>
                <a:sym typeface="Calibri"/>
              </a:rPr>
            </a:br>
            <a:br>
              <a:rPr lang="en-US" sz="1200" b="1" i="0" u="none" strike="noStrike" cap="none" dirty="0">
                <a:latin typeface="Calibri"/>
                <a:ea typeface="Calibri"/>
                <a:cs typeface="Calibri"/>
                <a:sym typeface="Calibri"/>
              </a:rPr>
            </a:br>
            <a:endParaRPr lang="en-US" sz="1200" b="1" i="0" u="none" strike="noStrike" cap="none" dirty="0">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461292" y="904303"/>
            <a:ext cx="6534530" cy="521207"/>
          </a:xfrm>
        </p:spPr>
        <p:txBody>
          <a:bodyPr spcFirstLastPara="1" wrap="square" lIns="0" tIns="12700" rIns="0" bIns="0" anchor="ctr" anchorCtr="0">
            <a:normAutofit fontScale="92500" lnSpcReduction="20000"/>
          </a:bodyPr>
          <a:lstStyle/>
          <a:p>
            <a:r>
              <a:rPr lang="es-ES" sz="2800" b="1" i="0" u="none" strike="noStrike" cap="none" dirty="0">
                <a:latin typeface="Calibri"/>
                <a:ea typeface="Calibri"/>
                <a:cs typeface="Calibri"/>
                <a:sym typeface="Calibri"/>
              </a:rPr>
              <a:t>Resumen de BENEFICIOS 	2º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91440" y="2502218"/>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Crea un </a:t>
            </a:r>
            <a:r>
              <a:rPr lang="es-ES" sz="4000" b="0" i="0" u="none" strike="noStrike" cap="none" dirty="0" err="1">
                <a:solidFill>
                  <a:schemeClr val="accent6"/>
                </a:solidFill>
                <a:latin typeface="Calibri"/>
                <a:ea typeface="Calibri"/>
                <a:cs typeface="Calibri"/>
                <a:sym typeface="Calibri"/>
              </a:rPr>
              <a:t>stent</a:t>
            </a:r>
            <a:r>
              <a:rPr lang="es-ES" sz="4000" b="0" i="0" u="none" strike="noStrike" cap="none" dirty="0">
                <a:solidFill>
                  <a:schemeClr val="accent6"/>
                </a:solidFill>
                <a:latin typeface="Calibri"/>
                <a:ea typeface="Calibri"/>
                <a:cs typeface="Calibri"/>
                <a:sym typeface="Calibri"/>
              </a:rPr>
              <a:t> neumático en la faringe posterior, para mantener la permeabilidad de las vías respiratorias superiores.</a:t>
            </a:r>
            <a:endParaRPr lang="en-US" sz="4000" b="0" i="0" u="none" strike="noStrike" cap="none"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4147048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sz="2600" dirty="0"/>
              <a:t>Resumen de BENEFICIOS       	        3º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s-ES" sz="4000" dirty="0">
                <a:solidFill>
                  <a:srgbClr val="001131"/>
                </a:solidFill>
                <a:latin typeface="Gilroy-Regular"/>
                <a:cs typeface="Calibri"/>
                <a:sym typeface="Calibri"/>
              </a:rPr>
              <a:t>Administra oxígeno al 100 % a través de la mascarilla y puede utilizarse para la </a:t>
            </a:r>
            <a:r>
              <a:rPr lang="es-ES" sz="4000" dirty="0" err="1">
                <a:solidFill>
                  <a:srgbClr val="001131"/>
                </a:solidFill>
                <a:latin typeface="Gilroy-Regular"/>
                <a:cs typeface="Calibri"/>
                <a:sym typeface="Calibri"/>
              </a:rPr>
              <a:t>preoxigenación</a:t>
            </a:r>
            <a:r>
              <a:rPr lang="es-ES" sz="4000" dirty="0">
                <a:solidFill>
                  <a:srgbClr val="001131"/>
                </a:solidFill>
                <a:latin typeface="Gilroy-Regular"/>
                <a:cs typeface="Calibri"/>
                <a:sym typeface="Calibri"/>
              </a:rPr>
              <a:t> con PEEP.</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745913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sz="2600" dirty="0"/>
              <a:t>Resumen de BENEFICIOS   			  4º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938992"/>
          </a:xfrm>
          <a:prstGeom prst="rect">
            <a:avLst/>
          </a:prstGeom>
          <a:noFill/>
        </p:spPr>
        <p:txBody>
          <a:bodyPr wrap="square">
            <a:spAutoFit/>
          </a:bodyPr>
          <a:lstStyle/>
          <a:p>
            <a:r>
              <a:rPr lang="es-ES" sz="4000" dirty="0">
                <a:solidFill>
                  <a:srgbClr val="001131"/>
                </a:solidFill>
                <a:latin typeface="Gilroy-Regular"/>
                <a:cs typeface="Calibri"/>
                <a:sym typeface="Calibri"/>
              </a:rPr>
              <a:t>Proporciona acceso a la cavidad bucal durante la intubación y los procedimientos intraorales y permite la ventilación de rescate en pacientes </a:t>
            </a:r>
            <a:r>
              <a:rPr lang="es-ES" sz="4000" dirty="0" err="1">
                <a:solidFill>
                  <a:srgbClr val="001131"/>
                </a:solidFill>
                <a:latin typeface="Gilroy-Regular"/>
                <a:cs typeface="Calibri"/>
                <a:sym typeface="Calibri"/>
              </a:rPr>
              <a:t>apnéicos</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150016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Resumen de BENEFICIOS 				5º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3453080"/>
            <a:ext cx="12599894" cy="1323439"/>
          </a:xfrm>
          <a:prstGeom prst="rect">
            <a:avLst/>
          </a:prstGeom>
          <a:noFill/>
        </p:spPr>
        <p:txBody>
          <a:bodyPr wrap="square">
            <a:spAutoFit/>
          </a:bodyPr>
          <a:lstStyle/>
          <a:p>
            <a:r>
              <a:rPr lang="es-ES" sz="4000" dirty="0">
                <a:solidFill>
                  <a:srgbClr val="001131"/>
                </a:solidFill>
                <a:latin typeface="Gilroy-Regular"/>
                <a:cs typeface="Calibri"/>
                <a:sym typeface="Calibri"/>
              </a:rPr>
              <a:t>Puede administrar hasta 30 l/min de flujo de gas fresco  y 20cmH2O en procedimientos de vías respiratorias abiertas.</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763998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4B387-36F6-45A3-B76F-E8CDC75E4AA7}"/>
              </a:ext>
            </a:extLst>
          </p:cNvPr>
          <p:cNvPicPr>
            <a:picLocks noChangeAspect="1"/>
          </p:cNvPicPr>
          <p:nvPr/>
        </p:nvPicPr>
        <p:blipFill rotWithShape="1">
          <a:blip r:embed="rId3"/>
          <a:srcRect t="6846" r="-1" b="19897"/>
          <a:stretch/>
        </p:blipFill>
        <p:spPr>
          <a:xfrm>
            <a:off x="7315200" y="157967"/>
            <a:ext cx="6669095" cy="7374403"/>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6534530" cy="583230"/>
          </a:xfrm>
        </p:spPr>
        <p:txBody>
          <a:bodyPr spcFirstLastPara="1" wrap="square" lIns="0" tIns="12700" rIns="0" bIns="0" anchor="t" anchorCtr="0">
            <a:normAutofit/>
          </a:bodyPr>
          <a:lstStyle/>
          <a:p>
            <a:r>
              <a:rPr lang="es-ES" sz="1200" b="1" i="0" u="none" strike="noStrike" cap="none" baseline="0">
                <a:latin typeface="Calibri"/>
                <a:ea typeface="Calibri"/>
                <a:cs typeface="Calibri"/>
                <a:sym typeface="Calibri"/>
              </a:rPr>
              <a:t>La solución óptima: El dispositivo SuperNO2VA™</a:t>
            </a:r>
            <a:br>
              <a:rPr lang="en-US" sz="1200" b="1" i="0" u="none" strike="noStrike" cap="none">
                <a:latin typeface="Calibri"/>
                <a:ea typeface="Calibri"/>
                <a:cs typeface="Calibri"/>
                <a:sym typeface="Calibri"/>
              </a:rPr>
            </a:br>
            <a:br>
              <a:rPr lang="en-US" sz="1200" b="1" i="0" u="none" strike="noStrike" cap="none">
                <a:latin typeface="Calibri"/>
                <a:ea typeface="Calibri"/>
                <a:cs typeface="Calibri"/>
                <a:sym typeface="Calibri"/>
              </a:rPr>
            </a:br>
            <a:endParaRPr lang="en-US" sz="1200" b="1" i="0" u="none" strike="noStrike" cap="none">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400" y="885082"/>
            <a:ext cx="6534530" cy="521207"/>
          </a:xfrm>
        </p:spPr>
        <p:txBody>
          <a:bodyPr spcFirstLastPara="1" wrap="square" lIns="0" tIns="12700" rIns="0" bIns="0" anchor="ctr" anchorCtr="0">
            <a:normAutofit/>
          </a:bodyPr>
          <a:lstStyle/>
          <a:p>
            <a:r>
              <a:rPr lang="es-ES" sz="2200" b="1" i="0" u="none" strike="noStrike" cap="none" dirty="0">
                <a:latin typeface="Calibri"/>
                <a:ea typeface="Calibri"/>
                <a:cs typeface="Calibri"/>
                <a:sym typeface="Calibri"/>
              </a:rPr>
              <a:t>Resumen de BENEFICIOS		 6º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463868" y="2216468"/>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Posibilidad de conexión a los equipos de anestesia o fuente de O2 estándar fácilmente disponibles en cualquier entornos de procedimientos.</a:t>
            </a:r>
            <a:endParaRPr lang="en-US" sz="4000" b="0" i="0" u="none" strike="noStrike" cap="none"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415033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a:solidFill>
                  <a:srgbClr val="00004A"/>
                </a:solidFill>
                <a:latin typeface="Gilroy-Bold"/>
              </a:rPr>
              <a:t>Introducción</a:t>
            </a:r>
            <a:br>
              <a:rPr lang="en-US" sz="3600" b="1" baseline="0" dirty="0">
                <a:solidFill>
                  <a:srgbClr val="00004A"/>
                </a:solidFill>
                <a:latin typeface="Gilroy-Bold"/>
              </a:rPr>
            </a:b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p:txBody>
          <a:bodyPr/>
          <a:lstStyle/>
          <a:p>
            <a:pPr algn="ctr"/>
            <a:r>
              <a:rPr lang="es-ES" sz="4000" b="0" i="0" u="none" strike="noStrike" baseline="0" dirty="0">
                <a:solidFill>
                  <a:srgbClr val="001131"/>
                </a:solidFill>
                <a:latin typeface="Gilroy-Regular"/>
              </a:rPr>
              <a:t>ASA </a:t>
            </a:r>
            <a:r>
              <a:rPr lang="es-ES" sz="4400" b="0" i="0" u="none" strike="noStrike" baseline="0" dirty="0">
                <a:solidFill>
                  <a:srgbClr val="001131"/>
                </a:solidFill>
                <a:latin typeface="Gilroy-Regular"/>
              </a:rPr>
              <a:t> recomendaciones :</a:t>
            </a:r>
          </a:p>
          <a:p>
            <a:pPr algn="ctr"/>
            <a:endParaRPr lang="es-ES" sz="4400" b="0" i="0" u="none" strike="noStrike" baseline="0" dirty="0">
              <a:solidFill>
                <a:srgbClr val="001131"/>
              </a:solidFill>
              <a:latin typeface="Gilroy-Regular"/>
            </a:endParaRPr>
          </a:p>
          <a:p>
            <a:pPr marL="514350" indent="-285750" algn="ctr">
              <a:buFontTx/>
              <a:buChar char="-"/>
            </a:pPr>
            <a:r>
              <a:rPr lang="en-US" sz="4000" dirty="0" err="1">
                <a:solidFill>
                  <a:srgbClr val="001131"/>
                </a:solidFill>
                <a:latin typeface="Gilroy-Regular"/>
              </a:rPr>
              <a:t>administración</a:t>
            </a:r>
            <a:r>
              <a:rPr lang="en-US" sz="4000" dirty="0">
                <a:solidFill>
                  <a:srgbClr val="001131"/>
                </a:solidFill>
                <a:latin typeface="Gilroy-Regular"/>
              </a:rPr>
              <a:t> de </a:t>
            </a:r>
            <a:r>
              <a:rPr lang="en-US" sz="4000" dirty="0" err="1">
                <a:solidFill>
                  <a:srgbClr val="001131"/>
                </a:solidFill>
                <a:latin typeface="Gilroy-Regular"/>
              </a:rPr>
              <a:t>oxígeno</a:t>
            </a:r>
            <a:r>
              <a:rPr lang="en-US" sz="4000" dirty="0">
                <a:solidFill>
                  <a:srgbClr val="001131"/>
                </a:solidFill>
                <a:latin typeface="Gilroy-Regular"/>
              </a:rPr>
              <a:t> </a:t>
            </a:r>
            <a:r>
              <a:rPr lang="en-US" sz="4000" dirty="0" err="1">
                <a:solidFill>
                  <a:srgbClr val="001131"/>
                </a:solidFill>
                <a:latin typeface="Gilroy-Regular"/>
              </a:rPr>
              <a:t>suplementario</a:t>
            </a:r>
            <a:endParaRPr lang="en-US" sz="4000" dirty="0">
              <a:solidFill>
                <a:srgbClr val="001131"/>
              </a:solidFill>
              <a:latin typeface="Gilroy-Regular"/>
            </a:endParaRPr>
          </a:p>
          <a:p>
            <a:pPr marL="514350" indent="-285750" algn="ctr">
              <a:buFontTx/>
              <a:buChar char="-"/>
            </a:pPr>
            <a:r>
              <a:rPr lang="en-US" sz="4000" dirty="0">
                <a:solidFill>
                  <a:srgbClr val="001131"/>
                </a:solidFill>
                <a:latin typeface="Gilroy-Regular"/>
              </a:rPr>
              <a:t>la </a:t>
            </a:r>
            <a:r>
              <a:rPr lang="en-US" sz="4000" dirty="0" err="1">
                <a:solidFill>
                  <a:srgbClr val="001131"/>
                </a:solidFill>
                <a:latin typeface="Gilroy-Regular"/>
              </a:rPr>
              <a:t>monitorización</a:t>
            </a:r>
            <a:r>
              <a:rPr lang="en-US" sz="4000" dirty="0">
                <a:solidFill>
                  <a:srgbClr val="001131"/>
                </a:solidFill>
                <a:latin typeface="Gilroy-Regular"/>
              </a:rPr>
              <a:t> de </a:t>
            </a:r>
            <a:r>
              <a:rPr lang="en-US" sz="4000" dirty="0" err="1">
                <a:solidFill>
                  <a:srgbClr val="001131"/>
                </a:solidFill>
                <a:latin typeface="Gilroy-Regular"/>
              </a:rPr>
              <a:t>oximetría</a:t>
            </a:r>
            <a:r>
              <a:rPr lang="en-US" sz="4000" dirty="0">
                <a:solidFill>
                  <a:srgbClr val="001131"/>
                </a:solidFill>
                <a:latin typeface="Gilroy-Regular"/>
              </a:rPr>
              <a:t> de </a:t>
            </a:r>
            <a:r>
              <a:rPr lang="en-US" sz="4000" dirty="0" err="1">
                <a:solidFill>
                  <a:srgbClr val="001131"/>
                </a:solidFill>
                <a:latin typeface="Gilroy-Regular"/>
              </a:rPr>
              <a:t>pulso</a:t>
            </a:r>
            <a:endParaRPr lang="en-US" sz="4000" dirty="0">
              <a:solidFill>
                <a:srgbClr val="001131"/>
              </a:solidFill>
              <a:latin typeface="Gilroy-Regular"/>
            </a:endParaRPr>
          </a:p>
          <a:p>
            <a:pPr marL="514350" indent="-285750" algn="ctr">
              <a:buFontTx/>
              <a:buChar char="-"/>
            </a:pPr>
            <a:r>
              <a:rPr lang="es-ES" sz="4000" dirty="0">
                <a:solidFill>
                  <a:srgbClr val="001131"/>
                </a:solidFill>
                <a:latin typeface="Gilroy-Regular"/>
              </a:rPr>
              <a:t>el seguimiento continuo de </a:t>
            </a:r>
            <a:r>
              <a:rPr lang="es-ES" sz="4000" dirty="0" err="1">
                <a:solidFill>
                  <a:srgbClr val="001131"/>
                </a:solidFill>
                <a:latin typeface="Gilroy-Regular"/>
              </a:rPr>
              <a:t>capnografía</a:t>
            </a:r>
            <a:r>
              <a:rPr lang="es-ES" sz="4000" dirty="0">
                <a:solidFill>
                  <a:srgbClr val="001131"/>
                </a:solidFill>
                <a:latin typeface="Gilroy-Regular"/>
              </a:rPr>
              <a:t> cuantitativa</a:t>
            </a:r>
          </a:p>
        </p:txBody>
      </p:sp>
    </p:spTree>
    <p:extLst>
      <p:ext uri="{BB962C8B-B14F-4D97-AF65-F5344CB8AC3E}">
        <p14:creationId xmlns:p14="http://schemas.microsoft.com/office/powerpoint/2010/main" val="840871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DDC44-CFA1-444E-8D25-D34DE926C48F}"/>
              </a:ext>
            </a:extLst>
          </p:cNvPr>
          <p:cNvPicPr>
            <a:picLocks noChangeAspect="1"/>
          </p:cNvPicPr>
          <p:nvPr/>
        </p:nvPicPr>
        <p:blipFill rotWithShape="1">
          <a:blip r:embed="rId3"/>
          <a:srcRect l="14616" r="14167" b="2"/>
          <a:stretch/>
        </p:blipFill>
        <p:spPr>
          <a:xfrm>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6534530" cy="583230"/>
          </a:xfrm>
        </p:spPr>
        <p:txBody>
          <a:bodyPr spcFirstLastPara="1" wrap="square" lIns="0" tIns="12700" rIns="0" bIns="0" anchor="t" anchorCtr="0">
            <a:normAutofit/>
          </a:bodyPr>
          <a:lstStyle/>
          <a:p>
            <a:r>
              <a:rPr lang="es-ES" sz="1200" b="1" i="0" u="none" strike="noStrike" cap="none" baseline="0">
                <a:latin typeface="Calibri"/>
                <a:ea typeface="Calibri"/>
                <a:cs typeface="Calibri"/>
                <a:sym typeface="Calibri"/>
              </a:rPr>
              <a:t>La solución óptima: El dispositivo SuperNO2VA™</a:t>
            </a:r>
            <a:br>
              <a:rPr lang="en-US" sz="1200" b="1" i="0" u="none" strike="noStrike" cap="none">
                <a:latin typeface="Calibri"/>
                <a:ea typeface="Calibri"/>
                <a:cs typeface="Calibri"/>
                <a:sym typeface="Calibri"/>
              </a:rPr>
            </a:br>
            <a:br>
              <a:rPr lang="en-US" sz="1200" b="1" i="0" u="none" strike="noStrike" cap="none">
                <a:latin typeface="Calibri"/>
                <a:ea typeface="Calibri"/>
                <a:cs typeface="Calibri"/>
                <a:sym typeface="Calibri"/>
              </a:rPr>
            </a:br>
            <a:endParaRPr lang="en-US" sz="1200" b="1" i="0" u="none" strike="noStrike" cap="none">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400" y="885082"/>
            <a:ext cx="6534530" cy="521207"/>
          </a:xfrm>
        </p:spPr>
        <p:txBody>
          <a:bodyPr spcFirstLastPara="1" wrap="square" lIns="0" tIns="12700" rIns="0" bIns="0" anchor="ctr" anchorCtr="0">
            <a:normAutofit/>
          </a:bodyPr>
          <a:lstStyle/>
          <a:p>
            <a:r>
              <a:rPr lang="es-ES" sz="2200" b="1" i="0" u="none" strike="noStrike" cap="none" dirty="0">
                <a:latin typeface="Calibri"/>
                <a:ea typeface="Calibri"/>
                <a:cs typeface="Calibri"/>
                <a:sym typeface="Calibri"/>
              </a:rPr>
              <a:t>Resumen de BENEFICIOS		 7º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383858" y="2696528"/>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Permite el seguimiento continuo de </a:t>
            </a:r>
            <a:r>
              <a:rPr lang="es-ES" sz="4000" b="0" i="0" u="none" strike="noStrike" cap="none" dirty="0" err="1">
                <a:solidFill>
                  <a:schemeClr val="accent6"/>
                </a:solidFill>
                <a:latin typeface="Calibri"/>
                <a:ea typeface="Calibri"/>
                <a:cs typeface="Calibri"/>
                <a:sym typeface="Calibri"/>
              </a:rPr>
              <a:t>capnografía</a:t>
            </a:r>
            <a:r>
              <a:rPr lang="es-ES" sz="4000" b="0" i="0" u="none" strike="noStrike" cap="none" dirty="0">
                <a:solidFill>
                  <a:schemeClr val="accent6"/>
                </a:solidFill>
                <a:latin typeface="Calibri"/>
                <a:ea typeface="Calibri"/>
                <a:cs typeface="Calibri"/>
                <a:sym typeface="Calibri"/>
              </a:rPr>
              <a:t> cuantitativa </a:t>
            </a:r>
            <a:endParaRPr lang="en-US" sz="4000" b="0" i="0" u="none" strike="noStrike" cap="none"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3736068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Resumen de BENEFICIOS  		8º</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s-ES" sz="4000" dirty="0">
                <a:solidFill>
                  <a:srgbClr val="001131"/>
                </a:solidFill>
                <a:latin typeface="Gilroy-Regular"/>
                <a:cs typeface="Calibri"/>
                <a:sym typeface="Calibri"/>
              </a:rPr>
              <a:t>Ha sido diseñado para aprovechar todas las ventajas de la ventilación nasal tanto dentro como fuera del quirófano</a:t>
            </a:r>
            <a:endParaRPr lang="en-U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497029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Recomendaciones de uso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Paciente de alto riesgo sometido a sedación profunda</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266257F6-C89B-4887-B005-1F9FBDD7A2B4}"/>
              </a:ext>
            </a:extLst>
          </p:cNvPr>
          <p:cNvSpPr txBox="1"/>
          <p:nvPr/>
        </p:nvSpPr>
        <p:spPr>
          <a:xfrm>
            <a:off x="3641780" y="4190655"/>
            <a:ext cx="7631206" cy="1200329"/>
          </a:xfrm>
          <a:prstGeom prst="rect">
            <a:avLst/>
          </a:prstGeom>
          <a:noFill/>
        </p:spPr>
        <p:txBody>
          <a:bodyPr wrap="square">
            <a:spAutoFit/>
          </a:bodyPr>
          <a:lstStyle/>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cardiovascular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respiratoria </a:t>
            </a:r>
            <a:r>
              <a:rPr lang="en-US" sz="1800" b="0" i="0" u="none" strike="noStrike" baseline="0" dirty="0" err="1">
                <a:solidFill>
                  <a:srgbClr val="2C4F61"/>
                </a:solidFill>
                <a:latin typeface="Gilroy-Regular"/>
              </a:rPr>
              <a:t>crónica</a:t>
            </a:r>
            <a:r>
              <a:rPr lang="en-US" sz="1800" b="0" i="0" u="none" strike="noStrike" baseline="0" dirty="0">
                <a:solidFill>
                  <a:srgbClr val="2C4F61"/>
                </a:solidFill>
                <a:latin typeface="Gilroy-Regular"/>
              </a:rPr>
              <a:t>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Obesidad</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mórbida</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Apnea </a:t>
            </a:r>
            <a:r>
              <a:rPr lang="en-US" sz="1800" b="0" i="0" u="none" strike="noStrike" baseline="0" dirty="0" err="1">
                <a:solidFill>
                  <a:srgbClr val="2C4F61"/>
                </a:solidFill>
                <a:latin typeface="Gilroy-Regular"/>
              </a:rPr>
              <a:t>obstructiva</a:t>
            </a:r>
            <a:r>
              <a:rPr lang="en-US" sz="1800" b="0" i="0" u="none" strike="noStrike" baseline="0" dirty="0">
                <a:solidFill>
                  <a:srgbClr val="2C4F61"/>
                </a:solidFill>
                <a:latin typeface="Gilroy-Regular"/>
              </a:rPr>
              <a:t> del </a:t>
            </a:r>
            <a:r>
              <a:rPr lang="en-US" sz="1800" b="0" i="0" u="none" strike="noStrike" baseline="0" dirty="0" err="1">
                <a:solidFill>
                  <a:srgbClr val="2C4F61"/>
                </a:solidFill>
                <a:latin typeface="Gilroy-Regular"/>
              </a:rPr>
              <a:t>sueño</a:t>
            </a:r>
            <a:endParaRPr lang="en-US" sz="1800" dirty="0"/>
          </a:p>
        </p:txBody>
      </p:sp>
    </p:spTree>
    <p:extLst>
      <p:ext uri="{BB962C8B-B14F-4D97-AF65-F5344CB8AC3E}">
        <p14:creationId xmlns:p14="http://schemas.microsoft.com/office/powerpoint/2010/main" val="1613323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Recomendaciones de uso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Pacientes de alto riesgo en postoperatorio</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266257F6-C89B-4887-B005-1F9FBDD7A2B4}"/>
              </a:ext>
            </a:extLst>
          </p:cNvPr>
          <p:cNvSpPr txBox="1"/>
          <p:nvPr/>
        </p:nvSpPr>
        <p:spPr>
          <a:xfrm>
            <a:off x="3453522" y="4114800"/>
            <a:ext cx="7631206" cy="1200329"/>
          </a:xfrm>
          <a:prstGeom prst="rect">
            <a:avLst/>
          </a:prstGeom>
          <a:noFill/>
        </p:spPr>
        <p:txBody>
          <a:bodyPr wrap="square">
            <a:spAutoFit/>
          </a:bodyPr>
          <a:lstStyle/>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cardiovascular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Enfermedad</a:t>
            </a:r>
            <a:r>
              <a:rPr lang="en-US" sz="1800" b="0" i="0" u="none" strike="noStrike" baseline="0" dirty="0">
                <a:solidFill>
                  <a:srgbClr val="2C4F61"/>
                </a:solidFill>
                <a:latin typeface="Gilroy-Regular"/>
              </a:rPr>
              <a:t> respiratoria </a:t>
            </a:r>
            <a:r>
              <a:rPr lang="en-US" sz="1800" b="0" i="0" u="none" strike="noStrike" baseline="0" dirty="0" err="1">
                <a:solidFill>
                  <a:srgbClr val="2C4F61"/>
                </a:solidFill>
                <a:latin typeface="Gilroy-Regular"/>
              </a:rPr>
              <a:t>crónica</a:t>
            </a:r>
            <a:r>
              <a:rPr lang="en-US" sz="1800" b="0" i="0" u="none" strike="noStrike" baseline="0" dirty="0">
                <a:solidFill>
                  <a:srgbClr val="2C4F61"/>
                </a:solidFill>
                <a:latin typeface="Gilroy-Regular"/>
              </a:rPr>
              <a:t> grave</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Obesidad</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mórbida</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Apnea </a:t>
            </a:r>
            <a:r>
              <a:rPr lang="en-US" sz="1800" b="0" i="0" u="none" strike="noStrike" baseline="0" dirty="0" err="1">
                <a:solidFill>
                  <a:srgbClr val="2C4F61"/>
                </a:solidFill>
                <a:latin typeface="Gilroy-Regular"/>
              </a:rPr>
              <a:t>obstructiva</a:t>
            </a:r>
            <a:r>
              <a:rPr lang="en-US" sz="1800" b="0" i="0" u="none" strike="noStrike" baseline="0" dirty="0">
                <a:solidFill>
                  <a:srgbClr val="2C4F61"/>
                </a:solidFill>
                <a:latin typeface="Gilroy-Regular"/>
              </a:rPr>
              <a:t> del </a:t>
            </a:r>
            <a:r>
              <a:rPr lang="en-US" sz="1800" b="0" i="0" u="none" strike="noStrike" baseline="0" dirty="0" err="1">
                <a:solidFill>
                  <a:srgbClr val="2C4F61"/>
                </a:solidFill>
                <a:latin typeface="Gilroy-Regular"/>
              </a:rPr>
              <a:t>sueño</a:t>
            </a:r>
            <a:endParaRPr lang="en-US" sz="1800" dirty="0"/>
          </a:p>
        </p:txBody>
      </p:sp>
    </p:spTree>
    <p:extLst>
      <p:ext uri="{BB962C8B-B14F-4D97-AF65-F5344CB8AC3E}">
        <p14:creationId xmlns:p14="http://schemas.microsoft.com/office/powerpoint/2010/main" val="1652224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Recomendaciones de uso </a:t>
            </a:r>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04681"/>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Ventilación/intubación difícil prevista</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C7A19E80-2CA5-47FE-AB31-70BAE360EB30}"/>
              </a:ext>
            </a:extLst>
          </p:cNvPr>
          <p:cNvSpPr txBox="1"/>
          <p:nvPr/>
        </p:nvSpPr>
        <p:spPr>
          <a:xfrm>
            <a:off x="3453522" y="3886200"/>
            <a:ext cx="7631206" cy="2308324"/>
          </a:xfrm>
          <a:prstGeom prst="rect">
            <a:avLst/>
          </a:prstGeom>
          <a:noFill/>
        </p:spPr>
        <p:txBody>
          <a:bodyPr wrap="square">
            <a:spAutoFit/>
          </a:bodyPr>
          <a:lstStyle/>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Índice</a:t>
            </a:r>
            <a:r>
              <a:rPr lang="en-US" sz="1800" b="0" i="0" u="none" strike="noStrike" baseline="0" dirty="0">
                <a:solidFill>
                  <a:srgbClr val="2C4F61"/>
                </a:solidFill>
                <a:latin typeface="Gilroy-Regular"/>
              </a:rPr>
              <a:t> de masa corporal (IMC) &gt; 26</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Edad</a:t>
            </a:r>
            <a:r>
              <a:rPr lang="en-US" sz="1800" b="0" i="0" u="none" strike="noStrike" baseline="0" dirty="0">
                <a:solidFill>
                  <a:srgbClr val="2C4F61"/>
                </a:solidFill>
                <a:latin typeface="Gilroy-Regular"/>
              </a:rPr>
              <a:t> &gt; 55 </a:t>
            </a:r>
            <a:r>
              <a:rPr lang="en-US" sz="1800" b="0" i="0" u="none" strike="noStrike" baseline="0" dirty="0" err="1">
                <a:solidFill>
                  <a:srgbClr val="2C4F61"/>
                </a:solidFill>
                <a:latin typeface="Gilroy-Regular"/>
              </a:rPr>
              <a:t>años</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Desdentado</a:t>
            </a:r>
            <a:r>
              <a:rPr lang="en-US" sz="1800" b="0" i="0" u="none" strike="noStrike" baseline="0" dirty="0">
                <a:solidFill>
                  <a:srgbClr val="2C4F61"/>
                </a:solidFill>
                <a:latin typeface="Gilroy-Regular"/>
              </a:rPr>
              <a:t> </a:t>
            </a:r>
            <a:r>
              <a:rPr lang="en-US" sz="1800" b="0" i="1" u="none" strike="noStrike" baseline="0" dirty="0">
                <a:solidFill>
                  <a:srgbClr val="2C4F61"/>
                </a:solidFill>
                <a:latin typeface="Gilroy-RegularItalic"/>
              </a:rPr>
              <a:t>(sin </a:t>
            </a:r>
            <a:r>
              <a:rPr lang="en-US" sz="1800" b="0" i="1" u="none" strike="noStrike" baseline="0" dirty="0" err="1">
                <a:solidFill>
                  <a:srgbClr val="2C4F61"/>
                </a:solidFill>
                <a:latin typeface="Gilroy-RegularItalic"/>
              </a:rPr>
              <a:t>dientes</a:t>
            </a:r>
            <a:r>
              <a:rPr lang="en-US" sz="1800" b="0" i="1" u="none" strike="noStrike" baseline="0" dirty="0">
                <a:solidFill>
                  <a:srgbClr val="2C4F61"/>
                </a:solidFill>
                <a:latin typeface="Gilroy-RegularItalic"/>
              </a:rPr>
              <a:t>)</a:t>
            </a: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Barbas</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Antecedentes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ronquidos</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Antecedentes</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intubación</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difícil</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Apertura </a:t>
            </a:r>
            <a:r>
              <a:rPr lang="en-US" sz="1800" b="0" i="0" u="none" strike="noStrike" baseline="0" dirty="0" err="1">
                <a:solidFill>
                  <a:srgbClr val="2C4F61"/>
                </a:solidFill>
                <a:latin typeface="Gilroy-Regular"/>
              </a:rPr>
              <a:t>bucal</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pequeña</a:t>
            </a:r>
            <a:endParaRPr lang="en-US" sz="1800" b="0" i="0" u="none" strike="noStrike" baseline="0" dirty="0">
              <a:solidFill>
                <a:srgbClr val="2C4F61"/>
              </a:solidFill>
              <a:latin typeface="Gilroy-Regular"/>
            </a:endParaRPr>
          </a:p>
          <a:p>
            <a:pPr algn="l"/>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Clasificación</a:t>
            </a:r>
            <a:r>
              <a:rPr lang="en-US" sz="1800" b="0" i="0" u="none" strike="noStrike" baseline="0" dirty="0">
                <a:solidFill>
                  <a:srgbClr val="2C4F61"/>
                </a:solidFill>
                <a:latin typeface="Gilroy-Regular"/>
              </a:rPr>
              <a:t> de </a:t>
            </a:r>
            <a:r>
              <a:rPr lang="en-US" sz="1800" b="0" i="0" u="none" strike="noStrike" baseline="0" dirty="0" err="1">
                <a:solidFill>
                  <a:srgbClr val="2C4F61"/>
                </a:solidFill>
                <a:latin typeface="Gilroy-Regular"/>
              </a:rPr>
              <a:t>Mallampatti</a:t>
            </a:r>
            <a:r>
              <a:rPr lang="en-US" sz="1800" b="0" i="0" u="none" strike="noStrike" baseline="0" dirty="0">
                <a:solidFill>
                  <a:srgbClr val="2C4F61"/>
                </a:solidFill>
                <a:latin typeface="Gilroy-Regular"/>
              </a:rPr>
              <a:t> </a:t>
            </a:r>
            <a:r>
              <a:rPr lang="en-US" sz="1800" b="0" i="0" u="none" strike="noStrike" baseline="0" dirty="0" err="1">
                <a:solidFill>
                  <a:srgbClr val="2C4F61"/>
                </a:solidFill>
                <a:latin typeface="Gilroy-Regular"/>
              </a:rPr>
              <a:t>elevada</a:t>
            </a:r>
            <a:endParaRPr lang="en-US" dirty="0"/>
          </a:p>
        </p:txBody>
      </p:sp>
    </p:spTree>
    <p:extLst>
      <p:ext uri="{BB962C8B-B14F-4D97-AF65-F5344CB8AC3E}">
        <p14:creationId xmlns:p14="http://schemas.microsoft.com/office/powerpoint/2010/main" val="554776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La solución óptima: El dispositivo SuperNO2VA™</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Árbol de decisiones </a:t>
            </a:r>
          </a:p>
        </p:txBody>
      </p:sp>
      <p:pic>
        <p:nvPicPr>
          <p:cNvPr id="4" name="Picture 3">
            <a:extLst>
              <a:ext uri="{FF2B5EF4-FFF2-40B4-BE49-F238E27FC236}">
                <a16:creationId xmlns:a16="http://schemas.microsoft.com/office/drawing/2014/main" id="{A4D4E155-2576-49AD-9061-B1447A6E4B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41121" y="940230"/>
            <a:ext cx="6042447" cy="6865284"/>
          </a:xfrm>
          <a:prstGeom prst="rect">
            <a:avLst/>
          </a:prstGeom>
        </p:spPr>
      </p:pic>
    </p:spTree>
    <p:extLst>
      <p:ext uri="{BB962C8B-B14F-4D97-AF65-F5344CB8AC3E}">
        <p14:creationId xmlns:p14="http://schemas.microsoft.com/office/powerpoint/2010/main" val="4209003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FDC899-93B2-4507-AA5B-7DAF91A3D514}"/>
              </a:ext>
            </a:extLst>
          </p:cNvPr>
          <p:cNvSpPr txBox="1"/>
          <p:nvPr/>
        </p:nvSpPr>
        <p:spPr>
          <a:xfrm>
            <a:off x="3194304" y="6143280"/>
            <a:ext cx="7632192" cy="307777"/>
          </a:xfrm>
          <a:prstGeom prst="rect">
            <a:avLst/>
          </a:prstGeom>
          <a:noFill/>
        </p:spPr>
        <p:txBody>
          <a:bodyPr wrap="square">
            <a:spAutoFit/>
          </a:bodyPr>
          <a:lstStyle/>
          <a:p>
            <a:r>
              <a:rPr lang="en-US" dirty="0"/>
              <a:t>https://www.youtube.com/watch?v=7emvQtfQpFg</a:t>
            </a:r>
          </a:p>
        </p:txBody>
      </p:sp>
      <p:pic>
        <p:nvPicPr>
          <p:cNvPr id="10" name="Picture 9">
            <a:hlinkClick r:id="rId3"/>
            <a:extLst>
              <a:ext uri="{FF2B5EF4-FFF2-40B4-BE49-F238E27FC236}">
                <a16:creationId xmlns:a16="http://schemas.microsoft.com/office/drawing/2014/main" id="{9C016366-7FDA-45EC-B827-75B334A3EDBC}"/>
              </a:ext>
            </a:extLst>
          </p:cNvPr>
          <p:cNvPicPr>
            <a:picLocks noChangeAspect="1"/>
          </p:cNvPicPr>
          <p:nvPr/>
        </p:nvPicPr>
        <p:blipFill>
          <a:blip r:embed="rId4"/>
          <a:stretch>
            <a:fillRect/>
          </a:stretch>
        </p:blipFill>
        <p:spPr>
          <a:xfrm>
            <a:off x="-1" y="0"/>
            <a:ext cx="14636685" cy="7454096"/>
          </a:xfrm>
          <a:prstGeom prst="rect">
            <a:avLst/>
          </a:prstGeom>
        </p:spPr>
      </p:pic>
    </p:spTree>
    <p:extLst>
      <p:ext uri="{BB962C8B-B14F-4D97-AF65-F5344CB8AC3E}">
        <p14:creationId xmlns:p14="http://schemas.microsoft.com/office/powerpoint/2010/main" val="694525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99477-3918-438F-9DB3-98D09D097A35}"/>
              </a:ext>
            </a:extLst>
          </p:cNvPr>
          <p:cNvPicPr>
            <a:picLocks noChangeAspect="1"/>
          </p:cNvPicPr>
          <p:nvPr/>
        </p:nvPicPr>
        <p:blipFill rotWithShape="1">
          <a:blip r:embed="rId2">
            <a:clrChange>
              <a:clrFrom>
                <a:srgbClr val="FFFFFF"/>
              </a:clrFrom>
              <a:clrTo>
                <a:srgbClr val="FFFFFF">
                  <a:alpha val="0"/>
                </a:srgbClr>
              </a:clrTo>
            </a:clrChange>
          </a:blip>
          <a:srcRect r="29785"/>
          <a:stretch/>
        </p:blipFill>
        <p:spPr>
          <a:xfrm>
            <a:off x="511156" y="480276"/>
            <a:ext cx="7776317" cy="6918732"/>
          </a:xfrm>
          <a:prstGeom prst="rect">
            <a:avLst/>
          </a:prstGeom>
        </p:spPr>
      </p:pic>
      <p:pic>
        <p:nvPicPr>
          <p:cNvPr id="5" name="Picture 4">
            <a:extLst>
              <a:ext uri="{FF2B5EF4-FFF2-40B4-BE49-F238E27FC236}">
                <a16:creationId xmlns:a16="http://schemas.microsoft.com/office/drawing/2014/main" id="{B660D2C7-D061-4A7F-9775-B67B633B5BAF}"/>
              </a:ext>
            </a:extLst>
          </p:cNvPr>
          <p:cNvPicPr>
            <a:picLocks noChangeAspect="1"/>
          </p:cNvPicPr>
          <p:nvPr/>
        </p:nvPicPr>
        <p:blipFill rotWithShape="1">
          <a:blip r:embed="rId2">
            <a:clrChange>
              <a:clrFrom>
                <a:srgbClr val="FFFFFF"/>
              </a:clrFrom>
              <a:clrTo>
                <a:srgbClr val="FFFFFF">
                  <a:alpha val="0"/>
                </a:srgbClr>
              </a:clrTo>
            </a:clrChange>
          </a:blip>
          <a:srcRect l="59641"/>
          <a:stretch/>
        </p:blipFill>
        <p:spPr>
          <a:xfrm>
            <a:off x="8935655" y="655434"/>
            <a:ext cx="4469757" cy="6918732"/>
          </a:xfrm>
          <a:prstGeom prst="rect">
            <a:avLst/>
          </a:prstGeom>
        </p:spPr>
      </p:pic>
    </p:spTree>
    <p:extLst>
      <p:ext uri="{BB962C8B-B14F-4D97-AF65-F5344CB8AC3E}">
        <p14:creationId xmlns:p14="http://schemas.microsoft.com/office/powerpoint/2010/main" val="3429661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E0AE39-A6C1-4708-B6D7-96BFBFA1AF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315200" y="781260"/>
            <a:ext cx="6438808" cy="6667079"/>
          </a:xfrm>
          <a:prstGeom prst="rect">
            <a:avLst/>
          </a:prstGeom>
        </p:spPr>
      </p:pic>
      <p:pic>
        <p:nvPicPr>
          <p:cNvPr id="6" name="Picture 5">
            <a:extLst>
              <a:ext uri="{FF2B5EF4-FFF2-40B4-BE49-F238E27FC236}">
                <a16:creationId xmlns:a16="http://schemas.microsoft.com/office/drawing/2014/main" id="{947A3D1C-54BC-427D-99C5-A63AAA5EFFA6}"/>
              </a:ext>
            </a:extLst>
          </p:cNvPr>
          <p:cNvPicPr>
            <a:picLocks noChangeAspect="1"/>
          </p:cNvPicPr>
          <p:nvPr/>
        </p:nvPicPr>
        <p:blipFill>
          <a:blip r:embed="rId3"/>
          <a:stretch>
            <a:fillRect/>
          </a:stretch>
        </p:blipFill>
        <p:spPr>
          <a:xfrm>
            <a:off x="711481" y="521932"/>
            <a:ext cx="5226332" cy="5710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8370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A7998-783C-4704-AD14-F1198E59D1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7768" y="1021404"/>
            <a:ext cx="12525375" cy="5867400"/>
          </a:xfrm>
          <a:prstGeom prst="rect">
            <a:avLst/>
          </a:prstGeom>
        </p:spPr>
      </p:pic>
    </p:spTree>
    <p:extLst>
      <p:ext uri="{BB962C8B-B14F-4D97-AF65-F5344CB8AC3E}">
        <p14:creationId xmlns:p14="http://schemas.microsoft.com/office/powerpoint/2010/main" val="391254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a:solidFill>
                  <a:srgbClr val="00004A"/>
                </a:solidFill>
                <a:latin typeface="Gilroy-Bold"/>
              </a:rPr>
              <a:t>Introducción</a:t>
            </a:r>
            <a:br>
              <a:rPr lang="en-US" sz="3600" b="1" baseline="0" dirty="0">
                <a:solidFill>
                  <a:srgbClr val="00004A"/>
                </a:solidFill>
                <a:latin typeface="Gilroy-Bold"/>
              </a:rPr>
            </a:b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r>
              <a:rPr lang="es-ES" dirty="0"/>
              <a:t>Factores de riesgo:</a:t>
            </a: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226790" y="2359466"/>
            <a:ext cx="13405294" cy="2453393"/>
          </a:xfrm>
        </p:spPr>
        <p:txBody>
          <a:bodyPr/>
          <a:lstStyle/>
          <a:p>
            <a:pPr marL="228600" indent="0" algn="ctr"/>
            <a:r>
              <a:rPr lang="en-US" sz="4400" b="0" i="0" u="none" strike="noStrike" baseline="0" dirty="0">
                <a:solidFill>
                  <a:srgbClr val="001131"/>
                </a:solidFill>
                <a:latin typeface="Gilroy-Regular"/>
              </a:rPr>
              <a:t>1 - </a:t>
            </a:r>
            <a:r>
              <a:rPr lang="en-US" sz="4400" b="0" i="0" u="none" strike="noStrike" baseline="0" dirty="0" err="1">
                <a:solidFill>
                  <a:srgbClr val="001131"/>
                </a:solidFill>
                <a:latin typeface="Gilroy-Regular"/>
              </a:rPr>
              <a:t>Comorbilidades</a:t>
            </a:r>
            <a:r>
              <a:rPr lang="en-US" sz="4400" b="0" i="0" u="none" strike="noStrike" baseline="0" dirty="0">
                <a:solidFill>
                  <a:srgbClr val="001131"/>
                </a:solidFill>
                <a:latin typeface="Gilroy-Regular"/>
              </a:rPr>
              <a:t> del </a:t>
            </a:r>
            <a:r>
              <a:rPr lang="en-US" sz="4400" b="0" i="0" u="none" strike="noStrike" baseline="0" dirty="0" err="1">
                <a:solidFill>
                  <a:srgbClr val="001131"/>
                </a:solidFill>
                <a:latin typeface="Gilroy-Regular"/>
              </a:rPr>
              <a:t>paciente</a:t>
            </a:r>
            <a:endParaRPr lang="en-US" sz="4400" b="0" i="0" u="none" strike="noStrike" baseline="0" dirty="0">
              <a:solidFill>
                <a:srgbClr val="001131"/>
              </a:solidFill>
              <a:latin typeface="Gilroy-Regular"/>
            </a:endParaRPr>
          </a:p>
        </p:txBody>
      </p:sp>
      <p:sp>
        <p:nvSpPr>
          <p:cNvPr id="6" name="Text Placeholder 3">
            <a:extLst>
              <a:ext uri="{FF2B5EF4-FFF2-40B4-BE49-F238E27FC236}">
                <a16:creationId xmlns:a16="http://schemas.microsoft.com/office/drawing/2014/main" id="{16412D6C-1A1F-4E1C-A356-53F2489142EE}"/>
              </a:ext>
            </a:extLst>
          </p:cNvPr>
          <p:cNvSpPr txBox="1">
            <a:spLocks/>
          </p:cNvSpPr>
          <p:nvPr/>
        </p:nvSpPr>
        <p:spPr>
          <a:xfrm>
            <a:off x="341091" y="4643437"/>
            <a:ext cx="13405294" cy="157941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400" b="0" i="0" u="none" strike="noStrike" baseline="0" dirty="0">
                <a:solidFill>
                  <a:srgbClr val="001131"/>
                </a:solidFill>
                <a:latin typeface="Gilroy-Regular"/>
              </a:rPr>
              <a:t>2 - </a:t>
            </a:r>
            <a:r>
              <a:rPr lang="en-US" sz="4400" b="0" i="0" u="none" strike="noStrike" baseline="0" dirty="0" err="1">
                <a:solidFill>
                  <a:srgbClr val="001131"/>
                </a:solidFill>
                <a:latin typeface="Gilroy-Regular"/>
              </a:rPr>
              <a:t>Procedimientos</a:t>
            </a:r>
            <a:r>
              <a:rPr lang="en-US" sz="4400" b="0" i="0" u="none" strike="noStrike" baseline="0" dirty="0">
                <a:solidFill>
                  <a:srgbClr val="001131"/>
                </a:solidFill>
                <a:latin typeface="Gilroy-Regular"/>
              </a:rPr>
              <a:t> de alto </a:t>
            </a:r>
            <a:r>
              <a:rPr lang="en-US" sz="4400" b="0" i="0" u="none" strike="noStrike" baseline="0" dirty="0" err="1">
                <a:solidFill>
                  <a:srgbClr val="001131"/>
                </a:solidFill>
                <a:latin typeface="Gilroy-Regular"/>
              </a:rPr>
              <a:t>riesgo</a:t>
            </a:r>
            <a:endParaRPr lang="es-ES" sz="8000" dirty="0">
              <a:solidFill>
                <a:srgbClr val="001131"/>
              </a:solidFill>
              <a:latin typeface="Gilroy-Regular"/>
            </a:endParaRPr>
          </a:p>
        </p:txBody>
      </p:sp>
    </p:spTree>
    <p:extLst>
      <p:ext uri="{BB962C8B-B14F-4D97-AF65-F5344CB8AC3E}">
        <p14:creationId xmlns:p14="http://schemas.microsoft.com/office/powerpoint/2010/main" val="4028261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212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3006" y="1684632"/>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Obesidad</a:t>
            </a:r>
            <a:r>
              <a:rPr lang="en-US" sz="2800" b="0" i="0" u="none" strike="noStrike" baseline="0" dirty="0">
                <a:solidFill>
                  <a:srgbClr val="2C4F61"/>
                </a:solidFill>
                <a:latin typeface="Gilroy-Regular"/>
              </a:rPr>
              <a:t> </a:t>
            </a:r>
            <a:r>
              <a:rPr lang="en-US" sz="4000" dirty="0" err="1">
                <a:solidFill>
                  <a:srgbClr val="001131"/>
                </a:solidFill>
                <a:latin typeface="Gilroy-Regular"/>
              </a:rPr>
              <a:t>mórbida</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D5FC33A7-C1A7-4A66-99C3-90D5ABBFDE59}"/>
              </a:ext>
            </a:extLst>
          </p:cNvPr>
          <p:cNvSpPr txBox="1">
            <a:spLocks/>
          </p:cNvSpPr>
          <p:nvPr/>
        </p:nvSpPr>
        <p:spPr>
          <a:xfrm>
            <a:off x="93006" y="2665171"/>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Apnea obstructiva del sueño (AOS)</a:t>
            </a:r>
          </a:p>
        </p:txBody>
      </p:sp>
      <p:sp>
        <p:nvSpPr>
          <p:cNvPr id="11" name="Text Placeholder 3">
            <a:extLst>
              <a:ext uri="{FF2B5EF4-FFF2-40B4-BE49-F238E27FC236}">
                <a16:creationId xmlns:a16="http://schemas.microsoft.com/office/drawing/2014/main" id="{7E799B5C-9771-40B0-9FAE-554A10B5F2D5}"/>
              </a:ext>
            </a:extLst>
          </p:cNvPr>
          <p:cNvSpPr txBox="1">
            <a:spLocks/>
          </p:cNvSpPr>
          <p:nvPr/>
        </p:nvSpPr>
        <p:spPr>
          <a:xfrm>
            <a:off x="93006" y="3685199"/>
            <a:ext cx="13405294" cy="138826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Reserva</a:t>
            </a:r>
            <a:r>
              <a:rPr lang="en-US" sz="4000" dirty="0">
                <a:solidFill>
                  <a:srgbClr val="001131"/>
                </a:solidFill>
                <a:latin typeface="Gilroy-Regular"/>
              </a:rPr>
              <a:t> </a:t>
            </a:r>
            <a:r>
              <a:rPr lang="en-US" sz="4000" dirty="0" err="1">
                <a:solidFill>
                  <a:srgbClr val="001131"/>
                </a:solidFill>
                <a:latin typeface="Gilroy-Regular"/>
              </a:rPr>
              <a:t>limitada</a:t>
            </a:r>
            <a:r>
              <a:rPr lang="en-US" sz="4000" dirty="0">
                <a:solidFill>
                  <a:srgbClr val="001131"/>
                </a:solidFill>
                <a:latin typeface="Gilroy-Regular"/>
              </a:rPr>
              <a:t> de </a:t>
            </a:r>
            <a:r>
              <a:rPr lang="en-US" sz="4000" dirty="0" err="1">
                <a:solidFill>
                  <a:srgbClr val="001131"/>
                </a:solidFill>
                <a:latin typeface="Gilroy-Regular"/>
              </a:rPr>
              <a:t>oxígeno</a:t>
            </a:r>
            <a:r>
              <a:rPr lang="en-US" sz="4000" dirty="0">
                <a:solidFill>
                  <a:srgbClr val="001131"/>
                </a:solidFill>
                <a:latin typeface="Gilroy-Regular"/>
              </a:rPr>
              <a:t> </a:t>
            </a:r>
          </a:p>
        </p:txBody>
      </p:sp>
      <p:sp>
        <p:nvSpPr>
          <p:cNvPr id="12" name="Text Placeholder 3">
            <a:extLst>
              <a:ext uri="{FF2B5EF4-FFF2-40B4-BE49-F238E27FC236}">
                <a16:creationId xmlns:a16="http://schemas.microsoft.com/office/drawing/2014/main" id="{A3B95412-A101-4030-9E80-0F27760D85DD}"/>
              </a:ext>
            </a:extLst>
          </p:cNvPr>
          <p:cNvSpPr txBox="1">
            <a:spLocks/>
          </p:cNvSpPr>
          <p:nvPr/>
        </p:nvSpPr>
        <p:spPr>
          <a:xfrm>
            <a:off x="415636" y="6054007"/>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685800" indent="-457200" algn="ctr">
              <a:buFont typeface="Arial" panose="020B0604020202020204" pitchFamily="34" charset="0"/>
              <a:buChar char="•"/>
            </a:pPr>
            <a:endParaRPr lang="es-ES" sz="4000" dirty="0">
              <a:solidFill>
                <a:srgbClr val="001131"/>
              </a:solidFill>
              <a:latin typeface="Gilroy-Regular"/>
            </a:endParaRPr>
          </a:p>
        </p:txBody>
      </p:sp>
      <p:sp>
        <p:nvSpPr>
          <p:cNvPr id="13" name="TextBox 12">
            <a:extLst>
              <a:ext uri="{FF2B5EF4-FFF2-40B4-BE49-F238E27FC236}">
                <a16:creationId xmlns:a16="http://schemas.microsoft.com/office/drawing/2014/main" id="{39945EB4-EEA1-4443-AE10-72AC7DEB4BE0}"/>
              </a:ext>
            </a:extLst>
          </p:cNvPr>
          <p:cNvSpPr txBox="1"/>
          <p:nvPr/>
        </p:nvSpPr>
        <p:spPr>
          <a:xfrm>
            <a:off x="3065223" y="5209794"/>
            <a:ext cx="7633854" cy="707886"/>
          </a:xfrm>
          <a:prstGeom prst="rect">
            <a:avLst/>
          </a:prstGeom>
          <a:noFill/>
        </p:spPr>
        <p:txBody>
          <a:bodyPr wrap="square">
            <a:spAutoFit/>
          </a:bodyPr>
          <a:lstStyle/>
          <a:p>
            <a:pPr marL="800100" indent="-571500" algn="ctr">
              <a:buFont typeface="Wingdings" panose="05000000000000000000" pitchFamily="2" charset="2"/>
              <a:buChar char="ü"/>
            </a:pPr>
            <a:r>
              <a:rPr lang="en-US" sz="4000" dirty="0" err="1">
                <a:solidFill>
                  <a:srgbClr val="001131"/>
                </a:solidFill>
                <a:latin typeface="Gilroy-Regular"/>
                <a:cs typeface="Calibri"/>
                <a:sym typeface="Calibri"/>
              </a:rPr>
              <a:t>Ventilación</a:t>
            </a:r>
            <a:r>
              <a:rPr lang="en-US" sz="4000" dirty="0">
                <a:solidFill>
                  <a:srgbClr val="001131"/>
                </a:solidFill>
                <a:latin typeface="Gilroy-Regular"/>
                <a:cs typeface="Calibri"/>
                <a:sym typeface="Calibri"/>
              </a:rPr>
              <a:t>/</a:t>
            </a:r>
            <a:r>
              <a:rPr lang="en-US" sz="4000" dirty="0" err="1">
                <a:solidFill>
                  <a:srgbClr val="001131"/>
                </a:solidFill>
                <a:latin typeface="Gilroy-Regular"/>
                <a:cs typeface="Calibri"/>
                <a:sym typeface="Calibri"/>
              </a:rPr>
              <a:t>intubación</a:t>
            </a:r>
            <a:r>
              <a:rPr lang="en-US" sz="4000" dirty="0">
                <a:solidFill>
                  <a:srgbClr val="001131"/>
                </a:solidFill>
                <a:latin typeface="Gilroy-Regular"/>
                <a:cs typeface="Calibri"/>
                <a:sym typeface="Calibri"/>
              </a:rPr>
              <a:t> </a:t>
            </a:r>
            <a:r>
              <a:rPr lang="en-US" sz="4000" dirty="0" err="1">
                <a:solidFill>
                  <a:srgbClr val="001131"/>
                </a:solidFill>
                <a:latin typeface="Gilroy-Regular"/>
                <a:cs typeface="Calibri"/>
                <a:sym typeface="Calibri"/>
              </a:rPr>
              <a:t>difícil</a:t>
            </a:r>
            <a:endParaRPr lang="es-ES" sz="4000" dirty="0">
              <a:solidFill>
                <a:srgbClr val="001131"/>
              </a:solidFill>
              <a:latin typeface="Gilroy-Regular"/>
              <a:cs typeface="Calibri"/>
              <a:sym typeface="Calibri"/>
            </a:endParaRPr>
          </a:p>
        </p:txBody>
      </p:sp>
    </p:spTree>
    <p:extLst>
      <p:ext uri="{BB962C8B-B14F-4D97-AF65-F5344CB8AC3E}">
        <p14:creationId xmlns:p14="http://schemas.microsoft.com/office/powerpoint/2010/main" val="136307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2E925410-5F7E-40E0-9D8B-2BA87E5DD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
            <a:ext cx="8723750" cy="8228906"/>
          </a:xfrm>
          <a:prstGeom prst="rect">
            <a:avLst/>
          </a:prstGeom>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err="1"/>
              <a:t>Obesidad</a:t>
            </a:r>
            <a:r>
              <a:rPr lang="en-US" dirty="0"/>
              <a:t> </a:t>
            </a:r>
            <a:r>
              <a:rPr lang="en-US" dirty="0" err="1"/>
              <a:t>mórbida</a:t>
            </a:r>
            <a:endParaRPr lang="en-US" dirty="0"/>
          </a:p>
          <a:p>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4131" y="2303819"/>
            <a:ext cx="8589280"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Cantidad</a:t>
            </a:r>
            <a:r>
              <a:rPr lang="en-US" sz="4000" dirty="0">
                <a:solidFill>
                  <a:srgbClr val="001131"/>
                </a:solidFill>
                <a:latin typeface="Gilroy-Regular"/>
              </a:rPr>
              <a:t> </a:t>
            </a:r>
            <a:r>
              <a:rPr lang="en-US" sz="4000" dirty="0" err="1">
                <a:solidFill>
                  <a:srgbClr val="001131"/>
                </a:solidFill>
                <a:latin typeface="Gilroy-Regular"/>
              </a:rPr>
              <a:t>significativamente</a:t>
            </a:r>
            <a:r>
              <a:rPr lang="en-US" sz="4000" dirty="0">
                <a:solidFill>
                  <a:srgbClr val="001131"/>
                </a:solidFill>
                <a:latin typeface="Gilroy-Regular"/>
              </a:rPr>
              <a:t> mayor de </a:t>
            </a:r>
            <a:r>
              <a:rPr lang="en-US" sz="4000" dirty="0" err="1">
                <a:solidFill>
                  <a:srgbClr val="001131"/>
                </a:solidFill>
                <a:latin typeface="Gilroy-Regular"/>
              </a:rPr>
              <a:t>tejidos</a:t>
            </a:r>
            <a:r>
              <a:rPr lang="en-US" sz="4000" dirty="0">
                <a:solidFill>
                  <a:srgbClr val="001131"/>
                </a:solidFill>
                <a:latin typeface="Gilroy-Regular"/>
              </a:rPr>
              <a:t> </a:t>
            </a:r>
            <a:r>
              <a:rPr lang="en-US" sz="4000" dirty="0" err="1">
                <a:solidFill>
                  <a:srgbClr val="001131"/>
                </a:solidFill>
                <a:latin typeface="Gilroy-Regular"/>
              </a:rPr>
              <a:t>blandos</a:t>
            </a:r>
            <a:r>
              <a:rPr lang="en-US" sz="4000" dirty="0">
                <a:solidFill>
                  <a:srgbClr val="001131"/>
                </a:solidFill>
                <a:latin typeface="Gilroy-Regular"/>
              </a:rPr>
              <a:t> </a:t>
            </a:r>
            <a:r>
              <a:rPr lang="en-US" sz="4000" dirty="0" err="1">
                <a:solidFill>
                  <a:srgbClr val="001131"/>
                </a:solidFill>
                <a:latin typeface="Gilroy-Regular"/>
              </a:rPr>
              <a:t>faríngeos</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174125" y="4324501"/>
            <a:ext cx="8375499"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Mayor </a:t>
            </a:r>
            <a:r>
              <a:rPr lang="en-US" sz="4000" dirty="0" err="1">
                <a:solidFill>
                  <a:srgbClr val="001131"/>
                </a:solidFill>
                <a:latin typeface="Gilroy-Regular"/>
              </a:rPr>
              <a:t>volumen</a:t>
            </a:r>
            <a:r>
              <a:rPr lang="en-US" sz="4000" dirty="0">
                <a:solidFill>
                  <a:srgbClr val="001131"/>
                </a:solidFill>
                <a:latin typeface="Gilroy-Regular"/>
              </a:rPr>
              <a:t> de </a:t>
            </a:r>
            <a:r>
              <a:rPr lang="en-US" sz="4000" dirty="0" err="1">
                <a:solidFill>
                  <a:srgbClr val="001131"/>
                </a:solidFill>
                <a:latin typeface="Gilroy-Regular"/>
              </a:rPr>
              <a:t>tejido</a:t>
            </a:r>
            <a:r>
              <a:rPr lang="en-US" sz="4000" dirty="0">
                <a:solidFill>
                  <a:srgbClr val="001131"/>
                </a:solidFill>
                <a:latin typeface="Gilroy-Regular"/>
              </a:rPr>
              <a:t> abdominal </a:t>
            </a:r>
            <a:r>
              <a:rPr lang="en-US" sz="4000" dirty="0" err="1">
                <a:solidFill>
                  <a:srgbClr val="001131"/>
                </a:solidFill>
                <a:latin typeface="Gilroy-Regular"/>
              </a:rPr>
              <a:t>comprimiendo</a:t>
            </a:r>
            <a:r>
              <a:rPr lang="en-US" sz="4000" dirty="0">
                <a:solidFill>
                  <a:srgbClr val="001131"/>
                </a:solidFill>
                <a:latin typeface="Gilroy-Regular"/>
              </a:rPr>
              <a:t> </a:t>
            </a:r>
            <a:r>
              <a:rPr lang="en-US" sz="4000" dirty="0" err="1">
                <a:solidFill>
                  <a:srgbClr val="001131"/>
                </a:solidFill>
                <a:latin typeface="Gilroy-Regular"/>
              </a:rPr>
              <a:t>pulmones</a:t>
            </a:r>
            <a:r>
              <a:rPr lang="en-US" sz="4000" dirty="0">
                <a:solidFill>
                  <a:srgbClr val="001131"/>
                </a:solidFill>
                <a:latin typeface="Gilroy-Regular"/>
              </a:rPr>
              <a:t> </a:t>
            </a:r>
            <a:endParaRPr lang="es-ES" sz="4000" dirty="0">
              <a:solidFill>
                <a:srgbClr val="001131"/>
              </a:solidFill>
              <a:latin typeface="Gilroy-Regular"/>
            </a:endParaRPr>
          </a:p>
        </p:txBody>
      </p:sp>
      <p:sp>
        <p:nvSpPr>
          <p:cNvPr id="14" name="Text Placeholder 3">
            <a:extLst>
              <a:ext uri="{FF2B5EF4-FFF2-40B4-BE49-F238E27FC236}">
                <a16:creationId xmlns:a16="http://schemas.microsoft.com/office/drawing/2014/main" id="{776A55BB-31C8-4D68-BF45-7ABD9360130B}"/>
              </a:ext>
            </a:extLst>
          </p:cNvPr>
          <p:cNvSpPr txBox="1">
            <a:spLocks/>
          </p:cNvSpPr>
          <p:nvPr/>
        </p:nvSpPr>
        <p:spPr>
          <a:xfrm>
            <a:off x="0" y="6172080"/>
            <a:ext cx="8191383"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Aumento</a:t>
            </a:r>
            <a:r>
              <a:rPr lang="en-US" sz="4000" dirty="0">
                <a:solidFill>
                  <a:srgbClr val="001131"/>
                </a:solidFill>
                <a:latin typeface="Gilroy-Regular"/>
              </a:rPr>
              <a:t> considerable del </a:t>
            </a:r>
            <a:r>
              <a:rPr lang="en-US" sz="4000" dirty="0" err="1">
                <a:solidFill>
                  <a:srgbClr val="001131"/>
                </a:solidFill>
                <a:latin typeface="Gilroy-Regular"/>
              </a:rPr>
              <a:t>consumo</a:t>
            </a:r>
            <a:r>
              <a:rPr lang="en-US" sz="4000" dirty="0">
                <a:solidFill>
                  <a:srgbClr val="001131"/>
                </a:solidFill>
                <a:latin typeface="Gilroy-Regular"/>
              </a:rPr>
              <a:t> y las </a:t>
            </a:r>
            <a:r>
              <a:rPr lang="en-US" sz="4000" dirty="0" err="1">
                <a:solidFill>
                  <a:srgbClr val="001131"/>
                </a:solidFill>
                <a:latin typeface="Gilroy-Regular"/>
              </a:rPr>
              <a:t>necesidades</a:t>
            </a:r>
            <a:r>
              <a:rPr lang="en-US" sz="4000" dirty="0">
                <a:solidFill>
                  <a:srgbClr val="001131"/>
                </a:solidFill>
                <a:latin typeface="Gilroy-Regular"/>
              </a:rPr>
              <a:t> de O2</a:t>
            </a:r>
            <a:endParaRPr lang="es-ES" sz="4000" dirty="0">
              <a:solidFill>
                <a:srgbClr val="001131"/>
              </a:solidFill>
              <a:latin typeface="Gilroy-Regular"/>
            </a:endParaRPr>
          </a:p>
        </p:txBody>
      </p:sp>
      <p:pic>
        <p:nvPicPr>
          <p:cNvPr id="4" name="Picture 3">
            <a:extLst>
              <a:ext uri="{FF2B5EF4-FFF2-40B4-BE49-F238E27FC236}">
                <a16:creationId xmlns:a16="http://schemas.microsoft.com/office/drawing/2014/main" id="{973115D8-0271-4965-B6FA-AE96241AA87B}"/>
              </a:ext>
            </a:extLst>
          </p:cNvPr>
          <p:cNvPicPr>
            <a:picLocks noChangeAspect="1"/>
          </p:cNvPicPr>
          <p:nvPr/>
        </p:nvPicPr>
        <p:blipFill>
          <a:blip r:embed="rId4"/>
          <a:stretch>
            <a:fillRect/>
          </a:stretch>
        </p:blipFill>
        <p:spPr>
          <a:xfrm>
            <a:off x="9552339" y="1702500"/>
            <a:ext cx="4618169" cy="5019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927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4577C-B59B-4267-A1A1-B230E6B6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899" y="2214110"/>
            <a:ext cx="8925427" cy="5020553"/>
          </a:xfrm>
          <a:prstGeom prst="rect">
            <a:avLst/>
          </a:prstGeom>
        </p:spPr>
      </p:pic>
      <p:pic>
        <p:nvPicPr>
          <p:cNvPr id="7" name="Grafik 6">
            <a:extLst>
              <a:ext uri="{FF2B5EF4-FFF2-40B4-BE49-F238E27FC236}">
                <a16:creationId xmlns:a16="http://schemas.microsoft.com/office/drawing/2014/main" id="{A9265F98-70DF-42BE-A84E-254652E13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37"/>
            <a:ext cx="8723750" cy="8228906"/>
          </a:xfrm>
          <a:prstGeom prst="rect">
            <a:avLst/>
          </a:prstGeom>
        </p:spPr>
      </p:pic>
      <p:sp>
        <p:nvSpPr>
          <p:cNvPr id="8" name="Textfeld 7">
            <a:extLst>
              <a:ext uri="{FF2B5EF4-FFF2-40B4-BE49-F238E27FC236}">
                <a16:creationId xmlns:a16="http://schemas.microsoft.com/office/drawing/2014/main" id="{6F5836F4-3BAF-41F0-AF6C-11E8387B34FE}"/>
              </a:ext>
            </a:extLst>
          </p:cNvPr>
          <p:cNvSpPr txBox="1"/>
          <p:nvPr/>
        </p:nvSpPr>
        <p:spPr>
          <a:xfrm>
            <a:off x="479928" y="376295"/>
            <a:ext cx="7440959" cy="1200329"/>
          </a:xfrm>
          <a:prstGeom prst="rect">
            <a:avLst/>
          </a:prstGeom>
          <a:noFill/>
        </p:spPr>
        <p:txBody>
          <a:bodyPr wrap="square" rtlCol="0">
            <a:spAutoFit/>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endParaRPr lang="en-DE" sz="3600" b="1" dirty="0">
              <a:solidFill>
                <a:schemeClr val="accent6"/>
              </a:solidFill>
              <a:latin typeface="Calibri"/>
              <a:cs typeface="Calibri"/>
              <a:sym typeface="Calibri"/>
            </a:endParaRPr>
          </a:p>
        </p:txBody>
      </p:sp>
      <p:pic>
        <p:nvPicPr>
          <p:cNvPr id="2" name="Picture 1">
            <a:extLst>
              <a:ext uri="{FF2B5EF4-FFF2-40B4-BE49-F238E27FC236}">
                <a16:creationId xmlns:a16="http://schemas.microsoft.com/office/drawing/2014/main" id="{6AB891B7-05FF-4531-9721-58978B6C4B9A}"/>
              </a:ext>
            </a:extLst>
          </p:cNvPr>
          <p:cNvPicPr>
            <a:picLocks noChangeAspect="1"/>
          </p:cNvPicPr>
          <p:nvPr/>
        </p:nvPicPr>
        <p:blipFill>
          <a:blip r:embed="rId5"/>
          <a:stretch>
            <a:fillRect/>
          </a:stretch>
        </p:blipFill>
        <p:spPr>
          <a:xfrm>
            <a:off x="250074" y="2208486"/>
            <a:ext cx="13406266" cy="719390"/>
          </a:xfrm>
          <a:prstGeom prst="rect">
            <a:avLst/>
          </a:prstGeom>
        </p:spPr>
      </p:pic>
      <p:sp>
        <p:nvSpPr>
          <p:cNvPr id="10" name="Text Placeholder 3">
            <a:extLst>
              <a:ext uri="{FF2B5EF4-FFF2-40B4-BE49-F238E27FC236}">
                <a16:creationId xmlns:a16="http://schemas.microsoft.com/office/drawing/2014/main" id="{EF88DEB9-8324-46D8-842E-069FD05C3B78}"/>
              </a:ext>
            </a:extLst>
          </p:cNvPr>
          <p:cNvSpPr txBox="1">
            <a:spLocks/>
          </p:cNvSpPr>
          <p:nvPr/>
        </p:nvSpPr>
        <p:spPr>
          <a:xfrm>
            <a:off x="318655" y="3452576"/>
            <a:ext cx="5830685"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Tendencia</a:t>
            </a:r>
            <a:r>
              <a:rPr lang="en-US" sz="4000" dirty="0">
                <a:solidFill>
                  <a:srgbClr val="001131"/>
                </a:solidFill>
                <a:latin typeface="Gilroy-Regular"/>
              </a:rPr>
              <a:t> </a:t>
            </a:r>
            <a:r>
              <a:rPr lang="es-ES" sz="4000" dirty="0">
                <a:solidFill>
                  <a:srgbClr val="001131"/>
                </a:solidFill>
                <a:latin typeface="Gilroy-Regular"/>
              </a:rPr>
              <a:t>al colapso de las vías respiratorias superiores</a:t>
            </a:r>
          </a:p>
        </p:txBody>
      </p:sp>
      <p:sp>
        <p:nvSpPr>
          <p:cNvPr id="11" name="Text Placeholder 3">
            <a:extLst>
              <a:ext uri="{FF2B5EF4-FFF2-40B4-BE49-F238E27FC236}">
                <a16:creationId xmlns:a16="http://schemas.microsoft.com/office/drawing/2014/main" id="{5A99B3C9-35C9-4D96-A6C7-9DF3E25CCAE2}"/>
              </a:ext>
            </a:extLst>
          </p:cNvPr>
          <p:cNvSpPr txBox="1">
            <a:spLocks/>
          </p:cNvSpPr>
          <p:nvPr/>
        </p:nvSpPr>
        <p:spPr>
          <a:xfrm>
            <a:off x="296599" y="5906361"/>
            <a:ext cx="5852741" cy="104596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err="1">
                <a:solidFill>
                  <a:srgbClr val="001131"/>
                </a:solidFill>
                <a:latin typeface="Gilroy-Regular"/>
              </a:rPr>
              <a:t>Hipercapnia</a:t>
            </a:r>
            <a:r>
              <a:rPr lang="en-US" sz="4000" dirty="0">
                <a:solidFill>
                  <a:srgbClr val="001131"/>
                </a:solidFill>
                <a:latin typeface="Gilroy-Regular"/>
              </a:rPr>
              <a:t> e </a:t>
            </a:r>
            <a:r>
              <a:rPr lang="en-US" sz="4000" dirty="0" err="1">
                <a:solidFill>
                  <a:srgbClr val="001131"/>
                </a:solidFill>
                <a:latin typeface="Gilroy-Regular"/>
              </a:rPr>
              <a:t>hipoxemia</a:t>
            </a:r>
            <a:r>
              <a:rPr lang="en-US" sz="4000" dirty="0">
                <a:solidFill>
                  <a:srgbClr val="001131"/>
                </a:solidFill>
                <a:latin typeface="Gilroy-Regular"/>
              </a:rPr>
              <a:t> </a:t>
            </a:r>
            <a:r>
              <a:rPr lang="en-US" sz="4000" dirty="0" err="1">
                <a:solidFill>
                  <a:srgbClr val="001131"/>
                </a:solidFill>
                <a:latin typeface="Gilroy-Regular"/>
              </a:rPr>
              <a:t>crónicas</a:t>
            </a:r>
            <a:r>
              <a:rPr lang="en-US" sz="4000" dirty="0">
                <a:solidFill>
                  <a:srgbClr val="001131"/>
                </a:solidFill>
                <a:latin typeface="Gilroy-Regular"/>
              </a:rPr>
              <a:t> </a:t>
            </a:r>
            <a:endParaRPr lang="es-ES" sz="4000" dirty="0">
              <a:solidFill>
                <a:srgbClr val="001131"/>
              </a:solidFill>
              <a:latin typeface="Gilroy-Regular"/>
            </a:endParaRPr>
          </a:p>
        </p:txBody>
      </p:sp>
    </p:spTree>
    <p:extLst>
      <p:ext uri="{BB962C8B-B14F-4D97-AF65-F5344CB8AC3E}">
        <p14:creationId xmlns:p14="http://schemas.microsoft.com/office/powerpoint/2010/main" val="294949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D457-3C90-48E8-A355-E52E7B212B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13776" y="1513233"/>
            <a:ext cx="7358179" cy="5408811"/>
          </a:xfrm>
          <a:prstGeom prst="rect">
            <a:avLst/>
          </a:prstGeom>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s-ES" sz="3600" b="1" i="0" u="none" strike="noStrike" baseline="0" dirty="0">
                <a:solidFill>
                  <a:srgbClr val="00004A"/>
                </a:solidFill>
                <a:latin typeface="Gilroy-Bold"/>
              </a:rPr>
              <a:t>Factores de riesgo </a:t>
            </a:r>
            <a:r>
              <a:rPr lang="en-US" sz="3600" b="1" i="0" u="none" strike="noStrike" baseline="0" dirty="0">
                <a:solidFill>
                  <a:srgbClr val="00004A"/>
                </a:solidFill>
                <a:latin typeface="Gilroy-Bold"/>
              </a:rPr>
              <a:t>: </a:t>
            </a:r>
            <a:r>
              <a:rPr lang="en-US" sz="3600" b="1" i="0" u="none" strike="noStrike" baseline="0" dirty="0" err="1">
                <a:solidFill>
                  <a:srgbClr val="00004A"/>
                </a:solidFill>
                <a:latin typeface="Gilroy-Bold"/>
              </a:rPr>
              <a:t>Comorbilidades</a:t>
            </a:r>
            <a:r>
              <a:rPr lang="en-US" sz="3600" b="1" i="0" u="none" strike="noStrike" baseline="0" dirty="0">
                <a:solidFill>
                  <a:srgbClr val="00004A"/>
                </a:solidFill>
                <a:latin typeface="Gilroy-Bold"/>
              </a:rPr>
              <a:t> del </a:t>
            </a:r>
            <a:r>
              <a:rPr lang="en-US" sz="3600" b="1" i="0" u="none" strike="noStrike" baseline="0" dirty="0" err="1">
                <a:solidFill>
                  <a:srgbClr val="00004A"/>
                </a:solidFill>
                <a:latin typeface="Gilroy-Bold"/>
              </a:rPr>
              <a:t>paciente</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513233"/>
            <a:ext cx="13405452" cy="521207"/>
          </a:xfrm>
        </p:spPr>
        <p:txBody>
          <a:bodyPr/>
          <a:lstStyle/>
          <a:p>
            <a:r>
              <a:rPr lang="en-US" dirty="0" err="1"/>
              <a:t>Reserva</a:t>
            </a:r>
            <a:r>
              <a:rPr lang="en-US" dirty="0"/>
              <a:t> </a:t>
            </a:r>
            <a:r>
              <a:rPr lang="en-US" dirty="0" err="1"/>
              <a:t>limitada</a:t>
            </a:r>
            <a:r>
              <a:rPr lang="en-US" dirty="0"/>
              <a:t> de </a:t>
            </a:r>
            <a:r>
              <a:rPr lang="en-US" dirty="0" err="1"/>
              <a:t>oxígeno</a:t>
            </a: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86971" y="3097932"/>
            <a:ext cx="7287633" cy="134699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La </a:t>
            </a:r>
            <a:r>
              <a:rPr lang="en-US" sz="4000" dirty="0" err="1">
                <a:solidFill>
                  <a:srgbClr val="001131"/>
                </a:solidFill>
                <a:latin typeface="Gilroy-Regular"/>
              </a:rPr>
              <a:t>insuficiencia</a:t>
            </a:r>
            <a:r>
              <a:rPr lang="en-US" sz="4000" dirty="0">
                <a:solidFill>
                  <a:srgbClr val="001131"/>
                </a:solidFill>
                <a:latin typeface="Gilroy-Regular"/>
              </a:rPr>
              <a:t> </a:t>
            </a:r>
            <a:r>
              <a:rPr lang="en-US" sz="4000" dirty="0" err="1">
                <a:solidFill>
                  <a:srgbClr val="001131"/>
                </a:solidFill>
                <a:latin typeface="Gilroy-Regular"/>
              </a:rPr>
              <a:t>cardiaca</a:t>
            </a:r>
            <a:r>
              <a:rPr lang="en-US" sz="4000" dirty="0">
                <a:solidFill>
                  <a:srgbClr val="001131"/>
                </a:solidFill>
                <a:latin typeface="Gilroy-Regular"/>
              </a:rPr>
              <a:t> </a:t>
            </a:r>
            <a:r>
              <a:rPr lang="en-US" sz="4000" dirty="0" err="1">
                <a:solidFill>
                  <a:srgbClr val="001131"/>
                </a:solidFill>
                <a:latin typeface="Gilroy-Regular"/>
              </a:rPr>
              <a:t>congestiva</a:t>
            </a:r>
            <a:r>
              <a:rPr lang="en-US" sz="4000" dirty="0">
                <a:solidFill>
                  <a:srgbClr val="001131"/>
                </a:solidFill>
                <a:latin typeface="Gilroy-Regular"/>
              </a:rPr>
              <a:t> (ICC)</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0" y="4823460"/>
            <a:ext cx="7315200" cy="898867"/>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La enfermedad pulmonar obstructiva crónica (EPOC)</a:t>
            </a:r>
          </a:p>
        </p:txBody>
      </p:sp>
    </p:spTree>
    <p:extLst>
      <p:ext uri="{BB962C8B-B14F-4D97-AF65-F5344CB8AC3E}">
        <p14:creationId xmlns:p14="http://schemas.microsoft.com/office/powerpoint/2010/main" val="4159349148"/>
      </p:ext>
    </p:extLst>
  </p:cSld>
  <p:clrMapOvr>
    <a:masterClrMapping/>
  </p:clrMapOvr>
</p:sld>
</file>

<file path=ppt/theme/theme1.xml><?xml version="1.0" encoding="utf-8"?>
<a:theme xmlns:a="http://schemas.openxmlformats.org/drawingml/2006/main" name="Vyaire Brand Refresh Jan 2021_v04">
  <a:themeElements>
    <a:clrScheme name="Vyaire Color Palette ">
      <a:dk1>
        <a:srgbClr val="2C2B94"/>
      </a:dk1>
      <a:lt1>
        <a:srgbClr val="FFFFFF"/>
      </a:lt1>
      <a:dk2>
        <a:srgbClr val="A7A9AC"/>
      </a:dk2>
      <a:lt2>
        <a:srgbClr val="BCBEC0"/>
      </a:lt2>
      <a:accent1>
        <a:srgbClr val="636569"/>
      </a:accent1>
      <a:accent2>
        <a:srgbClr val="EA0029"/>
      </a:accent2>
      <a:accent3>
        <a:srgbClr val="2C2B94"/>
      </a:accent3>
      <a:accent4>
        <a:srgbClr val="A7A9AC"/>
      </a:accent4>
      <a:accent5>
        <a:srgbClr val="982324"/>
      </a:accent5>
      <a:accent6>
        <a:srgbClr val="130F32"/>
      </a:accent6>
      <a:hlink>
        <a:srgbClr val="F1F2F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Vyaire Department Forms" ma:contentTypeID="0x0101004DA082638FFE584A957756C19F5BAF930012631B0B92E8AD4D9AC105A348DE7363" ma:contentTypeVersion="" ma:contentTypeDescription="" ma:contentTypeScope="" ma:versionID="b89e783e14f2f9a586723445403751bb">
  <xsd:schema xmlns:xsd="http://www.w3.org/2001/XMLSchema" xmlns:xs="http://www.w3.org/2001/XMLSchema" xmlns:p="http://schemas.microsoft.com/office/2006/metadata/properties" xmlns:ns2="7ed94b5b-1882-46fe-9106-de467aea5556" xmlns:ns3="f59eac51-2399-43d4-8eb1-a5541cca5b22" xmlns:ns4="1495a946-f05e-41c3-bba2-443196eff081" targetNamespace="http://schemas.microsoft.com/office/2006/metadata/properties" ma:root="true" ma:fieldsID="d907df139abec5702553f89d52568c55" ns2:_="" ns3:_="" ns4:_="">
    <xsd:import namespace="7ed94b5b-1882-46fe-9106-de467aea5556"/>
    <xsd:import namespace="f59eac51-2399-43d4-8eb1-a5541cca5b22"/>
    <xsd:import namespace="1495a946-f05e-41c3-bba2-443196eff081"/>
    <xsd:element name="properties">
      <xsd:complexType>
        <xsd:sequence>
          <xsd:element name="documentManagement">
            <xsd:complexType>
              <xsd:all>
                <xsd:element ref="ns2:doctype" minOccurs="0"/>
                <xsd:element ref="ns2:docyear" minOccurs="0"/>
                <xsd:element ref="ns3:MediaServiceMetadata" minOccurs="0"/>
                <xsd:element ref="ns3:MediaServiceFastMetadata"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94b5b-1882-46fe-9106-de467aea5556" elementFormDefault="qualified">
    <xsd:import namespace="http://schemas.microsoft.com/office/2006/documentManagement/types"/>
    <xsd:import namespace="http://schemas.microsoft.com/office/infopath/2007/PartnerControls"/>
    <xsd:element name="doctype" ma:index="8" nillable="true" ma:displayName="Document Type" ma:default="General" ma:format="Dropdown" ma:internalName="doctype">
      <xsd:simpleType>
        <xsd:restriction base="dms:Choice">
          <xsd:enumeration value="General"/>
          <xsd:enumeration value="Training"/>
        </xsd:restriction>
      </xsd:simpleType>
    </xsd:element>
    <xsd:element name="docyear" ma:index="9" nillable="true" ma:displayName="Document Year" ma:default="2017" ma:format="Dropdown" ma:internalName="docyear">
      <xsd:simpleType>
        <xsd:restriction base="dms:Choice">
          <xsd:enumeration value="2017"/>
          <xsd:enumeration value="2016"/>
          <xsd:enumeration value="2018"/>
        </xsd:restriction>
      </xsd:simpleType>
    </xsd:element>
  </xsd:schema>
  <xsd:schema xmlns:xsd="http://www.w3.org/2001/XMLSchema" xmlns:xs="http://www.w3.org/2001/XMLSchema" xmlns:dms="http://schemas.microsoft.com/office/2006/documentManagement/types" xmlns:pc="http://schemas.microsoft.com/office/infopath/2007/PartnerControls" targetNamespace="f59eac51-2399-43d4-8eb1-a5541cca5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95a946-f05e-41c3-bba2-443196eff081"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year xmlns="7ed94b5b-1882-46fe-9106-de467aea5556">2017</docyear>
    <doctype xmlns="7ed94b5b-1882-46fe-9106-de467aea5556">General</doctype>
  </documentManagement>
</p:properties>
</file>

<file path=customXml/itemProps1.xml><?xml version="1.0" encoding="utf-8"?>
<ds:datastoreItem xmlns:ds="http://schemas.openxmlformats.org/officeDocument/2006/customXml" ds:itemID="{1770D111-3A1B-4FF3-A227-DA17A5A735E9}">
  <ds:schemaRefs>
    <ds:schemaRef ds:uri="1495a946-f05e-41c3-bba2-443196eff081"/>
    <ds:schemaRef ds:uri="7ed94b5b-1882-46fe-9106-de467aea5556"/>
    <ds:schemaRef ds:uri="f59eac51-2399-43d4-8eb1-a5541cca5b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9A66F3-C883-4BEA-A6C9-1587C14A30AD}">
  <ds:schemaRefs>
    <ds:schemaRef ds:uri="http://schemas.microsoft.com/sharepoint/v3/contenttype/forms"/>
  </ds:schemaRefs>
</ds:datastoreItem>
</file>

<file path=customXml/itemProps3.xml><?xml version="1.0" encoding="utf-8"?>
<ds:datastoreItem xmlns:ds="http://schemas.openxmlformats.org/officeDocument/2006/customXml" ds:itemID="{DF91E5E6-7778-4131-9912-73041D398234}">
  <ds:schemaRefs>
    <ds:schemaRef ds:uri="7ed94b5b-1882-46fe-9106-de467aea555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6766</TotalTime>
  <Words>3112</Words>
  <Application>Microsoft Office PowerPoint</Application>
  <PresentationFormat>Custom</PresentationFormat>
  <Paragraphs>262</Paragraphs>
  <Slides>50</Slides>
  <Notes>44</Notes>
  <HiddenSlides>11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Calibri</vt:lpstr>
      <vt:lpstr>Gilroy-Bold</vt:lpstr>
      <vt:lpstr>Gilroy-MediumItalic</vt:lpstr>
      <vt:lpstr>Gilroy-Regular</vt:lpstr>
      <vt:lpstr>Gilroy-RegularItalic</vt:lpstr>
      <vt:lpstr>Times New Roman</vt:lpstr>
      <vt:lpstr>Wingdings</vt:lpstr>
      <vt:lpstr>Vyaire Brand Refresh Jan 2021_v04</vt:lpstr>
      <vt:lpstr>SESIÓN CLÍNICA </vt:lpstr>
      <vt:lpstr>Protocolo de uso del dispositivo SuperNO2VA de presión positiva en vía aérea</vt:lpstr>
      <vt:lpstr>Introducción </vt:lpstr>
      <vt:lpstr>Introducción </vt:lpstr>
      <vt:lpstr>Introducción </vt:lpstr>
      <vt:lpstr>Factores de riesgo : Comorbilidades del paciente </vt:lpstr>
      <vt:lpstr>Factores de riesgo : Comorbilidades del paciente </vt:lpstr>
      <vt:lpstr>PowerPoint Presentation</vt:lpstr>
      <vt:lpstr>Factores de riesgo : Comorbilidades del paciente </vt:lpstr>
      <vt:lpstr>Factores de riesgo : Comorbilidades del paciente </vt:lpstr>
      <vt:lpstr>Factores de riesgo : Comorbilidades del paciente </vt:lpstr>
      <vt:lpstr>Factores de riesgo : Comorbilidades del paciente </vt:lpstr>
      <vt:lpstr>Factores de riesgo : Comorbilidades del paciente </vt:lpstr>
      <vt:lpstr>Factores de riesgo : Procedimientos de alto riesgo </vt:lpstr>
      <vt:lpstr>Factores de riesgo : Procedimientos de alto riesgo </vt:lpstr>
      <vt:lpstr>Factores de riesgo : Procedimientos de alto riesgo </vt:lpstr>
      <vt:lpstr>Los objetivos necesarios para abordar el compromiso respiratorio  </vt:lpstr>
      <vt:lpstr>Los objetivos necesarios para abordar el compromiso respiratorio  </vt:lpstr>
      <vt:lpstr>Los objetivos necesarios para abordar el compromiso respiratorio  </vt:lpstr>
      <vt:lpstr>Los objetivos necesarios para abordar el compromiso respiratorio  </vt:lpstr>
      <vt:lpstr>Objetivos necesarios para abordar el posible compromiso respiratorio  </vt:lpstr>
      <vt:lpstr>PowerPoint Presentation</vt:lpstr>
      <vt:lpstr>PowerPoint Presentation</vt:lpstr>
      <vt:lpstr>PowerPoint Presentation</vt:lpstr>
      <vt:lpstr>La solución óptima: El dispositivo SuperNO2VA™ Et   </vt:lpstr>
      <vt:lpstr>La solución óptima: El dispositivo SuperNO2VA™ Et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La solución óptima: El dispositivo SuperNO2VA™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maryoconnell@yahoo.com</dc:creator>
  <cp:lastModifiedBy>Gasco Torralba, Helga</cp:lastModifiedBy>
  <cp:revision>72</cp:revision>
  <dcterms:modified xsi:type="dcterms:W3CDTF">2023-05-24T21:01:50Z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0x0101004DA082638FFE584A957756C19F5BAF930012631B0B92E8AD4D9AC105A348DE7363</vt:lpwstr>
  </property>
</Properties>
</file>