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0"/>
  </p:notesMasterIdLst>
  <p:sldIdLst>
    <p:sldId id="258" r:id="rId5"/>
    <p:sldId id="380" r:id="rId6"/>
    <p:sldId id="266" r:id="rId7"/>
    <p:sldId id="297" r:id="rId8"/>
    <p:sldId id="302" r:id="rId9"/>
    <p:sldId id="348" r:id="rId10"/>
    <p:sldId id="298" r:id="rId11"/>
    <p:sldId id="349" r:id="rId12"/>
    <p:sldId id="275" r:id="rId13"/>
    <p:sldId id="379" r:id="rId14"/>
    <p:sldId id="345" r:id="rId15"/>
    <p:sldId id="376" r:id="rId16"/>
    <p:sldId id="346" r:id="rId17"/>
    <p:sldId id="377" r:id="rId18"/>
    <p:sldId id="344" r:id="rId19"/>
    <p:sldId id="352" r:id="rId20"/>
    <p:sldId id="290" r:id="rId21"/>
    <p:sldId id="378" r:id="rId22"/>
    <p:sldId id="267" r:id="rId23"/>
    <p:sldId id="342" r:id="rId24"/>
    <p:sldId id="385" r:id="rId25"/>
    <p:sldId id="336" r:id="rId26"/>
    <p:sldId id="337" r:id="rId27"/>
    <p:sldId id="370" r:id="rId28"/>
    <p:sldId id="386" r:id="rId29"/>
    <p:sldId id="341" r:id="rId30"/>
    <p:sldId id="366" r:id="rId31"/>
    <p:sldId id="350" r:id="rId32"/>
    <p:sldId id="351" r:id="rId33"/>
    <p:sldId id="363" r:id="rId34"/>
    <p:sldId id="381" r:id="rId35"/>
    <p:sldId id="294" r:id="rId36"/>
    <p:sldId id="362" r:id="rId37"/>
    <p:sldId id="360" r:id="rId38"/>
    <p:sldId id="296" r:id="rId39"/>
    <p:sldId id="295" r:id="rId40"/>
    <p:sldId id="367" r:id="rId41"/>
    <p:sldId id="369" r:id="rId42"/>
    <p:sldId id="372" r:id="rId43"/>
    <p:sldId id="373" r:id="rId44"/>
    <p:sldId id="371" r:id="rId45"/>
    <p:sldId id="375" r:id="rId46"/>
    <p:sldId id="343" r:id="rId47"/>
    <p:sldId id="353" r:id="rId48"/>
    <p:sldId id="354" r:id="rId49"/>
    <p:sldId id="359" r:id="rId50"/>
    <p:sldId id="355" r:id="rId51"/>
    <p:sldId id="356" r:id="rId52"/>
    <p:sldId id="358" r:id="rId53"/>
    <p:sldId id="316" r:id="rId54"/>
    <p:sldId id="338" r:id="rId55"/>
    <p:sldId id="383" r:id="rId56"/>
    <p:sldId id="365" r:id="rId57"/>
    <p:sldId id="382" r:id="rId58"/>
    <p:sldId id="261" r:id="rId59"/>
  </p:sldIdLst>
  <p:sldSz cx="14630400" cy="8229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4" userDrawn="1">
          <p15:clr>
            <a:srgbClr val="A4A3A4"/>
          </p15:clr>
        </p15:guide>
        <p15:guide id="2" pos="367" userDrawn="1">
          <p15:clr>
            <a:srgbClr val="A4A3A4"/>
          </p15:clr>
        </p15:guide>
        <p15:guide id="3" orient="horz" pos="528" userDrawn="1">
          <p15:clr>
            <a:srgbClr val="A4A3A4"/>
          </p15:clr>
        </p15:guide>
        <p15:guide id="4" pos="4608" userDrawn="1">
          <p15:clr>
            <a:srgbClr val="A4A3A4"/>
          </p15:clr>
        </p15:guide>
        <p15:guide id="5" pos="8849" userDrawn="1">
          <p15:clr>
            <a:srgbClr val="A4A3A4"/>
          </p15:clr>
        </p15:guide>
        <p15:guide id="6" orient="horz" pos="2637" userDrawn="1">
          <p15:clr>
            <a:srgbClr val="A4A3A4"/>
          </p15:clr>
        </p15:guide>
        <p15:guide id="7" pos="578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gryAoV46ry5woHN5Bza5Oftvhw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A41"/>
    <a:srgbClr val="130F32"/>
    <a:srgbClr val="1F1650"/>
    <a:srgbClr val="16164A"/>
    <a:srgbClr val="7F7F7F"/>
    <a:srgbClr val="BFBFBF"/>
    <a:srgbClr val="F2F2F2"/>
    <a:srgbClr val="2C2B94"/>
    <a:srgbClr val="4BB2FF"/>
    <a:srgbClr val="7721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ADE8E-FE36-45CE-ACC0-D8841A75CBCC}" v="1" dt="2023-08-02T11:18:52.276"/>
  </p1510:revLst>
</p1510:revInfo>
</file>

<file path=ppt/tableStyles.xml><?xml version="1.0" encoding="utf-8"?>
<a:tblStyleLst xmlns:a="http://schemas.openxmlformats.org/drawingml/2006/main" def="{52FCFDBF-701B-4346-B3A5-515AF2146754}">
  <a:tblStyle styleId="{52FCFDBF-701B-4346-B3A5-515AF2146754}"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825" autoAdjust="0"/>
  </p:normalViewPr>
  <p:slideViewPr>
    <p:cSldViewPr snapToGrid="0">
      <p:cViewPr varScale="1">
        <p:scale>
          <a:sx n="66" d="100"/>
          <a:sy n="66" d="100"/>
        </p:scale>
        <p:origin x="778" y="58"/>
      </p:cViewPr>
      <p:guideLst>
        <p:guide orient="horz" pos="1594"/>
        <p:guide pos="367"/>
        <p:guide orient="horz" pos="528"/>
        <p:guide pos="4608"/>
        <p:guide pos="8849"/>
        <p:guide orient="horz" pos="2637"/>
        <p:guide pos="5787"/>
      </p:guideLst>
    </p:cSldViewPr>
  </p:slideViewPr>
  <p:notesTextViewPr>
    <p:cViewPr>
      <p:scale>
        <a:sx n="3" d="2"/>
        <a:sy n="3" d="2"/>
      </p:scale>
      <p:origin x="0" y="0"/>
    </p:cViewPr>
  </p:notesTextViewPr>
  <p:sorterViewPr>
    <p:cViewPr>
      <p:scale>
        <a:sx n="90" d="100"/>
        <a:sy n="90" d="100"/>
      </p:scale>
      <p:origin x="0" y="-15672"/>
    </p:cViewPr>
  </p:sorterViewPr>
  <p:notesViewPr>
    <p:cSldViewPr snapToGrid="0" showGuides="1">
      <p:cViewPr varScale="1">
        <p:scale>
          <a:sx n="85" d="100"/>
          <a:sy n="85" d="100"/>
        </p:scale>
        <p:origin x="38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84"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79"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8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ga Gasco Torralba" userId="ab75db6a-f95e-44ad-8fad-bdc299b1b8a4" providerId="ADAL" clId="{301ADE8E-FE36-45CE-ACC0-D8841A75CBCC}"/>
    <pc:docChg chg="modSld">
      <pc:chgData name="Helga Gasco Torralba" userId="ab75db6a-f95e-44ad-8fad-bdc299b1b8a4" providerId="ADAL" clId="{301ADE8E-FE36-45CE-ACC0-D8841A75CBCC}" dt="2023-08-02T11:18:52.276" v="0" actId="164"/>
      <pc:docMkLst>
        <pc:docMk/>
      </pc:docMkLst>
      <pc:sldChg chg="addSp modSp">
        <pc:chgData name="Helga Gasco Torralba" userId="ab75db6a-f95e-44ad-8fad-bdc299b1b8a4" providerId="ADAL" clId="{301ADE8E-FE36-45CE-ACC0-D8841A75CBCC}" dt="2023-08-02T11:18:52.276" v="0" actId="164"/>
        <pc:sldMkLst>
          <pc:docMk/>
          <pc:sldMk cId="2195271961" sldId="294"/>
        </pc:sldMkLst>
        <pc:spChg chg="mod">
          <ac:chgData name="Helga Gasco Torralba" userId="ab75db6a-f95e-44ad-8fad-bdc299b1b8a4" providerId="ADAL" clId="{301ADE8E-FE36-45CE-ACC0-D8841A75CBCC}" dt="2023-08-02T11:18:52.276" v="0" actId="164"/>
          <ac:spMkLst>
            <pc:docMk/>
            <pc:sldMk cId="2195271961" sldId="294"/>
            <ac:spMk id="13" creationId="{45B66DD1-C86B-421D-8121-DD6A55D2AA38}"/>
          </ac:spMkLst>
        </pc:spChg>
        <pc:grpChg chg="add mod">
          <ac:chgData name="Helga Gasco Torralba" userId="ab75db6a-f95e-44ad-8fad-bdc299b1b8a4" providerId="ADAL" clId="{301ADE8E-FE36-45CE-ACC0-D8841A75CBCC}" dt="2023-08-02T11:18:52.276" v="0" actId="164"/>
          <ac:grpSpMkLst>
            <pc:docMk/>
            <pc:sldMk cId="2195271961" sldId="294"/>
            <ac:grpSpMk id="4" creationId="{5219B077-082A-6D76-9BA2-F19FB90FF11A}"/>
          </ac:grpSpMkLst>
        </pc:grpChg>
        <pc:picChg chg="mod">
          <ac:chgData name="Helga Gasco Torralba" userId="ab75db6a-f95e-44ad-8fad-bdc299b1b8a4" providerId="ADAL" clId="{301ADE8E-FE36-45CE-ACC0-D8841A75CBCC}" dt="2023-08-02T11:18:52.276" v="0" actId="164"/>
          <ac:picMkLst>
            <pc:docMk/>
            <pc:sldMk cId="2195271961" sldId="294"/>
            <ac:picMk id="31" creationId="{46709810-C55B-417E-BFC0-D20D3BCCE4D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59F04-176B-427C-BB52-99C33B94752C}" type="doc">
      <dgm:prSet loTypeId="urn:microsoft.com/office/officeart/2005/8/layout/pyramid1" loCatId="pyramid" qsTypeId="urn:microsoft.com/office/officeart/2005/8/quickstyle/3d3" qsCatId="3D" csTypeId="urn:microsoft.com/office/officeart/2005/8/colors/accent5_3" csCatId="accent5" phldr="1"/>
      <dgm:spPr/>
    </dgm:pt>
    <dgm:pt modelId="{BC967433-C6CA-4A82-9DD0-3F9741DFF56A}">
      <dgm:prSet phldrT="[Text]" custT="1">
        <dgm:style>
          <a:lnRef idx="0">
            <a:scrgbClr r="0" g="0" b="0"/>
          </a:lnRef>
          <a:fillRef idx="0">
            <a:scrgbClr r="0" g="0" b="0"/>
          </a:fillRef>
          <a:effectRef idx="0">
            <a:scrgbClr r="0" g="0" b="0"/>
          </a:effectRef>
          <a:fontRef idx="minor">
            <a:schemeClr val="lt1"/>
          </a:fontRef>
        </dgm:style>
      </dgm:prSet>
      <dgm:spPr>
        <a:solidFill>
          <a:srgbClr val="FF0000"/>
        </a:solidFill>
        <a:ln>
          <a:noFill/>
        </a:ln>
        <a:scene3d>
          <a:camera prst="orthographicFront"/>
          <a:lightRig rig="threePt" dir="t"/>
        </a:scene3d>
        <a:sp3d>
          <a:bevelT prst="angle"/>
        </a:sp3d>
      </dgm:spPr>
      <dgm:t>
        <a:bodyPr rtlCol="0" anchor="ctr"/>
        <a:lstStyle/>
        <a:p>
          <a:pPr marR="0" algn="ctr" rtl="0">
            <a:lnSpc>
              <a:spcPct val="100000"/>
            </a:lnSpc>
            <a:spcBef>
              <a:spcPts val="0"/>
            </a:spcBef>
            <a:spcAft>
              <a:spcPts val="0"/>
            </a:spcAft>
            <a:buClr>
              <a:srgbClr val="000000"/>
            </a:buClr>
            <a:buFont typeface="Arial"/>
          </a:pPr>
          <a:r>
            <a:rPr lang="de-DE" sz="1400" b="1" i="0" u="none" strike="noStrike" cap="none" dirty="0">
              <a:solidFill>
                <a:schemeClr val="lt1"/>
              </a:solidFill>
              <a:latin typeface="Calibri" panose="020F0502020204030204" pitchFamily="34" charset="0"/>
              <a:ea typeface="+mn-ea"/>
              <a:cs typeface="Calibri" panose="020F0502020204030204" pitchFamily="34" charset="0"/>
              <a:sym typeface="Arial"/>
            </a:rPr>
            <a:t>High Risk </a:t>
          </a:r>
        </a:p>
        <a:p>
          <a:pPr marR="0" algn="ctr" rtl="0">
            <a:lnSpc>
              <a:spcPct val="100000"/>
            </a:lnSpc>
            <a:spcBef>
              <a:spcPts val="0"/>
            </a:spcBef>
            <a:spcAft>
              <a:spcPts val="0"/>
            </a:spcAft>
            <a:buClr>
              <a:srgbClr val="000000"/>
            </a:buClr>
            <a:buFont typeface="Arial"/>
          </a:pPr>
          <a:r>
            <a:rPr lang="de-DE" sz="1400" b="1" i="0" u="none" strike="noStrike" cap="none" dirty="0">
              <a:solidFill>
                <a:schemeClr val="lt1"/>
              </a:solidFill>
              <a:latin typeface="Calibri" panose="020F0502020204030204" pitchFamily="34" charset="0"/>
              <a:ea typeface="+mn-ea"/>
              <a:cs typeface="Calibri" panose="020F0502020204030204" pitchFamily="34" charset="0"/>
              <a:sym typeface="Arial"/>
            </a:rPr>
            <a:t>Patients</a:t>
          </a:r>
        </a:p>
      </dgm:t>
    </dgm:pt>
    <dgm:pt modelId="{9968BD31-E4E3-427F-A89E-FDB42E4D96E4}" type="parTrans" cxnId="{83D354E6-2352-490D-8C68-35C79F241064}">
      <dgm:prSet/>
      <dgm:spPr/>
      <dgm:t>
        <a:bodyPr/>
        <a:lstStyle/>
        <a:p>
          <a:endParaRPr lang="de-DE" sz="1400">
            <a:latin typeface="Calibri" panose="020F0502020204030204" pitchFamily="34" charset="0"/>
            <a:cs typeface="Calibri" panose="020F0502020204030204" pitchFamily="34" charset="0"/>
          </a:endParaRPr>
        </a:p>
      </dgm:t>
    </dgm:pt>
    <dgm:pt modelId="{7CA5641B-0DFA-49CD-BD96-DA65DF8BA316}" type="sibTrans" cxnId="{83D354E6-2352-490D-8C68-35C79F241064}">
      <dgm:prSet/>
      <dgm:spPr/>
      <dgm:t>
        <a:bodyPr/>
        <a:lstStyle/>
        <a:p>
          <a:endParaRPr lang="de-DE" sz="1400">
            <a:latin typeface="Calibri" panose="020F0502020204030204" pitchFamily="34" charset="0"/>
            <a:cs typeface="Calibri" panose="020F0502020204030204" pitchFamily="34" charset="0"/>
          </a:endParaRPr>
        </a:p>
      </dgm:t>
    </dgm:pt>
    <dgm:pt modelId="{4B2B4DD9-BE76-4B9C-B140-5E98414657B8}">
      <dgm:prSet phldrT="[Text]" custT="1"/>
      <dgm:spPr>
        <a:solidFill>
          <a:srgbClr val="FFC000"/>
        </a:solidFill>
        <a:scene3d>
          <a:camera prst="orthographicFront">
            <a:rot lat="0" lon="0" rev="0"/>
          </a:camera>
          <a:lightRig rig="contrasting" dir="t">
            <a:rot lat="0" lon="0" rev="1200000"/>
          </a:lightRig>
        </a:scene3d>
        <a:sp3d contourW="19050" prstMaterial="metal">
          <a:bevelT prst="angle"/>
          <a:bevelB w="165100" h="254000"/>
        </a:sp3d>
      </dgm:spPr>
      <dgm:t>
        <a:bodyPr/>
        <a:lstStyle/>
        <a:p>
          <a:r>
            <a:rPr lang="de-DE" sz="1400" b="1" dirty="0">
              <a:solidFill>
                <a:schemeClr val="bg1"/>
              </a:solidFill>
              <a:latin typeface="Calibri" panose="020F0502020204030204" pitchFamily="34" charset="0"/>
              <a:cs typeface="Calibri" panose="020F0502020204030204" pitchFamily="34" charset="0"/>
            </a:rPr>
            <a:t>Mid Risk Patients</a:t>
          </a:r>
        </a:p>
      </dgm:t>
    </dgm:pt>
    <dgm:pt modelId="{8850151D-2230-4F98-AD7E-F88865004981}" type="parTrans" cxnId="{326DEA6E-11BB-4D26-A3AE-F9287F434683}">
      <dgm:prSet/>
      <dgm:spPr/>
      <dgm:t>
        <a:bodyPr/>
        <a:lstStyle/>
        <a:p>
          <a:endParaRPr lang="de-DE" sz="1400">
            <a:latin typeface="Calibri" panose="020F0502020204030204" pitchFamily="34" charset="0"/>
            <a:cs typeface="Calibri" panose="020F0502020204030204" pitchFamily="34" charset="0"/>
          </a:endParaRPr>
        </a:p>
      </dgm:t>
    </dgm:pt>
    <dgm:pt modelId="{EE60BAAB-38C9-463D-A709-126BB4DA0DA7}" type="sibTrans" cxnId="{326DEA6E-11BB-4D26-A3AE-F9287F434683}">
      <dgm:prSet/>
      <dgm:spPr/>
      <dgm:t>
        <a:bodyPr/>
        <a:lstStyle/>
        <a:p>
          <a:endParaRPr lang="de-DE" sz="1400">
            <a:latin typeface="Calibri" panose="020F0502020204030204" pitchFamily="34" charset="0"/>
            <a:cs typeface="Calibri" panose="020F0502020204030204" pitchFamily="34" charset="0"/>
          </a:endParaRPr>
        </a:p>
      </dgm:t>
    </dgm:pt>
    <dgm:pt modelId="{F7769CEC-4D15-45B5-B6A1-8EB522546810}">
      <dgm:prSet phldrT="[Text]" custT="1"/>
      <dgm:spPr>
        <a:solidFill>
          <a:srgbClr val="00B050"/>
        </a:solidFill>
        <a:scene3d>
          <a:camera prst="orthographicFront">
            <a:rot lat="0" lon="0" rev="0"/>
          </a:camera>
          <a:lightRig rig="contrasting" dir="t">
            <a:rot lat="0" lon="0" rev="1200000"/>
          </a:lightRig>
        </a:scene3d>
        <a:sp3d contourW="19050" prstMaterial="metal">
          <a:bevelT w="88900" h="203200" prst="angle"/>
          <a:bevelB w="165100" h="254000"/>
        </a:sp3d>
      </dgm:spPr>
      <dgm:t>
        <a:bodyPr/>
        <a:lstStyle/>
        <a:p>
          <a:r>
            <a:rPr lang="de-DE" sz="1400" b="1" dirty="0">
              <a:solidFill>
                <a:schemeClr val="bg1"/>
              </a:solidFill>
              <a:latin typeface="Calibri" panose="020F0502020204030204" pitchFamily="34" charset="0"/>
              <a:cs typeface="Calibri" panose="020F0502020204030204" pitchFamily="34" charset="0"/>
            </a:rPr>
            <a:t>Low Risk Patients</a:t>
          </a:r>
        </a:p>
      </dgm:t>
    </dgm:pt>
    <dgm:pt modelId="{90938941-9D52-4AD3-B836-6F350960A2B4}" type="parTrans" cxnId="{68F43E6B-0398-4B32-BA4B-28A6324B42E6}">
      <dgm:prSet/>
      <dgm:spPr/>
      <dgm:t>
        <a:bodyPr/>
        <a:lstStyle/>
        <a:p>
          <a:endParaRPr lang="de-DE" sz="1400">
            <a:latin typeface="Calibri" panose="020F0502020204030204" pitchFamily="34" charset="0"/>
            <a:cs typeface="Calibri" panose="020F0502020204030204" pitchFamily="34" charset="0"/>
          </a:endParaRPr>
        </a:p>
      </dgm:t>
    </dgm:pt>
    <dgm:pt modelId="{C6EBA178-3835-45DA-A854-0850CF574C75}" type="sibTrans" cxnId="{68F43E6B-0398-4B32-BA4B-28A6324B42E6}">
      <dgm:prSet/>
      <dgm:spPr/>
      <dgm:t>
        <a:bodyPr/>
        <a:lstStyle/>
        <a:p>
          <a:endParaRPr lang="de-DE" sz="1400">
            <a:latin typeface="Calibri" panose="020F0502020204030204" pitchFamily="34" charset="0"/>
            <a:cs typeface="Calibri" panose="020F0502020204030204" pitchFamily="34" charset="0"/>
          </a:endParaRPr>
        </a:p>
      </dgm:t>
    </dgm:pt>
    <dgm:pt modelId="{7A6F256D-FAA9-44BE-BD08-4CCF58FFA4D2}" type="pres">
      <dgm:prSet presAssocID="{BCE59F04-176B-427C-BB52-99C33B94752C}" presName="Name0" presStyleCnt="0">
        <dgm:presLayoutVars>
          <dgm:dir/>
          <dgm:animLvl val="lvl"/>
          <dgm:resizeHandles val="exact"/>
        </dgm:presLayoutVars>
      </dgm:prSet>
      <dgm:spPr/>
    </dgm:pt>
    <dgm:pt modelId="{567B1308-A376-442C-B8CD-EF5BBAC28508}" type="pres">
      <dgm:prSet presAssocID="{BC967433-C6CA-4A82-9DD0-3F9741DFF56A}" presName="Name8" presStyleCnt="0"/>
      <dgm:spPr/>
    </dgm:pt>
    <dgm:pt modelId="{A654F42D-310B-487D-806E-38A2F8E31923}" type="pres">
      <dgm:prSet presAssocID="{BC967433-C6CA-4A82-9DD0-3F9741DFF56A}" presName="level" presStyleLbl="node1" presStyleIdx="0" presStyleCnt="3">
        <dgm:presLayoutVars>
          <dgm:chMax val="1"/>
          <dgm:bulletEnabled val="1"/>
        </dgm:presLayoutVars>
      </dgm:prSet>
      <dgm:spPr>
        <a:xfrm>
          <a:off x="2231571" y="0"/>
          <a:ext cx="2231571" cy="1592067"/>
        </a:xfrm>
        <a:prstGeom prst="trapezoid">
          <a:avLst>
            <a:gd name="adj" fmla="val 70084"/>
          </a:avLst>
        </a:prstGeom>
      </dgm:spPr>
    </dgm:pt>
    <dgm:pt modelId="{6F91EB1B-39BA-4CAC-A013-B9B38C2C64C4}" type="pres">
      <dgm:prSet presAssocID="{BC967433-C6CA-4A82-9DD0-3F9741DFF56A}" presName="levelTx" presStyleLbl="revTx" presStyleIdx="0" presStyleCnt="0">
        <dgm:presLayoutVars>
          <dgm:chMax val="1"/>
          <dgm:bulletEnabled val="1"/>
        </dgm:presLayoutVars>
      </dgm:prSet>
      <dgm:spPr/>
    </dgm:pt>
    <dgm:pt modelId="{21FC6D04-2A4A-4486-ADFA-31607AC88C46}" type="pres">
      <dgm:prSet presAssocID="{4B2B4DD9-BE76-4B9C-B140-5E98414657B8}" presName="Name8" presStyleCnt="0"/>
      <dgm:spPr/>
    </dgm:pt>
    <dgm:pt modelId="{F30FACD5-39EE-43B0-88E6-DB4683D3188A}" type="pres">
      <dgm:prSet presAssocID="{4B2B4DD9-BE76-4B9C-B140-5E98414657B8}" presName="level" presStyleLbl="node1" presStyleIdx="1" presStyleCnt="3">
        <dgm:presLayoutVars>
          <dgm:chMax val="1"/>
          <dgm:bulletEnabled val="1"/>
        </dgm:presLayoutVars>
      </dgm:prSet>
      <dgm:spPr/>
    </dgm:pt>
    <dgm:pt modelId="{7F51E9E6-7860-4151-91AC-AB1A74C6C397}" type="pres">
      <dgm:prSet presAssocID="{4B2B4DD9-BE76-4B9C-B140-5E98414657B8}" presName="levelTx" presStyleLbl="revTx" presStyleIdx="0" presStyleCnt="0">
        <dgm:presLayoutVars>
          <dgm:chMax val="1"/>
          <dgm:bulletEnabled val="1"/>
        </dgm:presLayoutVars>
      </dgm:prSet>
      <dgm:spPr/>
    </dgm:pt>
    <dgm:pt modelId="{F47463C1-4613-4F32-B9E7-62B72D67B95B}" type="pres">
      <dgm:prSet presAssocID="{F7769CEC-4D15-45B5-B6A1-8EB522546810}" presName="Name8" presStyleCnt="0"/>
      <dgm:spPr/>
    </dgm:pt>
    <dgm:pt modelId="{ACB1F52D-5395-4970-80AD-1B5F720DD2E4}" type="pres">
      <dgm:prSet presAssocID="{F7769CEC-4D15-45B5-B6A1-8EB522546810}" presName="level" presStyleLbl="node1" presStyleIdx="2" presStyleCnt="3">
        <dgm:presLayoutVars>
          <dgm:chMax val="1"/>
          <dgm:bulletEnabled val="1"/>
        </dgm:presLayoutVars>
      </dgm:prSet>
      <dgm:spPr/>
    </dgm:pt>
    <dgm:pt modelId="{38262E23-0CD0-4B0D-B3F6-39A24863EFA9}" type="pres">
      <dgm:prSet presAssocID="{F7769CEC-4D15-45B5-B6A1-8EB522546810}" presName="levelTx" presStyleLbl="revTx" presStyleIdx="0" presStyleCnt="0">
        <dgm:presLayoutVars>
          <dgm:chMax val="1"/>
          <dgm:bulletEnabled val="1"/>
        </dgm:presLayoutVars>
      </dgm:prSet>
      <dgm:spPr/>
    </dgm:pt>
  </dgm:ptLst>
  <dgm:cxnLst>
    <dgm:cxn modelId="{59379013-FAA5-47A3-B2FE-5B4122953DAC}" type="presOf" srcId="{BC967433-C6CA-4A82-9DD0-3F9741DFF56A}" destId="{A654F42D-310B-487D-806E-38A2F8E31923}" srcOrd="0" destOrd="0" presId="urn:microsoft.com/office/officeart/2005/8/layout/pyramid1"/>
    <dgm:cxn modelId="{68F43E6B-0398-4B32-BA4B-28A6324B42E6}" srcId="{BCE59F04-176B-427C-BB52-99C33B94752C}" destId="{F7769CEC-4D15-45B5-B6A1-8EB522546810}" srcOrd="2" destOrd="0" parTransId="{90938941-9D52-4AD3-B836-6F350960A2B4}" sibTransId="{C6EBA178-3835-45DA-A854-0850CF574C75}"/>
    <dgm:cxn modelId="{326DEA6E-11BB-4D26-A3AE-F9287F434683}" srcId="{BCE59F04-176B-427C-BB52-99C33B94752C}" destId="{4B2B4DD9-BE76-4B9C-B140-5E98414657B8}" srcOrd="1" destOrd="0" parTransId="{8850151D-2230-4F98-AD7E-F88865004981}" sibTransId="{EE60BAAB-38C9-463D-A709-126BB4DA0DA7}"/>
    <dgm:cxn modelId="{46CDA84F-440F-4C43-91C3-C4FE92F25FC8}" type="presOf" srcId="{F7769CEC-4D15-45B5-B6A1-8EB522546810}" destId="{38262E23-0CD0-4B0D-B3F6-39A24863EFA9}" srcOrd="1" destOrd="0" presId="urn:microsoft.com/office/officeart/2005/8/layout/pyramid1"/>
    <dgm:cxn modelId="{02400E82-7955-43E3-8899-6B2F1E40F77A}" type="presOf" srcId="{4B2B4DD9-BE76-4B9C-B140-5E98414657B8}" destId="{7F51E9E6-7860-4151-91AC-AB1A74C6C397}" srcOrd="1" destOrd="0" presId="urn:microsoft.com/office/officeart/2005/8/layout/pyramid1"/>
    <dgm:cxn modelId="{9B44748D-9F5E-4DAD-BD37-4E2E5D6630CC}" type="presOf" srcId="{BC967433-C6CA-4A82-9DD0-3F9741DFF56A}" destId="{6F91EB1B-39BA-4CAC-A013-B9B38C2C64C4}" srcOrd="1" destOrd="0" presId="urn:microsoft.com/office/officeart/2005/8/layout/pyramid1"/>
    <dgm:cxn modelId="{E8BFA38E-33A2-4973-9B2C-1905908B572B}" type="presOf" srcId="{BCE59F04-176B-427C-BB52-99C33B94752C}" destId="{7A6F256D-FAA9-44BE-BD08-4CCF58FFA4D2}" srcOrd="0" destOrd="0" presId="urn:microsoft.com/office/officeart/2005/8/layout/pyramid1"/>
    <dgm:cxn modelId="{70EC28AF-51C7-4669-B9FE-742207CF0729}" type="presOf" srcId="{F7769CEC-4D15-45B5-B6A1-8EB522546810}" destId="{ACB1F52D-5395-4970-80AD-1B5F720DD2E4}" srcOrd="0" destOrd="0" presId="urn:microsoft.com/office/officeart/2005/8/layout/pyramid1"/>
    <dgm:cxn modelId="{83D354E6-2352-490D-8C68-35C79F241064}" srcId="{BCE59F04-176B-427C-BB52-99C33B94752C}" destId="{BC967433-C6CA-4A82-9DD0-3F9741DFF56A}" srcOrd="0" destOrd="0" parTransId="{9968BD31-E4E3-427F-A89E-FDB42E4D96E4}" sibTransId="{7CA5641B-0DFA-49CD-BD96-DA65DF8BA316}"/>
    <dgm:cxn modelId="{CF5EA2FA-AC24-4A5F-B81F-84514D42C022}" type="presOf" srcId="{4B2B4DD9-BE76-4B9C-B140-5E98414657B8}" destId="{F30FACD5-39EE-43B0-88E6-DB4683D3188A}" srcOrd="0" destOrd="0" presId="urn:microsoft.com/office/officeart/2005/8/layout/pyramid1"/>
    <dgm:cxn modelId="{D6A64EFC-A09D-4169-9F9E-91E2AB5932A1}" type="presParOf" srcId="{7A6F256D-FAA9-44BE-BD08-4CCF58FFA4D2}" destId="{567B1308-A376-442C-B8CD-EF5BBAC28508}" srcOrd="0" destOrd="0" presId="urn:microsoft.com/office/officeart/2005/8/layout/pyramid1"/>
    <dgm:cxn modelId="{BC36541B-FF0D-4BA5-9EED-4E317779B92F}" type="presParOf" srcId="{567B1308-A376-442C-B8CD-EF5BBAC28508}" destId="{A654F42D-310B-487D-806E-38A2F8E31923}" srcOrd="0" destOrd="0" presId="urn:microsoft.com/office/officeart/2005/8/layout/pyramid1"/>
    <dgm:cxn modelId="{7D58FBBC-ECB4-4889-9DD9-F708F3596287}" type="presParOf" srcId="{567B1308-A376-442C-B8CD-EF5BBAC28508}" destId="{6F91EB1B-39BA-4CAC-A013-B9B38C2C64C4}" srcOrd="1" destOrd="0" presId="urn:microsoft.com/office/officeart/2005/8/layout/pyramid1"/>
    <dgm:cxn modelId="{285D62B7-B6B3-4615-A2AE-73D2FEA4C135}" type="presParOf" srcId="{7A6F256D-FAA9-44BE-BD08-4CCF58FFA4D2}" destId="{21FC6D04-2A4A-4486-ADFA-31607AC88C46}" srcOrd="1" destOrd="0" presId="urn:microsoft.com/office/officeart/2005/8/layout/pyramid1"/>
    <dgm:cxn modelId="{EB58F9F2-DE42-4BA9-87E6-E38167F8B936}" type="presParOf" srcId="{21FC6D04-2A4A-4486-ADFA-31607AC88C46}" destId="{F30FACD5-39EE-43B0-88E6-DB4683D3188A}" srcOrd="0" destOrd="0" presId="urn:microsoft.com/office/officeart/2005/8/layout/pyramid1"/>
    <dgm:cxn modelId="{0A8BE886-9975-40B5-B72A-CF2EEBF14006}" type="presParOf" srcId="{21FC6D04-2A4A-4486-ADFA-31607AC88C46}" destId="{7F51E9E6-7860-4151-91AC-AB1A74C6C397}" srcOrd="1" destOrd="0" presId="urn:microsoft.com/office/officeart/2005/8/layout/pyramid1"/>
    <dgm:cxn modelId="{B973F77D-8122-4FD1-A9FC-4EF170A1CCA7}" type="presParOf" srcId="{7A6F256D-FAA9-44BE-BD08-4CCF58FFA4D2}" destId="{F47463C1-4613-4F32-B9E7-62B72D67B95B}" srcOrd="2" destOrd="0" presId="urn:microsoft.com/office/officeart/2005/8/layout/pyramid1"/>
    <dgm:cxn modelId="{F8E3B49C-632C-4C77-9909-0C408582F0C1}" type="presParOf" srcId="{F47463C1-4613-4F32-B9E7-62B72D67B95B}" destId="{ACB1F52D-5395-4970-80AD-1B5F720DD2E4}" srcOrd="0" destOrd="0" presId="urn:microsoft.com/office/officeart/2005/8/layout/pyramid1"/>
    <dgm:cxn modelId="{DB9E0241-A472-4567-B351-10B5A86CBCF2}" type="presParOf" srcId="{F47463C1-4613-4F32-B9E7-62B72D67B95B}" destId="{38262E23-0CD0-4B0D-B3F6-39A24863EFA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E59F04-176B-427C-BB52-99C33B94752C}" type="doc">
      <dgm:prSet loTypeId="urn:microsoft.com/office/officeart/2005/8/layout/pyramid1" loCatId="pyramid" qsTypeId="urn:microsoft.com/office/officeart/2005/8/quickstyle/3d3" qsCatId="3D" csTypeId="urn:microsoft.com/office/officeart/2005/8/colors/accent5_3" csCatId="accent5" phldr="1"/>
      <dgm:spPr/>
    </dgm:pt>
    <dgm:pt modelId="{BC967433-C6CA-4A82-9DD0-3F9741DFF56A}">
      <dgm:prSet phldrT="[Text]" custT="1">
        <dgm:style>
          <a:lnRef idx="0">
            <a:scrgbClr r="0" g="0" b="0"/>
          </a:lnRef>
          <a:fillRef idx="0">
            <a:scrgbClr r="0" g="0" b="0"/>
          </a:fillRef>
          <a:effectRef idx="0">
            <a:scrgbClr r="0" g="0" b="0"/>
          </a:effectRef>
          <a:fontRef idx="minor">
            <a:schemeClr val="lt1"/>
          </a:fontRef>
        </dgm:style>
      </dgm:prSet>
      <dgm:spPr>
        <a:solidFill>
          <a:srgbClr val="FF0000"/>
        </a:solidFill>
        <a:ln>
          <a:noFill/>
        </a:ln>
        <a:scene3d>
          <a:camera prst="orthographicFront"/>
          <a:lightRig rig="threePt" dir="t"/>
        </a:scene3d>
        <a:sp3d>
          <a:bevelT prst="angle"/>
        </a:sp3d>
      </dgm:spPr>
      <dgm:t>
        <a:bodyPr rtlCol="0" anchor="ctr"/>
        <a:lstStyle/>
        <a:p>
          <a:pPr marR="0" algn="ctr" rtl="0">
            <a:lnSpc>
              <a:spcPct val="100000"/>
            </a:lnSpc>
            <a:spcBef>
              <a:spcPts val="0"/>
            </a:spcBef>
            <a:spcAft>
              <a:spcPts val="0"/>
            </a:spcAft>
            <a:buClr>
              <a:srgbClr val="000000"/>
            </a:buClr>
            <a:buFont typeface="Arial"/>
          </a:pPr>
          <a:r>
            <a:rPr lang="de-DE" sz="1400" b="1" i="0" u="none" strike="noStrike" cap="none" dirty="0">
              <a:solidFill>
                <a:schemeClr val="lt1"/>
              </a:solidFill>
              <a:latin typeface="Calibri" panose="020F0502020204030204" pitchFamily="34" charset="0"/>
              <a:ea typeface="+mn-ea"/>
              <a:cs typeface="Calibri" panose="020F0502020204030204" pitchFamily="34" charset="0"/>
              <a:sym typeface="Arial"/>
            </a:rPr>
            <a:t>High Risk </a:t>
          </a:r>
        </a:p>
        <a:p>
          <a:pPr marR="0" algn="ctr" rtl="0">
            <a:lnSpc>
              <a:spcPct val="100000"/>
            </a:lnSpc>
            <a:spcBef>
              <a:spcPts val="0"/>
            </a:spcBef>
            <a:spcAft>
              <a:spcPts val="0"/>
            </a:spcAft>
            <a:buClr>
              <a:srgbClr val="000000"/>
            </a:buClr>
            <a:buFont typeface="Arial"/>
          </a:pPr>
          <a:r>
            <a:rPr lang="de-DE" sz="1400" b="1" i="0" u="none" strike="noStrike" cap="none" dirty="0">
              <a:solidFill>
                <a:schemeClr val="lt1"/>
              </a:solidFill>
              <a:latin typeface="Calibri" panose="020F0502020204030204" pitchFamily="34" charset="0"/>
              <a:ea typeface="+mn-ea"/>
              <a:cs typeface="Calibri" panose="020F0502020204030204" pitchFamily="34" charset="0"/>
              <a:sym typeface="Arial"/>
            </a:rPr>
            <a:t>Patients</a:t>
          </a:r>
        </a:p>
      </dgm:t>
    </dgm:pt>
    <dgm:pt modelId="{9968BD31-E4E3-427F-A89E-FDB42E4D96E4}" type="parTrans" cxnId="{83D354E6-2352-490D-8C68-35C79F241064}">
      <dgm:prSet/>
      <dgm:spPr/>
      <dgm:t>
        <a:bodyPr/>
        <a:lstStyle/>
        <a:p>
          <a:endParaRPr lang="de-DE" sz="1400">
            <a:latin typeface="Calibri" panose="020F0502020204030204" pitchFamily="34" charset="0"/>
            <a:cs typeface="Calibri" panose="020F0502020204030204" pitchFamily="34" charset="0"/>
          </a:endParaRPr>
        </a:p>
      </dgm:t>
    </dgm:pt>
    <dgm:pt modelId="{7CA5641B-0DFA-49CD-BD96-DA65DF8BA316}" type="sibTrans" cxnId="{83D354E6-2352-490D-8C68-35C79F241064}">
      <dgm:prSet/>
      <dgm:spPr/>
      <dgm:t>
        <a:bodyPr/>
        <a:lstStyle/>
        <a:p>
          <a:endParaRPr lang="de-DE" sz="1400">
            <a:latin typeface="Calibri" panose="020F0502020204030204" pitchFamily="34" charset="0"/>
            <a:cs typeface="Calibri" panose="020F0502020204030204" pitchFamily="34" charset="0"/>
          </a:endParaRPr>
        </a:p>
      </dgm:t>
    </dgm:pt>
    <dgm:pt modelId="{4B2B4DD9-BE76-4B9C-B140-5E98414657B8}">
      <dgm:prSet phldrT="[Text]" custT="1"/>
      <dgm:spPr>
        <a:solidFill>
          <a:srgbClr val="FFC000"/>
        </a:solidFill>
        <a:scene3d>
          <a:camera prst="orthographicFront">
            <a:rot lat="0" lon="0" rev="0"/>
          </a:camera>
          <a:lightRig rig="contrasting" dir="t">
            <a:rot lat="0" lon="0" rev="1200000"/>
          </a:lightRig>
        </a:scene3d>
        <a:sp3d contourW="19050" prstMaterial="metal">
          <a:bevelT prst="angle"/>
          <a:bevelB w="165100" h="254000"/>
        </a:sp3d>
      </dgm:spPr>
      <dgm:t>
        <a:bodyPr/>
        <a:lstStyle/>
        <a:p>
          <a:r>
            <a:rPr lang="de-DE" sz="1400" b="1" dirty="0">
              <a:solidFill>
                <a:schemeClr val="bg1"/>
              </a:solidFill>
              <a:latin typeface="Calibri" panose="020F0502020204030204" pitchFamily="34" charset="0"/>
              <a:cs typeface="Calibri" panose="020F0502020204030204" pitchFamily="34" charset="0"/>
            </a:rPr>
            <a:t>Mid Risk Patients</a:t>
          </a:r>
        </a:p>
      </dgm:t>
    </dgm:pt>
    <dgm:pt modelId="{8850151D-2230-4F98-AD7E-F88865004981}" type="parTrans" cxnId="{326DEA6E-11BB-4D26-A3AE-F9287F434683}">
      <dgm:prSet/>
      <dgm:spPr/>
      <dgm:t>
        <a:bodyPr/>
        <a:lstStyle/>
        <a:p>
          <a:endParaRPr lang="de-DE" sz="1400">
            <a:latin typeface="Calibri" panose="020F0502020204030204" pitchFamily="34" charset="0"/>
            <a:cs typeface="Calibri" panose="020F0502020204030204" pitchFamily="34" charset="0"/>
          </a:endParaRPr>
        </a:p>
      </dgm:t>
    </dgm:pt>
    <dgm:pt modelId="{EE60BAAB-38C9-463D-A709-126BB4DA0DA7}" type="sibTrans" cxnId="{326DEA6E-11BB-4D26-A3AE-F9287F434683}">
      <dgm:prSet/>
      <dgm:spPr/>
      <dgm:t>
        <a:bodyPr/>
        <a:lstStyle/>
        <a:p>
          <a:endParaRPr lang="de-DE" sz="1400">
            <a:latin typeface="Calibri" panose="020F0502020204030204" pitchFamily="34" charset="0"/>
            <a:cs typeface="Calibri" panose="020F0502020204030204" pitchFamily="34" charset="0"/>
          </a:endParaRPr>
        </a:p>
      </dgm:t>
    </dgm:pt>
    <dgm:pt modelId="{F7769CEC-4D15-45B5-B6A1-8EB522546810}">
      <dgm:prSet phldrT="[Text]" custT="1"/>
      <dgm:spPr>
        <a:solidFill>
          <a:srgbClr val="00B050"/>
        </a:solidFill>
        <a:scene3d>
          <a:camera prst="orthographicFront">
            <a:rot lat="0" lon="0" rev="0"/>
          </a:camera>
          <a:lightRig rig="contrasting" dir="t">
            <a:rot lat="0" lon="0" rev="1200000"/>
          </a:lightRig>
        </a:scene3d>
        <a:sp3d contourW="19050" prstMaterial="metal">
          <a:bevelT w="88900" h="203200" prst="angle"/>
          <a:bevelB w="165100" h="254000"/>
        </a:sp3d>
      </dgm:spPr>
      <dgm:t>
        <a:bodyPr/>
        <a:lstStyle/>
        <a:p>
          <a:r>
            <a:rPr lang="de-DE" sz="1400" b="1" dirty="0">
              <a:solidFill>
                <a:schemeClr val="bg1"/>
              </a:solidFill>
              <a:latin typeface="Calibri" panose="020F0502020204030204" pitchFamily="34" charset="0"/>
              <a:cs typeface="Calibri" panose="020F0502020204030204" pitchFamily="34" charset="0"/>
            </a:rPr>
            <a:t>Low Risk Patients</a:t>
          </a:r>
        </a:p>
      </dgm:t>
    </dgm:pt>
    <dgm:pt modelId="{90938941-9D52-4AD3-B836-6F350960A2B4}" type="parTrans" cxnId="{68F43E6B-0398-4B32-BA4B-28A6324B42E6}">
      <dgm:prSet/>
      <dgm:spPr/>
      <dgm:t>
        <a:bodyPr/>
        <a:lstStyle/>
        <a:p>
          <a:endParaRPr lang="de-DE" sz="1400">
            <a:latin typeface="Calibri" panose="020F0502020204030204" pitchFamily="34" charset="0"/>
            <a:cs typeface="Calibri" panose="020F0502020204030204" pitchFamily="34" charset="0"/>
          </a:endParaRPr>
        </a:p>
      </dgm:t>
    </dgm:pt>
    <dgm:pt modelId="{C6EBA178-3835-45DA-A854-0850CF574C75}" type="sibTrans" cxnId="{68F43E6B-0398-4B32-BA4B-28A6324B42E6}">
      <dgm:prSet/>
      <dgm:spPr/>
      <dgm:t>
        <a:bodyPr/>
        <a:lstStyle/>
        <a:p>
          <a:endParaRPr lang="de-DE" sz="1400">
            <a:latin typeface="Calibri" panose="020F0502020204030204" pitchFamily="34" charset="0"/>
            <a:cs typeface="Calibri" panose="020F0502020204030204" pitchFamily="34" charset="0"/>
          </a:endParaRPr>
        </a:p>
      </dgm:t>
    </dgm:pt>
    <dgm:pt modelId="{7A6F256D-FAA9-44BE-BD08-4CCF58FFA4D2}" type="pres">
      <dgm:prSet presAssocID="{BCE59F04-176B-427C-BB52-99C33B94752C}" presName="Name0" presStyleCnt="0">
        <dgm:presLayoutVars>
          <dgm:dir/>
          <dgm:animLvl val="lvl"/>
          <dgm:resizeHandles val="exact"/>
        </dgm:presLayoutVars>
      </dgm:prSet>
      <dgm:spPr/>
    </dgm:pt>
    <dgm:pt modelId="{567B1308-A376-442C-B8CD-EF5BBAC28508}" type="pres">
      <dgm:prSet presAssocID="{BC967433-C6CA-4A82-9DD0-3F9741DFF56A}" presName="Name8" presStyleCnt="0"/>
      <dgm:spPr/>
    </dgm:pt>
    <dgm:pt modelId="{A654F42D-310B-487D-806E-38A2F8E31923}" type="pres">
      <dgm:prSet presAssocID="{BC967433-C6CA-4A82-9DD0-3F9741DFF56A}" presName="level" presStyleLbl="node1" presStyleIdx="0" presStyleCnt="3">
        <dgm:presLayoutVars>
          <dgm:chMax val="1"/>
          <dgm:bulletEnabled val="1"/>
        </dgm:presLayoutVars>
      </dgm:prSet>
      <dgm:spPr>
        <a:xfrm>
          <a:off x="2231571" y="0"/>
          <a:ext cx="2231571" cy="1592067"/>
        </a:xfrm>
        <a:prstGeom prst="trapezoid">
          <a:avLst>
            <a:gd name="adj" fmla="val 70084"/>
          </a:avLst>
        </a:prstGeom>
      </dgm:spPr>
    </dgm:pt>
    <dgm:pt modelId="{6F91EB1B-39BA-4CAC-A013-B9B38C2C64C4}" type="pres">
      <dgm:prSet presAssocID="{BC967433-C6CA-4A82-9DD0-3F9741DFF56A}" presName="levelTx" presStyleLbl="revTx" presStyleIdx="0" presStyleCnt="0">
        <dgm:presLayoutVars>
          <dgm:chMax val="1"/>
          <dgm:bulletEnabled val="1"/>
        </dgm:presLayoutVars>
      </dgm:prSet>
      <dgm:spPr/>
    </dgm:pt>
    <dgm:pt modelId="{21FC6D04-2A4A-4486-ADFA-31607AC88C46}" type="pres">
      <dgm:prSet presAssocID="{4B2B4DD9-BE76-4B9C-B140-5E98414657B8}" presName="Name8" presStyleCnt="0"/>
      <dgm:spPr/>
    </dgm:pt>
    <dgm:pt modelId="{F30FACD5-39EE-43B0-88E6-DB4683D3188A}" type="pres">
      <dgm:prSet presAssocID="{4B2B4DD9-BE76-4B9C-B140-5E98414657B8}" presName="level" presStyleLbl="node1" presStyleIdx="1" presStyleCnt="3">
        <dgm:presLayoutVars>
          <dgm:chMax val="1"/>
          <dgm:bulletEnabled val="1"/>
        </dgm:presLayoutVars>
      </dgm:prSet>
      <dgm:spPr/>
    </dgm:pt>
    <dgm:pt modelId="{7F51E9E6-7860-4151-91AC-AB1A74C6C397}" type="pres">
      <dgm:prSet presAssocID="{4B2B4DD9-BE76-4B9C-B140-5E98414657B8}" presName="levelTx" presStyleLbl="revTx" presStyleIdx="0" presStyleCnt="0">
        <dgm:presLayoutVars>
          <dgm:chMax val="1"/>
          <dgm:bulletEnabled val="1"/>
        </dgm:presLayoutVars>
      </dgm:prSet>
      <dgm:spPr/>
    </dgm:pt>
    <dgm:pt modelId="{F47463C1-4613-4F32-B9E7-62B72D67B95B}" type="pres">
      <dgm:prSet presAssocID="{F7769CEC-4D15-45B5-B6A1-8EB522546810}" presName="Name8" presStyleCnt="0"/>
      <dgm:spPr/>
    </dgm:pt>
    <dgm:pt modelId="{ACB1F52D-5395-4970-80AD-1B5F720DD2E4}" type="pres">
      <dgm:prSet presAssocID="{F7769CEC-4D15-45B5-B6A1-8EB522546810}" presName="level" presStyleLbl="node1" presStyleIdx="2" presStyleCnt="3">
        <dgm:presLayoutVars>
          <dgm:chMax val="1"/>
          <dgm:bulletEnabled val="1"/>
        </dgm:presLayoutVars>
      </dgm:prSet>
      <dgm:spPr/>
    </dgm:pt>
    <dgm:pt modelId="{38262E23-0CD0-4B0D-B3F6-39A24863EFA9}" type="pres">
      <dgm:prSet presAssocID="{F7769CEC-4D15-45B5-B6A1-8EB522546810}" presName="levelTx" presStyleLbl="revTx" presStyleIdx="0" presStyleCnt="0">
        <dgm:presLayoutVars>
          <dgm:chMax val="1"/>
          <dgm:bulletEnabled val="1"/>
        </dgm:presLayoutVars>
      </dgm:prSet>
      <dgm:spPr/>
    </dgm:pt>
  </dgm:ptLst>
  <dgm:cxnLst>
    <dgm:cxn modelId="{59379013-FAA5-47A3-B2FE-5B4122953DAC}" type="presOf" srcId="{BC967433-C6CA-4A82-9DD0-3F9741DFF56A}" destId="{A654F42D-310B-487D-806E-38A2F8E31923}" srcOrd="0" destOrd="0" presId="urn:microsoft.com/office/officeart/2005/8/layout/pyramid1"/>
    <dgm:cxn modelId="{68F43E6B-0398-4B32-BA4B-28A6324B42E6}" srcId="{BCE59F04-176B-427C-BB52-99C33B94752C}" destId="{F7769CEC-4D15-45B5-B6A1-8EB522546810}" srcOrd="2" destOrd="0" parTransId="{90938941-9D52-4AD3-B836-6F350960A2B4}" sibTransId="{C6EBA178-3835-45DA-A854-0850CF574C75}"/>
    <dgm:cxn modelId="{326DEA6E-11BB-4D26-A3AE-F9287F434683}" srcId="{BCE59F04-176B-427C-BB52-99C33B94752C}" destId="{4B2B4DD9-BE76-4B9C-B140-5E98414657B8}" srcOrd="1" destOrd="0" parTransId="{8850151D-2230-4F98-AD7E-F88865004981}" sibTransId="{EE60BAAB-38C9-463D-A709-126BB4DA0DA7}"/>
    <dgm:cxn modelId="{46CDA84F-440F-4C43-91C3-C4FE92F25FC8}" type="presOf" srcId="{F7769CEC-4D15-45B5-B6A1-8EB522546810}" destId="{38262E23-0CD0-4B0D-B3F6-39A24863EFA9}" srcOrd="1" destOrd="0" presId="urn:microsoft.com/office/officeart/2005/8/layout/pyramid1"/>
    <dgm:cxn modelId="{02400E82-7955-43E3-8899-6B2F1E40F77A}" type="presOf" srcId="{4B2B4DD9-BE76-4B9C-B140-5E98414657B8}" destId="{7F51E9E6-7860-4151-91AC-AB1A74C6C397}" srcOrd="1" destOrd="0" presId="urn:microsoft.com/office/officeart/2005/8/layout/pyramid1"/>
    <dgm:cxn modelId="{9B44748D-9F5E-4DAD-BD37-4E2E5D6630CC}" type="presOf" srcId="{BC967433-C6CA-4A82-9DD0-3F9741DFF56A}" destId="{6F91EB1B-39BA-4CAC-A013-B9B38C2C64C4}" srcOrd="1" destOrd="0" presId="urn:microsoft.com/office/officeart/2005/8/layout/pyramid1"/>
    <dgm:cxn modelId="{E8BFA38E-33A2-4973-9B2C-1905908B572B}" type="presOf" srcId="{BCE59F04-176B-427C-BB52-99C33B94752C}" destId="{7A6F256D-FAA9-44BE-BD08-4CCF58FFA4D2}" srcOrd="0" destOrd="0" presId="urn:microsoft.com/office/officeart/2005/8/layout/pyramid1"/>
    <dgm:cxn modelId="{70EC28AF-51C7-4669-B9FE-742207CF0729}" type="presOf" srcId="{F7769CEC-4D15-45B5-B6A1-8EB522546810}" destId="{ACB1F52D-5395-4970-80AD-1B5F720DD2E4}" srcOrd="0" destOrd="0" presId="urn:microsoft.com/office/officeart/2005/8/layout/pyramid1"/>
    <dgm:cxn modelId="{83D354E6-2352-490D-8C68-35C79F241064}" srcId="{BCE59F04-176B-427C-BB52-99C33B94752C}" destId="{BC967433-C6CA-4A82-9DD0-3F9741DFF56A}" srcOrd="0" destOrd="0" parTransId="{9968BD31-E4E3-427F-A89E-FDB42E4D96E4}" sibTransId="{7CA5641B-0DFA-49CD-BD96-DA65DF8BA316}"/>
    <dgm:cxn modelId="{CF5EA2FA-AC24-4A5F-B81F-84514D42C022}" type="presOf" srcId="{4B2B4DD9-BE76-4B9C-B140-5E98414657B8}" destId="{F30FACD5-39EE-43B0-88E6-DB4683D3188A}" srcOrd="0" destOrd="0" presId="urn:microsoft.com/office/officeart/2005/8/layout/pyramid1"/>
    <dgm:cxn modelId="{D6A64EFC-A09D-4169-9F9E-91E2AB5932A1}" type="presParOf" srcId="{7A6F256D-FAA9-44BE-BD08-4CCF58FFA4D2}" destId="{567B1308-A376-442C-B8CD-EF5BBAC28508}" srcOrd="0" destOrd="0" presId="urn:microsoft.com/office/officeart/2005/8/layout/pyramid1"/>
    <dgm:cxn modelId="{BC36541B-FF0D-4BA5-9EED-4E317779B92F}" type="presParOf" srcId="{567B1308-A376-442C-B8CD-EF5BBAC28508}" destId="{A654F42D-310B-487D-806E-38A2F8E31923}" srcOrd="0" destOrd="0" presId="urn:microsoft.com/office/officeart/2005/8/layout/pyramid1"/>
    <dgm:cxn modelId="{7D58FBBC-ECB4-4889-9DD9-F708F3596287}" type="presParOf" srcId="{567B1308-A376-442C-B8CD-EF5BBAC28508}" destId="{6F91EB1B-39BA-4CAC-A013-B9B38C2C64C4}" srcOrd="1" destOrd="0" presId="urn:microsoft.com/office/officeart/2005/8/layout/pyramid1"/>
    <dgm:cxn modelId="{285D62B7-B6B3-4615-A2AE-73D2FEA4C135}" type="presParOf" srcId="{7A6F256D-FAA9-44BE-BD08-4CCF58FFA4D2}" destId="{21FC6D04-2A4A-4486-ADFA-31607AC88C46}" srcOrd="1" destOrd="0" presId="urn:microsoft.com/office/officeart/2005/8/layout/pyramid1"/>
    <dgm:cxn modelId="{EB58F9F2-DE42-4BA9-87E6-E38167F8B936}" type="presParOf" srcId="{21FC6D04-2A4A-4486-ADFA-31607AC88C46}" destId="{F30FACD5-39EE-43B0-88E6-DB4683D3188A}" srcOrd="0" destOrd="0" presId="urn:microsoft.com/office/officeart/2005/8/layout/pyramid1"/>
    <dgm:cxn modelId="{0A8BE886-9975-40B5-B72A-CF2EEBF14006}" type="presParOf" srcId="{21FC6D04-2A4A-4486-ADFA-31607AC88C46}" destId="{7F51E9E6-7860-4151-91AC-AB1A74C6C397}" srcOrd="1" destOrd="0" presId="urn:microsoft.com/office/officeart/2005/8/layout/pyramid1"/>
    <dgm:cxn modelId="{B973F77D-8122-4FD1-A9FC-4EF170A1CCA7}" type="presParOf" srcId="{7A6F256D-FAA9-44BE-BD08-4CCF58FFA4D2}" destId="{F47463C1-4613-4F32-B9E7-62B72D67B95B}" srcOrd="2" destOrd="0" presId="urn:microsoft.com/office/officeart/2005/8/layout/pyramid1"/>
    <dgm:cxn modelId="{F8E3B49C-632C-4C77-9909-0C408582F0C1}" type="presParOf" srcId="{F47463C1-4613-4F32-B9E7-62B72D67B95B}" destId="{ACB1F52D-5395-4970-80AD-1B5F720DD2E4}" srcOrd="0" destOrd="0" presId="urn:microsoft.com/office/officeart/2005/8/layout/pyramid1"/>
    <dgm:cxn modelId="{DB9E0241-A472-4567-B351-10B5A86CBCF2}" type="presParOf" srcId="{F47463C1-4613-4F32-B9E7-62B72D67B95B}" destId="{38262E23-0CD0-4B0D-B3F6-39A24863EFA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4F42D-310B-487D-806E-38A2F8E31923}">
      <dsp:nvSpPr>
        <dsp:cNvPr id="0" name=""/>
        <dsp:cNvSpPr/>
      </dsp:nvSpPr>
      <dsp:spPr>
        <a:xfrm>
          <a:off x="2231571" y="0"/>
          <a:ext cx="2231571" cy="1592067"/>
        </a:xfrm>
        <a:prstGeom prst="trapezoid">
          <a:avLst>
            <a:gd name="adj" fmla="val 70084"/>
          </a:avLst>
        </a:prstGeom>
        <a:solidFill>
          <a:srgbClr val="FF0000"/>
        </a:solidFill>
        <a:ln>
          <a:noFill/>
        </a:ln>
        <a:effectLst/>
        <a:scene3d>
          <a:camera prst="orthographicFront"/>
          <a:lightRig rig="threePt" dir="t"/>
        </a:scene3d>
        <a:sp3d>
          <a:bevelT prst="angle"/>
        </a:sp3d>
      </dsp:spPr>
      <dsp:style>
        <a:lnRef idx="0">
          <a:scrgbClr r="0" g="0" b="0"/>
        </a:lnRef>
        <a:fillRef idx="0">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marR="0" lvl="0" indent="0" algn="ctr" defTabSz="622300" rtl="0">
            <a:lnSpc>
              <a:spcPct val="100000"/>
            </a:lnSpc>
            <a:spcBef>
              <a:spcPct val="0"/>
            </a:spcBef>
            <a:spcAft>
              <a:spcPts val="0"/>
            </a:spcAft>
            <a:buClr>
              <a:srgbClr val="000000"/>
            </a:buClr>
            <a:buFont typeface="Arial"/>
            <a:buNone/>
          </a:pPr>
          <a:r>
            <a:rPr lang="de-DE" sz="1400" b="1" i="0" u="none" strike="noStrike" kern="1200" cap="none" dirty="0">
              <a:solidFill>
                <a:schemeClr val="lt1"/>
              </a:solidFill>
              <a:latin typeface="Calibri" panose="020F0502020204030204" pitchFamily="34" charset="0"/>
              <a:ea typeface="+mn-ea"/>
              <a:cs typeface="Calibri" panose="020F0502020204030204" pitchFamily="34" charset="0"/>
              <a:sym typeface="Arial"/>
            </a:rPr>
            <a:t>High Risk </a:t>
          </a:r>
        </a:p>
        <a:p>
          <a:pPr marL="0" marR="0" lvl="0" indent="0" algn="ctr" defTabSz="622300" rtl="0">
            <a:lnSpc>
              <a:spcPct val="100000"/>
            </a:lnSpc>
            <a:spcBef>
              <a:spcPct val="0"/>
            </a:spcBef>
            <a:spcAft>
              <a:spcPts val="0"/>
            </a:spcAft>
            <a:buClr>
              <a:srgbClr val="000000"/>
            </a:buClr>
            <a:buFont typeface="Arial"/>
            <a:buNone/>
          </a:pPr>
          <a:r>
            <a:rPr lang="de-DE" sz="1400" b="1" i="0" u="none" strike="noStrike" kern="1200" cap="none" dirty="0">
              <a:solidFill>
                <a:schemeClr val="lt1"/>
              </a:solidFill>
              <a:latin typeface="Calibri" panose="020F0502020204030204" pitchFamily="34" charset="0"/>
              <a:ea typeface="+mn-ea"/>
              <a:cs typeface="Calibri" panose="020F0502020204030204" pitchFamily="34" charset="0"/>
              <a:sym typeface="Arial"/>
            </a:rPr>
            <a:t>Patients</a:t>
          </a:r>
        </a:p>
      </dsp:txBody>
      <dsp:txXfrm>
        <a:off x="2231571" y="0"/>
        <a:ext cx="2231571" cy="1592067"/>
      </dsp:txXfrm>
    </dsp:sp>
    <dsp:sp modelId="{F30FACD5-39EE-43B0-88E6-DB4683D3188A}">
      <dsp:nvSpPr>
        <dsp:cNvPr id="0" name=""/>
        <dsp:cNvSpPr/>
      </dsp:nvSpPr>
      <dsp:spPr>
        <a:xfrm>
          <a:off x="1115785" y="1592067"/>
          <a:ext cx="4463143" cy="1592067"/>
        </a:xfrm>
        <a:prstGeom prst="trapezoid">
          <a:avLst>
            <a:gd name="adj" fmla="val 70084"/>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prst="angl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bg1"/>
              </a:solidFill>
              <a:latin typeface="Calibri" panose="020F0502020204030204" pitchFamily="34" charset="0"/>
              <a:cs typeface="Calibri" panose="020F0502020204030204" pitchFamily="34" charset="0"/>
            </a:rPr>
            <a:t>Mid Risk Patients</a:t>
          </a:r>
        </a:p>
      </dsp:txBody>
      <dsp:txXfrm>
        <a:off x="1896835" y="1592067"/>
        <a:ext cx="2901043" cy="1592067"/>
      </dsp:txXfrm>
    </dsp:sp>
    <dsp:sp modelId="{ACB1F52D-5395-4970-80AD-1B5F720DD2E4}">
      <dsp:nvSpPr>
        <dsp:cNvPr id="0" name=""/>
        <dsp:cNvSpPr/>
      </dsp:nvSpPr>
      <dsp:spPr>
        <a:xfrm>
          <a:off x="0" y="3184135"/>
          <a:ext cx="6694715" cy="1592067"/>
        </a:xfrm>
        <a:prstGeom prst="trapezoid">
          <a:avLst>
            <a:gd name="adj" fmla="val 70084"/>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prst="angl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bg1"/>
              </a:solidFill>
              <a:latin typeface="Calibri" panose="020F0502020204030204" pitchFamily="34" charset="0"/>
              <a:cs typeface="Calibri" panose="020F0502020204030204" pitchFamily="34" charset="0"/>
            </a:rPr>
            <a:t>Low Risk Patients</a:t>
          </a:r>
        </a:p>
      </dsp:txBody>
      <dsp:txXfrm>
        <a:off x="1171575" y="3184135"/>
        <a:ext cx="4351564" cy="1592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4F42D-310B-487D-806E-38A2F8E31923}">
      <dsp:nvSpPr>
        <dsp:cNvPr id="0" name=""/>
        <dsp:cNvSpPr/>
      </dsp:nvSpPr>
      <dsp:spPr>
        <a:xfrm>
          <a:off x="2231571" y="0"/>
          <a:ext cx="2231571" cy="1592067"/>
        </a:xfrm>
        <a:prstGeom prst="trapezoid">
          <a:avLst>
            <a:gd name="adj" fmla="val 70084"/>
          </a:avLst>
        </a:prstGeom>
        <a:solidFill>
          <a:srgbClr val="FF0000"/>
        </a:solidFill>
        <a:ln>
          <a:noFill/>
        </a:ln>
        <a:effectLst/>
        <a:scene3d>
          <a:camera prst="orthographicFront"/>
          <a:lightRig rig="threePt" dir="t"/>
        </a:scene3d>
        <a:sp3d>
          <a:bevelT prst="angle"/>
        </a:sp3d>
      </dsp:spPr>
      <dsp:style>
        <a:lnRef idx="0">
          <a:scrgbClr r="0" g="0" b="0"/>
        </a:lnRef>
        <a:fillRef idx="0">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marR="0" lvl="0" indent="0" algn="ctr" defTabSz="622300" rtl="0">
            <a:lnSpc>
              <a:spcPct val="100000"/>
            </a:lnSpc>
            <a:spcBef>
              <a:spcPct val="0"/>
            </a:spcBef>
            <a:spcAft>
              <a:spcPts val="0"/>
            </a:spcAft>
            <a:buClr>
              <a:srgbClr val="000000"/>
            </a:buClr>
            <a:buFont typeface="Arial"/>
            <a:buNone/>
          </a:pPr>
          <a:r>
            <a:rPr lang="de-DE" sz="1400" b="1" i="0" u="none" strike="noStrike" kern="1200" cap="none" dirty="0">
              <a:solidFill>
                <a:schemeClr val="lt1"/>
              </a:solidFill>
              <a:latin typeface="Calibri" panose="020F0502020204030204" pitchFamily="34" charset="0"/>
              <a:ea typeface="+mn-ea"/>
              <a:cs typeface="Calibri" panose="020F0502020204030204" pitchFamily="34" charset="0"/>
              <a:sym typeface="Arial"/>
            </a:rPr>
            <a:t>High Risk </a:t>
          </a:r>
        </a:p>
        <a:p>
          <a:pPr marL="0" marR="0" lvl="0" indent="0" algn="ctr" defTabSz="622300" rtl="0">
            <a:lnSpc>
              <a:spcPct val="100000"/>
            </a:lnSpc>
            <a:spcBef>
              <a:spcPct val="0"/>
            </a:spcBef>
            <a:spcAft>
              <a:spcPts val="0"/>
            </a:spcAft>
            <a:buClr>
              <a:srgbClr val="000000"/>
            </a:buClr>
            <a:buFont typeface="Arial"/>
            <a:buNone/>
          </a:pPr>
          <a:r>
            <a:rPr lang="de-DE" sz="1400" b="1" i="0" u="none" strike="noStrike" kern="1200" cap="none" dirty="0">
              <a:solidFill>
                <a:schemeClr val="lt1"/>
              </a:solidFill>
              <a:latin typeface="Calibri" panose="020F0502020204030204" pitchFamily="34" charset="0"/>
              <a:ea typeface="+mn-ea"/>
              <a:cs typeface="Calibri" panose="020F0502020204030204" pitchFamily="34" charset="0"/>
              <a:sym typeface="Arial"/>
            </a:rPr>
            <a:t>Patients</a:t>
          </a:r>
        </a:p>
      </dsp:txBody>
      <dsp:txXfrm>
        <a:off x="2231571" y="0"/>
        <a:ext cx="2231571" cy="1592067"/>
      </dsp:txXfrm>
    </dsp:sp>
    <dsp:sp modelId="{F30FACD5-39EE-43B0-88E6-DB4683D3188A}">
      <dsp:nvSpPr>
        <dsp:cNvPr id="0" name=""/>
        <dsp:cNvSpPr/>
      </dsp:nvSpPr>
      <dsp:spPr>
        <a:xfrm>
          <a:off x="1115785" y="1592067"/>
          <a:ext cx="4463143" cy="1592067"/>
        </a:xfrm>
        <a:prstGeom prst="trapezoid">
          <a:avLst>
            <a:gd name="adj" fmla="val 70084"/>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prst="angl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bg1"/>
              </a:solidFill>
              <a:latin typeface="Calibri" panose="020F0502020204030204" pitchFamily="34" charset="0"/>
              <a:cs typeface="Calibri" panose="020F0502020204030204" pitchFamily="34" charset="0"/>
            </a:rPr>
            <a:t>Mid Risk Patients</a:t>
          </a:r>
        </a:p>
      </dsp:txBody>
      <dsp:txXfrm>
        <a:off x="1896835" y="1592067"/>
        <a:ext cx="2901043" cy="1592067"/>
      </dsp:txXfrm>
    </dsp:sp>
    <dsp:sp modelId="{ACB1F52D-5395-4970-80AD-1B5F720DD2E4}">
      <dsp:nvSpPr>
        <dsp:cNvPr id="0" name=""/>
        <dsp:cNvSpPr/>
      </dsp:nvSpPr>
      <dsp:spPr>
        <a:xfrm>
          <a:off x="0" y="3184135"/>
          <a:ext cx="6694715" cy="1592067"/>
        </a:xfrm>
        <a:prstGeom prst="trapezoid">
          <a:avLst>
            <a:gd name="adj" fmla="val 70084"/>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prst="angle"/>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bg1"/>
              </a:solidFill>
              <a:latin typeface="Calibri" panose="020F0502020204030204" pitchFamily="34" charset="0"/>
              <a:cs typeface="Calibri" panose="020F0502020204030204" pitchFamily="34" charset="0"/>
            </a:rPr>
            <a:t>Low Risk Patients</a:t>
          </a:r>
        </a:p>
      </dsp:txBody>
      <dsp:txXfrm>
        <a:off x="1171575" y="3184135"/>
        <a:ext cx="4351564" cy="159206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Calibri"/>
                <a:ea typeface="Calibri"/>
                <a:cs typeface="Calibri"/>
                <a:sym typeface="Calibri"/>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19223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this case the physiciance starts with positive airway pressure that means mechanical ventilation</a:t>
            </a:r>
          </a:p>
        </p:txBody>
      </p:sp>
    </p:spTree>
    <p:extLst>
      <p:ext uri="{BB962C8B-B14F-4D97-AF65-F5344CB8AC3E}">
        <p14:creationId xmlns:p14="http://schemas.microsoft.com/office/powerpoint/2010/main" val="3743551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air/oxygen is forced into the lungs by positive pressure</a:t>
            </a:r>
          </a:p>
          <a:p>
            <a:r>
              <a:rPr lang="de-DE" dirty="0"/>
              <a:t>Negative pressure is only by physiological ventilation</a:t>
            </a:r>
          </a:p>
        </p:txBody>
      </p:sp>
    </p:spTree>
    <p:extLst>
      <p:ext uri="{BB962C8B-B14F-4D97-AF65-F5344CB8AC3E}">
        <p14:creationId xmlns:p14="http://schemas.microsoft.com/office/powerpoint/2010/main" val="385905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us what would happen if the lungs do not have positive pressure ventilation during anesthesia. The FRC would be zero and the lung would collapse. Here it is shown how to recruit the lung areas with positive pressure, the lung fills with O2 and the non-ventilated areas are perfused again.</a:t>
            </a:r>
          </a:p>
          <a:p>
            <a:r>
              <a:rPr lang="en-US" dirty="0"/>
              <a:t>Video 1: Movement of healthy alveolae during inspiration/expiration</a:t>
            </a:r>
          </a:p>
          <a:p>
            <a:r>
              <a:rPr lang="en-US" dirty="0"/>
              <a:t>Video 2: Shows overdistention of the alveolae that means membrane wall is any time in the inspiration overinflated what happen is like a balloon when you overinflate this they tear in and will be destroyed this </a:t>
            </a:r>
          </a:p>
          <a:p>
            <a:r>
              <a:rPr lang="en-US" dirty="0"/>
              <a:t>Video 3: Shows destroyed alveolae which are converted to atelectasis, what we  can see is that there are no movements anymore and that means there is no gas exchange</a:t>
            </a:r>
          </a:p>
          <a:p>
            <a:endParaRPr lang="de-DE" dirty="0"/>
          </a:p>
        </p:txBody>
      </p:sp>
    </p:spTree>
    <p:extLst>
      <p:ext uri="{BB962C8B-B14F-4D97-AF65-F5344CB8AC3E}">
        <p14:creationId xmlns:p14="http://schemas.microsoft.com/office/powerpoint/2010/main" val="2183561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balloon represents the healthy alveolus</a:t>
            </a:r>
          </a:p>
          <a:p>
            <a:r>
              <a:rPr lang="en-US" dirty="0"/>
              <a:t>a diseased alveolus is shown on the right it can no longer absorb as much O2 as the healthy alveolus</a:t>
            </a:r>
          </a:p>
          <a:p>
            <a:r>
              <a:rPr lang="en-US" dirty="0"/>
              <a:t>and when it collapses, the walls stick together and no more O2 can enter, then more force is needed to inflate it again.</a:t>
            </a:r>
          </a:p>
          <a:p>
            <a:r>
              <a:rPr lang="en-US" dirty="0"/>
              <a:t>I think you all tried it once to blow up an old </a:t>
            </a:r>
            <a:r>
              <a:rPr lang="en-US" dirty="0" err="1"/>
              <a:t>ballon</a:t>
            </a:r>
            <a:r>
              <a:rPr lang="en-US" dirty="0"/>
              <a:t> where you need more force (positive pressure) to inflate the </a:t>
            </a:r>
            <a:r>
              <a:rPr lang="en-US" dirty="0" err="1"/>
              <a:t>ballon</a:t>
            </a:r>
            <a:endParaRPr lang="en-US" dirty="0"/>
          </a:p>
          <a:p>
            <a:endParaRPr lang="de-DE" dirty="0"/>
          </a:p>
        </p:txBody>
      </p:sp>
    </p:spTree>
    <p:extLst>
      <p:ext uri="{BB962C8B-B14F-4D97-AF65-F5344CB8AC3E}">
        <p14:creationId xmlns:p14="http://schemas.microsoft.com/office/powerpoint/2010/main" val="68057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Overdistention cause to lung damages and can also leads to atelactasis and Baro- and/or Volutrauma</a:t>
            </a:r>
          </a:p>
          <a:p>
            <a:r>
              <a:rPr lang="de-DE" dirty="0"/>
              <a:t>Lung protective ventilation is in these patients very important</a:t>
            </a:r>
          </a:p>
        </p:txBody>
      </p:sp>
    </p:spTree>
    <p:extLst>
      <p:ext uri="{BB962C8B-B14F-4D97-AF65-F5344CB8AC3E}">
        <p14:creationId xmlns:p14="http://schemas.microsoft.com/office/powerpoint/2010/main" val="203116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When medical intervention is need for example Endosopy, Orthopedic procedure a monitored anesthesia care and sedation is needed</a:t>
            </a:r>
          </a:p>
        </p:txBody>
      </p:sp>
    </p:spTree>
    <p:extLst>
      <p:ext uri="{BB962C8B-B14F-4D97-AF65-F5344CB8AC3E}">
        <p14:creationId xmlns:p14="http://schemas.microsoft.com/office/powerpoint/2010/main" val="1510456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To check the risk of the patients it is usual to score them</a:t>
            </a:r>
          </a:p>
        </p:txBody>
      </p:sp>
    </p:spTree>
    <p:extLst>
      <p:ext uri="{BB962C8B-B14F-4D97-AF65-F5344CB8AC3E}">
        <p14:creationId xmlns:p14="http://schemas.microsoft.com/office/powerpoint/2010/main" val="200249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ASA Score is worldwide recognized scoring system for the assessment of patients before anesthesia.</a:t>
            </a:r>
            <a:endParaRPr lang="de-DE" dirty="0"/>
          </a:p>
        </p:txBody>
      </p:sp>
    </p:spTree>
    <p:extLst>
      <p:ext uri="{BB962C8B-B14F-4D97-AF65-F5344CB8AC3E}">
        <p14:creationId xmlns:p14="http://schemas.microsoft.com/office/powerpoint/2010/main" val="268846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ASA V – VI patients are rescue procedures no elective procedures</a:t>
            </a:r>
          </a:p>
          <a:p>
            <a:r>
              <a:rPr lang="de-DE" dirty="0"/>
              <a:t>CVA – cerebrovascular accident</a:t>
            </a:r>
          </a:p>
          <a:p>
            <a:r>
              <a:rPr lang="de-DE" dirty="0"/>
              <a:t>TIA – Tranischemic Attack</a:t>
            </a:r>
          </a:p>
          <a:p>
            <a:r>
              <a:rPr lang="de-DE" dirty="0"/>
              <a:t>CAD – Coronary artery disease</a:t>
            </a:r>
          </a:p>
          <a:p>
            <a:r>
              <a:rPr lang="de-DE" dirty="0"/>
              <a:t>ESRD – Endstage renal disease</a:t>
            </a:r>
          </a:p>
        </p:txBody>
      </p:sp>
    </p:spTree>
    <p:extLst>
      <p:ext uri="{BB962C8B-B14F-4D97-AF65-F5344CB8AC3E}">
        <p14:creationId xmlns:p14="http://schemas.microsoft.com/office/powerpoint/2010/main" val="2888099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surface of the colors also reflects the numbers of the patients</a:t>
            </a:r>
          </a:p>
        </p:txBody>
      </p:sp>
    </p:spTree>
    <p:extLst>
      <p:ext uri="{BB962C8B-B14F-4D97-AF65-F5344CB8AC3E}">
        <p14:creationId xmlns:p14="http://schemas.microsoft.com/office/powerpoint/2010/main" val="152396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airway is divided into different segments</a:t>
            </a:r>
          </a:p>
          <a:p>
            <a:r>
              <a:rPr lang="en-US" dirty="0"/>
              <a:t>The tongue is a muscle</a:t>
            </a:r>
          </a:p>
        </p:txBody>
      </p:sp>
    </p:spTree>
    <p:extLst>
      <p:ext uri="{BB962C8B-B14F-4D97-AF65-F5344CB8AC3E}">
        <p14:creationId xmlns:p14="http://schemas.microsoft.com/office/powerpoint/2010/main" val="3354754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these patients during anesthesia is therefore extremely important</a:t>
            </a:r>
          </a:p>
          <a:p>
            <a:r>
              <a:rPr lang="en-US" dirty="0"/>
              <a:t>To avoid sedation complications</a:t>
            </a:r>
            <a:endParaRPr lang="de-DE" dirty="0"/>
          </a:p>
        </p:txBody>
      </p:sp>
    </p:spTree>
    <p:extLst>
      <p:ext uri="{BB962C8B-B14F-4D97-AF65-F5344CB8AC3E}">
        <p14:creationId xmlns:p14="http://schemas.microsoft.com/office/powerpoint/2010/main" val="2328175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gold standard to monitor O2 uptake and CO2 release is the BGA</a:t>
            </a:r>
          </a:p>
          <a:p>
            <a:r>
              <a:rPr lang="de-DE" dirty="0"/>
              <a:t>Unfortuneately it is not possible to measure it continuously the last company which did this gave up this business 15 years ago</a:t>
            </a:r>
          </a:p>
        </p:txBody>
      </p:sp>
    </p:spTree>
    <p:extLst>
      <p:ext uri="{BB962C8B-B14F-4D97-AF65-F5344CB8AC3E}">
        <p14:creationId xmlns:p14="http://schemas.microsoft.com/office/powerpoint/2010/main" val="1077882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Hypoventilation is breathing that is too shallow or too slow to meet the needs of the body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If you run a high mountain or a long distance fast, you have also used up your O2 level and therefore have to breathe faster because your CO2 level in the blood has risen high. But if you are sedated now this is not possible because the sedation paralyzes your CNS and muscles. </a:t>
            </a:r>
            <a:endParaRPr lang="de-DE" dirty="0"/>
          </a:p>
        </p:txBody>
      </p:sp>
    </p:spTree>
    <p:extLst>
      <p:ext uri="{BB962C8B-B14F-4D97-AF65-F5344CB8AC3E}">
        <p14:creationId xmlns:p14="http://schemas.microsoft.com/office/powerpoint/2010/main" val="3453133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When a patient’s airway is obstructed during sedation, oxygen cannot diffuse into the blood, which may result in oxygen desaturation. Simultaneously, sedation drugs depress the respiratory drive resulting in hypoventilation.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Think about the drugs and the patient if you give a lot of drugs to a healthy patient their respiratory drive is reduced but at least the airway is open and there are breathing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If you give the same amount of drugs to a high risk patient then they have also a reduced respiratory drive and their airway will collapse.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As showed before the patient monitor only has SpO2 measurement.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What are we doing when we have only SpO2 and not a continuous monitoring for CO2? How can we assure that the patient is exhaling his CO2?</a:t>
            </a:r>
          </a:p>
          <a:p>
            <a:endParaRPr lang="de-DE" dirty="0"/>
          </a:p>
        </p:txBody>
      </p:sp>
    </p:spTree>
    <p:extLst>
      <p:ext uri="{BB962C8B-B14F-4D97-AF65-F5344CB8AC3E}">
        <p14:creationId xmlns:p14="http://schemas.microsoft.com/office/powerpoint/2010/main" val="861356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ETCO2 will captured by a sensor which is placed on the patients interface e.g. Nasal cannula, O2 mask</a:t>
            </a:r>
          </a:p>
        </p:txBody>
      </p:sp>
    </p:spTree>
    <p:extLst>
      <p:ext uri="{BB962C8B-B14F-4D97-AF65-F5344CB8AC3E}">
        <p14:creationId xmlns:p14="http://schemas.microsoft.com/office/powerpoint/2010/main" val="2562796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 are familiar with OR and recently we are also begin with the GI Endoscopy</a:t>
            </a:r>
          </a:p>
          <a:p>
            <a:r>
              <a:rPr lang="en-US" dirty="0"/>
              <a:t>but we should also look at cardiology or minimal cardiac surgery in this field is a very high potential</a:t>
            </a:r>
          </a:p>
          <a:p>
            <a:r>
              <a:rPr lang="en-US" dirty="0"/>
              <a:t>Patients are old, sick and get sedated =&gt; high risk patients</a:t>
            </a:r>
            <a:endParaRPr lang="de-DE" dirty="0"/>
          </a:p>
        </p:txBody>
      </p:sp>
    </p:spTree>
    <p:extLst>
      <p:ext uri="{BB962C8B-B14F-4D97-AF65-F5344CB8AC3E}">
        <p14:creationId xmlns:p14="http://schemas.microsoft.com/office/powerpoint/2010/main" val="2850329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1167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8606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32765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7409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means negative pressure is created and this is how physiological breathing works</a:t>
            </a:r>
          </a:p>
          <a:p>
            <a:r>
              <a:rPr lang="en-US" dirty="0"/>
              <a:t>If you have a disturbance in the </a:t>
            </a:r>
            <a:r>
              <a:rPr lang="de-DE" dirty="0"/>
              <a:t>respiratory pump that leads to respiratory compromises</a:t>
            </a:r>
          </a:p>
          <a:p>
            <a:r>
              <a:rPr lang="de-DE" dirty="0"/>
              <a:t>It is similar to double action pump by stand up paddling boards</a:t>
            </a:r>
          </a:p>
          <a:p>
            <a:endParaRPr lang="de-DE" dirty="0"/>
          </a:p>
        </p:txBody>
      </p:sp>
    </p:spTree>
    <p:extLst>
      <p:ext uri="{BB962C8B-B14F-4D97-AF65-F5344CB8AC3E}">
        <p14:creationId xmlns:p14="http://schemas.microsoft.com/office/powerpoint/2010/main" val="2684516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Diagram shows the obstruction of the upper airway the tongue is falling in the soft palate and the soft palate obstruct the airway</a:t>
            </a:r>
          </a:p>
        </p:txBody>
      </p:sp>
    </p:spTree>
    <p:extLst>
      <p:ext uri="{BB962C8B-B14F-4D97-AF65-F5344CB8AC3E}">
        <p14:creationId xmlns:p14="http://schemas.microsoft.com/office/powerpoint/2010/main" val="1754704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36409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Less oxygen tank due to damaged alveoli and therefore less oxygen amount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The first process is the breakdown of lung tissue, which prevents a significant amount of oxygen from being able to diffuse from the alveoli into the blood.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Therefore, patients with COPD have significantly less oxygen in their lungs because they have less alveoli and CO2 taking its place.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endParaRPr lang="de-DE" dirty="0"/>
          </a:p>
        </p:txBody>
      </p:sp>
    </p:spTree>
    <p:extLst>
      <p:ext uri="{BB962C8B-B14F-4D97-AF65-F5344CB8AC3E}">
        <p14:creationId xmlns:p14="http://schemas.microsoft.com/office/powerpoint/2010/main" val="2746656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Patients that are obese (BMI &gt; 26) or have a history of snoring are difficult to ventilate because they have an abundance of soft tissue surrounding their airway that collapses into the airway once they are sedated. </a:t>
            </a:r>
          </a:p>
          <a:p>
            <a:r>
              <a:rPr lang="en-US" sz="1100" dirty="0"/>
              <a:t>The more soft tissue that collapses into the airway, the more pressure that will be required to stent it open. </a:t>
            </a:r>
          </a:p>
          <a:p>
            <a:r>
              <a:rPr lang="en-US" sz="1100" dirty="0"/>
              <a:t>Patients that are over 55 years old are also more likely to have obstruction under anesthesia secondary to decreased muscular control of the upper airway and depressed airway reflexes associated with age. </a:t>
            </a:r>
          </a:p>
          <a:p>
            <a:r>
              <a:rPr lang="en-US" sz="1100" dirty="0"/>
              <a:t>Having no teeth (edentulous) is a risk factor for difficult ventilation because the oral cavity collapses when closed, forcing the tongue posterior into the soft palate. In addition, it is more difficult to create a mask seal around the mouth, making leaks more common. </a:t>
            </a:r>
          </a:p>
          <a:p>
            <a:r>
              <a:rPr lang="en-US" sz="1100" dirty="0"/>
              <a:t>Finally, patients that have beards are at risk for difficult ventilation because the facial hair creates an uneven surface, over which it is difficult to create a proper air-tight seal. This causes gas to leak out around the mask, which prevents positive pressure from being generated. </a:t>
            </a:r>
          </a:p>
          <a:p>
            <a:pPr marL="158750" indent="0">
              <a:buNone/>
            </a:pPr>
            <a:endParaRPr lang="de-DE" dirty="0"/>
          </a:p>
        </p:txBody>
      </p:sp>
    </p:spTree>
    <p:extLst>
      <p:ext uri="{BB962C8B-B14F-4D97-AF65-F5344CB8AC3E}">
        <p14:creationId xmlns:p14="http://schemas.microsoft.com/office/powerpoint/2010/main" val="1696014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25918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0084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O2 enters the lungs through the trachea, which is divided into bronchioles and then alveoli</a:t>
            </a:r>
          </a:p>
          <a:p>
            <a:r>
              <a:rPr lang="en-US" dirty="0"/>
              <a:t>The blood flows through the capillaries past the alveolus, releasing CO2 into the alveolus and absorbing O2.</a:t>
            </a:r>
          </a:p>
        </p:txBody>
      </p:sp>
    </p:spTree>
    <p:extLst>
      <p:ext uri="{BB962C8B-B14F-4D97-AF65-F5344CB8AC3E}">
        <p14:creationId xmlns:p14="http://schemas.microsoft.com/office/powerpoint/2010/main" val="212675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Exactly why you have to drink during sport</a:t>
            </a:r>
          </a:p>
        </p:txBody>
      </p:sp>
    </p:spTree>
    <p:extLst>
      <p:ext uri="{BB962C8B-B14F-4D97-AF65-F5344CB8AC3E}">
        <p14:creationId xmlns:p14="http://schemas.microsoft.com/office/powerpoint/2010/main" val="195146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Oxygenation – Uptake Oxygen</a:t>
            </a:r>
          </a:p>
          <a:p>
            <a:r>
              <a:rPr lang="de-DE" dirty="0"/>
              <a:t>Ventilation – Exhale carbondioxide</a:t>
            </a:r>
          </a:p>
        </p:txBody>
      </p:sp>
    </p:spTree>
    <p:extLst>
      <p:ext uri="{BB962C8B-B14F-4D97-AF65-F5344CB8AC3E}">
        <p14:creationId xmlns:p14="http://schemas.microsoft.com/office/powerpoint/2010/main" val="33401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 failure is divided into several types</a:t>
            </a:r>
            <a:endParaRPr lang="de-DE" dirty="0"/>
          </a:p>
          <a:p>
            <a:r>
              <a:rPr lang="de-DE" dirty="0"/>
              <a:t>What do you think which type is oxygenation problem and which type is ventilation problem?</a:t>
            </a:r>
          </a:p>
        </p:txBody>
      </p:sp>
    </p:spTree>
    <p:extLst>
      <p:ext uri="{BB962C8B-B14F-4D97-AF65-F5344CB8AC3E}">
        <p14:creationId xmlns:p14="http://schemas.microsoft.com/office/powerpoint/2010/main" val="82260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1311449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tif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pic>
        <p:nvPicPr>
          <p:cNvPr id="3" name="Google Shape;11;p29" descr="A picture containing logo&#10;&#10;Description automatically generated">
            <a:extLst>
              <a:ext uri="{FF2B5EF4-FFF2-40B4-BE49-F238E27FC236}">
                <a16:creationId xmlns:a16="http://schemas.microsoft.com/office/drawing/2014/main" id="{D163FC40-5342-1640-9190-9695D15DEF5D}"/>
              </a:ext>
            </a:extLst>
          </p:cNvPr>
          <p:cNvPicPr preferRelativeResize="0"/>
          <p:nvPr userDrawn="1"/>
        </p:nvPicPr>
        <p:blipFill rotWithShape="1">
          <a:blip r:embed="rId2">
            <a:alphaModFix/>
          </a:blip>
          <a:srcRect/>
          <a:stretch/>
        </p:blipFill>
        <p:spPr>
          <a:xfrm>
            <a:off x="0" y="0"/>
            <a:ext cx="14630400" cy="8229600"/>
          </a:xfrm>
          <a:prstGeom prst="rect">
            <a:avLst/>
          </a:prstGeom>
          <a:noFill/>
          <a:ln>
            <a:noFill/>
          </a:ln>
        </p:spPr>
      </p:pic>
      <p:pic>
        <p:nvPicPr>
          <p:cNvPr id="4" name="Google Shape;13;p29">
            <a:extLst>
              <a:ext uri="{FF2B5EF4-FFF2-40B4-BE49-F238E27FC236}">
                <a16:creationId xmlns:a16="http://schemas.microsoft.com/office/drawing/2014/main" id="{1EFEC695-38A1-994C-B997-F1D9EDA49854}"/>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5" name="Google Shape;14;p29">
            <a:extLst>
              <a:ext uri="{FF2B5EF4-FFF2-40B4-BE49-F238E27FC236}">
                <a16:creationId xmlns:a16="http://schemas.microsoft.com/office/drawing/2014/main" id="{138FB242-DD1B-7446-8BC2-BDF162CF786F}"/>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 name="Google Shape;15;p29">
            <a:extLst>
              <a:ext uri="{FF2B5EF4-FFF2-40B4-BE49-F238E27FC236}">
                <a16:creationId xmlns:a16="http://schemas.microsoft.com/office/drawing/2014/main" id="{8E3409E9-0094-4542-8240-15283CD6FC26}"/>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lvl="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dirty="0"/>
          </a:p>
        </p:txBody>
      </p:sp>
      <p:sp>
        <p:nvSpPr>
          <p:cNvPr id="7" name="Google Shape;51;p35">
            <a:extLst>
              <a:ext uri="{FF2B5EF4-FFF2-40B4-BE49-F238E27FC236}">
                <a16:creationId xmlns:a16="http://schemas.microsoft.com/office/drawing/2014/main" id="{6AE97720-1666-2D41-B412-C7CA877D24A5}"/>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A7A9AC"/>
                </a:solidFill>
                <a:latin typeface="Calibri"/>
                <a:ea typeface="Calibri"/>
                <a:cs typeface="Calibri"/>
                <a:sym typeface="Calibri"/>
              </a:rPr>
              <a:t>© 2021 Vyaire. Vyaire and the Vyaire logo are trademarks or registered trademarks of Vyaire Medical, Inc., or one of its affiliates.</a:t>
            </a:r>
            <a:endParaRPr dirty="0"/>
          </a:p>
        </p:txBody>
      </p:sp>
    </p:spTree>
    <p:extLst>
      <p:ext uri="{BB962C8B-B14F-4D97-AF65-F5344CB8AC3E}">
        <p14:creationId xmlns:p14="http://schemas.microsoft.com/office/powerpoint/2010/main" val="403398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mi circle white shade slide">
    <p:spTree>
      <p:nvGrpSpPr>
        <p:cNvPr id="1" name=""/>
        <p:cNvGrpSpPr/>
        <p:nvPr/>
      </p:nvGrpSpPr>
      <p:grpSpPr>
        <a:xfrm>
          <a:off x="0" y="0"/>
          <a:ext cx="0" cy="0"/>
          <a:chOff x="0" y="0"/>
          <a:chExt cx="0" cy="0"/>
        </a:xfrm>
      </p:grpSpPr>
      <p:pic>
        <p:nvPicPr>
          <p:cNvPr id="3" name="Google Shape;135;p49">
            <a:extLst>
              <a:ext uri="{FF2B5EF4-FFF2-40B4-BE49-F238E27FC236}">
                <a16:creationId xmlns:a16="http://schemas.microsoft.com/office/drawing/2014/main" id="{1A53F8B7-9CC8-9A4E-B110-433AA1CC76D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051800" y="0"/>
            <a:ext cx="6578600" cy="8229600"/>
          </a:xfrm>
          <a:prstGeom prst="rect">
            <a:avLst/>
          </a:prstGeom>
          <a:noFill/>
          <a:ln>
            <a:noFill/>
          </a:ln>
        </p:spPr>
      </p:pic>
      <p:pic>
        <p:nvPicPr>
          <p:cNvPr id="4" name="Google Shape;136;p49">
            <a:extLst>
              <a:ext uri="{FF2B5EF4-FFF2-40B4-BE49-F238E27FC236}">
                <a16:creationId xmlns:a16="http://schemas.microsoft.com/office/drawing/2014/main" id="{2C389B8E-1C42-8048-A51A-4EFD40B22B56}"/>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5" name="Title 1">
            <a:extLst>
              <a:ext uri="{FF2B5EF4-FFF2-40B4-BE49-F238E27FC236}">
                <a16:creationId xmlns:a16="http://schemas.microsoft.com/office/drawing/2014/main" id="{EBD42369-E577-2C44-9C58-3BFCC23274BE}"/>
              </a:ext>
            </a:extLst>
          </p:cNvPr>
          <p:cNvSpPr>
            <a:spLocks noGrp="1"/>
          </p:cNvSpPr>
          <p:nvPr>
            <p:ph type="title"/>
          </p:nvPr>
        </p:nvSpPr>
        <p:spPr>
          <a:xfrm>
            <a:off x="566399" y="438174"/>
            <a:ext cx="13133541" cy="583230"/>
          </a:xfrm>
        </p:spPr>
        <p:txBody>
          <a:bodyPr anchor="t"/>
          <a:lstStyle>
            <a:lvl1pPr>
              <a:defRPr>
                <a:solidFill>
                  <a:schemeClr val="accent6"/>
                </a:solidFill>
              </a:defRPr>
            </a:lvl1pPr>
          </a:lstStyle>
          <a:p>
            <a:r>
              <a:rPr lang="en-US" dirty="0"/>
              <a:t>Click to edit Master title style</a:t>
            </a:r>
          </a:p>
        </p:txBody>
      </p:sp>
      <p:sp>
        <p:nvSpPr>
          <p:cNvPr id="6" name="Google Shape;141;p50">
            <a:extLst>
              <a:ext uri="{FF2B5EF4-FFF2-40B4-BE49-F238E27FC236}">
                <a16:creationId xmlns:a16="http://schemas.microsoft.com/office/drawing/2014/main" id="{37D1C4AE-DFDF-3442-B156-20A49F2A2924}"/>
              </a:ext>
            </a:extLst>
          </p:cNvPr>
          <p:cNvSpPr txBox="1">
            <a:spLocks noGrp="1"/>
          </p:cNvSpPr>
          <p:nvPr>
            <p:ph type="body" idx="1" hasCustomPrompt="1"/>
          </p:nvPr>
        </p:nvSpPr>
        <p:spPr>
          <a:xfrm>
            <a:off x="566399" y="885082"/>
            <a:ext cx="13133541"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7" name="Content Placeholder 11">
            <a:extLst>
              <a:ext uri="{FF2B5EF4-FFF2-40B4-BE49-F238E27FC236}">
                <a16:creationId xmlns:a16="http://schemas.microsoft.com/office/drawing/2014/main" id="{30E8BA3F-574F-AB4C-AB9A-E74866B90629}"/>
              </a:ext>
            </a:extLst>
          </p:cNvPr>
          <p:cNvSpPr>
            <a:spLocks noGrp="1"/>
          </p:cNvSpPr>
          <p:nvPr>
            <p:ph sz="quarter" idx="10"/>
          </p:nvPr>
        </p:nvSpPr>
        <p:spPr>
          <a:xfrm>
            <a:off x="566738" y="1633538"/>
            <a:ext cx="13133387"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8390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spital image">
    <p:spTree>
      <p:nvGrpSpPr>
        <p:cNvPr id="1" name=""/>
        <p:cNvGrpSpPr/>
        <p:nvPr/>
      </p:nvGrpSpPr>
      <p:grpSpPr>
        <a:xfrm>
          <a:off x="0" y="0"/>
          <a:ext cx="0" cy="0"/>
          <a:chOff x="0" y="0"/>
          <a:chExt cx="0" cy="0"/>
        </a:xfrm>
      </p:grpSpPr>
      <p:pic>
        <p:nvPicPr>
          <p:cNvPr id="3" name="Google Shape;59;p38" descr="A picture containing indoor, floor&#10;&#10;Description automatically generated">
            <a:extLst>
              <a:ext uri="{FF2B5EF4-FFF2-40B4-BE49-F238E27FC236}">
                <a16:creationId xmlns:a16="http://schemas.microsoft.com/office/drawing/2014/main" id="{1BBD6C1C-43A6-F940-87D6-FF3E2EDCD40A}"/>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9709196" cy="8229600"/>
          </a:xfrm>
          <a:prstGeom prst="rect">
            <a:avLst/>
          </a:prstGeom>
          <a:noFill/>
          <a:ln>
            <a:noFill/>
          </a:ln>
        </p:spPr>
      </p:pic>
      <p:pic>
        <p:nvPicPr>
          <p:cNvPr id="4" name="Google Shape;60;p38">
            <a:extLst>
              <a:ext uri="{FF2B5EF4-FFF2-40B4-BE49-F238E27FC236}">
                <a16:creationId xmlns:a16="http://schemas.microsoft.com/office/drawing/2014/main" id="{4473215E-819B-5D4F-B2B3-FCD822A91CC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67300" y="0"/>
            <a:ext cx="9563100" cy="8229600"/>
          </a:xfrm>
          <a:prstGeom prst="rect">
            <a:avLst/>
          </a:prstGeom>
          <a:noFill/>
          <a:ln>
            <a:noFill/>
          </a:ln>
        </p:spPr>
      </p:pic>
      <p:sp>
        <p:nvSpPr>
          <p:cNvPr id="5" name="Google Shape;61;p38">
            <a:extLst>
              <a:ext uri="{FF2B5EF4-FFF2-40B4-BE49-F238E27FC236}">
                <a16:creationId xmlns:a16="http://schemas.microsoft.com/office/drawing/2014/main" id="{212DDC42-40D7-364E-BB15-7A735A7A242F}"/>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pic>
        <p:nvPicPr>
          <p:cNvPr id="6" name="Google Shape;64;p38">
            <a:extLst>
              <a:ext uri="{FF2B5EF4-FFF2-40B4-BE49-F238E27FC236}">
                <a16:creationId xmlns:a16="http://schemas.microsoft.com/office/drawing/2014/main" id="{47BDAA34-F094-7646-9B89-859D0E1895C4}"/>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7" name="Title 1">
            <a:extLst>
              <a:ext uri="{FF2B5EF4-FFF2-40B4-BE49-F238E27FC236}">
                <a16:creationId xmlns:a16="http://schemas.microsoft.com/office/drawing/2014/main" id="{5D5A6DAF-B514-B44A-8168-11CEED59C4F9}"/>
              </a:ext>
            </a:extLst>
          </p:cNvPr>
          <p:cNvSpPr>
            <a:spLocks noGrp="1"/>
          </p:cNvSpPr>
          <p:nvPr>
            <p:ph type="title"/>
          </p:nvPr>
        </p:nvSpPr>
        <p:spPr>
          <a:xfrm>
            <a:off x="7473069" y="438174"/>
            <a:ext cx="6943096" cy="583230"/>
          </a:xfrm>
        </p:spPr>
        <p:txBody>
          <a:bodyPr anchor="t"/>
          <a:lstStyle>
            <a:lvl1pPr>
              <a:defRPr>
                <a:solidFill>
                  <a:schemeClr val="accent6"/>
                </a:solidFill>
              </a:defRPr>
            </a:lvl1pPr>
          </a:lstStyle>
          <a:p>
            <a:r>
              <a:rPr lang="en-US" dirty="0"/>
              <a:t>Click to edit Master title style</a:t>
            </a:r>
          </a:p>
        </p:txBody>
      </p:sp>
      <p:sp>
        <p:nvSpPr>
          <p:cNvPr id="8" name="Google Shape;141;p50">
            <a:extLst>
              <a:ext uri="{FF2B5EF4-FFF2-40B4-BE49-F238E27FC236}">
                <a16:creationId xmlns:a16="http://schemas.microsoft.com/office/drawing/2014/main" id="{F478FD22-8E10-6042-A0E8-3949EC4BF271}"/>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9" name="Content Placeholder 11">
            <a:extLst>
              <a:ext uri="{FF2B5EF4-FFF2-40B4-BE49-F238E27FC236}">
                <a16:creationId xmlns:a16="http://schemas.microsoft.com/office/drawing/2014/main" id="{69FF1A40-FC91-DF43-9BE3-60A21B504D8D}"/>
              </a:ext>
            </a:extLst>
          </p:cNvPr>
          <p:cNvSpPr>
            <a:spLocks noGrp="1"/>
          </p:cNvSpPr>
          <p:nvPr>
            <p:ph sz="quarter" idx="10"/>
          </p:nvPr>
        </p:nvSpPr>
        <p:spPr>
          <a:xfrm>
            <a:off x="7473407" y="1633538"/>
            <a:ext cx="6943015"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07075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oman image">
    <p:spTree>
      <p:nvGrpSpPr>
        <p:cNvPr id="1" name=""/>
        <p:cNvGrpSpPr/>
        <p:nvPr/>
      </p:nvGrpSpPr>
      <p:grpSpPr>
        <a:xfrm>
          <a:off x="0" y="0"/>
          <a:ext cx="0" cy="0"/>
          <a:chOff x="0" y="0"/>
          <a:chExt cx="0" cy="0"/>
        </a:xfrm>
      </p:grpSpPr>
      <p:pic>
        <p:nvPicPr>
          <p:cNvPr id="3" name="Google Shape;60;p38">
            <a:extLst>
              <a:ext uri="{FF2B5EF4-FFF2-40B4-BE49-F238E27FC236}">
                <a16:creationId xmlns:a16="http://schemas.microsoft.com/office/drawing/2014/main" id="{F5C53FE2-E9D9-5D49-9084-51A6CC3970CD}"/>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5067300" y="0"/>
            <a:ext cx="9563100" cy="8229600"/>
          </a:xfrm>
          <a:prstGeom prst="rect">
            <a:avLst/>
          </a:prstGeom>
          <a:noFill/>
          <a:ln>
            <a:noFill/>
          </a:ln>
        </p:spPr>
      </p:pic>
      <p:sp>
        <p:nvSpPr>
          <p:cNvPr id="4" name="Google Shape;61;p38">
            <a:extLst>
              <a:ext uri="{FF2B5EF4-FFF2-40B4-BE49-F238E27FC236}">
                <a16:creationId xmlns:a16="http://schemas.microsoft.com/office/drawing/2014/main" id="{B7A8BB45-2BDB-CC4A-A4F5-8145E8CB8A4A}"/>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pic>
        <p:nvPicPr>
          <p:cNvPr id="5" name="Google Shape;64;p38">
            <a:extLst>
              <a:ext uri="{FF2B5EF4-FFF2-40B4-BE49-F238E27FC236}">
                <a16:creationId xmlns:a16="http://schemas.microsoft.com/office/drawing/2014/main" id="{9A5023C6-1E82-B94F-A7D2-1DE763D3CF5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pic>
        <p:nvPicPr>
          <p:cNvPr id="6" name="Picture 5">
            <a:extLst>
              <a:ext uri="{FF2B5EF4-FFF2-40B4-BE49-F238E27FC236}">
                <a16:creationId xmlns:a16="http://schemas.microsoft.com/office/drawing/2014/main" id="{DEDFD362-B0F4-054B-B0EC-BE5B82E89DCE}"/>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099" y="-14068"/>
            <a:ext cx="7317299" cy="8229600"/>
          </a:xfrm>
          <a:prstGeom prst="rect">
            <a:avLst/>
          </a:prstGeom>
        </p:spPr>
      </p:pic>
      <p:pic>
        <p:nvPicPr>
          <p:cNvPr id="7" name="Google Shape;67;p39">
            <a:extLst>
              <a:ext uri="{FF2B5EF4-FFF2-40B4-BE49-F238E27FC236}">
                <a16:creationId xmlns:a16="http://schemas.microsoft.com/office/drawing/2014/main" id="{156E532D-4F59-1E48-97EC-DFE330C936E5}"/>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5067300" y="-28136"/>
            <a:ext cx="9563100" cy="8229600"/>
          </a:xfrm>
          <a:prstGeom prst="rect">
            <a:avLst/>
          </a:prstGeom>
          <a:noFill/>
          <a:ln>
            <a:noFill/>
          </a:ln>
        </p:spPr>
      </p:pic>
      <p:sp>
        <p:nvSpPr>
          <p:cNvPr id="8" name="Title 1">
            <a:extLst>
              <a:ext uri="{FF2B5EF4-FFF2-40B4-BE49-F238E27FC236}">
                <a16:creationId xmlns:a16="http://schemas.microsoft.com/office/drawing/2014/main" id="{075E866A-3B90-DC46-B3BF-AC6C7906BB48}"/>
              </a:ext>
            </a:extLst>
          </p:cNvPr>
          <p:cNvSpPr>
            <a:spLocks noGrp="1"/>
          </p:cNvSpPr>
          <p:nvPr>
            <p:ph type="title"/>
          </p:nvPr>
        </p:nvSpPr>
        <p:spPr>
          <a:xfrm>
            <a:off x="7473069" y="438174"/>
            <a:ext cx="6943096" cy="583230"/>
          </a:xfrm>
        </p:spPr>
        <p:txBody>
          <a:bodyPr anchor="t"/>
          <a:lstStyle>
            <a:lvl1pPr>
              <a:defRPr>
                <a:solidFill>
                  <a:schemeClr val="bg1"/>
                </a:solidFill>
              </a:defRPr>
            </a:lvl1pPr>
          </a:lstStyle>
          <a:p>
            <a:r>
              <a:rPr lang="en-US" dirty="0"/>
              <a:t>Click to edit Master title style</a:t>
            </a:r>
          </a:p>
        </p:txBody>
      </p:sp>
      <p:sp>
        <p:nvSpPr>
          <p:cNvPr id="9" name="Google Shape;141;p50">
            <a:extLst>
              <a:ext uri="{FF2B5EF4-FFF2-40B4-BE49-F238E27FC236}">
                <a16:creationId xmlns:a16="http://schemas.microsoft.com/office/drawing/2014/main" id="{77A25D30-34E0-DA40-A97D-9A3F079F4942}"/>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0" name="Content Placeholder 11">
            <a:extLst>
              <a:ext uri="{FF2B5EF4-FFF2-40B4-BE49-F238E27FC236}">
                <a16:creationId xmlns:a16="http://schemas.microsoft.com/office/drawing/2014/main" id="{2573E327-B255-2B49-8138-78323237C9F9}"/>
              </a:ext>
            </a:extLst>
          </p:cNvPr>
          <p:cNvSpPr>
            <a:spLocks noGrp="1"/>
          </p:cNvSpPr>
          <p:nvPr>
            <p:ph sz="quarter" idx="10"/>
          </p:nvPr>
        </p:nvSpPr>
        <p:spPr>
          <a:xfrm>
            <a:off x="7473407" y="1633538"/>
            <a:ext cx="6943015"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831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941446-582D-F644-A742-2267354550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99" y="-14068"/>
            <a:ext cx="7317299" cy="8229600"/>
          </a:xfrm>
          <a:prstGeom prst="rect">
            <a:avLst/>
          </a:prstGeom>
        </p:spPr>
      </p:pic>
      <p:pic>
        <p:nvPicPr>
          <p:cNvPr id="11" name="Picture 10" descr="Shape&#10;&#10;Description automatically generated">
            <a:extLst>
              <a:ext uri="{FF2B5EF4-FFF2-40B4-BE49-F238E27FC236}">
                <a16:creationId xmlns:a16="http://schemas.microsoft.com/office/drawing/2014/main" id="{8DE6CB3B-B09C-7A40-A836-F5C1AD799275}"/>
              </a:ext>
            </a:extLst>
          </p:cNvPr>
          <p:cNvPicPr>
            <a:picLocks noChangeAspect="1"/>
          </p:cNvPicPr>
          <p:nvPr userDrawn="1"/>
        </p:nvPicPr>
        <p:blipFill>
          <a:blip r:embed="rId3"/>
          <a:stretch>
            <a:fillRect/>
          </a:stretch>
        </p:blipFill>
        <p:spPr>
          <a:xfrm>
            <a:off x="0" y="0"/>
            <a:ext cx="14630400" cy="8229600"/>
          </a:xfrm>
          <a:prstGeom prst="rect">
            <a:avLst/>
          </a:prstGeom>
        </p:spPr>
      </p:pic>
      <p:sp>
        <p:nvSpPr>
          <p:cNvPr id="3" name="Google Shape;61;p38">
            <a:extLst>
              <a:ext uri="{FF2B5EF4-FFF2-40B4-BE49-F238E27FC236}">
                <a16:creationId xmlns:a16="http://schemas.microsoft.com/office/drawing/2014/main" id="{95BC61E5-E429-1D47-98E6-7C7F149AD30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7" name="Title 1">
            <a:extLst>
              <a:ext uri="{FF2B5EF4-FFF2-40B4-BE49-F238E27FC236}">
                <a16:creationId xmlns:a16="http://schemas.microsoft.com/office/drawing/2014/main" id="{44959C0A-1673-A746-B7BB-BD63F3A6F902}"/>
              </a:ext>
            </a:extLst>
          </p:cNvPr>
          <p:cNvSpPr>
            <a:spLocks noGrp="1"/>
          </p:cNvSpPr>
          <p:nvPr>
            <p:ph type="title"/>
          </p:nvPr>
        </p:nvSpPr>
        <p:spPr>
          <a:xfrm>
            <a:off x="7473069" y="438174"/>
            <a:ext cx="6943096" cy="583230"/>
          </a:xfrm>
        </p:spPr>
        <p:txBody>
          <a:bodyPr anchor="t"/>
          <a:lstStyle>
            <a:lvl1pPr>
              <a:defRPr>
                <a:solidFill>
                  <a:schemeClr val="bg1"/>
                </a:solidFill>
              </a:defRPr>
            </a:lvl1pPr>
          </a:lstStyle>
          <a:p>
            <a:r>
              <a:rPr lang="en-US" dirty="0"/>
              <a:t>Click to edit Master title style</a:t>
            </a:r>
          </a:p>
        </p:txBody>
      </p:sp>
      <p:sp>
        <p:nvSpPr>
          <p:cNvPr id="8" name="Google Shape;141;p50">
            <a:extLst>
              <a:ext uri="{FF2B5EF4-FFF2-40B4-BE49-F238E27FC236}">
                <a16:creationId xmlns:a16="http://schemas.microsoft.com/office/drawing/2014/main" id="{F434664D-DB8F-2846-BA95-0D2C4A0EDA4D}"/>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9" name="Content Placeholder 11">
            <a:extLst>
              <a:ext uri="{FF2B5EF4-FFF2-40B4-BE49-F238E27FC236}">
                <a16:creationId xmlns:a16="http://schemas.microsoft.com/office/drawing/2014/main" id="{9DC4BCDA-B38C-8248-AF59-3DB4D906A53F}"/>
              </a:ext>
            </a:extLst>
          </p:cNvPr>
          <p:cNvSpPr>
            <a:spLocks noGrp="1"/>
          </p:cNvSpPr>
          <p:nvPr>
            <p:ph sz="quarter" idx="10"/>
          </p:nvPr>
        </p:nvSpPr>
        <p:spPr>
          <a:xfrm>
            <a:off x="7473407" y="1633538"/>
            <a:ext cx="6943015"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11000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upl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6C116-5FFE-5E41-B302-AB6DF965B2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7286685" cy="8229600"/>
          </a:xfrm>
          <a:prstGeom prst="rect">
            <a:avLst/>
          </a:prstGeom>
        </p:spPr>
      </p:pic>
      <p:pic>
        <p:nvPicPr>
          <p:cNvPr id="4" name="Google Shape;79;p40">
            <a:extLst>
              <a:ext uri="{FF2B5EF4-FFF2-40B4-BE49-F238E27FC236}">
                <a16:creationId xmlns:a16="http://schemas.microsoft.com/office/drawing/2014/main" id="{E7155C5D-543D-884E-A4B6-1500531FED7C}"/>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5067300" y="0"/>
            <a:ext cx="9563100" cy="8229600"/>
          </a:xfrm>
          <a:prstGeom prst="rect">
            <a:avLst/>
          </a:prstGeom>
          <a:noFill/>
          <a:ln>
            <a:noFill/>
          </a:ln>
        </p:spPr>
      </p:pic>
      <p:sp>
        <p:nvSpPr>
          <p:cNvPr id="5" name="Google Shape;80;p40">
            <a:extLst>
              <a:ext uri="{FF2B5EF4-FFF2-40B4-BE49-F238E27FC236}">
                <a16:creationId xmlns:a16="http://schemas.microsoft.com/office/drawing/2014/main" id="{B3088A58-9AB8-9B4D-A970-934264002213}"/>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pic>
        <p:nvPicPr>
          <p:cNvPr id="6" name="Google Shape;83;p40">
            <a:extLst>
              <a:ext uri="{FF2B5EF4-FFF2-40B4-BE49-F238E27FC236}">
                <a16:creationId xmlns:a16="http://schemas.microsoft.com/office/drawing/2014/main" id="{7C3526C4-F918-9546-9DBC-F24A817A81F4}"/>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7" name="Title 1">
            <a:extLst>
              <a:ext uri="{FF2B5EF4-FFF2-40B4-BE49-F238E27FC236}">
                <a16:creationId xmlns:a16="http://schemas.microsoft.com/office/drawing/2014/main" id="{8B8B5A31-B05F-4842-A552-450D610A0626}"/>
              </a:ext>
            </a:extLst>
          </p:cNvPr>
          <p:cNvSpPr>
            <a:spLocks noGrp="1"/>
          </p:cNvSpPr>
          <p:nvPr>
            <p:ph type="title"/>
          </p:nvPr>
        </p:nvSpPr>
        <p:spPr>
          <a:xfrm>
            <a:off x="7473069" y="438174"/>
            <a:ext cx="6943096" cy="583230"/>
          </a:xfrm>
        </p:spPr>
        <p:txBody>
          <a:bodyPr anchor="t"/>
          <a:lstStyle>
            <a:lvl1pPr>
              <a:defRPr>
                <a:solidFill>
                  <a:schemeClr val="accent6"/>
                </a:solidFill>
              </a:defRPr>
            </a:lvl1pPr>
          </a:lstStyle>
          <a:p>
            <a:r>
              <a:rPr lang="en-US" dirty="0"/>
              <a:t>Click to edit Master title style</a:t>
            </a:r>
          </a:p>
        </p:txBody>
      </p:sp>
      <p:sp>
        <p:nvSpPr>
          <p:cNvPr id="8" name="Google Shape;141;p50">
            <a:extLst>
              <a:ext uri="{FF2B5EF4-FFF2-40B4-BE49-F238E27FC236}">
                <a16:creationId xmlns:a16="http://schemas.microsoft.com/office/drawing/2014/main" id="{C147B0EC-433C-7A44-BC02-A88286973CB7}"/>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9" name="Content Placeholder 11">
            <a:extLst>
              <a:ext uri="{FF2B5EF4-FFF2-40B4-BE49-F238E27FC236}">
                <a16:creationId xmlns:a16="http://schemas.microsoft.com/office/drawing/2014/main" id="{7490026E-D7A2-4C4C-BFDB-458619D49F77}"/>
              </a:ext>
            </a:extLst>
          </p:cNvPr>
          <p:cNvSpPr>
            <a:spLocks noGrp="1"/>
          </p:cNvSpPr>
          <p:nvPr>
            <p:ph sz="quarter" idx="10"/>
          </p:nvPr>
        </p:nvSpPr>
        <p:spPr>
          <a:xfrm>
            <a:off x="7473407" y="1633538"/>
            <a:ext cx="6943015"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939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spital image 2">
    <p:spTree>
      <p:nvGrpSpPr>
        <p:cNvPr id="1" name=""/>
        <p:cNvGrpSpPr/>
        <p:nvPr/>
      </p:nvGrpSpPr>
      <p:grpSpPr>
        <a:xfrm>
          <a:off x="0" y="0"/>
          <a:ext cx="0" cy="0"/>
          <a:chOff x="0" y="0"/>
          <a:chExt cx="0" cy="0"/>
        </a:xfrm>
      </p:grpSpPr>
      <p:pic>
        <p:nvPicPr>
          <p:cNvPr id="3" name="Google Shape;85;p84" descr="A picture containing hospital room, room&#10;&#10;Description automatically generated">
            <a:extLst>
              <a:ext uri="{FF2B5EF4-FFF2-40B4-BE49-F238E27FC236}">
                <a16:creationId xmlns:a16="http://schemas.microsoft.com/office/drawing/2014/main" id="{C2018FAB-4872-D04C-BA8A-E2FC66DC7C4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4343400" y="0"/>
            <a:ext cx="10287000" cy="8229600"/>
          </a:xfrm>
          <a:prstGeom prst="rect">
            <a:avLst/>
          </a:prstGeom>
          <a:noFill/>
          <a:ln>
            <a:noFill/>
          </a:ln>
        </p:spPr>
      </p:pic>
      <p:pic>
        <p:nvPicPr>
          <p:cNvPr id="4" name="Google Shape;86;p84">
            <a:extLst>
              <a:ext uri="{FF2B5EF4-FFF2-40B4-BE49-F238E27FC236}">
                <a16:creationId xmlns:a16="http://schemas.microsoft.com/office/drawing/2014/main" id="{192FE058-85B5-F14F-8116-83F414FA4BBA}"/>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flipH="1">
            <a:off x="0" y="0"/>
            <a:ext cx="9563100" cy="8229600"/>
          </a:xfrm>
          <a:prstGeom prst="rect">
            <a:avLst/>
          </a:prstGeom>
          <a:noFill/>
          <a:ln>
            <a:noFill/>
          </a:ln>
        </p:spPr>
      </p:pic>
      <p:sp>
        <p:nvSpPr>
          <p:cNvPr id="16" name="Title 1">
            <a:extLst>
              <a:ext uri="{FF2B5EF4-FFF2-40B4-BE49-F238E27FC236}">
                <a16:creationId xmlns:a16="http://schemas.microsoft.com/office/drawing/2014/main" id="{F5932958-4DCD-854D-A1CD-49EDF3931811}"/>
              </a:ext>
            </a:extLst>
          </p:cNvPr>
          <p:cNvSpPr>
            <a:spLocks noGrp="1"/>
          </p:cNvSpPr>
          <p:nvPr>
            <p:ph type="title"/>
          </p:nvPr>
        </p:nvSpPr>
        <p:spPr>
          <a:xfrm>
            <a:off x="566400" y="438174"/>
            <a:ext cx="6534530" cy="583230"/>
          </a:xfrm>
        </p:spPr>
        <p:txBody>
          <a:bodyPr anchor="t"/>
          <a:lstStyle>
            <a:lvl1pPr>
              <a:defRPr>
                <a:solidFill>
                  <a:schemeClr val="accent6"/>
                </a:solidFill>
              </a:defRPr>
            </a:lvl1pPr>
          </a:lstStyle>
          <a:p>
            <a:r>
              <a:rPr lang="en-US" dirty="0"/>
              <a:t>Click to edit Master title style</a:t>
            </a:r>
          </a:p>
        </p:txBody>
      </p:sp>
      <p:sp>
        <p:nvSpPr>
          <p:cNvPr id="17" name="Google Shape;141;p50">
            <a:extLst>
              <a:ext uri="{FF2B5EF4-FFF2-40B4-BE49-F238E27FC236}">
                <a16:creationId xmlns:a16="http://schemas.microsoft.com/office/drawing/2014/main" id="{ACDBB5A1-3324-674F-A116-E9AF497E7315}"/>
              </a:ext>
            </a:extLst>
          </p:cNvPr>
          <p:cNvSpPr txBox="1">
            <a:spLocks noGrp="1"/>
          </p:cNvSpPr>
          <p:nvPr>
            <p:ph type="body" idx="1" hasCustomPrompt="1"/>
          </p:nvPr>
        </p:nvSpPr>
        <p:spPr>
          <a:xfrm>
            <a:off x="566400" y="885082"/>
            <a:ext cx="6534530"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8" name="Content Placeholder 11">
            <a:extLst>
              <a:ext uri="{FF2B5EF4-FFF2-40B4-BE49-F238E27FC236}">
                <a16:creationId xmlns:a16="http://schemas.microsoft.com/office/drawing/2014/main" id="{C1AD98C6-121D-2C47-AD0D-BB35B88AA312}"/>
              </a:ext>
            </a:extLst>
          </p:cNvPr>
          <p:cNvSpPr>
            <a:spLocks noGrp="1"/>
          </p:cNvSpPr>
          <p:nvPr>
            <p:ph sz="quarter" idx="10"/>
          </p:nvPr>
        </p:nvSpPr>
        <p:spPr>
          <a:xfrm>
            <a:off x="566738" y="1633538"/>
            <a:ext cx="6534453"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3407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ople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3A45E8-90A7-D14C-9719-4D411FABE2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84010" y="0"/>
            <a:ext cx="8846390" cy="8229600"/>
          </a:xfrm>
          <a:prstGeom prst="rect">
            <a:avLst/>
          </a:prstGeom>
        </p:spPr>
      </p:pic>
      <p:sp>
        <p:nvSpPr>
          <p:cNvPr id="4" name="Google Shape;101;p44">
            <a:extLst>
              <a:ext uri="{FF2B5EF4-FFF2-40B4-BE49-F238E27FC236}">
                <a16:creationId xmlns:a16="http://schemas.microsoft.com/office/drawing/2014/main" id="{E0260AFC-A380-5C4F-8F17-24165C4C4910}"/>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pic>
        <p:nvPicPr>
          <p:cNvPr id="5" name="Picture 4" descr="Chart, pie chart&#10;&#10;Description automatically generated">
            <a:extLst>
              <a:ext uri="{FF2B5EF4-FFF2-40B4-BE49-F238E27FC236}">
                <a16:creationId xmlns:a16="http://schemas.microsoft.com/office/drawing/2014/main" id="{0E97FFDD-3896-E44E-81BE-4D12CEDF36F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9681"/>
          <a:stretch/>
        </p:blipFill>
        <p:spPr>
          <a:xfrm>
            <a:off x="0" y="0"/>
            <a:ext cx="11751013" cy="8229600"/>
          </a:xfrm>
          <a:prstGeom prst="rect">
            <a:avLst/>
          </a:prstGeom>
        </p:spPr>
      </p:pic>
      <p:sp>
        <p:nvSpPr>
          <p:cNvPr id="6" name="Title 1">
            <a:extLst>
              <a:ext uri="{FF2B5EF4-FFF2-40B4-BE49-F238E27FC236}">
                <a16:creationId xmlns:a16="http://schemas.microsoft.com/office/drawing/2014/main" id="{AE14EB82-B4D8-8049-BA38-C6BF5B27AD24}"/>
              </a:ext>
            </a:extLst>
          </p:cNvPr>
          <p:cNvSpPr>
            <a:spLocks noGrp="1"/>
          </p:cNvSpPr>
          <p:nvPr>
            <p:ph type="title"/>
          </p:nvPr>
        </p:nvSpPr>
        <p:spPr>
          <a:xfrm>
            <a:off x="566400" y="438174"/>
            <a:ext cx="6524802" cy="583230"/>
          </a:xfrm>
        </p:spPr>
        <p:txBody>
          <a:bodyPr anchor="t"/>
          <a:lstStyle>
            <a:lvl1pPr>
              <a:defRPr>
                <a:solidFill>
                  <a:schemeClr val="bg1"/>
                </a:solidFill>
              </a:defRPr>
            </a:lvl1pPr>
          </a:lstStyle>
          <a:p>
            <a:r>
              <a:rPr lang="en-US" dirty="0"/>
              <a:t>Click to edit Master title style</a:t>
            </a:r>
          </a:p>
        </p:txBody>
      </p:sp>
      <p:sp>
        <p:nvSpPr>
          <p:cNvPr id="7" name="Google Shape;141;p50">
            <a:extLst>
              <a:ext uri="{FF2B5EF4-FFF2-40B4-BE49-F238E27FC236}">
                <a16:creationId xmlns:a16="http://schemas.microsoft.com/office/drawing/2014/main" id="{2E519DD5-5207-7D4E-AEF8-8EE0D189D39C}"/>
              </a:ext>
            </a:extLst>
          </p:cNvPr>
          <p:cNvSpPr txBox="1">
            <a:spLocks noGrp="1"/>
          </p:cNvSpPr>
          <p:nvPr>
            <p:ph type="body" idx="1" hasCustomPrompt="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8" name="Content Placeholder 11">
            <a:extLst>
              <a:ext uri="{FF2B5EF4-FFF2-40B4-BE49-F238E27FC236}">
                <a16:creationId xmlns:a16="http://schemas.microsoft.com/office/drawing/2014/main" id="{0A07B83D-C568-BA41-94AE-BEFF5E8C8A38}"/>
              </a:ext>
            </a:extLst>
          </p:cNvPr>
          <p:cNvSpPr>
            <a:spLocks noGrp="1"/>
          </p:cNvSpPr>
          <p:nvPr>
            <p:ph sz="quarter" idx="10"/>
          </p:nvPr>
        </p:nvSpPr>
        <p:spPr>
          <a:xfrm>
            <a:off x="566739" y="1633538"/>
            <a:ext cx="6524726"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27949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spital image 3">
    <p:spTree>
      <p:nvGrpSpPr>
        <p:cNvPr id="1" name=""/>
        <p:cNvGrpSpPr/>
        <p:nvPr/>
      </p:nvGrpSpPr>
      <p:grpSpPr>
        <a:xfrm>
          <a:off x="0" y="0"/>
          <a:ext cx="0" cy="0"/>
          <a:chOff x="0" y="0"/>
          <a:chExt cx="0" cy="0"/>
        </a:xfrm>
      </p:grpSpPr>
      <p:pic>
        <p:nvPicPr>
          <p:cNvPr id="9" name="Google Shape;98;p44" descr="A picture containing person, scene, hospital room, room&#10;&#10;Description automatically generated">
            <a:extLst>
              <a:ext uri="{FF2B5EF4-FFF2-40B4-BE49-F238E27FC236}">
                <a16:creationId xmlns:a16="http://schemas.microsoft.com/office/drawing/2014/main" id="{CC6338F2-16F5-BB49-9521-81D342D212C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609134" y="0"/>
            <a:ext cx="8021266" cy="8229600"/>
          </a:xfrm>
          <a:prstGeom prst="rect">
            <a:avLst/>
          </a:prstGeom>
          <a:noFill/>
          <a:ln>
            <a:noFill/>
          </a:ln>
        </p:spPr>
      </p:pic>
      <p:sp>
        <p:nvSpPr>
          <p:cNvPr id="3" name="Google Shape;101;p44">
            <a:extLst>
              <a:ext uri="{FF2B5EF4-FFF2-40B4-BE49-F238E27FC236}">
                <a16:creationId xmlns:a16="http://schemas.microsoft.com/office/drawing/2014/main" id="{71767D6A-501F-824A-A923-EB26A86C9EE7}"/>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pic>
        <p:nvPicPr>
          <p:cNvPr id="4" name="Picture 3" descr="Chart, pie chart&#10;&#10;Description automatically generated">
            <a:extLst>
              <a:ext uri="{FF2B5EF4-FFF2-40B4-BE49-F238E27FC236}">
                <a16:creationId xmlns:a16="http://schemas.microsoft.com/office/drawing/2014/main" id="{CFBF75AD-142E-8E42-AB89-BEF6351F931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5" name="Title 1">
            <a:extLst>
              <a:ext uri="{FF2B5EF4-FFF2-40B4-BE49-F238E27FC236}">
                <a16:creationId xmlns:a16="http://schemas.microsoft.com/office/drawing/2014/main" id="{19FCFD76-7409-9947-8B68-ABAFD56F5F2F}"/>
              </a:ext>
            </a:extLst>
          </p:cNvPr>
          <p:cNvSpPr>
            <a:spLocks noGrp="1"/>
          </p:cNvSpPr>
          <p:nvPr>
            <p:ph type="title"/>
          </p:nvPr>
        </p:nvSpPr>
        <p:spPr>
          <a:xfrm>
            <a:off x="566400" y="438174"/>
            <a:ext cx="6524802" cy="583230"/>
          </a:xfrm>
        </p:spPr>
        <p:txBody>
          <a:bodyPr anchor="t"/>
          <a:lstStyle>
            <a:lvl1pPr>
              <a:defRPr>
                <a:solidFill>
                  <a:schemeClr val="bg1"/>
                </a:solidFill>
              </a:defRPr>
            </a:lvl1pPr>
          </a:lstStyle>
          <a:p>
            <a:r>
              <a:rPr lang="en-US" dirty="0"/>
              <a:t>Click to edit Master title style</a:t>
            </a:r>
          </a:p>
        </p:txBody>
      </p:sp>
      <p:sp>
        <p:nvSpPr>
          <p:cNvPr id="6" name="Google Shape;141;p50">
            <a:extLst>
              <a:ext uri="{FF2B5EF4-FFF2-40B4-BE49-F238E27FC236}">
                <a16:creationId xmlns:a16="http://schemas.microsoft.com/office/drawing/2014/main" id="{77A36290-EE00-C94D-862F-991819AEF64B}"/>
              </a:ext>
            </a:extLst>
          </p:cNvPr>
          <p:cNvSpPr txBox="1">
            <a:spLocks noGrp="1"/>
          </p:cNvSpPr>
          <p:nvPr>
            <p:ph type="body" idx="1" hasCustomPrompt="1"/>
          </p:nvPr>
        </p:nvSpPr>
        <p:spPr>
          <a:xfrm>
            <a:off x="566400" y="885082"/>
            <a:ext cx="652480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7" name="Content Placeholder 11">
            <a:extLst>
              <a:ext uri="{FF2B5EF4-FFF2-40B4-BE49-F238E27FC236}">
                <a16:creationId xmlns:a16="http://schemas.microsoft.com/office/drawing/2014/main" id="{92E72A22-5512-4B41-8DFB-C01B2825C9E6}"/>
              </a:ext>
            </a:extLst>
          </p:cNvPr>
          <p:cNvSpPr>
            <a:spLocks noGrp="1"/>
          </p:cNvSpPr>
          <p:nvPr>
            <p:ph sz="quarter" idx="10"/>
          </p:nvPr>
        </p:nvSpPr>
        <p:spPr>
          <a:xfrm>
            <a:off x="566739" y="1633538"/>
            <a:ext cx="6524726"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9672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photo slide">
    <p:spTree>
      <p:nvGrpSpPr>
        <p:cNvPr id="1" name=""/>
        <p:cNvGrpSpPr/>
        <p:nvPr/>
      </p:nvGrpSpPr>
      <p:grpSpPr>
        <a:xfrm>
          <a:off x="0" y="0"/>
          <a:ext cx="0" cy="0"/>
          <a:chOff x="0" y="0"/>
          <a:chExt cx="0" cy="0"/>
        </a:xfrm>
      </p:grpSpPr>
      <p:pic>
        <p:nvPicPr>
          <p:cNvPr id="3" name="Google Shape;72;p83">
            <a:extLst>
              <a:ext uri="{FF2B5EF4-FFF2-40B4-BE49-F238E27FC236}">
                <a16:creationId xmlns:a16="http://schemas.microsoft.com/office/drawing/2014/main" id="{615C103A-796C-7A47-8386-0BE384679F3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5067300" y="0"/>
            <a:ext cx="9563100" cy="8229600"/>
          </a:xfrm>
          <a:prstGeom prst="rect">
            <a:avLst/>
          </a:prstGeom>
          <a:noFill/>
          <a:ln>
            <a:noFill/>
          </a:ln>
        </p:spPr>
      </p:pic>
      <p:sp>
        <p:nvSpPr>
          <p:cNvPr id="4" name="Google Shape;73;p83">
            <a:extLst>
              <a:ext uri="{FF2B5EF4-FFF2-40B4-BE49-F238E27FC236}">
                <a16:creationId xmlns:a16="http://schemas.microsoft.com/office/drawing/2014/main" id="{AA716F1D-C461-954B-884C-16D0C606D4B7}"/>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5" name="Google Shape;76;p83">
            <a:extLst>
              <a:ext uri="{FF2B5EF4-FFF2-40B4-BE49-F238E27FC236}">
                <a16:creationId xmlns:a16="http://schemas.microsoft.com/office/drawing/2014/main" id="{CC1F4248-29B4-324F-8E26-5F8E331B472D}"/>
              </a:ext>
            </a:extLst>
          </p:cNvPr>
          <p:cNvSpPr>
            <a:spLocks noGrp="1"/>
          </p:cNvSpPr>
          <p:nvPr>
            <p:ph type="pic" idx="2" hasCustomPrompt="1"/>
          </p:nvPr>
        </p:nvSpPr>
        <p:spPr>
          <a:xfrm>
            <a:off x="855663" y="2227263"/>
            <a:ext cx="4703762" cy="4246562"/>
          </a:xfrm>
          <a:prstGeom prst="rect">
            <a:avLst/>
          </a:pr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r>
              <a:rPr lang="en-US" dirty="0"/>
              <a:t>Insert product shot</a:t>
            </a:r>
            <a:endParaRPr dirty="0"/>
          </a:p>
        </p:txBody>
      </p:sp>
      <p:sp>
        <p:nvSpPr>
          <p:cNvPr id="6" name="Title 1">
            <a:extLst>
              <a:ext uri="{FF2B5EF4-FFF2-40B4-BE49-F238E27FC236}">
                <a16:creationId xmlns:a16="http://schemas.microsoft.com/office/drawing/2014/main" id="{79A32721-C61C-6B40-9CE6-E4D5C947EF1A}"/>
              </a:ext>
            </a:extLst>
          </p:cNvPr>
          <p:cNvSpPr>
            <a:spLocks noGrp="1"/>
          </p:cNvSpPr>
          <p:nvPr>
            <p:ph type="title"/>
          </p:nvPr>
        </p:nvSpPr>
        <p:spPr>
          <a:xfrm>
            <a:off x="7473069" y="438174"/>
            <a:ext cx="6943096" cy="583230"/>
          </a:xfrm>
        </p:spPr>
        <p:txBody>
          <a:bodyPr anchor="t"/>
          <a:lstStyle>
            <a:lvl1pPr>
              <a:defRPr>
                <a:solidFill>
                  <a:schemeClr val="bg1"/>
                </a:solidFill>
              </a:defRPr>
            </a:lvl1pPr>
          </a:lstStyle>
          <a:p>
            <a:r>
              <a:rPr lang="en-US" dirty="0"/>
              <a:t>Click to edit Master title style</a:t>
            </a:r>
          </a:p>
        </p:txBody>
      </p:sp>
      <p:sp>
        <p:nvSpPr>
          <p:cNvPr id="7" name="Google Shape;141;p50">
            <a:extLst>
              <a:ext uri="{FF2B5EF4-FFF2-40B4-BE49-F238E27FC236}">
                <a16:creationId xmlns:a16="http://schemas.microsoft.com/office/drawing/2014/main" id="{B2D0089B-B630-FF47-BAE4-8BF39051225E}"/>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8" name="Content Placeholder 11">
            <a:extLst>
              <a:ext uri="{FF2B5EF4-FFF2-40B4-BE49-F238E27FC236}">
                <a16:creationId xmlns:a16="http://schemas.microsoft.com/office/drawing/2014/main" id="{5317D05D-09A9-B740-9953-F3E229396EE9}"/>
              </a:ext>
            </a:extLst>
          </p:cNvPr>
          <p:cNvSpPr>
            <a:spLocks noGrp="1"/>
          </p:cNvSpPr>
          <p:nvPr>
            <p:ph sz="quarter" idx="10"/>
          </p:nvPr>
        </p:nvSpPr>
        <p:spPr>
          <a:xfrm>
            <a:off x="7473407" y="1633538"/>
            <a:ext cx="6943015"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3346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Left 4" preserve="1" userDrawn="1">
  <p:cSld name="Custom photo slide2">
    <p:spTree>
      <p:nvGrpSpPr>
        <p:cNvPr id="1" name="Shape 71"/>
        <p:cNvGrpSpPr/>
        <p:nvPr/>
      </p:nvGrpSpPr>
      <p:grpSpPr>
        <a:xfrm>
          <a:off x="0" y="0"/>
          <a:ext cx="0" cy="0"/>
          <a:chOff x="0" y="0"/>
          <a:chExt cx="0" cy="0"/>
        </a:xfrm>
      </p:grpSpPr>
      <p:pic>
        <p:nvPicPr>
          <p:cNvPr id="3" name="Picture 2" descr="Venn diagram&#10;&#10;Description automatically generated with low confidence">
            <a:extLst>
              <a:ext uri="{FF2B5EF4-FFF2-40B4-BE49-F238E27FC236}">
                <a16:creationId xmlns:a16="http://schemas.microsoft.com/office/drawing/2014/main" id="{C47422FB-2150-D34B-81F1-0D5B0C88FE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73" name="Google Shape;73;p83"/>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76" name="Google Shape;76;p83"/>
          <p:cNvSpPr>
            <a:spLocks noGrp="1"/>
          </p:cNvSpPr>
          <p:nvPr>
            <p:ph type="pic" idx="2" hasCustomPrompt="1"/>
          </p:nvPr>
        </p:nvSpPr>
        <p:spPr>
          <a:xfrm>
            <a:off x="855663" y="2227263"/>
            <a:ext cx="4703762" cy="4246562"/>
          </a:xfrm>
          <a:prstGeom prst="rect">
            <a:avLst/>
          </a:pr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r>
              <a:rPr lang="en-US" dirty="0"/>
              <a:t>Insert product shot</a:t>
            </a:r>
            <a:endParaRPr dirty="0"/>
          </a:p>
        </p:txBody>
      </p:sp>
      <p:sp>
        <p:nvSpPr>
          <p:cNvPr id="10" name="Title 1">
            <a:extLst>
              <a:ext uri="{FF2B5EF4-FFF2-40B4-BE49-F238E27FC236}">
                <a16:creationId xmlns:a16="http://schemas.microsoft.com/office/drawing/2014/main" id="{40A512D3-FA9E-7A45-821C-D8B8249DA322}"/>
              </a:ext>
            </a:extLst>
          </p:cNvPr>
          <p:cNvSpPr>
            <a:spLocks noGrp="1"/>
          </p:cNvSpPr>
          <p:nvPr>
            <p:ph type="title"/>
          </p:nvPr>
        </p:nvSpPr>
        <p:spPr>
          <a:xfrm>
            <a:off x="7473069" y="438174"/>
            <a:ext cx="6943096" cy="583230"/>
          </a:xfrm>
        </p:spPr>
        <p:txBody>
          <a:bodyPr anchor="t"/>
          <a:lstStyle>
            <a:lvl1pPr>
              <a:defRPr>
                <a:solidFill>
                  <a:schemeClr val="bg1"/>
                </a:solidFill>
              </a:defRPr>
            </a:lvl1pPr>
          </a:lstStyle>
          <a:p>
            <a:r>
              <a:rPr lang="en-US" dirty="0"/>
              <a:t>Click to edit Master title style</a:t>
            </a:r>
          </a:p>
        </p:txBody>
      </p:sp>
      <p:sp>
        <p:nvSpPr>
          <p:cNvPr id="11" name="Google Shape;141;p50">
            <a:extLst>
              <a:ext uri="{FF2B5EF4-FFF2-40B4-BE49-F238E27FC236}">
                <a16:creationId xmlns:a16="http://schemas.microsoft.com/office/drawing/2014/main" id="{8795F155-C768-CA46-9347-2A00B5D470AD}"/>
              </a:ext>
            </a:extLst>
          </p:cNvPr>
          <p:cNvSpPr txBox="1">
            <a:spLocks noGrp="1"/>
          </p:cNvSpPr>
          <p:nvPr>
            <p:ph type="body" idx="1" hasCustomPrompt="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2" name="Content Placeholder 11">
            <a:extLst>
              <a:ext uri="{FF2B5EF4-FFF2-40B4-BE49-F238E27FC236}">
                <a16:creationId xmlns:a16="http://schemas.microsoft.com/office/drawing/2014/main" id="{9BD677FA-59A8-0743-99FD-3E4C7FBDAF08}"/>
              </a:ext>
            </a:extLst>
          </p:cNvPr>
          <p:cNvSpPr>
            <a:spLocks noGrp="1"/>
          </p:cNvSpPr>
          <p:nvPr>
            <p:ph sz="quarter" idx="10"/>
          </p:nvPr>
        </p:nvSpPr>
        <p:spPr>
          <a:xfrm>
            <a:off x="7473407" y="1633538"/>
            <a:ext cx="6943015"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3309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BALT BLUE Title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4F164381-A3A5-E049-AD80-FC989549D2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8" name="Google Shape;13;p29">
            <a:extLst>
              <a:ext uri="{FF2B5EF4-FFF2-40B4-BE49-F238E27FC236}">
                <a16:creationId xmlns:a16="http://schemas.microsoft.com/office/drawing/2014/main" id="{A90FD86B-DEFA-D54C-AFD4-E218B1A85527}"/>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882650" y="889000"/>
            <a:ext cx="4248150" cy="931101"/>
          </a:xfrm>
          <a:prstGeom prst="rect">
            <a:avLst/>
          </a:prstGeom>
          <a:noFill/>
          <a:ln>
            <a:noFill/>
          </a:ln>
        </p:spPr>
      </p:pic>
      <p:sp>
        <p:nvSpPr>
          <p:cNvPr id="9" name="Google Shape;14;p29">
            <a:extLst>
              <a:ext uri="{FF2B5EF4-FFF2-40B4-BE49-F238E27FC236}">
                <a16:creationId xmlns:a16="http://schemas.microsoft.com/office/drawing/2014/main" id="{5677D95A-2E28-4D4A-95B2-31E0A5945A64}"/>
              </a:ext>
            </a:extLst>
          </p:cNvPr>
          <p:cNvSpPr txBox="1">
            <a:spLocks noGrp="1"/>
          </p:cNvSpPr>
          <p:nvPr>
            <p:ph type="ctrTitle"/>
          </p:nvPr>
        </p:nvSpPr>
        <p:spPr>
          <a:xfrm>
            <a:off x="882650" y="2613755"/>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 name="Google Shape;15;p29">
            <a:extLst>
              <a:ext uri="{FF2B5EF4-FFF2-40B4-BE49-F238E27FC236}">
                <a16:creationId xmlns:a16="http://schemas.microsoft.com/office/drawing/2014/main" id="{5118A9A4-E193-FC42-BB2C-0107D5840E96}"/>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lvl="0" algn="l">
              <a:lnSpc>
                <a:spcPct val="90000"/>
              </a:lnSpc>
              <a:spcBef>
                <a:spcPts val="1600"/>
              </a:spcBef>
              <a:spcAft>
                <a:spcPts val="0"/>
              </a:spcAft>
              <a:buClr>
                <a:srgbClr val="A7A9AC"/>
              </a:buClr>
              <a:buSzPts val="2200"/>
              <a:buNone/>
              <a:defRPr sz="2200">
                <a:solidFill>
                  <a:schemeClr val="lt1"/>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sp>
        <p:nvSpPr>
          <p:cNvPr id="11" name="Google Shape;51;p35">
            <a:extLst>
              <a:ext uri="{FF2B5EF4-FFF2-40B4-BE49-F238E27FC236}">
                <a16:creationId xmlns:a16="http://schemas.microsoft.com/office/drawing/2014/main" id="{DD20A82F-C8BF-E84E-8D35-5EF35E8AE775}"/>
              </a:ext>
            </a:extLst>
          </p:cNvPr>
          <p:cNvSpPr txBox="1"/>
          <p:nvPr userDrawn="1"/>
        </p:nvSpPr>
        <p:spPr>
          <a:xfrm>
            <a:off x="414777" y="7664452"/>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A7A9AC"/>
                </a:solidFill>
                <a:latin typeface="Calibri"/>
                <a:ea typeface="Calibri"/>
                <a:cs typeface="Calibri"/>
                <a:sym typeface="Calibri"/>
              </a:rPr>
              <a:t>© 2021 Vyaire. Vyaire and the Vyaire logo are trademarks or registered trademarks of Vyaire Medical, Inc., or one of its affiliates.</a:t>
            </a:r>
            <a:endParaRPr dirty="0"/>
          </a:p>
        </p:txBody>
      </p:sp>
    </p:spTree>
    <p:extLst>
      <p:ext uri="{BB962C8B-B14F-4D97-AF65-F5344CB8AC3E}">
        <p14:creationId xmlns:p14="http://schemas.microsoft.com/office/powerpoint/2010/main" val="2039038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Photo slide3">
    <p:spTree>
      <p:nvGrpSpPr>
        <p:cNvPr id="1" name=""/>
        <p:cNvGrpSpPr/>
        <p:nvPr/>
      </p:nvGrpSpPr>
      <p:grpSpPr>
        <a:xfrm>
          <a:off x="0" y="0"/>
          <a:ext cx="0" cy="0"/>
          <a:chOff x="0" y="0"/>
          <a:chExt cx="0" cy="0"/>
        </a:xfrm>
      </p:grpSpPr>
      <p:sp>
        <p:nvSpPr>
          <p:cNvPr id="3" name="Google Shape;91;p85">
            <a:extLst>
              <a:ext uri="{FF2B5EF4-FFF2-40B4-BE49-F238E27FC236}">
                <a16:creationId xmlns:a16="http://schemas.microsoft.com/office/drawing/2014/main" id="{DD58A7D4-B4FE-C341-926E-F1BB3BEC4B4A}"/>
              </a:ext>
            </a:extLst>
          </p:cNvPr>
          <p:cNvSpPr/>
          <p:nvPr userDrawn="1"/>
        </p:nvSpPr>
        <p:spPr>
          <a:xfrm>
            <a:off x="8050194" y="0"/>
            <a:ext cx="6580505" cy="8229600"/>
          </a:xfrm>
          <a:custGeom>
            <a:avLst/>
            <a:gdLst/>
            <a:ahLst/>
            <a:cxnLst/>
            <a:rect l="l" t="t" r="r" b="b"/>
            <a:pathLst>
              <a:path w="6580505" h="8229600" extrusionOk="0">
                <a:moveTo>
                  <a:pt x="6580205" y="0"/>
                </a:moveTo>
                <a:lnTo>
                  <a:pt x="2244933" y="0"/>
                </a:lnTo>
                <a:lnTo>
                  <a:pt x="2211808" y="36009"/>
                </a:lnTo>
                <a:lnTo>
                  <a:pt x="2178905" y="72199"/>
                </a:lnTo>
                <a:lnTo>
                  <a:pt x="2146223" y="108567"/>
                </a:lnTo>
                <a:lnTo>
                  <a:pt x="2113765" y="145112"/>
                </a:lnTo>
                <a:lnTo>
                  <a:pt x="2081529" y="181833"/>
                </a:lnTo>
                <a:lnTo>
                  <a:pt x="2049518" y="218730"/>
                </a:lnTo>
                <a:lnTo>
                  <a:pt x="2017730" y="255800"/>
                </a:lnTo>
                <a:lnTo>
                  <a:pt x="1986168" y="293044"/>
                </a:lnTo>
                <a:lnTo>
                  <a:pt x="1954832" y="330458"/>
                </a:lnTo>
                <a:lnTo>
                  <a:pt x="1923721" y="368043"/>
                </a:lnTo>
                <a:lnTo>
                  <a:pt x="1892837" y="405798"/>
                </a:lnTo>
                <a:lnTo>
                  <a:pt x="1862181" y="443720"/>
                </a:lnTo>
                <a:lnTo>
                  <a:pt x="1831752" y="481809"/>
                </a:lnTo>
                <a:lnTo>
                  <a:pt x="1801552" y="520064"/>
                </a:lnTo>
                <a:lnTo>
                  <a:pt x="1771580" y="558484"/>
                </a:lnTo>
                <a:lnTo>
                  <a:pt x="1741839" y="597067"/>
                </a:lnTo>
                <a:lnTo>
                  <a:pt x="1712327" y="635812"/>
                </a:lnTo>
                <a:lnTo>
                  <a:pt x="1683046" y="674718"/>
                </a:lnTo>
                <a:lnTo>
                  <a:pt x="1653996" y="713784"/>
                </a:lnTo>
                <a:lnTo>
                  <a:pt x="1625178" y="753009"/>
                </a:lnTo>
                <a:lnTo>
                  <a:pt x="1596592" y="792391"/>
                </a:lnTo>
                <a:lnTo>
                  <a:pt x="1568240" y="831930"/>
                </a:lnTo>
                <a:lnTo>
                  <a:pt x="1540121" y="871624"/>
                </a:lnTo>
                <a:lnTo>
                  <a:pt x="1512236" y="911472"/>
                </a:lnTo>
                <a:lnTo>
                  <a:pt x="1484585" y="951473"/>
                </a:lnTo>
                <a:lnTo>
                  <a:pt x="1457170" y="991625"/>
                </a:lnTo>
                <a:lnTo>
                  <a:pt x="1429991" y="1031928"/>
                </a:lnTo>
                <a:lnTo>
                  <a:pt x="1403048" y="1072381"/>
                </a:lnTo>
                <a:lnTo>
                  <a:pt x="1376342" y="1112982"/>
                </a:lnTo>
                <a:lnTo>
                  <a:pt x="1349873" y="1153729"/>
                </a:lnTo>
                <a:lnTo>
                  <a:pt x="1323642" y="1194623"/>
                </a:lnTo>
                <a:lnTo>
                  <a:pt x="1297651" y="1235662"/>
                </a:lnTo>
                <a:lnTo>
                  <a:pt x="1271898" y="1276844"/>
                </a:lnTo>
                <a:lnTo>
                  <a:pt x="1246385" y="1318168"/>
                </a:lnTo>
                <a:lnTo>
                  <a:pt x="1221113" y="1359634"/>
                </a:lnTo>
                <a:lnTo>
                  <a:pt x="1196081" y="1401239"/>
                </a:lnTo>
                <a:lnTo>
                  <a:pt x="1171291" y="1442984"/>
                </a:lnTo>
                <a:lnTo>
                  <a:pt x="1146743" y="1484866"/>
                </a:lnTo>
                <a:lnTo>
                  <a:pt x="1122437" y="1526885"/>
                </a:lnTo>
                <a:lnTo>
                  <a:pt x="1098375" y="1569039"/>
                </a:lnTo>
                <a:lnTo>
                  <a:pt x="1074557" y="1611328"/>
                </a:lnTo>
                <a:lnTo>
                  <a:pt x="1050983" y="1653749"/>
                </a:lnTo>
                <a:lnTo>
                  <a:pt x="1027653" y="1696303"/>
                </a:lnTo>
                <a:lnTo>
                  <a:pt x="1004570" y="1738987"/>
                </a:lnTo>
                <a:lnTo>
                  <a:pt x="981732" y="1781800"/>
                </a:lnTo>
                <a:lnTo>
                  <a:pt x="959141" y="1824743"/>
                </a:lnTo>
                <a:lnTo>
                  <a:pt x="936797" y="1867812"/>
                </a:lnTo>
                <a:lnTo>
                  <a:pt x="914701" y="1911007"/>
                </a:lnTo>
                <a:lnTo>
                  <a:pt x="892853" y="1954328"/>
                </a:lnTo>
                <a:lnTo>
                  <a:pt x="871254" y="1997772"/>
                </a:lnTo>
                <a:lnTo>
                  <a:pt x="849905" y="2041338"/>
                </a:lnTo>
                <a:lnTo>
                  <a:pt x="828805" y="2085026"/>
                </a:lnTo>
                <a:lnTo>
                  <a:pt x="807956" y="2128835"/>
                </a:lnTo>
                <a:lnTo>
                  <a:pt x="787359" y="2172762"/>
                </a:lnTo>
                <a:lnTo>
                  <a:pt x="767013" y="2216807"/>
                </a:lnTo>
                <a:lnTo>
                  <a:pt x="746919" y="2260969"/>
                </a:lnTo>
                <a:lnTo>
                  <a:pt x="727078" y="2305247"/>
                </a:lnTo>
                <a:lnTo>
                  <a:pt x="707491" y="2349639"/>
                </a:lnTo>
                <a:lnTo>
                  <a:pt x="688158" y="2394144"/>
                </a:lnTo>
                <a:lnTo>
                  <a:pt x="669079" y="2438761"/>
                </a:lnTo>
                <a:lnTo>
                  <a:pt x="650255" y="2483489"/>
                </a:lnTo>
                <a:lnTo>
                  <a:pt x="631687" y="2528327"/>
                </a:lnTo>
                <a:lnTo>
                  <a:pt x="613376" y="2573274"/>
                </a:lnTo>
                <a:lnTo>
                  <a:pt x="595321" y="2618327"/>
                </a:lnTo>
                <a:lnTo>
                  <a:pt x="577524" y="2663487"/>
                </a:lnTo>
                <a:lnTo>
                  <a:pt x="559985" y="2708753"/>
                </a:lnTo>
                <a:lnTo>
                  <a:pt x="542704" y="2754122"/>
                </a:lnTo>
                <a:lnTo>
                  <a:pt x="525682" y="2799594"/>
                </a:lnTo>
                <a:lnTo>
                  <a:pt x="508920" y="2845167"/>
                </a:lnTo>
                <a:lnTo>
                  <a:pt x="492419" y="2890841"/>
                </a:lnTo>
                <a:lnTo>
                  <a:pt x="476178" y="2936614"/>
                </a:lnTo>
                <a:lnTo>
                  <a:pt x="460199" y="2982485"/>
                </a:lnTo>
                <a:lnTo>
                  <a:pt x="444481" y="3028453"/>
                </a:lnTo>
                <a:lnTo>
                  <a:pt x="429027" y="3074517"/>
                </a:lnTo>
                <a:lnTo>
                  <a:pt x="413835" y="3120675"/>
                </a:lnTo>
                <a:lnTo>
                  <a:pt x="398907" y="3166927"/>
                </a:lnTo>
                <a:lnTo>
                  <a:pt x="384243" y="3213271"/>
                </a:lnTo>
                <a:lnTo>
                  <a:pt x="369844" y="3259706"/>
                </a:lnTo>
                <a:lnTo>
                  <a:pt x="355711" y="3306231"/>
                </a:lnTo>
                <a:lnTo>
                  <a:pt x="341843" y="3352845"/>
                </a:lnTo>
                <a:lnTo>
                  <a:pt x="328242" y="3399546"/>
                </a:lnTo>
                <a:lnTo>
                  <a:pt x="314908" y="3446334"/>
                </a:lnTo>
                <a:lnTo>
                  <a:pt x="301842" y="3493207"/>
                </a:lnTo>
                <a:lnTo>
                  <a:pt x="289044" y="3540164"/>
                </a:lnTo>
                <a:lnTo>
                  <a:pt x="276515" y="3587204"/>
                </a:lnTo>
                <a:lnTo>
                  <a:pt x="264255" y="3634325"/>
                </a:lnTo>
                <a:lnTo>
                  <a:pt x="252265" y="3681528"/>
                </a:lnTo>
                <a:lnTo>
                  <a:pt x="240546" y="3728810"/>
                </a:lnTo>
                <a:lnTo>
                  <a:pt x="229098" y="3776169"/>
                </a:lnTo>
                <a:lnTo>
                  <a:pt x="217921" y="3823607"/>
                </a:lnTo>
                <a:lnTo>
                  <a:pt x="207017" y="3871120"/>
                </a:lnTo>
                <a:lnTo>
                  <a:pt x="196386" y="3918707"/>
                </a:lnTo>
                <a:lnTo>
                  <a:pt x="186027" y="3966369"/>
                </a:lnTo>
                <a:lnTo>
                  <a:pt x="175943" y="4014102"/>
                </a:lnTo>
                <a:lnTo>
                  <a:pt x="166133" y="4061907"/>
                </a:lnTo>
                <a:lnTo>
                  <a:pt x="156599" y="4109782"/>
                </a:lnTo>
                <a:lnTo>
                  <a:pt x="147340" y="4157726"/>
                </a:lnTo>
                <a:lnTo>
                  <a:pt x="138357" y="4205738"/>
                </a:lnTo>
                <a:lnTo>
                  <a:pt x="129651" y="4253816"/>
                </a:lnTo>
                <a:lnTo>
                  <a:pt x="121222" y="4301960"/>
                </a:lnTo>
                <a:lnTo>
                  <a:pt x="113072" y="4350168"/>
                </a:lnTo>
                <a:lnTo>
                  <a:pt x="105199" y="4398439"/>
                </a:lnTo>
                <a:lnTo>
                  <a:pt x="97606" y="4446772"/>
                </a:lnTo>
                <a:lnTo>
                  <a:pt x="90293" y="4495166"/>
                </a:lnTo>
                <a:lnTo>
                  <a:pt x="83259" y="4543620"/>
                </a:lnTo>
                <a:lnTo>
                  <a:pt x="76507" y="4592131"/>
                </a:lnTo>
                <a:lnTo>
                  <a:pt x="70036" y="4640700"/>
                </a:lnTo>
                <a:lnTo>
                  <a:pt x="63846" y="4689326"/>
                </a:lnTo>
                <a:lnTo>
                  <a:pt x="57940" y="4738006"/>
                </a:lnTo>
                <a:lnTo>
                  <a:pt x="52316" y="4786739"/>
                </a:lnTo>
                <a:lnTo>
                  <a:pt x="46976" y="4835526"/>
                </a:lnTo>
                <a:lnTo>
                  <a:pt x="41920" y="4884364"/>
                </a:lnTo>
                <a:lnTo>
                  <a:pt x="37148" y="4933252"/>
                </a:lnTo>
                <a:lnTo>
                  <a:pt x="32662" y="4982189"/>
                </a:lnTo>
                <a:lnTo>
                  <a:pt x="28462" y="5031174"/>
                </a:lnTo>
                <a:lnTo>
                  <a:pt x="24549" y="5080206"/>
                </a:lnTo>
                <a:lnTo>
                  <a:pt x="20922" y="5129284"/>
                </a:lnTo>
                <a:lnTo>
                  <a:pt x="17583" y="5178406"/>
                </a:lnTo>
                <a:lnTo>
                  <a:pt x="14533" y="5227571"/>
                </a:lnTo>
                <a:lnTo>
                  <a:pt x="11771" y="5276778"/>
                </a:lnTo>
                <a:lnTo>
                  <a:pt x="9298" y="5326026"/>
                </a:lnTo>
                <a:lnTo>
                  <a:pt x="7115" y="5375314"/>
                </a:lnTo>
                <a:lnTo>
                  <a:pt x="5223" y="5424641"/>
                </a:lnTo>
                <a:lnTo>
                  <a:pt x="3621" y="5474005"/>
                </a:lnTo>
                <a:lnTo>
                  <a:pt x="2311" y="5523405"/>
                </a:lnTo>
                <a:lnTo>
                  <a:pt x="1294" y="5572841"/>
                </a:lnTo>
                <a:lnTo>
                  <a:pt x="569" y="5622310"/>
                </a:lnTo>
                <a:lnTo>
                  <a:pt x="137" y="5671812"/>
                </a:lnTo>
                <a:lnTo>
                  <a:pt x="0" y="5721346"/>
                </a:lnTo>
                <a:lnTo>
                  <a:pt x="156" y="5770910"/>
                </a:lnTo>
                <a:lnTo>
                  <a:pt x="608" y="5820503"/>
                </a:lnTo>
                <a:lnTo>
                  <a:pt x="1355" y="5870125"/>
                </a:lnTo>
                <a:lnTo>
                  <a:pt x="2398" y="5919773"/>
                </a:lnTo>
                <a:lnTo>
                  <a:pt x="3739" y="5969447"/>
                </a:lnTo>
                <a:lnTo>
                  <a:pt x="5376" y="6019146"/>
                </a:lnTo>
                <a:lnTo>
                  <a:pt x="7311" y="6068868"/>
                </a:lnTo>
                <a:lnTo>
                  <a:pt x="9545" y="6118613"/>
                </a:lnTo>
                <a:lnTo>
                  <a:pt x="12077" y="6168378"/>
                </a:lnTo>
                <a:lnTo>
                  <a:pt x="14910" y="6218164"/>
                </a:lnTo>
                <a:lnTo>
                  <a:pt x="18042" y="6267968"/>
                </a:lnTo>
                <a:lnTo>
                  <a:pt x="21475" y="6317790"/>
                </a:lnTo>
                <a:lnTo>
                  <a:pt x="25209" y="6367629"/>
                </a:lnTo>
                <a:lnTo>
                  <a:pt x="29245" y="6417482"/>
                </a:lnTo>
                <a:lnTo>
                  <a:pt x="33584" y="6467350"/>
                </a:lnTo>
                <a:lnTo>
                  <a:pt x="38225" y="6517231"/>
                </a:lnTo>
                <a:lnTo>
                  <a:pt x="43170" y="6567123"/>
                </a:lnTo>
                <a:lnTo>
                  <a:pt x="48419" y="6617026"/>
                </a:lnTo>
                <a:lnTo>
                  <a:pt x="53973" y="6666939"/>
                </a:lnTo>
                <a:lnTo>
                  <a:pt x="59832" y="6716860"/>
                </a:lnTo>
                <a:lnTo>
                  <a:pt x="65997" y="6766788"/>
                </a:lnTo>
                <a:lnTo>
                  <a:pt x="72468" y="6816722"/>
                </a:lnTo>
                <a:lnTo>
                  <a:pt x="79246" y="6866660"/>
                </a:lnTo>
                <a:lnTo>
                  <a:pt x="86332" y="6916602"/>
                </a:lnTo>
                <a:lnTo>
                  <a:pt x="93726" y="6966547"/>
                </a:lnTo>
                <a:lnTo>
                  <a:pt x="101428" y="7016493"/>
                </a:lnTo>
                <a:lnTo>
                  <a:pt x="109440" y="7066439"/>
                </a:lnTo>
                <a:lnTo>
                  <a:pt x="117761" y="7116384"/>
                </a:lnTo>
                <a:lnTo>
                  <a:pt x="126393" y="7166327"/>
                </a:lnTo>
                <a:lnTo>
                  <a:pt x="135336" y="7216267"/>
                </a:lnTo>
                <a:lnTo>
                  <a:pt x="144192" y="7264666"/>
                </a:lnTo>
                <a:lnTo>
                  <a:pt x="153342" y="7313055"/>
                </a:lnTo>
                <a:lnTo>
                  <a:pt x="162788" y="7361433"/>
                </a:lnTo>
                <a:lnTo>
                  <a:pt x="172531" y="7409798"/>
                </a:lnTo>
                <a:lnTo>
                  <a:pt x="182571" y="7458151"/>
                </a:lnTo>
                <a:lnTo>
                  <a:pt x="192910" y="7506490"/>
                </a:lnTo>
                <a:lnTo>
                  <a:pt x="203549" y="7554816"/>
                </a:lnTo>
                <a:lnTo>
                  <a:pt x="214489" y="7603127"/>
                </a:lnTo>
                <a:lnTo>
                  <a:pt x="225730" y="7651423"/>
                </a:lnTo>
                <a:lnTo>
                  <a:pt x="237273" y="7699704"/>
                </a:lnTo>
                <a:lnTo>
                  <a:pt x="249121" y="7747968"/>
                </a:lnTo>
                <a:lnTo>
                  <a:pt x="261273" y="7796216"/>
                </a:lnTo>
                <a:lnTo>
                  <a:pt x="273730" y="7844446"/>
                </a:lnTo>
                <a:lnTo>
                  <a:pt x="286494" y="7892659"/>
                </a:lnTo>
                <a:lnTo>
                  <a:pt x="299566" y="7940853"/>
                </a:lnTo>
                <a:lnTo>
                  <a:pt x="312946" y="7989029"/>
                </a:lnTo>
                <a:lnTo>
                  <a:pt x="326636" y="8037184"/>
                </a:lnTo>
                <a:lnTo>
                  <a:pt x="340636" y="8085320"/>
                </a:lnTo>
                <a:lnTo>
                  <a:pt x="354948" y="8133434"/>
                </a:lnTo>
                <a:lnTo>
                  <a:pt x="369572" y="8181528"/>
                </a:lnTo>
                <a:lnTo>
                  <a:pt x="384510" y="8229600"/>
                </a:lnTo>
                <a:lnTo>
                  <a:pt x="6580205" y="8229600"/>
                </a:lnTo>
                <a:lnTo>
                  <a:pt x="6580205" y="0"/>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Google Shape;92;p85">
            <a:extLst>
              <a:ext uri="{FF2B5EF4-FFF2-40B4-BE49-F238E27FC236}">
                <a16:creationId xmlns:a16="http://schemas.microsoft.com/office/drawing/2014/main" id="{18E75BC9-3A18-2E4D-A788-C073E1BD6FCB}"/>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5" name="Google Shape;95;p85">
            <a:extLst>
              <a:ext uri="{FF2B5EF4-FFF2-40B4-BE49-F238E27FC236}">
                <a16:creationId xmlns:a16="http://schemas.microsoft.com/office/drawing/2014/main" id="{40527C7D-389D-A048-B0AD-54C7812E8133}"/>
              </a:ext>
            </a:extLst>
          </p:cNvPr>
          <p:cNvSpPr>
            <a:spLocks noGrp="1"/>
          </p:cNvSpPr>
          <p:nvPr>
            <p:ph type="pic" idx="2"/>
          </p:nvPr>
        </p:nvSpPr>
        <p:spPr>
          <a:xfrm>
            <a:off x="9085263" y="2670175"/>
            <a:ext cx="5294312" cy="3995738"/>
          </a:xfrm>
          <a:prstGeom prst="rect">
            <a:avLst/>
          </a:pr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dirty="0"/>
          </a:p>
        </p:txBody>
      </p:sp>
      <p:pic>
        <p:nvPicPr>
          <p:cNvPr id="6" name="Google Shape;96;p85">
            <a:extLst>
              <a:ext uri="{FF2B5EF4-FFF2-40B4-BE49-F238E27FC236}">
                <a16:creationId xmlns:a16="http://schemas.microsoft.com/office/drawing/2014/main" id="{47878A45-9E26-0345-A356-F19407954CAB}"/>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7" name="Title 1">
            <a:extLst>
              <a:ext uri="{FF2B5EF4-FFF2-40B4-BE49-F238E27FC236}">
                <a16:creationId xmlns:a16="http://schemas.microsoft.com/office/drawing/2014/main" id="{2D7D2C18-29A3-0A44-835F-9935D2ACD451}"/>
              </a:ext>
            </a:extLst>
          </p:cNvPr>
          <p:cNvSpPr>
            <a:spLocks noGrp="1"/>
          </p:cNvSpPr>
          <p:nvPr>
            <p:ph type="title"/>
          </p:nvPr>
        </p:nvSpPr>
        <p:spPr>
          <a:xfrm>
            <a:off x="566400" y="438174"/>
            <a:ext cx="7118196" cy="583230"/>
          </a:xfrm>
        </p:spPr>
        <p:txBody>
          <a:bodyPr anchor="t"/>
          <a:lstStyle>
            <a:lvl1pPr>
              <a:defRPr>
                <a:solidFill>
                  <a:schemeClr val="bg1"/>
                </a:solidFill>
              </a:defRPr>
            </a:lvl1pPr>
          </a:lstStyle>
          <a:p>
            <a:r>
              <a:rPr lang="en-US" dirty="0"/>
              <a:t>Click to edit Master title style</a:t>
            </a:r>
          </a:p>
        </p:txBody>
      </p:sp>
      <p:sp>
        <p:nvSpPr>
          <p:cNvPr id="8" name="Google Shape;141;p50">
            <a:extLst>
              <a:ext uri="{FF2B5EF4-FFF2-40B4-BE49-F238E27FC236}">
                <a16:creationId xmlns:a16="http://schemas.microsoft.com/office/drawing/2014/main" id="{C142A271-E914-8B4F-825C-594EA0E09A69}"/>
              </a:ext>
            </a:extLst>
          </p:cNvPr>
          <p:cNvSpPr txBox="1">
            <a:spLocks noGrp="1"/>
          </p:cNvSpPr>
          <p:nvPr>
            <p:ph type="body" idx="1" hasCustomPrompt="1"/>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9" name="Content Placeholder 11">
            <a:extLst>
              <a:ext uri="{FF2B5EF4-FFF2-40B4-BE49-F238E27FC236}">
                <a16:creationId xmlns:a16="http://schemas.microsoft.com/office/drawing/2014/main" id="{8E62EC43-BFFF-1A49-9EAF-1B9F5DF46356}"/>
              </a:ext>
            </a:extLst>
          </p:cNvPr>
          <p:cNvSpPr>
            <a:spLocks noGrp="1"/>
          </p:cNvSpPr>
          <p:nvPr>
            <p:ph sz="quarter" idx="10"/>
          </p:nvPr>
        </p:nvSpPr>
        <p:spPr>
          <a:xfrm>
            <a:off x="566738" y="1633538"/>
            <a:ext cx="7118113"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508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11;p46">
            <a:extLst>
              <a:ext uri="{FF2B5EF4-FFF2-40B4-BE49-F238E27FC236}">
                <a16:creationId xmlns:a16="http://schemas.microsoft.com/office/drawing/2014/main" id="{C6C45255-E6AC-F443-BFF0-F3E21A135333}"/>
              </a:ext>
            </a:extLst>
          </p:cNvPr>
          <p:cNvSpPr/>
          <p:nvPr userDrawn="1"/>
        </p:nvSpPr>
        <p:spPr>
          <a:xfrm>
            <a:off x="8050194" y="0"/>
            <a:ext cx="6580505" cy="8229600"/>
          </a:xfrm>
          <a:custGeom>
            <a:avLst/>
            <a:gdLst/>
            <a:ahLst/>
            <a:cxnLst/>
            <a:rect l="l" t="t" r="r" b="b"/>
            <a:pathLst>
              <a:path w="6580505" h="8229600" extrusionOk="0">
                <a:moveTo>
                  <a:pt x="6580205" y="0"/>
                </a:moveTo>
                <a:lnTo>
                  <a:pt x="2244933" y="0"/>
                </a:lnTo>
                <a:lnTo>
                  <a:pt x="2211808" y="36009"/>
                </a:lnTo>
                <a:lnTo>
                  <a:pt x="2178905" y="72199"/>
                </a:lnTo>
                <a:lnTo>
                  <a:pt x="2146223" y="108567"/>
                </a:lnTo>
                <a:lnTo>
                  <a:pt x="2113765" y="145112"/>
                </a:lnTo>
                <a:lnTo>
                  <a:pt x="2081529" y="181833"/>
                </a:lnTo>
                <a:lnTo>
                  <a:pt x="2049518" y="218730"/>
                </a:lnTo>
                <a:lnTo>
                  <a:pt x="2017730" y="255800"/>
                </a:lnTo>
                <a:lnTo>
                  <a:pt x="1986168" y="293044"/>
                </a:lnTo>
                <a:lnTo>
                  <a:pt x="1954832" y="330458"/>
                </a:lnTo>
                <a:lnTo>
                  <a:pt x="1923721" y="368043"/>
                </a:lnTo>
                <a:lnTo>
                  <a:pt x="1892837" y="405798"/>
                </a:lnTo>
                <a:lnTo>
                  <a:pt x="1862181" y="443720"/>
                </a:lnTo>
                <a:lnTo>
                  <a:pt x="1831752" y="481809"/>
                </a:lnTo>
                <a:lnTo>
                  <a:pt x="1801552" y="520064"/>
                </a:lnTo>
                <a:lnTo>
                  <a:pt x="1771580" y="558484"/>
                </a:lnTo>
                <a:lnTo>
                  <a:pt x="1741839" y="597067"/>
                </a:lnTo>
                <a:lnTo>
                  <a:pt x="1712327" y="635812"/>
                </a:lnTo>
                <a:lnTo>
                  <a:pt x="1683046" y="674718"/>
                </a:lnTo>
                <a:lnTo>
                  <a:pt x="1653996" y="713784"/>
                </a:lnTo>
                <a:lnTo>
                  <a:pt x="1625178" y="753009"/>
                </a:lnTo>
                <a:lnTo>
                  <a:pt x="1596592" y="792391"/>
                </a:lnTo>
                <a:lnTo>
                  <a:pt x="1568240" y="831930"/>
                </a:lnTo>
                <a:lnTo>
                  <a:pt x="1540121" y="871624"/>
                </a:lnTo>
                <a:lnTo>
                  <a:pt x="1512236" y="911472"/>
                </a:lnTo>
                <a:lnTo>
                  <a:pt x="1484585" y="951473"/>
                </a:lnTo>
                <a:lnTo>
                  <a:pt x="1457170" y="991625"/>
                </a:lnTo>
                <a:lnTo>
                  <a:pt x="1429991" y="1031928"/>
                </a:lnTo>
                <a:lnTo>
                  <a:pt x="1403048" y="1072381"/>
                </a:lnTo>
                <a:lnTo>
                  <a:pt x="1376342" y="1112982"/>
                </a:lnTo>
                <a:lnTo>
                  <a:pt x="1349873" y="1153729"/>
                </a:lnTo>
                <a:lnTo>
                  <a:pt x="1323642" y="1194623"/>
                </a:lnTo>
                <a:lnTo>
                  <a:pt x="1297651" y="1235662"/>
                </a:lnTo>
                <a:lnTo>
                  <a:pt x="1271898" y="1276844"/>
                </a:lnTo>
                <a:lnTo>
                  <a:pt x="1246385" y="1318168"/>
                </a:lnTo>
                <a:lnTo>
                  <a:pt x="1221113" y="1359634"/>
                </a:lnTo>
                <a:lnTo>
                  <a:pt x="1196081" y="1401239"/>
                </a:lnTo>
                <a:lnTo>
                  <a:pt x="1171291" y="1442984"/>
                </a:lnTo>
                <a:lnTo>
                  <a:pt x="1146743" y="1484866"/>
                </a:lnTo>
                <a:lnTo>
                  <a:pt x="1122437" y="1526885"/>
                </a:lnTo>
                <a:lnTo>
                  <a:pt x="1098375" y="1569039"/>
                </a:lnTo>
                <a:lnTo>
                  <a:pt x="1074557" y="1611328"/>
                </a:lnTo>
                <a:lnTo>
                  <a:pt x="1050983" y="1653749"/>
                </a:lnTo>
                <a:lnTo>
                  <a:pt x="1027653" y="1696303"/>
                </a:lnTo>
                <a:lnTo>
                  <a:pt x="1004570" y="1738987"/>
                </a:lnTo>
                <a:lnTo>
                  <a:pt x="981732" y="1781800"/>
                </a:lnTo>
                <a:lnTo>
                  <a:pt x="959141" y="1824743"/>
                </a:lnTo>
                <a:lnTo>
                  <a:pt x="936797" y="1867812"/>
                </a:lnTo>
                <a:lnTo>
                  <a:pt x="914701" y="1911007"/>
                </a:lnTo>
                <a:lnTo>
                  <a:pt x="892853" y="1954328"/>
                </a:lnTo>
                <a:lnTo>
                  <a:pt x="871254" y="1997772"/>
                </a:lnTo>
                <a:lnTo>
                  <a:pt x="849905" y="2041338"/>
                </a:lnTo>
                <a:lnTo>
                  <a:pt x="828805" y="2085026"/>
                </a:lnTo>
                <a:lnTo>
                  <a:pt x="807956" y="2128835"/>
                </a:lnTo>
                <a:lnTo>
                  <a:pt x="787359" y="2172762"/>
                </a:lnTo>
                <a:lnTo>
                  <a:pt x="767013" y="2216807"/>
                </a:lnTo>
                <a:lnTo>
                  <a:pt x="746919" y="2260969"/>
                </a:lnTo>
                <a:lnTo>
                  <a:pt x="727078" y="2305247"/>
                </a:lnTo>
                <a:lnTo>
                  <a:pt x="707491" y="2349639"/>
                </a:lnTo>
                <a:lnTo>
                  <a:pt x="688158" y="2394144"/>
                </a:lnTo>
                <a:lnTo>
                  <a:pt x="669079" y="2438761"/>
                </a:lnTo>
                <a:lnTo>
                  <a:pt x="650255" y="2483489"/>
                </a:lnTo>
                <a:lnTo>
                  <a:pt x="631687" y="2528327"/>
                </a:lnTo>
                <a:lnTo>
                  <a:pt x="613376" y="2573274"/>
                </a:lnTo>
                <a:lnTo>
                  <a:pt x="595321" y="2618327"/>
                </a:lnTo>
                <a:lnTo>
                  <a:pt x="577524" y="2663487"/>
                </a:lnTo>
                <a:lnTo>
                  <a:pt x="559985" y="2708753"/>
                </a:lnTo>
                <a:lnTo>
                  <a:pt x="542704" y="2754122"/>
                </a:lnTo>
                <a:lnTo>
                  <a:pt x="525682" y="2799594"/>
                </a:lnTo>
                <a:lnTo>
                  <a:pt x="508920" y="2845167"/>
                </a:lnTo>
                <a:lnTo>
                  <a:pt x="492419" y="2890841"/>
                </a:lnTo>
                <a:lnTo>
                  <a:pt x="476178" y="2936614"/>
                </a:lnTo>
                <a:lnTo>
                  <a:pt x="460199" y="2982485"/>
                </a:lnTo>
                <a:lnTo>
                  <a:pt x="444481" y="3028453"/>
                </a:lnTo>
                <a:lnTo>
                  <a:pt x="429027" y="3074517"/>
                </a:lnTo>
                <a:lnTo>
                  <a:pt x="413835" y="3120675"/>
                </a:lnTo>
                <a:lnTo>
                  <a:pt x="398907" y="3166927"/>
                </a:lnTo>
                <a:lnTo>
                  <a:pt x="384243" y="3213271"/>
                </a:lnTo>
                <a:lnTo>
                  <a:pt x="369844" y="3259706"/>
                </a:lnTo>
                <a:lnTo>
                  <a:pt x="355711" y="3306231"/>
                </a:lnTo>
                <a:lnTo>
                  <a:pt x="341843" y="3352845"/>
                </a:lnTo>
                <a:lnTo>
                  <a:pt x="328242" y="3399546"/>
                </a:lnTo>
                <a:lnTo>
                  <a:pt x="314908" y="3446334"/>
                </a:lnTo>
                <a:lnTo>
                  <a:pt x="301842" y="3493207"/>
                </a:lnTo>
                <a:lnTo>
                  <a:pt x="289044" y="3540164"/>
                </a:lnTo>
                <a:lnTo>
                  <a:pt x="276515" y="3587204"/>
                </a:lnTo>
                <a:lnTo>
                  <a:pt x="264255" y="3634325"/>
                </a:lnTo>
                <a:lnTo>
                  <a:pt x="252265" y="3681528"/>
                </a:lnTo>
                <a:lnTo>
                  <a:pt x="240546" y="3728810"/>
                </a:lnTo>
                <a:lnTo>
                  <a:pt x="229098" y="3776169"/>
                </a:lnTo>
                <a:lnTo>
                  <a:pt x="217921" y="3823607"/>
                </a:lnTo>
                <a:lnTo>
                  <a:pt x="207017" y="3871120"/>
                </a:lnTo>
                <a:lnTo>
                  <a:pt x="196386" y="3918707"/>
                </a:lnTo>
                <a:lnTo>
                  <a:pt x="186027" y="3966369"/>
                </a:lnTo>
                <a:lnTo>
                  <a:pt x="175943" y="4014102"/>
                </a:lnTo>
                <a:lnTo>
                  <a:pt x="166133" y="4061907"/>
                </a:lnTo>
                <a:lnTo>
                  <a:pt x="156599" y="4109782"/>
                </a:lnTo>
                <a:lnTo>
                  <a:pt x="147340" y="4157726"/>
                </a:lnTo>
                <a:lnTo>
                  <a:pt x="138357" y="4205738"/>
                </a:lnTo>
                <a:lnTo>
                  <a:pt x="129651" y="4253816"/>
                </a:lnTo>
                <a:lnTo>
                  <a:pt x="121222" y="4301960"/>
                </a:lnTo>
                <a:lnTo>
                  <a:pt x="113072" y="4350168"/>
                </a:lnTo>
                <a:lnTo>
                  <a:pt x="105199" y="4398439"/>
                </a:lnTo>
                <a:lnTo>
                  <a:pt x="97606" y="4446772"/>
                </a:lnTo>
                <a:lnTo>
                  <a:pt x="90293" y="4495166"/>
                </a:lnTo>
                <a:lnTo>
                  <a:pt x="83259" y="4543620"/>
                </a:lnTo>
                <a:lnTo>
                  <a:pt x="76507" y="4592131"/>
                </a:lnTo>
                <a:lnTo>
                  <a:pt x="70036" y="4640700"/>
                </a:lnTo>
                <a:lnTo>
                  <a:pt x="63846" y="4689326"/>
                </a:lnTo>
                <a:lnTo>
                  <a:pt x="57940" y="4738006"/>
                </a:lnTo>
                <a:lnTo>
                  <a:pt x="52316" y="4786739"/>
                </a:lnTo>
                <a:lnTo>
                  <a:pt x="46976" y="4835526"/>
                </a:lnTo>
                <a:lnTo>
                  <a:pt x="41920" y="4884364"/>
                </a:lnTo>
                <a:lnTo>
                  <a:pt x="37148" y="4933252"/>
                </a:lnTo>
                <a:lnTo>
                  <a:pt x="32662" y="4982189"/>
                </a:lnTo>
                <a:lnTo>
                  <a:pt x="28462" y="5031174"/>
                </a:lnTo>
                <a:lnTo>
                  <a:pt x="24549" y="5080206"/>
                </a:lnTo>
                <a:lnTo>
                  <a:pt x="20922" y="5129284"/>
                </a:lnTo>
                <a:lnTo>
                  <a:pt x="17583" y="5178406"/>
                </a:lnTo>
                <a:lnTo>
                  <a:pt x="14533" y="5227571"/>
                </a:lnTo>
                <a:lnTo>
                  <a:pt x="11771" y="5276778"/>
                </a:lnTo>
                <a:lnTo>
                  <a:pt x="9298" y="5326026"/>
                </a:lnTo>
                <a:lnTo>
                  <a:pt x="7115" y="5375314"/>
                </a:lnTo>
                <a:lnTo>
                  <a:pt x="5223" y="5424641"/>
                </a:lnTo>
                <a:lnTo>
                  <a:pt x="3621" y="5474005"/>
                </a:lnTo>
                <a:lnTo>
                  <a:pt x="2311" y="5523405"/>
                </a:lnTo>
                <a:lnTo>
                  <a:pt x="1294" y="5572841"/>
                </a:lnTo>
                <a:lnTo>
                  <a:pt x="569" y="5622310"/>
                </a:lnTo>
                <a:lnTo>
                  <a:pt x="137" y="5671812"/>
                </a:lnTo>
                <a:lnTo>
                  <a:pt x="0" y="5721346"/>
                </a:lnTo>
                <a:lnTo>
                  <a:pt x="156" y="5770910"/>
                </a:lnTo>
                <a:lnTo>
                  <a:pt x="608" y="5820503"/>
                </a:lnTo>
                <a:lnTo>
                  <a:pt x="1355" y="5870125"/>
                </a:lnTo>
                <a:lnTo>
                  <a:pt x="2398" y="5919773"/>
                </a:lnTo>
                <a:lnTo>
                  <a:pt x="3739" y="5969447"/>
                </a:lnTo>
                <a:lnTo>
                  <a:pt x="5376" y="6019146"/>
                </a:lnTo>
                <a:lnTo>
                  <a:pt x="7311" y="6068868"/>
                </a:lnTo>
                <a:lnTo>
                  <a:pt x="9545" y="6118613"/>
                </a:lnTo>
                <a:lnTo>
                  <a:pt x="12077" y="6168378"/>
                </a:lnTo>
                <a:lnTo>
                  <a:pt x="14910" y="6218164"/>
                </a:lnTo>
                <a:lnTo>
                  <a:pt x="18042" y="6267968"/>
                </a:lnTo>
                <a:lnTo>
                  <a:pt x="21475" y="6317790"/>
                </a:lnTo>
                <a:lnTo>
                  <a:pt x="25209" y="6367629"/>
                </a:lnTo>
                <a:lnTo>
                  <a:pt x="29245" y="6417482"/>
                </a:lnTo>
                <a:lnTo>
                  <a:pt x="33584" y="6467350"/>
                </a:lnTo>
                <a:lnTo>
                  <a:pt x="38225" y="6517231"/>
                </a:lnTo>
                <a:lnTo>
                  <a:pt x="43170" y="6567123"/>
                </a:lnTo>
                <a:lnTo>
                  <a:pt x="48419" y="6617026"/>
                </a:lnTo>
                <a:lnTo>
                  <a:pt x="53973" y="6666939"/>
                </a:lnTo>
                <a:lnTo>
                  <a:pt x="59832" y="6716860"/>
                </a:lnTo>
                <a:lnTo>
                  <a:pt x="65997" y="6766788"/>
                </a:lnTo>
                <a:lnTo>
                  <a:pt x="72468" y="6816722"/>
                </a:lnTo>
                <a:lnTo>
                  <a:pt x="79246" y="6866660"/>
                </a:lnTo>
                <a:lnTo>
                  <a:pt x="86332" y="6916602"/>
                </a:lnTo>
                <a:lnTo>
                  <a:pt x="93726" y="6966547"/>
                </a:lnTo>
                <a:lnTo>
                  <a:pt x="101428" y="7016493"/>
                </a:lnTo>
                <a:lnTo>
                  <a:pt x="109440" y="7066439"/>
                </a:lnTo>
                <a:lnTo>
                  <a:pt x="117761" y="7116384"/>
                </a:lnTo>
                <a:lnTo>
                  <a:pt x="126393" y="7166327"/>
                </a:lnTo>
                <a:lnTo>
                  <a:pt x="135336" y="7216267"/>
                </a:lnTo>
                <a:lnTo>
                  <a:pt x="144192" y="7264666"/>
                </a:lnTo>
                <a:lnTo>
                  <a:pt x="153342" y="7313055"/>
                </a:lnTo>
                <a:lnTo>
                  <a:pt x="162788" y="7361433"/>
                </a:lnTo>
                <a:lnTo>
                  <a:pt x="172531" y="7409798"/>
                </a:lnTo>
                <a:lnTo>
                  <a:pt x="182571" y="7458151"/>
                </a:lnTo>
                <a:lnTo>
                  <a:pt x="192910" y="7506490"/>
                </a:lnTo>
                <a:lnTo>
                  <a:pt x="203549" y="7554816"/>
                </a:lnTo>
                <a:lnTo>
                  <a:pt x="214489" y="7603127"/>
                </a:lnTo>
                <a:lnTo>
                  <a:pt x="225730" y="7651423"/>
                </a:lnTo>
                <a:lnTo>
                  <a:pt x="237273" y="7699704"/>
                </a:lnTo>
                <a:lnTo>
                  <a:pt x="249121" y="7747968"/>
                </a:lnTo>
                <a:lnTo>
                  <a:pt x="261273" y="7796216"/>
                </a:lnTo>
                <a:lnTo>
                  <a:pt x="273730" y="7844446"/>
                </a:lnTo>
                <a:lnTo>
                  <a:pt x="286494" y="7892659"/>
                </a:lnTo>
                <a:lnTo>
                  <a:pt x="299566" y="7940853"/>
                </a:lnTo>
                <a:lnTo>
                  <a:pt x="312946" y="7989029"/>
                </a:lnTo>
                <a:lnTo>
                  <a:pt x="326636" y="8037184"/>
                </a:lnTo>
                <a:lnTo>
                  <a:pt x="340636" y="8085320"/>
                </a:lnTo>
                <a:lnTo>
                  <a:pt x="354948" y="8133434"/>
                </a:lnTo>
                <a:lnTo>
                  <a:pt x="369572" y="8181528"/>
                </a:lnTo>
                <a:lnTo>
                  <a:pt x="384510" y="8229600"/>
                </a:lnTo>
                <a:lnTo>
                  <a:pt x="6580205" y="8229600"/>
                </a:lnTo>
                <a:lnTo>
                  <a:pt x="6580205" y="0"/>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Google Shape;112;p46">
            <a:extLst>
              <a:ext uri="{FF2B5EF4-FFF2-40B4-BE49-F238E27FC236}">
                <a16:creationId xmlns:a16="http://schemas.microsoft.com/office/drawing/2014/main" id="{AA2E7DF0-C52B-EE40-AC3A-9AF55A5F92B1}"/>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
        <p:nvSpPr>
          <p:cNvPr id="5" name="Google Shape;113;p46">
            <a:extLst>
              <a:ext uri="{FF2B5EF4-FFF2-40B4-BE49-F238E27FC236}">
                <a16:creationId xmlns:a16="http://schemas.microsoft.com/office/drawing/2014/main" id="{B6884794-C6D8-034F-9A56-049C1DA4586B}"/>
              </a:ext>
            </a:extLst>
          </p:cNvPr>
          <p:cNvSpPr>
            <a:spLocks noGrp="1"/>
          </p:cNvSpPr>
          <p:nvPr>
            <p:ph type="pic" idx="2"/>
          </p:nvPr>
        </p:nvSpPr>
        <p:spPr>
          <a:xfrm>
            <a:off x="9556750"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6" name="Google Shape;114;p46">
            <a:extLst>
              <a:ext uri="{FF2B5EF4-FFF2-40B4-BE49-F238E27FC236}">
                <a16:creationId xmlns:a16="http://schemas.microsoft.com/office/drawing/2014/main" id="{893ADA57-92BD-5A44-A10A-4E732F0DF068}"/>
              </a:ext>
            </a:extLst>
          </p:cNvPr>
          <p:cNvSpPr>
            <a:spLocks noGrp="1"/>
          </p:cNvSpPr>
          <p:nvPr>
            <p:ph type="pic" idx="3"/>
          </p:nvPr>
        </p:nvSpPr>
        <p:spPr>
          <a:xfrm>
            <a:off x="12166903" y="3451225"/>
            <a:ext cx="1636713" cy="855663"/>
          </a:xfrm>
          <a:prstGeom prst="rect">
            <a:avLst/>
          </a:prstGeom>
          <a:noFill/>
          <a:ln>
            <a:noFill/>
          </a:ln>
        </p:spPr>
        <p:txBody>
          <a:bodyPr spcFirstLastPara="1" wrap="square" lIns="0" tIns="12700" rIns="0" bIns="0" anchor="t" anchorCtr="0">
            <a:noAutofit/>
          </a:bodyPr>
          <a:lstStyle>
            <a:lvl1pPr marR="0" lvl="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7" name="Google Shape;115;p46">
            <a:extLst>
              <a:ext uri="{FF2B5EF4-FFF2-40B4-BE49-F238E27FC236}">
                <a16:creationId xmlns:a16="http://schemas.microsoft.com/office/drawing/2014/main" id="{3E0D42A8-6AA1-D843-B765-1EEBB8F669AA}"/>
              </a:ext>
            </a:extLst>
          </p:cNvPr>
          <p:cNvSpPr txBox="1">
            <a:spLocks noGrp="1"/>
          </p:cNvSpPr>
          <p:nvPr>
            <p:ph type="body" idx="1"/>
          </p:nvPr>
        </p:nvSpPr>
        <p:spPr>
          <a:xfrm>
            <a:off x="9556750" y="455771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8" name="Google Shape;116;p46">
            <a:extLst>
              <a:ext uri="{FF2B5EF4-FFF2-40B4-BE49-F238E27FC236}">
                <a16:creationId xmlns:a16="http://schemas.microsoft.com/office/drawing/2014/main" id="{5549ED0F-3E89-4342-9D1F-923A117B84FC}"/>
              </a:ext>
            </a:extLst>
          </p:cNvPr>
          <p:cNvSpPr txBox="1">
            <a:spLocks noGrp="1"/>
          </p:cNvSpPr>
          <p:nvPr>
            <p:ph type="body" idx="4"/>
          </p:nvPr>
        </p:nvSpPr>
        <p:spPr>
          <a:xfrm>
            <a:off x="12142637" y="4562633"/>
            <a:ext cx="1636713" cy="647700"/>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SzPts val="1800"/>
              <a:buNone/>
              <a:defRPr b="1">
                <a:solidFill>
                  <a:schemeClr val="accent6"/>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SzPts val="1800"/>
              <a:buChar char="•"/>
              <a:defRPr/>
            </a:lvl4pPr>
            <a:lvl5pPr marL="2286000" lvl="4" indent="-342900" algn="l">
              <a:lnSpc>
                <a:spcPct val="90000"/>
              </a:lnSpc>
              <a:spcBef>
                <a:spcPts val="800"/>
              </a:spcBef>
              <a:spcAft>
                <a:spcPts val="0"/>
              </a:spcAft>
              <a:buSzPts val="1800"/>
              <a:buChar char="•"/>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pic>
        <p:nvPicPr>
          <p:cNvPr id="9" name="Google Shape;117;p46">
            <a:extLst>
              <a:ext uri="{FF2B5EF4-FFF2-40B4-BE49-F238E27FC236}">
                <a16:creationId xmlns:a16="http://schemas.microsoft.com/office/drawing/2014/main" id="{0E9F23FC-7627-6844-8971-CCB2AFE76BFD}"/>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0" name="Title 1">
            <a:extLst>
              <a:ext uri="{FF2B5EF4-FFF2-40B4-BE49-F238E27FC236}">
                <a16:creationId xmlns:a16="http://schemas.microsoft.com/office/drawing/2014/main" id="{7C113721-0FE1-0B41-89FF-C9DB2A1419AB}"/>
              </a:ext>
            </a:extLst>
          </p:cNvPr>
          <p:cNvSpPr>
            <a:spLocks noGrp="1"/>
          </p:cNvSpPr>
          <p:nvPr>
            <p:ph type="title"/>
          </p:nvPr>
        </p:nvSpPr>
        <p:spPr>
          <a:xfrm>
            <a:off x="566400" y="438174"/>
            <a:ext cx="7118196" cy="583230"/>
          </a:xfrm>
        </p:spPr>
        <p:txBody>
          <a:bodyPr anchor="t"/>
          <a:lstStyle>
            <a:lvl1pPr>
              <a:defRPr>
                <a:solidFill>
                  <a:schemeClr val="bg1"/>
                </a:solidFill>
              </a:defRPr>
            </a:lvl1pPr>
          </a:lstStyle>
          <a:p>
            <a:r>
              <a:rPr lang="en-US" dirty="0"/>
              <a:t>Click to edit Master title style</a:t>
            </a:r>
          </a:p>
        </p:txBody>
      </p:sp>
      <p:sp>
        <p:nvSpPr>
          <p:cNvPr id="11" name="Google Shape;141;p50">
            <a:extLst>
              <a:ext uri="{FF2B5EF4-FFF2-40B4-BE49-F238E27FC236}">
                <a16:creationId xmlns:a16="http://schemas.microsoft.com/office/drawing/2014/main" id="{8BDBD747-8B10-6A4C-9941-D1BB3C1EE271}"/>
              </a:ext>
            </a:extLst>
          </p:cNvPr>
          <p:cNvSpPr txBox="1">
            <a:spLocks noGrp="1"/>
          </p:cNvSpPr>
          <p:nvPr>
            <p:ph type="body" idx="10" hasCustomPrompt="1"/>
          </p:nvPr>
        </p:nvSpPr>
        <p:spPr>
          <a:xfrm>
            <a:off x="566400" y="885082"/>
            <a:ext cx="71181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bg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2" name="Content Placeholder 11">
            <a:extLst>
              <a:ext uri="{FF2B5EF4-FFF2-40B4-BE49-F238E27FC236}">
                <a16:creationId xmlns:a16="http://schemas.microsoft.com/office/drawing/2014/main" id="{9B255232-3093-4C4F-8C6A-36B7E11C214E}"/>
              </a:ext>
            </a:extLst>
          </p:cNvPr>
          <p:cNvSpPr>
            <a:spLocks noGrp="1"/>
          </p:cNvSpPr>
          <p:nvPr>
            <p:ph sz="quarter" idx="11"/>
          </p:nvPr>
        </p:nvSpPr>
        <p:spPr>
          <a:xfrm>
            <a:off x="566738" y="1633538"/>
            <a:ext cx="7118113" cy="4562475"/>
          </a:xfrm>
        </p:spPr>
        <p:txBody>
          <a:bodyPr/>
          <a:lstStyle>
            <a:lvl1pPr marL="114300" indent="0">
              <a:buClr>
                <a:schemeClr val="bg1"/>
              </a:buClr>
              <a:buSzPct val="100000"/>
              <a:buFont typeface="Arial" panose="020B0604020202020204" pitchFamily="34" charset="0"/>
              <a:buNone/>
              <a:defRPr sz="2400">
                <a:solidFill>
                  <a:schemeClr val="bg1"/>
                </a:solidFill>
              </a:defRPr>
            </a:lvl1pPr>
            <a:lvl2pPr>
              <a:buClr>
                <a:schemeClr val="bg1"/>
              </a:buClr>
              <a:defRPr>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32598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Google Shape;151;p34">
            <a:extLst>
              <a:ext uri="{FF2B5EF4-FFF2-40B4-BE49-F238E27FC236}">
                <a16:creationId xmlns:a16="http://schemas.microsoft.com/office/drawing/2014/main" id="{6197CA64-CFC6-AE41-837F-13131BC8CF9A}"/>
              </a:ext>
            </a:extLst>
          </p:cNvPr>
          <p:cNvSpPr txBox="1">
            <a:spLocks noGrp="1"/>
          </p:cNvSpPr>
          <p:nvPr>
            <p:ph type="title"/>
          </p:nvPr>
        </p:nvSpPr>
        <p:spPr>
          <a:xfrm>
            <a:off x="693173" y="466057"/>
            <a:ext cx="13598013" cy="511422"/>
          </a:xfrm>
          <a:prstGeom prst="rect">
            <a:avLst/>
          </a:prstGeom>
          <a:noFill/>
          <a:ln>
            <a:noFill/>
          </a:ln>
        </p:spPr>
        <p:txBody>
          <a:bodyPr spcFirstLastPara="1" wrap="square" lIns="0" tIns="12700" rIns="0" bIns="0" anchor="b" anchorCtr="0">
            <a:spAutoFit/>
          </a:bodyPr>
          <a:lstStyle>
            <a:lvl1pPr lvl="0" algn="ctr">
              <a:lnSpc>
                <a:spcPct val="90000"/>
              </a:lnSpc>
              <a:spcBef>
                <a:spcPts val="0"/>
              </a:spcBef>
              <a:spcAft>
                <a:spcPts val="0"/>
              </a:spcAft>
              <a:buClr>
                <a:srgbClr val="EA0029"/>
              </a:buClr>
              <a:buSzPts val="3600"/>
              <a:buFont typeface="Calibri"/>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Google Shape;152;p34">
            <a:extLst>
              <a:ext uri="{FF2B5EF4-FFF2-40B4-BE49-F238E27FC236}">
                <a16:creationId xmlns:a16="http://schemas.microsoft.com/office/drawing/2014/main" id="{AC488D4C-F64F-1443-B705-819ED3A06927}"/>
              </a:ext>
            </a:extLst>
          </p:cNvPr>
          <p:cNvSpPr>
            <a:spLocks noGrp="1"/>
          </p:cNvSpPr>
          <p:nvPr>
            <p:ph type="chart" idx="2"/>
          </p:nvPr>
        </p:nvSpPr>
        <p:spPr>
          <a:xfrm>
            <a:off x="692591" y="1778000"/>
            <a:ext cx="13598013" cy="5105400"/>
          </a:xfrm>
          <a:prstGeom prst="rect">
            <a:avLst/>
          </a:pr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rgbClr val="002060"/>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dirty="0"/>
          </a:p>
        </p:txBody>
      </p:sp>
      <p:pic>
        <p:nvPicPr>
          <p:cNvPr id="6" name="Google Shape;64;p38">
            <a:extLst>
              <a:ext uri="{FF2B5EF4-FFF2-40B4-BE49-F238E27FC236}">
                <a16:creationId xmlns:a16="http://schemas.microsoft.com/office/drawing/2014/main" id="{60A03F00-349B-C840-9AD3-CB34AB8C885F}"/>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7" name="Google Shape;141;p50">
            <a:extLst>
              <a:ext uri="{FF2B5EF4-FFF2-40B4-BE49-F238E27FC236}">
                <a16:creationId xmlns:a16="http://schemas.microsoft.com/office/drawing/2014/main" id="{956B4F45-B815-DC4F-95E4-890DA3AA60E2}"/>
              </a:ext>
            </a:extLst>
          </p:cNvPr>
          <p:cNvSpPr txBox="1">
            <a:spLocks noGrp="1"/>
          </p:cNvSpPr>
          <p:nvPr>
            <p:ph type="body" idx="1" hasCustomPrompt="1"/>
          </p:nvPr>
        </p:nvSpPr>
        <p:spPr>
          <a:xfrm>
            <a:off x="692591" y="885082"/>
            <a:ext cx="13613874" cy="521207"/>
          </a:xfrm>
          <a:prstGeom prst="rect">
            <a:avLst/>
          </a:prstGeom>
          <a:noFill/>
          <a:ln>
            <a:noFill/>
          </a:ln>
        </p:spPr>
        <p:txBody>
          <a:bodyPr spcFirstLastPara="1" wrap="square" lIns="0" tIns="12700" rIns="0" bIns="0" anchor="ctr" anchorCtr="0">
            <a:noAutofit/>
          </a:bodyPr>
          <a:lstStyle>
            <a:lvl1pPr marL="457200" lvl="0" indent="-228600" algn="ctr">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Tree>
    <p:extLst>
      <p:ext uri="{BB962C8B-B14F-4D97-AF65-F5344CB8AC3E}">
        <p14:creationId xmlns:p14="http://schemas.microsoft.com/office/powerpoint/2010/main" val="1370961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US slide">
    <p:spTree>
      <p:nvGrpSpPr>
        <p:cNvPr id="1" name=""/>
        <p:cNvGrpSpPr/>
        <p:nvPr/>
      </p:nvGrpSpPr>
      <p:grpSpPr>
        <a:xfrm>
          <a:off x="0" y="0"/>
          <a:ext cx="0" cy="0"/>
          <a:chOff x="0" y="0"/>
          <a:chExt cx="0" cy="0"/>
        </a:xfrm>
      </p:grpSpPr>
      <p:sp>
        <p:nvSpPr>
          <p:cNvPr id="3" name="Google Shape;156;p52">
            <a:extLst>
              <a:ext uri="{FF2B5EF4-FFF2-40B4-BE49-F238E27FC236}">
                <a16:creationId xmlns:a16="http://schemas.microsoft.com/office/drawing/2014/main" id="{8E7C27D4-4B49-EE40-8DC8-271E0106E3E7}"/>
              </a:ext>
            </a:extLst>
          </p:cNvPr>
          <p:cNvSpPr txBox="1"/>
          <p:nvPr userDrawn="1"/>
        </p:nvSpPr>
        <p:spPr>
          <a:xfrm>
            <a:off x="882650" y="2652501"/>
            <a:ext cx="5495290"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accent6"/>
                </a:solidFill>
                <a:latin typeface="Calibri"/>
                <a:ea typeface="Calibri"/>
                <a:cs typeface="Calibri"/>
                <a:sym typeface="Calibri"/>
              </a:rPr>
              <a:t>Global Headquarters</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 Medical, Inc.</a:t>
            </a:r>
            <a:endParaRPr sz="1400" b="0" i="0" u="none" strike="noStrike" cap="none">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26125 N. Riverwoods Blvd.</a:t>
            </a:r>
            <a:endParaRPr sz="1800" b="0" i="0" u="none" strike="noStrike" cap="none">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Mettawa, IL 60045  USA</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6"/>
                </a:solidFill>
                <a:latin typeface="Calibri"/>
                <a:ea typeface="Calibri"/>
                <a:cs typeface="Calibri"/>
                <a:sym typeface="Calibri"/>
              </a:rPr>
              <a:t>vyaire.com</a:t>
            </a:r>
            <a:endParaRPr sz="1800" b="0" i="0" u="none" strike="noStrike" cap="none">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6"/>
                </a:solidFill>
                <a:latin typeface="Calibri"/>
                <a:ea typeface="Calibri"/>
                <a:cs typeface="Calibri"/>
                <a:sym typeface="Calibri"/>
              </a:rPr>
              <a:t>References:</a:t>
            </a:r>
            <a:endParaRPr sz="1800" b="0" i="0" u="none" strike="noStrike" cap="none">
              <a:solidFill>
                <a:schemeClr val="accent6"/>
              </a:solidFill>
              <a:latin typeface="Calibri"/>
              <a:ea typeface="Calibri"/>
              <a:cs typeface="Calibri"/>
              <a:sym typeface="Calibri"/>
            </a:endParaRPr>
          </a:p>
        </p:txBody>
      </p:sp>
      <p:sp>
        <p:nvSpPr>
          <p:cNvPr id="4" name="Google Shape;157;p52">
            <a:extLst>
              <a:ext uri="{FF2B5EF4-FFF2-40B4-BE49-F238E27FC236}">
                <a16:creationId xmlns:a16="http://schemas.microsoft.com/office/drawing/2014/main" id="{1EF0BEE5-D621-4346-AB56-491E22757E5A}"/>
              </a:ext>
            </a:extLst>
          </p:cNvPr>
          <p:cNvSpPr/>
          <p:nvPr userDrawn="1"/>
        </p:nvSpPr>
        <p:spPr>
          <a:xfrm>
            <a:off x="8050194" y="0"/>
            <a:ext cx="6580505" cy="8229600"/>
          </a:xfrm>
          <a:custGeom>
            <a:avLst/>
            <a:gdLst/>
            <a:ahLst/>
            <a:cxnLst/>
            <a:rect l="l" t="t" r="r" b="b"/>
            <a:pathLst>
              <a:path w="6580505" h="8229600" extrusionOk="0">
                <a:moveTo>
                  <a:pt x="6580205" y="0"/>
                </a:moveTo>
                <a:lnTo>
                  <a:pt x="2244933" y="0"/>
                </a:lnTo>
                <a:lnTo>
                  <a:pt x="2211808" y="36009"/>
                </a:lnTo>
                <a:lnTo>
                  <a:pt x="2178905" y="72199"/>
                </a:lnTo>
                <a:lnTo>
                  <a:pt x="2146223" y="108567"/>
                </a:lnTo>
                <a:lnTo>
                  <a:pt x="2113765" y="145112"/>
                </a:lnTo>
                <a:lnTo>
                  <a:pt x="2081529" y="181833"/>
                </a:lnTo>
                <a:lnTo>
                  <a:pt x="2049518" y="218730"/>
                </a:lnTo>
                <a:lnTo>
                  <a:pt x="2017730" y="255800"/>
                </a:lnTo>
                <a:lnTo>
                  <a:pt x="1986168" y="293044"/>
                </a:lnTo>
                <a:lnTo>
                  <a:pt x="1954832" y="330458"/>
                </a:lnTo>
                <a:lnTo>
                  <a:pt x="1923721" y="368043"/>
                </a:lnTo>
                <a:lnTo>
                  <a:pt x="1892837" y="405798"/>
                </a:lnTo>
                <a:lnTo>
                  <a:pt x="1862181" y="443720"/>
                </a:lnTo>
                <a:lnTo>
                  <a:pt x="1831752" y="481809"/>
                </a:lnTo>
                <a:lnTo>
                  <a:pt x="1801552" y="520064"/>
                </a:lnTo>
                <a:lnTo>
                  <a:pt x="1771580" y="558484"/>
                </a:lnTo>
                <a:lnTo>
                  <a:pt x="1741839" y="597067"/>
                </a:lnTo>
                <a:lnTo>
                  <a:pt x="1712327" y="635812"/>
                </a:lnTo>
                <a:lnTo>
                  <a:pt x="1683046" y="674718"/>
                </a:lnTo>
                <a:lnTo>
                  <a:pt x="1653996" y="713784"/>
                </a:lnTo>
                <a:lnTo>
                  <a:pt x="1625178" y="753009"/>
                </a:lnTo>
                <a:lnTo>
                  <a:pt x="1596592" y="792391"/>
                </a:lnTo>
                <a:lnTo>
                  <a:pt x="1568240" y="831930"/>
                </a:lnTo>
                <a:lnTo>
                  <a:pt x="1540121" y="871624"/>
                </a:lnTo>
                <a:lnTo>
                  <a:pt x="1512236" y="911472"/>
                </a:lnTo>
                <a:lnTo>
                  <a:pt x="1484585" y="951473"/>
                </a:lnTo>
                <a:lnTo>
                  <a:pt x="1457170" y="991625"/>
                </a:lnTo>
                <a:lnTo>
                  <a:pt x="1429991" y="1031928"/>
                </a:lnTo>
                <a:lnTo>
                  <a:pt x="1403048" y="1072381"/>
                </a:lnTo>
                <a:lnTo>
                  <a:pt x="1376342" y="1112982"/>
                </a:lnTo>
                <a:lnTo>
                  <a:pt x="1349873" y="1153729"/>
                </a:lnTo>
                <a:lnTo>
                  <a:pt x="1323642" y="1194623"/>
                </a:lnTo>
                <a:lnTo>
                  <a:pt x="1297651" y="1235662"/>
                </a:lnTo>
                <a:lnTo>
                  <a:pt x="1271898" y="1276844"/>
                </a:lnTo>
                <a:lnTo>
                  <a:pt x="1246385" y="1318168"/>
                </a:lnTo>
                <a:lnTo>
                  <a:pt x="1221113" y="1359634"/>
                </a:lnTo>
                <a:lnTo>
                  <a:pt x="1196081" y="1401239"/>
                </a:lnTo>
                <a:lnTo>
                  <a:pt x="1171291" y="1442984"/>
                </a:lnTo>
                <a:lnTo>
                  <a:pt x="1146743" y="1484866"/>
                </a:lnTo>
                <a:lnTo>
                  <a:pt x="1122437" y="1526885"/>
                </a:lnTo>
                <a:lnTo>
                  <a:pt x="1098375" y="1569039"/>
                </a:lnTo>
                <a:lnTo>
                  <a:pt x="1074557" y="1611328"/>
                </a:lnTo>
                <a:lnTo>
                  <a:pt x="1050983" y="1653749"/>
                </a:lnTo>
                <a:lnTo>
                  <a:pt x="1027653" y="1696303"/>
                </a:lnTo>
                <a:lnTo>
                  <a:pt x="1004570" y="1738987"/>
                </a:lnTo>
                <a:lnTo>
                  <a:pt x="981732" y="1781800"/>
                </a:lnTo>
                <a:lnTo>
                  <a:pt x="959141" y="1824743"/>
                </a:lnTo>
                <a:lnTo>
                  <a:pt x="936797" y="1867812"/>
                </a:lnTo>
                <a:lnTo>
                  <a:pt x="914701" y="1911007"/>
                </a:lnTo>
                <a:lnTo>
                  <a:pt x="892853" y="1954328"/>
                </a:lnTo>
                <a:lnTo>
                  <a:pt x="871254" y="1997772"/>
                </a:lnTo>
                <a:lnTo>
                  <a:pt x="849905" y="2041338"/>
                </a:lnTo>
                <a:lnTo>
                  <a:pt x="828805" y="2085026"/>
                </a:lnTo>
                <a:lnTo>
                  <a:pt x="807956" y="2128835"/>
                </a:lnTo>
                <a:lnTo>
                  <a:pt x="787359" y="2172762"/>
                </a:lnTo>
                <a:lnTo>
                  <a:pt x="767013" y="2216807"/>
                </a:lnTo>
                <a:lnTo>
                  <a:pt x="746919" y="2260969"/>
                </a:lnTo>
                <a:lnTo>
                  <a:pt x="727078" y="2305247"/>
                </a:lnTo>
                <a:lnTo>
                  <a:pt x="707491" y="2349639"/>
                </a:lnTo>
                <a:lnTo>
                  <a:pt x="688158" y="2394144"/>
                </a:lnTo>
                <a:lnTo>
                  <a:pt x="669079" y="2438761"/>
                </a:lnTo>
                <a:lnTo>
                  <a:pt x="650255" y="2483489"/>
                </a:lnTo>
                <a:lnTo>
                  <a:pt x="631687" y="2528327"/>
                </a:lnTo>
                <a:lnTo>
                  <a:pt x="613376" y="2573274"/>
                </a:lnTo>
                <a:lnTo>
                  <a:pt x="595321" y="2618327"/>
                </a:lnTo>
                <a:lnTo>
                  <a:pt x="577524" y="2663487"/>
                </a:lnTo>
                <a:lnTo>
                  <a:pt x="559985" y="2708753"/>
                </a:lnTo>
                <a:lnTo>
                  <a:pt x="542704" y="2754122"/>
                </a:lnTo>
                <a:lnTo>
                  <a:pt x="525682" y="2799594"/>
                </a:lnTo>
                <a:lnTo>
                  <a:pt x="508920" y="2845167"/>
                </a:lnTo>
                <a:lnTo>
                  <a:pt x="492419" y="2890841"/>
                </a:lnTo>
                <a:lnTo>
                  <a:pt x="476178" y="2936614"/>
                </a:lnTo>
                <a:lnTo>
                  <a:pt x="460199" y="2982485"/>
                </a:lnTo>
                <a:lnTo>
                  <a:pt x="444481" y="3028453"/>
                </a:lnTo>
                <a:lnTo>
                  <a:pt x="429027" y="3074517"/>
                </a:lnTo>
                <a:lnTo>
                  <a:pt x="413835" y="3120675"/>
                </a:lnTo>
                <a:lnTo>
                  <a:pt x="398907" y="3166927"/>
                </a:lnTo>
                <a:lnTo>
                  <a:pt x="384243" y="3213271"/>
                </a:lnTo>
                <a:lnTo>
                  <a:pt x="369844" y="3259706"/>
                </a:lnTo>
                <a:lnTo>
                  <a:pt x="355711" y="3306231"/>
                </a:lnTo>
                <a:lnTo>
                  <a:pt x="341843" y="3352845"/>
                </a:lnTo>
                <a:lnTo>
                  <a:pt x="328242" y="3399546"/>
                </a:lnTo>
                <a:lnTo>
                  <a:pt x="314908" y="3446334"/>
                </a:lnTo>
                <a:lnTo>
                  <a:pt x="301842" y="3493207"/>
                </a:lnTo>
                <a:lnTo>
                  <a:pt x="289044" y="3540164"/>
                </a:lnTo>
                <a:lnTo>
                  <a:pt x="276515" y="3587204"/>
                </a:lnTo>
                <a:lnTo>
                  <a:pt x="264255" y="3634325"/>
                </a:lnTo>
                <a:lnTo>
                  <a:pt x="252265" y="3681528"/>
                </a:lnTo>
                <a:lnTo>
                  <a:pt x="240546" y="3728810"/>
                </a:lnTo>
                <a:lnTo>
                  <a:pt x="229098" y="3776169"/>
                </a:lnTo>
                <a:lnTo>
                  <a:pt x="217921" y="3823607"/>
                </a:lnTo>
                <a:lnTo>
                  <a:pt x="207017" y="3871120"/>
                </a:lnTo>
                <a:lnTo>
                  <a:pt x="196386" y="3918707"/>
                </a:lnTo>
                <a:lnTo>
                  <a:pt x="186027" y="3966369"/>
                </a:lnTo>
                <a:lnTo>
                  <a:pt x="175943" y="4014102"/>
                </a:lnTo>
                <a:lnTo>
                  <a:pt x="166133" y="4061907"/>
                </a:lnTo>
                <a:lnTo>
                  <a:pt x="156599" y="4109782"/>
                </a:lnTo>
                <a:lnTo>
                  <a:pt x="147340" y="4157726"/>
                </a:lnTo>
                <a:lnTo>
                  <a:pt x="138357" y="4205738"/>
                </a:lnTo>
                <a:lnTo>
                  <a:pt x="129651" y="4253816"/>
                </a:lnTo>
                <a:lnTo>
                  <a:pt x="121222" y="4301960"/>
                </a:lnTo>
                <a:lnTo>
                  <a:pt x="113072" y="4350168"/>
                </a:lnTo>
                <a:lnTo>
                  <a:pt x="105199" y="4398439"/>
                </a:lnTo>
                <a:lnTo>
                  <a:pt x="97606" y="4446772"/>
                </a:lnTo>
                <a:lnTo>
                  <a:pt x="90293" y="4495166"/>
                </a:lnTo>
                <a:lnTo>
                  <a:pt x="83259" y="4543620"/>
                </a:lnTo>
                <a:lnTo>
                  <a:pt x="76507" y="4592131"/>
                </a:lnTo>
                <a:lnTo>
                  <a:pt x="70036" y="4640700"/>
                </a:lnTo>
                <a:lnTo>
                  <a:pt x="63846" y="4689326"/>
                </a:lnTo>
                <a:lnTo>
                  <a:pt x="57940" y="4738006"/>
                </a:lnTo>
                <a:lnTo>
                  <a:pt x="52316" y="4786739"/>
                </a:lnTo>
                <a:lnTo>
                  <a:pt x="46976" y="4835526"/>
                </a:lnTo>
                <a:lnTo>
                  <a:pt x="41920" y="4884364"/>
                </a:lnTo>
                <a:lnTo>
                  <a:pt x="37148" y="4933252"/>
                </a:lnTo>
                <a:lnTo>
                  <a:pt x="32662" y="4982189"/>
                </a:lnTo>
                <a:lnTo>
                  <a:pt x="28462" y="5031174"/>
                </a:lnTo>
                <a:lnTo>
                  <a:pt x="24549" y="5080206"/>
                </a:lnTo>
                <a:lnTo>
                  <a:pt x="20922" y="5129284"/>
                </a:lnTo>
                <a:lnTo>
                  <a:pt x="17583" y="5178406"/>
                </a:lnTo>
                <a:lnTo>
                  <a:pt x="14533" y="5227571"/>
                </a:lnTo>
                <a:lnTo>
                  <a:pt x="11771" y="5276778"/>
                </a:lnTo>
                <a:lnTo>
                  <a:pt x="9298" y="5326026"/>
                </a:lnTo>
                <a:lnTo>
                  <a:pt x="7115" y="5375314"/>
                </a:lnTo>
                <a:lnTo>
                  <a:pt x="5223" y="5424641"/>
                </a:lnTo>
                <a:lnTo>
                  <a:pt x="3621" y="5474005"/>
                </a:lnTo>
                <a:lnTo>
                  <a:pt x="2311" y="5523405"/>
                </a:lnTo>
                <a:lnTo>
                  <a:pt x="1294" y="5572841"/>
                </a:lnTo>
                <a:lnTo>
                  <a:pt x="569" y="5622310"/>
                </a:lnTo>
                <a:lnTo>
                  <a:pt x="137" y="5671812"/>
                </a:lnTo>
                <a:lnTo>
                  <a:pt x="0" y="5721346"/>
                </a:lnTo>
                <a:lnTo>
                  <a:pt x="156" y="5770910"/>
                </a:lnTo>
                <a:lnTo>
                  <a:pt x="608" y="5820503"/>
                </a:lnTo>
                <a:lnTo>
                  <a:pt x="1355" y="5870125"/>
                </a:lnTo>
                <a:lnTo>
                  <a:pt x="2398" y="5919773"/>
                </a:lnTo>
                <a:lnTo>
                  <a:pt x="3739" y="5969447"/>
                </a:lnTo>
                <a:lnTo>
                  <a:pt x="5376" y="6019146"/>
                </a:lnTo>
                <a:lnTo>
                  <a:pt x="7311" y="6068868"/>
                </a:lnTo>
                <a:lnTo>
                  <a:pt x="9545" y="6118613"/>
                </a:lnTo>
                <a:lnTo>
                  <a:pt x="12077" y="6168378"/>
                </a:lnTo>
                <a:lnTo>
                  <a:pt x="14910" y="6218164"/>
                </a:lnTo>
                <a:lnTo>
                  <a:pt x="18042" y="6267968"/>
                </a:lnTo>
                <a:lnTo>
                  <a:pt x="21475" y="6317790"/>
                </a:lnTo>
                <a:lnTo>
                  <a:pt x="25209" y="6367629"/>
                </a:lnTo>
                <a:lnTo>
                  <a:pt x="29245" y="6417482"/>
                </a:lnTo>
                <a:lnTo>
                  <a:pt x="33584" y="6467350"/>
                </a:lnTo>
                <a:lnTo>
                  <a:pt x="38225" y="6517231"/>
                </a:lnTo>
                <a:lnTo>
                  <a:pt x="43170" y="6567123"/>
                </a:lnTo>
                <a:lnTo>
                  <a:pt x="48419" y="6617026"/>
                </a:lnTo>
                <a:lnTo>
                  <a:pt x="53973" y="6666939"/>
                </a:lnTo>
                <a:lnTo>
                  <a:pt x="59832" y="6716860"/>
                </a:lnTo>
                <a:lnTo>
                  <a:pt x="65997" y="6766788"/>
                </a:lnTo>
                <a:lnTo>
                  <a:pt x="72468" y="6816722"/>
                </a:lnTo>
                <a:lnTo>
                  <a:pt x="79246" y="6866660"/>
                </a:lnTo>
                <a:lnTo>
                  <a:pt x="86332" y="6916602"/>
                </a:lnTo>
                <a:lnTo>
                  <a:pt x="93726" y="6966547"/>
                </a:lnTo>
                <a:lnTo>
                  <a:pt x="101428" y="7016493"/>
                </a:lnTo>
                <a:lnTo>
                  <a:pt x="109440" y="7066439"/>
                </a:lnTo>
                <a:lnTo>
                  <a:pt x="117761" y="7116384"/>
                </a:lnTo>
                <a:lnTo>
                  <a:pt x="126393" y="7166327"/>
                </a:lnTo>
                <a:lnTo>
                  <a:pt x="135336" y="7216267"/>
                </a:lnTo>
                <a:lnTo>
                  <a:pt x="144192" y="7264666"/>
                </a:lnTo>
                <a:lnTo>
                  <a:pt x="153342" y="7313055"/>
                </a:lnTo>
                <a:lnTo>
                  <a:pt x="162788" y="7361433"/>
                </a:lnTo>
                <a:lnTo>
                  <a:pt x="172531" y="7409798"/>
                </a:lnTo>
                <a:lnTo>
                  <a:pt x="182571" y="7458151"/>
                </a:lnTo>
                <a:lnTo>
                  <a:pt x="192910" y="7506490"/>
                </a:lnTo>
                <a:lnTo>
                  <a:pt x="203549" y="7554816"/>
                </a:lnTo>
                <a:lnTo>
                  <a:pt x="214489" y="7603127"/>
                </a:lnTo>
                <a:lnTo>
                  <a:pt x="225730" y="7651423"/>
                </a:lnTo>
                <a:lnTo>
                  <a:pt x="237273" y="7699704"/>
                </a:lnTo>
                <a:lnTo>
                  <a:pt x="249121" y="7747968"/>
                </a:lnTo>
                <a:lnTo>
                  <a:pt x="261273" y="7796216"/>
                </a:lnTo>
                <a:lnTo>
                  <a:pt x="273730" y="7844446"/>
                </a:lnTo>
                <a:lnTo>
                  <a:pt x="286494" y="7892659"/>
                </a:lnTo>
                <a:lnTo>
                  <a:pt x="299566" y="7940853"/>
                </a:lnTo>
                <a:lnTo>
                  <a:pt x="312946" y="7989029"/>
                </a:lnTo>
                <a:lnTo>
                  <a:pt x="326636" y="8037184"/>
                </a:lnTo>
                <a:lnTo>
                  <a:pt x="340636" y="8085320"/>
                </a:lnTo>
                <a:lnTo>
                  <a:pt x="354948" y="8133434"/>
                </a:lnTo>
                <a:lnTo>
                  <a:pt x="369572" y="8181528"/>
                </a:lnTo>
                <a:lnTo>
                  <a:pt x="384510" y="8229600"/>
                </a:lnTo>
                <a:lnTo>
                  <a:pt x="6580205" y="8229600"/>
                </a:lnTo>
                <a:lnTo>
                  <a:pt x="6580205" y="0"/>
                </a:lnTo>
                <a:close/>
              </a:path>
            </a:pathLst>
          </a:custGeom>
          <a:solidFill>
            <a:srgbClr val="D5D5E8">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40"/>
              <a:buFont typeface="Arial"/>
              <a:buNone/>
            </a:pPr>
            <a:endParaRPr sz="2240" b="0" i="0" u="none" strike="noStrike" cap="none">
              <a:solidFill>
                <a:srgbClr val="000000"/>
              </a:solidFill>
              <a:latin typeface="Arial"/>
              <a:ea typeface="Arial"/>
              <a:cs typeface="Arial"/>
              <a:sym typeface="Arial"/>
            </a:endParaRPr>
          </a:p>
        </p:txBody>
      </p:sp>
      <p:sp>
        <p:nvSpPr>
          <p:cNvPr id="5" name="Google Shape;158;p52">
            <a:extLst>
              <a:ext uri="{FF2B5EF4-FFF2-40B4-BE49-F238E27FC236}">
                <a16:creationId xmlns:a16="http://schemas.microsoft.com/office/drawing/2014/main" id="{5AE05D83-9F4F-D040-BC1C-4D5AE4C2AA7B}"/>
              </a:ext>
            </a:extLst>
          </p:cNvPr>
          <p:cNvSpPr txBox="1">
            <a:spLocks noGrp="1"/>
          </p:cNvSpPr>
          <p:nvPr>
            <p:ph type="body" idx="1"/>
          </p:nvPr>
        </p:nvSpPr>
        <p:spPr>
          <a:xfrm>
            <a:off x="896937"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159;p52">
            <a:extLst>
              <a:ext uri="{FF2B5EF4-FFF2-40B4-BE49-F238E27FC236}">
                <a16:creationId xmlns:a16="http://schemas.microsoft.com/office/drawing/2014/main" id="{1D956841-01CB-C042-BA40-915B92B6C0F4}"/>
              </a:ext>
            </a:extLst>
          </p:cNvPr>
          <p:cNvSpPr txBox="1">
            <a:spLocks noGrp="1"/>
          </p:cNvSpPr>
          <p:nvPr>
            <p:ph type="body" idx="2"/>
          </p:nvPr>
        </p:nvSpPr>
        <p:spPr>
          <a:xfrm>
            <a:off x="882650" y="7098981"/>
            <a:ext cx="6963492"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7" name="Google Shape;160;p52">
            <a:extLst>
              <a:ext uri="{FF2B5EF4-FFF2-40B4-BE49-F238E27FC236}">
                <a16:creationId xmlns:a16="http://schemas.microsoft.com/office/drawing/2014/main" id="{8027B163-B7AA-9F44-8F30-10580FC30753}"/>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Tree>
    <p:extLst>
      <p:ext uri="{BB962C8B-B14F-4D97-AF65-F5344CB8AC3E}">
        <p14:creationId xmlns:p14="http://schemas.microsoft.com/office/powerpoint/2010/main" val="3702846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International Slide">
    <p:spTree>
      <p:nvGrpSpPr>
        <p:cNvPr id="1" name=""/>
        <p:cNvGrpSpPr/>
        <p:nvPr/>
      </p:nvGrpSpPr>
      <p:grpSpPr>
        <a:xfrm>
          <a:off x="0" y="0"/>
          <a:ext cx="0" cy="0"/>
          <a:chOff x="0" y="0"/>
          <a:chExt cx="0" cy="0"/>
        </a:xfrm>
      </p:grpSpPr>
      <p:sp>
        <p:nvSpPr>
          <p:cNvPr id="3" name="Google Shape;162;p87">
            <a:extLst>
              <a:ext uri="{FF2B5EF4-FFF2-40B4-BE49-F238E27FC236}">
                <a16:creationId xmlns:a16="http://schemas.microsoft.com/office/drawing/2014/main" id="{119082DF-CB5D-2B48-93F2-508A70C5AC61}"/>
              </a:ext>
            </a:extLst>
          </p:cNvPr>
          <p:cNvSpPr txBox="1"/>
          <p:nvPr userDrawn="1"/>
        </p:nvSpPr>
        <p:spPr>
          <a:xfrm>
            <a:off x="882650" y="2652501"/>
            <a:ext cx="5495290" cy="2613536"/>
          </a:xfrm>
          <a:prstGeom prst="rect">
            <a:avLst/>
          </a:prstGeom>
          <a:noFill/>
          <a:ln>
            <a:noFill/>
          </a:ln>
        </p:spPr>
        <p:txBody>
          <a:bodyPr spcFirstLastPara="1" wrap="square" lIns="0" tIns="12700" rIns="0" bIns="0" anchor="t" anchorCtr="0">
            <a:spAutoFit/>
          </a:bodyPr>
          <a:lstStyle/>
          <a:p>
            <a:pPr marL="12700" marR="80137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accent6"/>
                </a:solidFill>
                <a:latin typeface="Calibri"/>
                <a:ea typeface="Calibri"/>
                <a:cs typeface="Calibri"/>
                <a:sym typeface="Calibri"/>
              </a:rPr>
              <a:t>Global Headquarters</a:t>
            </a:r>
            <a:endParaRPr sz="1400" b="0" i="0" u="none" strike="noStrike" cap="none" dirty="0">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Vyaire Medical, Inc.</a:t>
            </a:r>
            <a:endParaRPr sz="1400" b="0" i="0" u="none" strike="noStrike" cap="none" dirty="0">
              <a:solidFill>
                <a:schemeClr val="accent6"/>
              </a:solidFill>
              <a:latin typeface="Arial"/>
              <a:ea typeface="Arial"/>
              <a:cs typeface="Arial"/>
              <a:sym typeface="Arial"/>
            </a:endParaRPr>
          </a:p>
          <a:p>
            <a:pPr marL="12700" marR="801370" lvl="0" indent="0" algn="l" rtl="0">
              <a:lnSpc>
                <a:spcPct val="100000"/>
              </a:lnSpc>
              <a:spcBef>
                <a:spcPts val="10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26125 N. Riverwoods Blvd.</a:t>
            </a:r>
            <a:endParaRPr sz="1800" b="0" i="0" u="none" strike="noStrike" cap="none" dirty="0">
              <a:solidFill>
                <a:schemeClr val="accent6"/>
              </a:solidFill>
              <a:latin typeface="Calibri"/>
              <a:ea typeface="Calibri"/>
              <a:cs typeface="Calibri"/>
              <a:sym typeface="Calibri"/>
            </a:endParaRPr>
          </a:p>
          <a:p>
            <a:pPr marL="12700" marR="375285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Mettawa, IL 60045  USA</a:t>
            </a:r>
            <a:endParaRPr sz="1800" b="0" i="0" u="none" strike="noStrike" cap="none" dirty="0">
              <a:solidFill>
                <a:schemeClr val="accent6"/>
              </a:solidFill>
              <a:latin typeface="Calibri"/>
              <a:ea typeface="Calibri"/>
              <a:cs typeface="Calibri"/>
              <a:sym typeface="Calibri"/>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dirty="0">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accent6"/>
                </a:solidFill>
                <a:latin typeface="Calibri"/>
                <a:ea typeface="Calibri"/>
                <a:cs typeface="Calibri"/>
                <a:sym typeface="Calibri"/>
              </a:rPr>
              <a:t>vyaire.com</a:t>
            </a:r>
            <a:endParaRPr sz="1800" b="0" i="0" u="none" strike="noStrike" cap="none" dirty="0">
              <a:solidFill>
                <a:schemeClr val="accent6"/>
              </a:solidFill>
              <a:latin typeface="Calibri"/>
              <a:ea typeface="Calibri"/>
              <a:cs typeface="Calibri"/>
              <a:sym typeface="Calibri"/>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dirty="0">
              <a:solidFill>
                <a:schemeClr val="accent6"/>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6"/>
                </a:solidFill>
                <a:latin typeface="Calibri"/>
                <a:ea typeface="Calibri"/>
                <a:cs typeface="Calibri"/>
                <a:sym typeface="Calibri"/>
              </a:rPr>
              <a:t>References:</a:t>
            </a:r>
            <a:endParaRPr sz="1800" b="0" i="0" u="none" strike="noStrike" cap="none" dirty="0">
              <a:solidFill>
                <a:schemeClr val="accent6"/>
              </a:solidFill>
              <a:latin typeface="Calibri"/>
              <a:ea typeface="Calibri"/>
              <a:cs typeface="Calibri"/>
              <a:sym typeface="Calibri"/>
            </a:endParaRPr>
          </a:p>
        </p:txBody>
      </p:sp>
      <p:sp>
        <p:nvSpPr>
          <p:cNvPr id="4" name="Google Shape;163;p87">
            <a:extLst>
              <a:ext uri="{FF2B5EF4-FFF2-40B4-BE49-F238E27FC236}">
                <a16:creationId xmlns:a16="http://schemas.microsoft.com/office/drawing/2014/main" id="{E528B714-7730-FD40-9585-F56504138C41}"/>
              </a:ext>
            </a:extLst>
          </p:cNvPr>
          <p:cNvSpPr/>
          <p:nvPr userDrawn="1"/>
        </p:nvSpPr>
        <p:spPr>
          <a:xfrm>
            <a:off x="8049895" y="0"/>
            <a:ext cx="6580505" cy="8229600"/>
          </a:xfrm>
          <a:custGeom>
            <a:avLst/>
            <a:gdLst/>
            <a:ahLst/>
            <a:cxnLst/>
            <a:rect l="l" t="t" r="r" b="b"/>
            <a:pathLst>
              <a:path w="6580505" h="8229600" extrusionOk="0">
                <a:moveTo>
                  <a:pt x="6580205" y="0"/>
                </a:moveTo>
                <a:lnTo>
                  <a:pt x="2244933" y="0"/>
                </a:lnTo>
                <a:lnTo>
                  <a:pt x="2211808" y="36009"/>
                </a:lnTo>
                <a:lnTo>
                  <a:pt x="2178905" y="72199"/>
                </a:lnTo>
                <a:lnTo>
                  <a:pt x="2146223" y="108567"/>
                </a:lnTo>
                <a:lnTo>
                  <a:pt x="2113765" y="145112"/>
                </a:lnTo>
                <a:lnTo>
                  <a:pt x="2081529" y="181833"/>
                </a:lnTo>
                <a:lnTo>
                  <a:pt x="2049518" y="218730"/>
                </a:lnTo>
                <a:lnTo>
                  <a:pt x="2017730" y="255800"/>
                </a:lnTo>
                <a:lnTo>
                  <a:pt x="1986168" y="293044"/>
                </a:lnTo>
                <a:lnTo>
                  <a:pt x="1954832" y="330458"/>
                </a:lnTo>
                <a:lnTo>
                  <a:pt x="1923721" y="368043"/>
                </a:lnTo>
                <a:lnTo>
                  <a:pt x="1892837" y="405798"/>
                </a:lnTo>
                <a:lnTo>
                  <a:pt x="1862181" y="443720"/>
                </a:lnTo>
                <a:lnTo>
                  <a:pt x="1831752" y="481809"/>
                </a:lnTo>
                <a:lnTo>
                  <a:pt x="1801552" y="520064"/>
                </a:lnTo>
                <a:lnTo>
                  <a:pt x="1771580" y="558484"/>
                </a:lnTo>
                <a:lnTo>
                  <a:pt x="1741839" y="597067"/>
                </a:lnTo>
                <a:lnTo>
                  <a:pt x="1712327" y="635812"/>
                </a:lnTo>
                <a:lnTo>
                  <a:pt x="1683046" y="674718"/>
                </a:lnTo>
                <a:lnTo>
                  <a:pt x="1653996" y="713784"/>
                </a:lnTo>
                <a:lnTo>
                  <a:pt x="1625178" y="753009"/>
                </a:lnTo>
                <a:lnTo>
                  <a:pt x="1596592" y="792391"/>
                </a:lnTo>
                <a:lnTo>
                  <a:pt x="1568240" y="831930"/>
                </a:lnTo>
                <a:lnTo>
                  <a:pt x="1540121" y="871624"/>
                </a:lnTo>
                <a:lnTo>
                  <a:pt x="1512236" y="911472"/>
                </a:lnTo>
                <a:lnTo>
                  <a:pt x="1484585" y="951473"/>
                </a:lnTo>
                <a:lnTo>
                  <a:pt x="1457170" y="991625"/>
                </a:lnTo>
                <a:lnTo>
                  <a:pt x="1429991" y="1031928"/>
                </a:lnTo>
                <a:lnTo>
                  <a:pt x="1403048" y="1072381"/>
                </a:lnTo>
                <a:lnTo>
                  <a:pt x="1376342" y="1112982"/>
                </a:lnTo>
                <a:lnTo>
                  <a:pt x="1349873" y="1153729"/>
                </a:lnTo>
                <a:lnTo>
                  <a:pt x="1323642" y="1194623"/>
                </a:lnTo>
                <a:lnTo>
                  <a:pt x="1297651" y="1235662"/>
                </a:lnTo>
                <a:lnTo>
                  <a:pt x="1271898" y="1276844"/>
                </a:lnTo>
                <a:lnTo>
                  <a:pt x="1246385" y="1318168"/>
                </a:lnTo>
                <a:lnTo>
                  <a:pt x="1221113" y="1359634"/>
                </a:lnTo>
                <a:lnTo>
                  <a:pt x="1196081" y="1401239"/>
                </a:lnTo>
                <a:lnTo>
                  <a:pt x="1171291" y="1442984"/>
                </a:lnTo>
                <a:lnTo>
                  <a:pt x="1146743" y="1484866"/>
                </a:lnTo>
                <a:lnTo>
                  <a:pt x="1122437" y="1526885"/>
                </a:lnTo>
                <a:lnTo>
                  <a:pt x="1098375" y="1569039"/>
                </a:lnTo>
                <a:lnTo>
                  <a:pt x="1074557" y="1611328"/>
                </a:lnTo>
                <a:lnTo>
                  <a:pt x="1050983" y="1653749"/>
                </a:lnTo>
                <a:lnTo>
                  <a:pt x="1027653" y="1696303"/>
                </a:lnTo>
                <a:lnTo>
                  <a:pt x="1004570" y="1738987"/>
                </a:lnTo>
                <a:lnTo>
                  <a:pt x="981732" y="1781800"/>
                </a:lnTo>
                <a:lnTo>
                  <a:pt x="959141" y="1824743"/>
                </a:lnTo>
                <a:lnTo>
                  <a:pt x="936797" y="1867812"/>
                </a:lnTo>
                <a:lnTo>
                  <a:pt x="914701" y="1911007"/>
                </a:lnTo>
                <a:lnTo>
                  <a:pt x="892853" y="1954328"/>
                </a:lnTo>
                <a:lnTo>
                  <a:pt x="871254" y="1997772"/>
                </a:lnTo>
                <a:lnTo>
                  <a:pt x="849905" y="2041338"/>
                </a:lnTo>
                <a:lnTo>
                  <a:pt x="828805" y="2085026"/>
                </a:lnTo>
                <a:lnTo>
                  <a:pt x="807956" y="2128835"/>
                </a:lnTo>
                <a:lnTo>
                  <a:pt x="787359" y="2172762"/>
                </a:lnTo>
                <a:lnTo>
                  <a:pt x="767013" y="2216807"/>
                </a:lnTo>
                <a:lnTo>
                  <a:pt x="746919" y="2260969"/>
                </a:lnTo>
                <a:lnTo>
                  <a:pt x="727078" y="2305247"/>
                </a:lnTo>
                <a:lnTo>
                  <a:pt x="707491" y="2349639"/>
                </a:lnTo>
                <a:lnTo>
                  <a:pt x="688158" y="2394144"/>
                </a:lnTo>
                <a:lnTo>
                  <a:pt x="669079" y="2438761"/>
                </a:lnTo>
                <a:lnTo>
                  <a:pt x="650255" y="2483489"/>
                </a:lnTo>
                <a:lnTo>
                  <a:pt x="631687" y="2528327"/>
                </a:lnTo>
                <a:lnTo>
                  <a:pt x="613376" y="2573274"/>
                </a:lnTo>
                <a:lnTo>
                  <a:pt x="595321" y="2618327"/>
                </a:lnTo>
                <a:lnTo>
                  <a:pt x="577524" y="2663487"/>
                </a:lnTo>
                <a:lnTo>
                  <a:pt x="559985" y="2708753"/>
                </a:lnTo>
                <a:lnTo>
                  <a:pt x="542704" y="2754122"/>
                </a:lnTo>
                <a:lnTo>
                  <a:pt x="525682" y="2799594"/>
                </a:lnTo>
                <a:lnTo>
                  <a:pt x="508920" y="2845167"/>
                </a:lnTo>
                <a:lnTo>
                  <a:pt x="492419" y="2890841"/>
                </a:lnTo>
                <a:lnTo>
                  <a:pt x="476178" y="2936614"/>
                </a:lnTo>
                <a:lnTo>
                  <a:pt x="460199" y="2982485"/>
                </a:lnTo>
                <a:lnTo>
                  <a:pt x="444481" y="3028453"/>
                </a:lnTo>
                <a:lnTo>
                  <a:pt x="429027" y="3074517"/>
                </a:lnTo>
                <a:lnTo>
                  <a:pt x="413835" y="3120675"/>
                </a:lnTo>
                <a:lnTo>
                  <a:pt x="398907" y="3166927"/>
                </a:lnTo>
                <a:lnTo>
                  <a:pt x="384243" y="3213271"/>
                </a:lnTo>
                <a:lnTo>
                  <a:pt x="369844" y="3259706"/>
                </a:lnTo>
                <a:lnTo>
                  <a:pt x="355711" y="3306231"/>
                </a:lnTo>
                <a:lnTo>
                  <a:pt x="341843" y="3352845"/>
                </a:lnTo>
                <a:lnTo>
                  <a:pt x="328242" y="3399546"/>
                </a:lnTo>
                <a:lnTo>
                  <a:pt x="314908" y="3446334"/>
                </a:lnTo>
                <a:lnTo>
                  <a:pt x="301842" y="3493207"/>
                </a:lnTo>
                <a:lnTo>
                  <a:pt x="289044" y="3540164"/>
                </a:lnTo>
                <a:lnTo>
                  <a:pt x="276515" y="3587204"/>
                </a:lnTo>
                <a:lnTo>
                  <a:pt x="264255" y="3634325"/>
                </a:lnTo>
                <a:lnTo>
                  <a:pt x="252265" y="3681528"/>
                </a:lnTo>
                <a:lnTo>
                  <a:pt x="240546" y="3728810"/>
                </a:lnTo>
                <a:lnTo>
                  <a:pt x="229098" y="3776169"/>
                </a:lnTo>
                <a:lnTo>
                  <a:pt x="217921" y="3823607"/>
                </a:lnTo>
                <a:lnTo>
                  <a:pt x="207017" y="3871120"/>
                </a:lnTo>
                <a:lnTo>
                  <a:pt x="196386" y="3918707"/>
                </a:lnTo>
                <a:lnTo>
                  <a:pt x="186027" y="3966369"/>
                </a:lnTo>
                <a:lnTo>
                  <a:pt x="175943" y="4014102"/>
                </a:lnTo>
                <a:lnTo>
                  <a:pt x="166133" y="4061907"/>
                </a:lnTo>
                <a:lnTo>
                  <a:pt x="156599" y="4109782"/>
                </a:lnTo>
                <a:lnTo>
                  <a:pt x="147340" y="4157726"/>
                </a:lnTo>
                <a:lnTo>
                  <a:pt x="138357" y="4205738"/>
                </a:lnTo>
                <a:lnTo>
                  <a:pt x="129651" y="4253816"/>
                </a:lnTo>
                <a:lnTo>
                  <a:pt x="121222" y="4301960"/>
                </a:lnTo>
                <a:lnTo>
                  <a:pt x="113072" y="4350168"/>
                </a:lnTo>
                <a:lnTo>
                  <a:pt x="105199" y="4398439"/>
                </a:lnTo>
                <a:lnTo>
                  <a:pt x="97606" y="4446772"/>
                </a:lnTo>
                <a:lnTo>
                  <a:pt x="90293" y="4495166"/>
                </a:lnTo>
                <a:lnTo>
                  <a:pt x="83259" y="4543620"/>
                </a:lnTo>
                <a:lnTo>
                  <a:pt x="76507" y="4592131"/>
                </a:lnTo>
                <a:lnTo>
                  <a:pt x="70036" y="4640700"/>
                </a:lnTo>
                <a:lnTo>
                  <a:pt x="63846" y="4689326"/>
                </a:lnTo>
                <a:lnTo>
                  <a:pt x="57940" y="4738006"/>
                </a:lnTo>
                <a:lnTo>
                  <a:pt x="52316" y="4786739"/>
                </a:lnTo>
                <a:lnTo>
                  <a:pt x="46976" y="4835526"/>
                </a:lnTo>
                <a:lnTo>
                  <a:pt x="41920" y="4884364"/>
                </a:lnTo>
                <a:lnTo>
                  <a:pt x="37148" y="4933252"/>
                </a:lnTo>
                <a:lnTo>
                  <a:pt x="32662" y="4982189"/>
                </a:lnTo>
                <a:lnTo>
                  <a:pt x="28462" y="5031174"/>
                </a:lnTo>
                <a:lnTo>
                  <a:pt x="24549" y="5080206"/>
                </a:lnTo>
                <a:lnTo>
                  <a:pt x="20922" y="5129284"/>
                </a:lnTo>
                <a:lnTo>
                  <a:pt x="17583" y="5178406"/>
                </a:lnTo>
                <a:lnTo>
                  <a:pt x="14533" y="5227571"/>
                </a:lnTo>
                <a:lnTo>
                  <a:pt x="11771" y="5276778"/>
                </a:lnTo>
                <a:lnTo>
                  <a:pt x="9298" y="5326026"/>
                </a:lnTo>
                <a:lnTo>
                  <a:pt x="7115" y="5375314"/>
                </a:lnTo>
                <a:lnTo>
                  <a:pt x="5223" y="5424641"/>
                </a:lnTo>
                <a:lnTo>
                  <a:pt x="3621" y="5474005"/>
                </a:lnTo>
                <a:lnTo>
                  <a:pt x="2311" y="5523405"/>
                </a:lnTo>
                <a:lnTo>
                  <a:pt x="1294" y="5572841"/>
                </a:lnTo>
                <a:lnTo>
                  <a:pt x="569" y="5622310"/>
                </a:lnTo>
                <a:lnTo>
                  <a:pt x="137" y="5671812"/>
                </a:lnTo>
                <a:lnTo>
                  <a:pt x="0" y="5721346"/>
                </a:lnTo>
                <a:lnTo>
                  <a:pt x="156" y="5770910"/>
                </a:lnTo>
                <a:lnTo>
                  <a:pt x="608" y="5820503"/>
                </a:lnTo>
                <a:lnTo>
                  <a:pt x="1355" y="5870125"/>
                </a:lnTo>
                <a:lnTo>
                  <a:pt x="2398" y="5919773"/>
                </a:lnTo>
                <a:lnTo>
                  <a:pt x="3739" y="5969447"/>
                </a:lnTo>
                <a:lnTo>
                  <a:pt x="5376" y="6019146"/>
                </a:lnTo>
                <a:lnTo>
                  <a:pt x="7311" y="6068868"/>
                </a:lnTo>
                <a:lnTo>
                  <a:pt x="9545" y="6118613"/>
                </a:lnTo>
                <a:lnTo>
                  <a:pt x="12077" y="6168378"/>
                </a:lnTo>
                <a:lnTo>
                  <a:pt x="14910" y="6218164"/>
                </a:lnTo>
                <a:lnTo>
                  <a:pt x="18042" y="6267968"/>
                </a:lnTo>
                <a:lnTo>
                  <a:pt x="21475" y="6317790"/>
                </a:lnTo>
                <a:lnTo>
                  <a:pt x="25209" y="6367629"/>
                </a:lnTo>
                <a:lnTo>
                  <a:pt x="29245" y="6417482"/>
                </a:lnTo>
                <a:lnTo>
                  <a:pt x="33584" y="6467350"/>
                </a:lnTo>
                <a:lnTo>
                  <a:pt x="38225" y="6517231"/>
                </a:lnTo>
                <a:lnTo>
                  <a:pt x="43170" y="6567123"/>
                </a:lnTo>
                <a:lnTo>
                  <a:pt x="48419" y="6617026"/>
                </a:lnTo>
                <a:lnTo>
                  <a:pt x="53973" y="6666939"/>
                </a:lnTo>
                <a:lnTo>
                  <a:pt x="59832" y="6716860"/>
                </a:lnTo>
                <a:lnTo>
                  <a:pt x="65997" y="6766788"/>
                </a:lnTo>
                <a:lnTo>
                  <a:pt x="72468" y="6816722"/>
                </a:lnTo>
                <a:lnTo>
                  <a:pt x="79246" y="6866660"/>
                </a:lnTo>
                <a:lnTo>
                  <a:pt x="86332" y="6916602"/>
                </a:lnTo>
                <a:lnTo>
                  <a:pt x="93726" y="6966547"/>
                </a:lnTo>
                <a:lnTo>
                  <a:pt x="101428" y="7016493"/>
                </a:lnTo>
                <a:lnTo>
                  <a:pt x="109440" y="7066439"/>
                </a:lnTo>
                <a:lnTo>
                  <a:pt x="117761" y="7116384"/>
                </a:lnTo>
                <a:lnTo>
                  <a:pt x="126393" y="7166327"/>
                </a:lnTo>
                <a:lnTo>
                  <a:pt x="135336" y="7216267"/>
                </a:lnTo>
                <a:lnTo>
                  <a:pt x="144192" y="7264666"/>
                </a:lnTo>
                <a:lnTo>
                  <a:pt x="153342" y="7313055"/>
                </a:lnTo>
                <a:lnTo>
                  <a:pt x="162788" y="7361433"/>
                </a:lnTo>
                <a:lnTo>
                  <a:pt x="172531" y="7409798"/>
                </a:lnTo>
                <a:lnTo>
                  <a:pt x="182571" y="7458151"/>
                </a:lnTo>
                <a:lnTo>
                  <a:pt x="192910" y="7506490"/>
                </a:lnTo>
                <a:lnTo>
                  <a:pt x="203549" y="7554816"/>
                </a:lnTo>
                <a:lnTo>
                  <a:pt x="214489" y="7603127"/>
                </a:lnTo>
                <a:lnTo>
                  <a:pt x="225730" y="7651423"/>
                </a:lnTo>
                <a:lnTo>
                  <a:pt x="237273" y="7699704"/>
                </a:lnTo>
                <a:lnTo>
                  <a:pt x="249121" y="7747968"/>
                </a:lnTo>
                <a:lnTo>
                  <a:pt x="261273" y="7796216"/>
                </a:lnTo>
                <a:lnTo>
                  <a:pt x="273730" y="7844446"/>
                </a:lnTo>
                <a:lnTo>
                  <a:pt x="286494" y="7892659"/>
                </a:lnTo>
                <a:lnTo>
                  <a:pt x="299566" y="7940853"/>
                </a:lnTo>
                <a:lnTo>
                  <a:pt x="312946" y="7989029"/>
                </a:lnTo>
                <a:lnTo>
                  <a:pt x="326636" y="8037184"/>
                </a:lnTo>
                <a:lnTo>
                  <a:pt x="340636" y="8085320"/>
                </a:lnTo>
                <a:lnTo>
                  <a:pt x="354948" y="8133434"/>
                </a:lnTo>
                <a:lnTo>
                  <a:pt x="369572" y="8181528"/>
                </a:lnTo>
                <a:lnTo>
                  <a:pt x="384510" y="8229600"/>
                </a:lnTo>
                <a:lnTo>
                  <a:pt x="6580205" y="8229600"/>
                </a:lnTo>
                <a:lnTo>
                  <a:pt x="6580205" y="0"/>
                </a:lnTo>
                <a:close/>
              </a:path>
            </a:pathLst>
          </a:custGeom>
          <a:solidFill>
            <a:srgbClr val="D5D5E8">
              <a:alpha val="1921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40"/>
              <a:buFont typeface="Arial"/>
              <a:buNone/>
            </a:pPr>
            <a:endParaRPr sz="2240" b="0" i="0" u="none" strike="noStrike" cap="none">
              <a:solidFill>
                <a:srgbClr val="000000"/>
              </a:solidFill>
              <a:latin typeface="Arial"/>
              <a:ea typeface="Arial"/>
              <a:cs typeface="Arial"/>
              <a:sym typeface="Arial"/>
            </a:endParaRPr>
          </a:p>
        </p:txBody>
      </p:sp>
      <p:sp>
        <p:nvSpPr>
          <p:cNvPr id="5" name="Google Shape;164;p87">
            <a:extLst>
              <a:ext uri="{FF2B5EF4-FFF2-40B4-BE49-F238E27FC236}">
                <a16:creationId xmlns:a16="http://schemas.microsoft.com/office/drawing/2014/main" id="{139238D8-7FB8-3C4A-97BD-A1E0E5F2AAFD}"/>
              </a:ext>
            </a:extLst>
          </p:cNvPr>
          <p:cNvSpPr txBox="1">
            <a:spLocks noGrp="1"/>
          </p:cNvSpPr>
          <p:nvPr>
            <p:ph type="body" idx="1"/>
          </p:nvPr>
        </p:nvSpPr>
        <p:spPr>
          <a:xfrm>
            <a:off x="896936" y="5266037"/>
            <a:ext cx="6949205" cy="1572292"/>
          </a:xfrm>
          <a:prstGeom prst="rect">
            <a:avLst/>
          </a:prstGeom>
          <a:noFill/>
          <a:ln>
            <a:noFill/>
          </a:ln>
        </p:spPr>
        <p:txBody>
          <a:bodyPr spcFirstLastPara="1" wrap="square" lIns="0" tIns="12700" rIns="0" bIns="0" anchor="t" anchorCtr="0">
            <a:noAutofit/>
          </a:bodyPr>
          <a:lstStyle>
            <a:lvl1pPr marL="457200" lvl="0" indent="-228600" algn="l">
              <a:lnSpc>
                <a:spcPct val="100000"/>
              </a:lnSpc>
              <a:spcBef>
                <a:spcPts val="0"/>
              </a:spcBef>
              <a:spcAft>
                <a:spcPts val="0"/>
              </a:spcAft>
              <a:buClr>
                <a:schemeClr val="accent2"/>
              </a:buClr>
              <a:buSzPts val="1600"/>
              <a:buNone/>
              <a:defRPr sz="1800" b="0" i="0" u="none" strike="noStrike" cap="none">
                <a:solidFill>
                  <a:schemeClr val="accent6"/>
                </a:solidFill>
                <a:latin typeface="Calibri"/>
                <a:ea typeface="Calibri"/>
                <a:cs typeface="Calibri"/>
                <a:sym typeface="Calibri"/>
              </a:defRPr>
            </a:lvl1pPr>
            <a:lvl2pPr marL="914400" lvl="1"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2pPr>
            <a:lvl3pPr marL="1371600" lvl="2"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3pPr>
            <a:lvl4pPr marL="1828800" lvl="3"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4pPr>
            <a:lvl5pPr marL="2286000" lvl="4" indent="-228600" algn="l">
              <a:lnSpc>
                <a:spcPct val="100000"/>
              </a:lnSpc>
              <a:spcBef>
                <a:spcPts val="800"/>
              </a:spcBef>
              <a:spcAft>
                <a:spcPts val="0"/>
              </a:spcAft>
              <a:buClr>
                <a:schemeClr val="accent2"/>
              </a:buClr>
              <a:buSzPts val="1600"/>
              <a:buNone/>
              <a:defRPr sz="1600" b="0" i="0" u="none" strike="noStrike" cap="none">
                <a:solidFill>
                  <a:srgbClr val="A7A9AC"/>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6" name="Google Shape;165;p87">
            <a:extLst>
              <a:ext uri="{FF2B5EF4-FFF2-40B4-BE49-F238E27FC236}">
                <a16:creationId xmlns:a16="http://schemas.microsoft.com/office/drawing/2014/main" id="{D7329632-01E7-144B-9DD0-43ACF336A06B}"/>
              </a:ext>
            </a:extLst>
          </p:cNvPr>
          <p:cNvSpPr txBox="1">
            <a:spLocks noGrp="1"/>
          </p:cNvSpPr>
          <p:nvPr>
            <p:ph type="body" idx="2"/>
          </p:nvPr>
        </p:nvSpPr>
        <p:spPr>
          <a:xfrm>
            <a:off x="882650" y="7098981"/>
            <a:ext cx="6949205" cy="46730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rgbClr val="A7A9AC"/>
              </a:buClr>
              <a:buSzPts val="1800"/>
              <a:buNone/>
              <a:defRPr>
                <a:solidFill>
                  <a:schemeClr val="accent6"/>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pic>
        <p:nvPicPr>
          <p:cNvPr id="7" name="Google Shape;166;p87">
            <a:extLst>
              <a:ext uri="{FF2B5EF4-FFF2-40B4-BE49-F238E27FC236}">
                <a16:creationId xmlns:a16="http://schemas.microsoft.com/office/drawing/2014/main" id="{2094BD09-3C19-314F-BB21-22F50E2C5657}"/>
              </a:ext>
            </a:extLst>
          </p:cNvPr>
          <p:cNvPicPr preferRelativeResize="0"/>
          <p:nvPr userDrawn="1"/>
        </p:nvPicPr>
        <p:blipFill rotWithShape="1">
          <a:blip r:embed="rId2">
            <a:alphaModFix/>
          </a:blip>
          <a:srcRect/>
          <a:stretch/>
        </p:blipFill>
        <p:spPr>
          <a:xfrm>
            <a:off x="895064" y="915981"/>
            <a:ext cx="4079574" cy="900319"/>
          </a:xfrm>
          <a:prstGeom prst="rect">
            <a:avLst/>
          </a:prstGeom>
          <a:noFill/>
          <a:ln>
            <a:noFill/>
          </a:ln>
        </p:spPr>
      </p:pic>
      <p:sp>
        <p:nvSpPr>
          <p:cNvPr id="8" name="Google Shape;167;p87">
            <a:extLst>
              <a:ext uri="{FF2B5EF4-FFF2-40B4-BE49-F238E27FC236}">
                <a16:creationId xmlns:a16="http://schemas.microsoft.com/office/drawing/2014/main" id="{4B8038BD-9FDD-B249-ADDA-32EAD7AAA056}"/>
              </a:ext>
            </a:extLst>
          </p:cNvPr>
          <p:cNvSpPr txBox="1"/>
          <p:nvPr userDrawn="1"/>
        </p:nvSpPr>
        <p:spPr>
          <a:xfrm>
            <a:off x="4031639" y="2652501"/>
            <a:ext cx="2692839" cy="1276103"/>
          </a:xfrm>
          <a:prstGeom prst="rect">
            <a:avLst/>
          </a:prstGeom>
          <a:noFill/>
          <a:ln>
            <a:noFill/>
          </a:ln>
        </p:spPr>
        <p:txBody>
          <a:bodyPr spcFirstLastPara="1" wrap="square" lIns="0" tIns="9125" rIns="0" bIns="0" anchor="t" anchorCtr="0">
            <a:noAutofit/>
          </a:bodyPr>
          <a:lstStyle/>
          <a:p>
            <a:pPr marL="12700" marR="508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accent6"/>
                </a:solidFill>
                <a:latin typeface="Calibri"/>
                <a:ea typeface="Calibri"/>
                <a:cs typeface="Calibri"/>
                <a:sym typeface="Calibri"/>
              </a:rPr>
              <a:t>Name of Manufacturer </a:t>
            </a:r>
            <a:r>
              <a:rPr lang="en-US" sz="1800" b="0" i="0" u="none" strike="noStrike" cap="none" dirty="0">
                <a:solidFill>
                  <a:schemeClr val="accent6"/>
                </a:solidFill>
                <a:latin typeface="Calibri"/>
                <a:ea typeface="Calibri"/>
                <a:cs typeface="Calibri"/>
                <a:sym typeface="Calibri"/>
              </a:rPr>
              <a:t>123 ABC Parkway  </a:t>
            </a:r>
          </a:p>
          <a:p>
            <a:pPr marL="12700" marR="5080" lvl="0" indent="0" algn="l" rtl="0">
              <a:lnSpc>
                <a:spcPct val="100000"/>
              </a:lnSpc>
              <a:spcBef>
                <a:spcPts val="0"/>
              </a:spcBef>
              <a:spcAft>
                <a:spcPts val="0"/>
              </a:spcAft>
              <a:buClr>
                <a:srgbClr val="000000"/>
              </a:buClr>
              <a:buSzPts val="2200"/>
              <a:buFont typeface="Arial"/>
              <a:buNone/>
            </a:pPr>
            <a:r>
              <a:rPr lang="en-US" sz="1800" b="0" i="0" u="none" strike="noStrike" cap="none" dirty="0">
                <a:solidFill>
                  <a:schemeClr val="accent6"/>
                </a:solidFill>
                <a:latin typeface="Calibri"/>
                <a:ea typeface="Calibri"/>
                <a:cs typeface="Calibri"/>
                <a:sym typeface="Calibri"/>
              </a:rPr>
              <a:t>City, State 12345</a:t>
            </a:r>
            <a:endParaRPr sz="1800" b="0" i="0" u="none" strike="noStrike" cap="none" dirty="0">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USA</a:t>
            </a:r>
            <a:endParaRPr sz="1800" b="0" i="0" u="none" strike="noStrike" cap="none" dirty="0">
              <a:solidFill>
                <a:schemeClr val="accent6"/>
              </a:solidFill>
              <a:latin typeface="Calibri"/>
              <a:ea typeface="Calibri"/>
              <a:cs typeface="Calibri"/>
              <a:sym typeface="Calibri"/>
            </a:endParaRPr>
          </a:p>
        </p:txBody>
      </p:sp>
      <p:sp>
        <p:nvSpPr>
          <p:cNvPr id="9" name="Google Shape;168;p87">
            <a:extLst>
              <a:ext uri="{FF2B5EF4-FFF2-40B4-BE49-F238E27FC236}">
                <a16:creationId xmlns:a16="http://schemas.microsoft.com/office/drawing/2014/main" id="{F5C0E119-048C-374B-9D78-B6521DE34FFE}"/>
              </a:ext>
            </a:extLst>
          </p:cNvPr>
          <p:cNvSpPr txBox="1"/>
          <p:nvPr userDrawn="1"/>
        </p:nvSpPr>
        <p:spPr>
          <a:xfrm>
            <a:off x="7630131" y="2652501"/>
            <a:ext cx="3710799" cy="1219293"/>
          </a:xfrm>
          <a:prstGeom prst="rect">
            <a:avLst/>
          </a:prstGeom>
          <a:noFill/>
          <a:ln>
            <a:noFill/>
          </a:ln>
        </p:spPr>
        <p:txBody>
          <a:bodyPr spcFirstLastPara="1" wrap="square" lIns="0" tIns="9125" rIns="0" bIns="0" anchor="t" anchorCtr="0">
            <a:noAutofit/>
          </a:bodyPr>
          <a:lstStyle/>
          <a:p>
            <a:pPr marL="12700" marR="245109"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accent6"/>
                </a:solidFill>
                <a:latin typeface="Calibri"/>
                <a:ea typeface="Calibri"/>
                <a:cs typeface="Calibri"/>
                <a:sym typeface="Calibri"/>
              </a:rPr>
              <a:t>Name of EC Rep</a:t>
            </a:r>
          </a:p>
          <a:p>
            <a:pPr marL="12700" marR="245109" lvl="0" indent="0" algn="l" rtl="0">
              <a:lnSpc>
                <a:spcPct val="100000"/>
              </a:lnSpc>
              <a:spcBef>
                <a:spcPts val="0"/>
              </a:spcBef>
              <a:spcAft>
                <a:spcPts val="0"/>
              </a:spcAft>
              <a:buClr>
                <a:srgbClr val="000000"/>
              </a:buClr>
              <a:buSzPts val="2200"/>
              <a:buFont typeface="Arial"/>
              <a:buNone/>
            </a:pPr>
            <a:r>
              <a:rPr lang="en-US" sz="1800" b="0" i="0" u="none" strike="noStrike" cap="none" dirty="0">
                <a:solidFill>
                  <a:schemeClr val="accent6"/>
                </a:solidFill>
                <a:latin typeface="Calibri"/>
                <a:ea typeface="Calibri"/>
                <a:cs typeface="Calibri"/>
                <a:sym typeface="Calibri"/>
              </a:rPr>
              <a:t>123 ABC Parkway </a:t>
            </a:r>
          </a:p>
          <a:p>
            <a:pPr marL="12700" marR="245109" lvl="0" indent="0" algn="l" rtl="0">
              <a:lnSpc>
                <a:spcPct val="100000"/>
              </a:lnSpc>
              <a:spcBef>
                <a:spcPts val="0"/>
              </a:spcBef>
              <a:spcAft>
                <a:spcPts val="0"/>
              </a:spcAft>
              <a:buClr>
                <a:srgbClr val="000000"/>
              </a:buClr>
              <a:buSzPts val="2200"/>
              <a:buFont typeface="Arial"/>
              <a:buNone/>
            </a:pPr>
            <a:r>
              <a:rPr lang="en-US" sz="1800" b="1" i="0" u="none" strike="noStrike" cap="none" dirty="0">
                <a:solidFill>
                  <a:schemeClr val="accent6"/>
                </a:solidFill>
                <a:latin typeface="Calibri"/>
                <a:ea typeface="Calibri"/>
                <a:cs typeface="Calibri"/>
                <a:sym typeface="Calibri"/>
              </a:rPr>
              <a:t>example: </a:t>
            </a:r>
            <a:r>
              <a:rPr lang="en-US" sz="1800" b="0" i="0" u="none" strike="noStrike" cap="none" dirty="0" err="1">
                <a:solidFill>
                  <a:schemeClr val="accent6"/>
                </a:solidFill>
                <a:latin typeface="Calibri"/>
                <a:ea typeface="Calibri"/>
                <a:cs typeface="Calibri"/>
                <a:sym typeface="Calibri"/>
              </a:rPr>
              <a:t>Scheelevagen</a:t>
            </a:r>
            <a:r>
              <a:rPr lang="en-US" sz="1800" b="0" i="0" u="none" strike="noStrike" cap="none" dirty="0">
                <a:solidFill>
                  <a:schemeClr val="accent6"/>
                </a:solidFill>
                <a:latin typeface="Calibri"/>
                <a:ea typeface="Calibri"/>
                <a:cs typeface="Calibri"/>
                <a:sym typeface="Calibri"/>
              </a:rPr>
              <a:t> 17</a:t>
            </a:r>
            <a:endParaRPr dirty="0"/>
          </a:p>
          <a:p>
            <a:pPr marL="12700" marR="245109"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6"/>
                </a:solidFill>
                <a:latin typeface="Calibri"/>
                <a:ea typeface="Calibri"/>
                <a:cs typeface="Calibri"/>
                <a:sym typeface="Calibri"/>
              </a:rPr>
              <a:t>example: </a:t>
            </a:r>
            <a:r>
              <a:rPr lang="en-US" sz="1800" b="0" i="0" u="none" strike="noStrike" cap="none" dirty="0">
                <a:solidFill>
                  <a:schemeClr val="accent6"/>
                </a:solidFill>
                <a:latin typeface="Calibri"/>
                <a:ea typeface="Calibri"/>
                <a:cs typeface="Calibri"/>
                <a:sym typeface="Calibri"/>
              </a:rPr>
              <a:t>SE-223 Lund Sweden</a:t>
            </a:r>
            <a:endParaRPr sz="1800" b="0" i="0" u="none" strike="noStrike" cap="none" dirty="0">
              <a:solidFill>
                <a:schemeClr val="accent6"/>
              </a:solidFill>
              <a:latin typeface="Calibri"/>
              <a:ea typeface="Calibri"/>
              <a:cs typeface="Calibri"/>
              <a:sym typeface="Calibri"/>
            </a:endParaRPr>
          </a:p>
        </p:txBody>
      </p:sp>
      <p:sp>
        <p:nvSpPr>
          <p:cNvPr id="10" name="Google Shape;169;p87">
            <a:extLst>
              <a:ext uri="{FF2B5EF4-FFF2-40B4-BE49-F238E27FC236}">
                <a16:creationId xmlns:a16="http://schemas.microsoft.com/office/drawing/2014/main" id="{D6A369E8-6ECD-DA43-B2A7-F7DA629E4EE7}"/>
              </a:ext>
            </a:extLst>
          </p:cNvPr>
          <p:cNvSpPr txBox="1"/>
          <p:nvPr userDrawn="1"/>
        </p:nvSpPr>
        <p:spPr>
          <a:xfrm>
            <a:off x="11039245" y="2652501"/>
            <a:ext cx="2933748" cy="2446182"/>
          </a:xfrm>
          <a:prstGeom prst="rect">
            <a:avLst/>
          </a:prstGeom>
          <a:noFill/>
          <a:ln>
            <a:noFill/>
          </a:ln>
        </p:spPr>
        <p:txBody>
          <a:bodyPr spcFirstLastPara="1" wrap="square" lIns="0" tIns="9125" rIns="0" bIns="0" anchor="t" anchorCtr="0">
            <a:noAutofit/>
          </a:bodyPr>
          <a:lstStyle/>
          <a:p>
            <a:pPr marL="1270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accent6"/>
                </a:solidFill>
                <a:latin typeface="Calibri"/>
                <a:ea typeface="Calibri"/>
                <a:cs typeface="Calibri"/>
                <a:sym typeface="Calibri"/>
              </a:rPr>
              <a:t>Australian Headquarters</a:t>
            </a:r>
            <a:endParaRPr sz="2200" b="0" i="0" u="none" strike="noStrike" cap="none" dirty="0">
              <a:solidFill>
                <a:schemeClr val="accent6"/>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Vyaire Medical Pty Ltd</a:t>
            </a:r>
            <a:endParaRPr sz="1400" b="0" i="0" u="none" strike="noStrike" cap="none" dirty="0">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Suite 5.03, Building C</a:t>
            </a:r>
            <a:endParaRPr sz="1400" b="0" i="0" u="none" strike="noStrike" cap="none" dirty="0">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11 Talavera Road</a:t>
            </a:r>
            <a:endParaRPr sz="1400" b="0" i="0" u="none" strike="noStrike" cap="none" dirty="0">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Macquarie Park, NSW 2113</a:t>
            </a:r>
            <a:endParaRPr sz="1400" b="0" i="0" u="none" strike="noStrike" cap="none" dirty="0">
              <a:solidFill>
                <a:schemeClr val="accent6"/>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accent6"/>
                </a:solidFill>
                <a:latin typeface="Calibri"/>
                <a:ea typeface="Calibri"/>
                <a:cs typeface="Calibri"/>
                <a:sym typeface="Calibri"/>
              </a:rPr>
              <a:t>Australia </a:t>
            </a:r>
            <a:endParaRPr sz="1800" b="0" i="0" u="none" strike="noStrike" cap="none" dirty="0">
              <a:solidFill>
                <a:schemeClr val="accent6"/>
              </a:solidFill>
              <a:latin typeface="Calibri"/>
              <a:ea typeface="Calibri"/>
              <a:cs typeface="Calibri"/>
              <a:sym typeface="Calibri"/>
            </a:endParaRPr>
          </a:p>
        </p:txBody>
      </p:sp>
      <p:pic>
        <p:nvPicPr>
          <p:cNvPr id="11" name="Google Shape;170;p87">
            <a:extLst>
              <a:ext uri="{FF2B5EF4-FFF2-40B4-BE49-F238E27FC236}">
                <a16:creationId xmlns:a16="http://schemas.microsoft.com/office/drawing/2014/main" id="{C455E86B-2C2F-2349-AB66-3859948D3A30}"/>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3760323" y="2734628"/>
            <a:ext cx="203862" cy="202340"/>
          </a:xfrm>
          <a:prstGeom prst="rect">
            <a:avLst/>
          </a:prstGeom>
          <a:noFill/>
          <a:ln>
            <a:noFill/>
          </a:ln>
        </p:spPr>
      </p:pic>
      <p:pic>
        <p:nvPicPr>
          <p:cNvPr id="12" name="Google Shape;171;p87">
            <a:extLst>
              <a:ext uri="{FF2B5EF4-FFF2-40B4-BE49-F238E27FC236}">
                <a16:creationId xmlns:a16="http://schemas.microsoft.com/office/drawing/2014/main" id="{DAC1341D-5DFA-6B42-8819-219137C41A29}"/>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7003404" y="2735800"/>
            <a:ext cx="540811" cy="201168"/>
          </a:xfrm>
          <a:prstGeom prst="rect">
            <a:avLst/>
          </a:prstGeom>
          <a:noFill/>
          <a:ln>
            <a:noFill/>
          </a:ln>
        </p:spPr>
      </p:pic>
      <p:pic>
        <p:nvPicPr>
          <p:cNvPr id="13" name="Google Shape;172;p87">
            <a:extLst>
              <a:ext uri="{FF2B5EF4-FFF2-40B4-BE49-F238E27FC236}">
                <a16:creationId xmlns:a16="http://schemas.microsoft.com/office/drawing/2014/main" id="{2F1C5A43-838D-D343-A338-9177120EA8C6}"/>
              </a:ext>
            </a:extLst>
          </p:cNvPr>
          <p:cNvPicPr preferRelativeResize="0"/>
          <p:nvPr userDrawn="1"/>
        </p:nvPicPr>
        <p:blipFill rotWithShape="1">
          <a:blip r:embed="rId5" cstate="print">
            <a:alphaModFix/>
            <a:extLst>
              <a:ext uri="{28A0092B-C50C-407E-A947-70E740481C1C}">
                <a14:useLocalDpi xmlns:a14="http://schemas.microsoft.com/office/drawing/2010/main"/>
              </a:ext>
            </a:extLst>
          </a:blip>
          <a:srcRect/>
          <a:stretch/>
        </p:blipFill>
        <p:spPr>
          <a:xfrm>
            <a:off x="10698935" y="2734628"/>
            <a:ext cx="300543" cy="202340"/>
          </a:xfrm>
          <a:prstGeom prst="rect">
            <a:avLst/>
          </a:prstGeom>
          <a:noFill/>
          <a:ln>
            <a:noFill/>
          </a:ln>
        </p:spPr>
      </p:pic>
    </p:spTree>
    <p:extLst>
      <p:ext uri="{BB962C8B-B14F-4D97-AF65-F5344CB8AC3E}">
        <p14:creationId xmlns:p14="http://schemas.microsoft.com/office/powerpoint/2010/main" val="1650266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 reference: brand 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2613-24A0-654E-BD0C-6B63DA18B313}"/>
              </a:ext>
            </a:extLst>
          </p:cNvPr>
          <p:cNvSpPr>
            <a:spLocks noGrp="1"/>
          </p:cNvSpPr>
          <p:nvPr>
            <p:ph type="title" hasCustomPrompt="1"/>
          </p:nvPr>
        </p:nvSpPr>
        <p:spPr/>
        <p:txBody>
          <a:bodyPr/>
          <a:lstStyle>
            <a:lvl1pPr>
              <a:defRPr>
                <a:solidFill>
                  <a:schemeClr val="accent3"/>
                </a:solidFill>
              </a:defRPr>
            </a:lvl1pPr>
          </a:lstStyle>
          <a:p>
            <a:r>
              <a:rPr lang="en-US" dirty="0"/>
              <a:t>Brand Color Palette</a:t>
            </a:r>
          </a:p>
        </p:txBody>
      </p:sp>
      <p:graphicFrame>
        <p:nvGraphicFramePr>
          <p:cNvPr id="25" name="Google Shape;188;p54">
            <a:extLst>
              <a:ext uri="{FF2B5EF4-FFF2-40B4-BE49-F238E27FC236}">
                <a16:creationId xmlns:a16="http://schemas.microsoft.com/office/drawing/2014/main" id="{6A242C66-F6C9-5F47-860E-BA0751E99526}"/>
              </a:ext>
            </a:extLst>
          </p:cNvPr>
          <p:cNvGraphicFramePr/>
          <p:nvPr userDrawn="1">
            <p:extLst>
              <p:ext uri="{D42A27DB-BD31-4B8C-83A1-F6EECF244321}">
                <p14:modId xmlns:p14="http://schemas.microsoft.com/office/powerpoint/2010/main" val="2818677723"/>
              </p:ext>
            </p:extLst>
          </p:nvPr>
        </p:nvGraphicFramePr>
        <p:xfrm>
          <a:off x="566400" y="1757547"/>
          <a:ext cx="10275771" cy="5435912"/>
        </p:xfrm>
        <a:graphic>
          <a:graphicData uri="http://schemas.openxmlformats.org/drawingml/2006/table">
            <a:tbl>
              <a:tblPr firstRow="1" bandRow="1">
                <a:noFill/>
                <a:tableStyleId>{52FCFDBF-701B-4346-B3A5-515AF2146754}</a:tableStyleId>
              </a:tblPr>
              <a:tblGrid>
                <a:gridCol w="2938963">
                  <a:extLst>
                    <a:ext uri="{9D8B030D-6E8A-4147-A177-3AD203B41FA5}">
                      <a16:colId xmlns:a16="http://schemas.microsoft.com/office/drawing/2014/main" val="20000"/>
                    </a:ext>
                  </a:extLst>
                </a:gridCol>
                <a:gridCol w="2943876">
                  <a:extLst>
                    <a:ext uri="{9D8B030D-6E8A-4147-A177-3AD203B41FA5}">
                      <a16:colId xmlns:a16="http://schemas.microsoft.com/office/drawing/2014/main" val="20001"/>
                    </a:ext>
                  </a:extLst>
                </a:gridCol>
                <a:gridCol w="1099724">
                  <a:extLst>
                    <a:ext uri="{9D8B030D-6E8A-4147-A177-3AD203B41FA5}">
                      <a16:colId xmlns:a16="http://schemas.microsoft.com/office/drawing/2014/main" val="20002"/>
                    </a:ext>
                  </a:extLst>
                </a:gridCol>
                <a:gridCol w="1099188">
                  <a:extLst>
                    <a:ext uri="{9D8B030D-6E8A-4147-A177-3AD203B41FA5}">
                      <a16:colId xmlns:a16="http://schemas.microsoft.com/office/drawing/2014/main" val="20003"/>
                    </a:ext>
                  </a:extLst>
                </a:gridCol>
                <a:gridCol w="1078573">
                  <a:extLst>
                    <a:ext uri="{9D8B030D-6E8A-4147-A177-3AD203B41FA5}">
                      <a16:colId xmlns:a16="http://schemas.microsoft.com/office/drawing/2014/main" val="20004"/>
                    </a:ext>
                  </a:extLst>
                </a:gridCol>
                <a:gridCol w="1115447">
                  <a:extLst>
                    <a:ext uri="{9D8B030D-6E8A-4147-A177-3AD203B41FA5}">
                      <a16:colId xmlns:a16="http://schemas.microsoft.com/office/drawing/2014/main" val="20005"/>
                    </a:ext>
                  </a:extLst>
                </a:gridCol>
              </a:tblGrid>
              <a:tr h="271795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1265555" marR="0" lvl="0" indent="0" algn="l" rtl="0">
                        <a:lnSpc>
                          <a:spcPct val="100000"/>
                        </a:lnSpc>
                        <a:spcBef>
                          <a:spcPts val="1715"/>
                        </a:spcBef>
                        <a:spcAft>
                          <a:spcPts val="0"/>
                        </a:spcAft>
                        <a:buClr>
                          <a:srgbClr val="000000"/>
                        </a:buClr>
                        <a:buSzPts val="2000"/>
                        <a:buFont typeface="Arial"/>
                        <a:buNone/>
                      </a:pPr>
                      <a:r>
                        <a:rPr lang="en-US" sz="2000" b="1" u="none" strike="noStrike" cap="none" dirty="0">
                          <a:solidFill>
                            <a:srgbClr val="FFFFFF"/>
                          </a:solidFill>
                          <a:latin typeface="Calibri"/>
                          <a:ea typeface="Calibri"/>
                          <a:cs typeface="Calibri"/>
                          <a:sym typeface="Calibri"/>
                        </a:rPr>
                        <a:t>#130F32</a:t>
                      </a:r>
                      <a:endParaRPr sz="2000" u="none" strike="noStrike" cap="none" dirty="0">
                        <a:latin typeface="Calibri"/>
                        <a:ea typeface="Calibri"/>
                        <a:cs typeface="Calibri"/>
                        <a:sym typeface="Calibri"/>
                      </a:endParaRPr>
                    </a:p>
                  </a:txBody>
                  <a:tcPr marL="0" marR="0" marT="0" marB="0">
                    <a:lnR w="12700"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130F32"/>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1258570" marR="0" lvl="0" indent="0" algn="l" rtl="0">
                        <a:lnSpc>
                          <a:spcPct val="100000"/>
                        </a:lnSpc>
                        <a:spcBef>
                          <a:spcPts val="1715"/>
                        </a:spcBef>
                        <a:spcAft>
                          <a:spcPts val="0"/>
                        </a:spcAft>
                        <a:buClr>
                          <a:srgbClr val="000000"/>
                        </a:buClr>
                        <a:buSzPts val="2000"/>
                        <a:buFont typeface="Arial"/>
                        <a:buNone/>
                      </a:pPr>
                      <a:r>
                        <a:rPr lang="en-US" sz="2000" b="1" u="none" strike="noStrike" cap="none" dirty="0">
                          <a:solidFill>
                            <a:srgbClr val="FFFFFF"/>
                          </a:solidFill>
                          <a:latin typeface="Calibri"/>
                          <a:ea typeface="Calibri"/>
                          <a:cs typeface="Calibri"/>
                          <a:sym typeface="Calibri"/>
                        </a:rPr>
                        <a:t>#2C2B94</a:t>
                      </a:r>
                      <a:endParaRPr sz="2000" u="none" strike="noStrike" cap="none" dirty="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2E3090"/>
                    </a:solidFill>
                  </a:tcPr>
                </a:tc>
                <a:tc rowSpan="2">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298450" marR="0" lvl="0" indent="0" algn="l" rtl="0">
                        <a:lnSpc>
                          <a:spcPct val="100000"/>
                        </a:lnSpc>
                        <a:spcBef>
                          <a:spcPts val="90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#58595B</a:t>
                      </a:r>
                      <a:endParaRPr sz="1500" u="none" strike="noStrike" cap="none">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58595B"/>
                    </a:solidFill>
                  </a:tcPr>
                </a:tc>
                <a:tc rowSpan="2">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288290" marR="0" lvl="0" indent="0" algn="l" rtl="0">
                        <a:lnSpc>
                          <a:spcPct val="100000"/>
                        </a:lnSpc>
                        <a:spcBef>
                          <a:spcPts val="90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#4D4D4F</a:t>
                      </a:r>
                      <a:endParaRPr sz="1500" u="none" strike="noStrike" cap="none">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707072"/>
                    </a:solidFill>
                  </a:tcPr>
                </a:tc>
                <a:tc rowSpan="2">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dirty="0">
                        <a:latin typeface="Times New Roman"/>
                        <a:ea typeface="Times New Roman"/>
                        <a:cs typeface="Times New Roman"/>
                        <a:sym typeface="Times New Roman"/>
                      </a:endParaRPr>
                    </a:p>
                    <a:p>
                      <a:pPr marL="267970" marR="0" lvl="0" indent="0" algn="l" rtl="0">
                        <a:lnSpc>
                          <a:spcPct val="100000"/>
                        </a:lnSpc>
                        <a:spcBef>
                          <a:spcPts val="900"/>
                        </a:spcBef>
                        <a:spcAft>
                          <a:spcPts val="0"/>
                        </a:spcAft>
                        <a:buClr>
                          <a:srgbClr val="000000"/>
                        </a:buClr>
                        <a:buSzPts val="1500"/>
                        <a:buFont typeface="Arial"/>
                        <a:buNone/>
                      </a:pPr>
                      <a:r>
                        <a:rPr lang="en-US" sz="1500" b="1" u="none" strike="noStrike" cap="none" dirty="0">
                          <a:solidFill>
                            <a:srgbClr val="FFFFFF"/>
                          </a:solidFill>
                          <a:latin typeface="Calibri"/>
                          <a:ea typeface="Calibri"/>
                          <a:cs typeface="Calibri"/>
                          <a:sym typeface="Calibri"/>
                        </a:rPr>
                        <a:t>#A7A9AC</a:t>
                      </a:r>
                      <a:endParaRPr sz="1500" u="none" strike="noStrike" cap="none" dirty="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solidFill>
                      <a:srgbClr val="A7A9AC"/>
                    </a:solidFill>
                  </a:tcPr>
                </a:tc>
                <a:tc rowSpan="2">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Times New Roman"/>
                        <a:ea typeface="Times New Roman"/>
                        <a:cs typeface="Times New Roman"/>
                        <a:sym typeface="Times New Roman"/>
                      </a:endParaRPr>
                    </a:p>
                    <a:p>
                      <a:pPr marL="309880" marR="0" lvl="0" indent="0" algn="l" rtl="0">
                        <a:lnSpc>
                          <a:spcPct val="100000"/>
                        </a:lnSpc>
                        <a:spcBef>
                          <a:spcPts val="900"/>
                        </a:spcBef>
                        <a:spcAft>
                          <a:spcPts val="0"/>
                        </a:spcAft>
                        <a:buClr>
                          <a:srgbClr val="000000"/>
                        </a:buClr>
                        <a:buSzPts val="1500"/>
                        <a:buFont typeface="Arial"/>
                        <a:buNone/>
                      </a:pPr>
                      <a:r>
                        <a:rPr lang="en-US" sz="1500" b="1" u="none" strike="noStrike" cap="none">
                          <a:solidFill>
                            <a:srgbClr val="A7A9AC"/>
                          </a:solidFill>
                          <a:latin typeface="Calibri"/>
                          <a:ea typeface="Calibri"/>
                          <a:cs typeface="Calibri"/>
                          <a:sym typeface="Calibri"/>
                        </a:rPr>
                        <a:t>#F1F2F2</a:t>
                      </a:r>
                      <a:endParaRPr sz="1500" u="none" strike="noStrike" cap="none">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solidFill>
                      <a:srgbClr val="F1F2F2"/>
                    </a:solidFill>
                  </a:tcPr>
                </a:tc>
                <a:extLst>
                  <a:ext uri="{0D108BD9-81ED-4DB2-BD59-A6C34878D82A}">
                    <a16:rowId xmlns:a16="http://schemas.microsoft.com/office/drawing/2014/main" val="10000"/>
                  </a:ext>
                </a:extLst>
              </a:tr>
              <a:tr h="271795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1250950" marR="0" lvl="0" indent="0" algn="l" rtl="0">
                        <a:lnSpc>
                          <a:spcPct val="100000"/>
                        </a:lnSpc>
                        <a:spcBef>
                          <a:spcPts val="1650"/>
                        </a:spcBef>
                        <a:spcAft>
                          <a:spcPts val="0"/>
                        </a:spcAft>
                        <a:buClr>
                          <a:srgbClr val="000000"/>
                        </a:buClr>
                        <a:buSzPts val="2000"/>
                        <a:buFont typeface="Arial"/>
                        <a:buNone/>
                      </a:pPr>
                      <a:r>
                        <a:rPr lang="en-US" sz="2000" b="1" u="none" strike="noStrike" cap="none" dirty="0">
                          <a:solidFill>
                            <a:srgbClr val="FFFFFF"/>
                          </a:solidFill>
                          <a:latin typeface="Calibri"/>
                          <a:ea typeface="Calibri"/>
                          <a:cs typeface="Calibri"/>
                          <a:sym typeface="Calibri"/>
                        </a:rPr>
                        <a:t>#EA0029</a:t>
                      </a:r>
                      <a:endParaRPr sz="2000" u="none" strike="noStrike" cap="none" dirty="0">
                        <a:latin typeface="Calibri"/>
                        <a:ea typeface="Calibri"/>
                        <a:cs typeface="Calibri"/>
                        <a:sym typeface="Calibri"/>
                      </a:endParaRPr>
                    </a:p>
                  </a:txBody>
                  <a:tcPr marL="0" marR="0" marT="0" marB="0">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solidFill>
                      <a:srgbClr val="EA0029"/>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Times New Roman"/>
                        <a:ea typeface="Times New Roman"/>
                        <a:cs typeface="Times New Roman"/>
                        <a:sym typeface="Times New Roman"/>
                      </a:endParaRPr>
                    </a:p>
                    <a:p>
                      <a:pPr marL="1268095" marR="0" lvl="0" indent="0" algn="l" rtl="0">
                        <a:lnSpc>
                          <a:spcPct val="100000"/>
                        </a:lnSpc>
                        <a:spcBef>
                          <a:spcPts val="1650"/>
                        </a:spcBef>
                        <a:spcAft>
                          <a:spcPts val="0"/>
                        </a:spcAft>
                        <a:buClr>
                          <a:srgbClr val="000000"/>
                        </a:buClr>
                        <a:buSzPts val="2000"/>
                        <a:buFont typeface="Arial"/>
                        <a:buNone/>
                      </a:pPr>
                      <a:r>
                        <a:rPr lang="en-US" sz="2000" b="1" u="none" strike="noStrike" cap="none" dirty="0">
                          <a:solidFill>
                            <a:srgbClr val="FFFFFF"/>
                          </a:solidFill>
                          <a:latin typeface="Calibri"/>
                          <a:ea typeface="Calibri"/>
                          <a:cs typeface="Calibri"/>
                          <a:sym typeface="Calibri"/>
                        </a:rPr>
                        <a:t>#982324</a:t>
                      </a:r>
                      <a:endParaRPr sz="2000" u="none" strike="noStrike" cap="none" dirty="0">
                        <a:latin typeface="Calibri"/>
                        <a:ea typeface="Calibri"/>
                        <a:cs typeface="Calibri"/>
                        <a:sym typeface="Calibri"/>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solidFill>
                      <a:srgbClr val="972323"/>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C869D807-8F95-D845-9173-6ECFA2DE1A70}"/>
              </a:ext>
            </a:extLst>
          </p:cNvPr>
          <p:cNvSpPr txBox="1"/>
          <p:nvPr userDrawn="1"/>
        </p:nvSpPr>
        <p:spPr>
          <a:xfrm>
            <a:off x="10998096" y="1757547"/>
            <a:ext cx="3228543" cy="4616648"/>
          </a:xfrm>
          <a:prstGeom prst="rect">
            <a:avLst/>
          </a:prstGeom>
          <a:noFill/>
        </p:spPr>
        <p:txBody>
          <a:bodyPr wrap="square" rtlCol="0">
            <a:spAutoFit/>
          </a:bodyPr>
          <a:lstStyle/>
          <a:p>
            <a:pPr marL="0" indent="0">
              <a:buFont typeface="Arial" panose="020B0604020202020204" pitchFamily="34" charset="0"/>
              <a:buNone/>
            </a:pPr>
            <a:r>
              <a:rPr lang="en-US" sz="1400" b="1" i="0" u="none" strike="noStrike" cap="none" dirty="0">
                <a:solidFill>
                  <a:schemeClr val="accent2"/>
                </a:solidFill>
                <a:effectLst/>
                <a:latin typeface="Calibri" panose="020F0502020204030204" pitchFamily="34" charset="0"/>
                <a:ea typeface="Arial"/>
                <a:cs typeface="Calibri" panose="020F0502020204030204" pitchFamily="34" charset="0"/>
                <a:sym typeface="Arial"/>
              </a:rPr>
              <a:t>GUIDELINES FOR USE OF RED </a:t>
            </a: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Use red sparingly to emphasize or accent a word or product attribute </a:t>
            </a:r>
          </a:p>
          <a:p>
            <a:pPr marL="285750" lvl="1"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lvl="1"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No red for product names </a:t>
            </a:r>
          </a:p>
          <a:p>
            <a:pPr marL="285750"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Only use red as an accent in print and digital communications </a:t>
            </a:r>
          </a:p>
          <a:p>
            <a:pPr marL="285750"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Only use red text in print or digital materials on a gray or white background </a:t>
            </a:r>
          </a:p>
          <a:p>
            <a:pPr marL="285750"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Red cannot be used on a blue background </a:t>
            </a:r>
          </a:p>
          <a:p>
            <a:pPr marL="285750"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No full red backgrounds </a:t>
            </a:r>
          </a:p>
          <a:p>
            <a:pPr marL="285750" indent="-285750">
              <a:buFont typeface="Arial" panose="020B0604020202020204" pitchFamily="34" charset="0"/>
              <a:buChar char="•"/>
            </a:pPr>
            <a:endPar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endParaRPr>
          </a:p>
          <a:p>
            <a:pPr marL="285750" indent="-285750">
              <a:buFont typeface="Arial" panose="020B0604020202020204" pitchFamily="34" charset="0"/>
              <a:buChar char="•"/>
            </a:pPr>
            <a:r>
              <a:rPr lang="en-US" sz="1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No red in headlines in PPT presentations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02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avy Blue">
    <p:spTree>
      <p:nvGrpSpPr>
        <p:cNvPr id="1" name=""/>
        <p:cNvGrpSpPr/>
        <p:nvPr/>
      </p:nvGrpSpPr>
      <p:grpSpPr>
        <a:xfrm>
          <a:off x="0" y="0"/>
          <a:ext cx="0" cy="0"/>
          <a:chOff x="0" y="0"/>
          <a:chExt cx="0" cy="0"/>
        </a:xfrm>
      </p:grpSpPr>
      <p:sp>
        <p:nvSpPr>
          <p:cNvPr id="11" name="Graphic 11">
            <a:extLst>
              <a:ext uri="{FF2B5EF4-FFF2-40B4-BE49-F238E27FC236}">
                <a16:creationId xmlns:a16="http://schemas.microsoft.com/office/drawing/2014/main" id="{CD040A4D-88B5-494B-A200-5726F32BE9CF}"/>
              </a:ext>
            </a:extLst>
          </p:cNvPr>
          <p:cNvSpPr/>
          <p:nvPr userDrawn="1"/>
        </p:nvSpPr>
        <p:spPr>
          <a:xfrm flipH="1">
            <a:off x="5087621" y="3808"/>
            <a:ext cx="9522458" cy="8229598"/>
          </a:xfrm>
          <a:custGeom>
            <a:avLst/>
            <a:gdLst>
              <a:gd name="connsiteX0" fmla="*/ 9522459 w 9522458"/>
              <a:gd name="connsiteY0" fmla="*/ 0 h 8229598"/>
              <a:gd name="connsiteX1" fmla="*/ 0 w 9522458"/>
              <a:gd name="connsiteY1" fmla="*/ 0 h 8229598"/>
              <a:gd name="connsiteX2" fmla="*/ 0 w 9522458"/>
              <a:gd name="connsiteY2" fmla="*/ 8229599 h 8229598"/>
              <a:gd name="connsiteX3" fmla="*/ 7673340 w 9522458"/>
              <a:gd name="connsiteY3" fmla="*/ 8229599 h 8229598"/>
              <a:gd name="connsiteX4" fmla="*/ 7312659 w 9522458"/>
              <a:gd name="connsiteY4" fmla="*/ 5755640 h 8229598"/>
              <a:gd name="connsiteX5" fmla="*/ 9522459 w 9522458"/>
              <a:gd name="connsiteY5" fmla="*/ 0 h 82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2458" h="8229598">
                <a:moveTo>
                  <a:pt x="9522459" y="0"/>
                </a:moveTo>
                <a:lnTo>
                  <a:pt x="0" y="0"/>
                </a:lnTo>
                <a:lnTo>
                  <a:pt x="0" y="8229599"/>
                </a:lnTo>
                <a:lnTo>
                  <a:pt x="7673340" y="8229599"/>
                </a:lnTo>
                <a:cubicBezTo>
                  <a:pt x="7438390" y="7446009"/>
                  <a:pt x="7312659" y="6615430"/>
                  <a:pt x="7312659" y="5755640"/>
                </a:cubicBezTo>
                <a:cubicBezTo>
                  <a:pt x="7312659" y="3542030"/>
                  <a:pt x="8149589" y="1524000"/>
                  <a:pt x="9522459" y="0"/>
                </a:cubicBezTo>
                <a:close/>
              </a:path>
            </a:pathLst>
          </a:custGeom>
          <a:solidFill>
            <a:schemeClr val="accent6"/>
          </a:solidFill>
          <a:ln w="12692" cap="flat">
            <a:noFill/>
            <a:prstDash val="solid"/>
            <a:miter/>
          </a:ln>
        </p:spPr>
        <p:txBody>
          <a:bodyPr rtlCol="0" anchor="ctr"/>
          <a:lstStyle/>
          <a:p>
            <a:endParaRPr lang="en-US"/>
          </a:p>
        </p:txBody>
      </p:sp>
      <p:sp>
        <p:nvSpPr>
          <p:cNvPr id="5" name="Google Shape;165;p21">
            <a:extLst>
              <a:ext uri="{FF2B5EF4-FFF2-40B4-BE49-F238E27FC236}">
                <a16:creationId xmlns:a16="http://schemas.microsoft.com/office/drawing/2014/main" id="{CE976E4E-F84C-294F-BBBC-5F3B024E0912}"/>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2022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and the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logo are trademarks or registered trademarks of </a:t>
            </a:r>
            <a:r>
              <a:rPr lang="en-US" sz="1000" b="0" i="0" u="none" strike="noStrike" cap="none" err="1">
                <a:solidFill>
                  <a:srgbClr val="A7A9AC"/>
                </a:solidFill>
                <a:latin typeface="Calibri"/>
                <a:ea typeface="Calibri"/>
                <a:cs typeface="Calibri"/>
                <a:sym typeface="Calibri"/>
              </a:rPr>
              <a:t>Vyaire</a:t>
            </a:r>
            <a:r>
              <a:rPr lang="en-US" sz="1000" b="0" i="0" u="none" strike="noStrike" cap="none">
                <a:solidFill>
                  <a:srgbClr val="A7A9AC"/>
                </a:solidFill>
                <a:latin typeface="Calibri"/>
                <a:ea typeface="Calibri"/>
                <a:cs typeface="Calibri"/>
                <a:sym typeface="Calibri"/>
              </a:rPr>
              <a:t> Medical, Inc., or one of its affiliates.</a:t>
            </a:r>
            <a:endParaRPr sz="1400" b="0" i="0" u="none" strike="noStrike" cap="none">
              <a:solidFill>
                <a:srgbClr val="000000"/>
              </a:solidFill>
              <a:latin typeface="Arial"/>
              <a:ea typeface="Arial"/>
              <a:cs typeface="Arial"/>
              <a:sym typeface="Arial"/>
            </a:endParaRPr>
          </a:p>
        </p:txBody>
      </p:sp>
      <p:sp>
        <p:nvSpPr>
          <p:cNvPr id="7" name="Google Shape;167;p21">
            <a:extLst>
              <a:ext uri="{FF2B5EF4-FFF2-40B4-BE49-F238E27FC236}">
                <a16:creationId xmlns:a16="http://schemas.microsoft.com/office/drawing/2014/main" id="{124A8CC4-BFFC-9149-9743-E82423FC73F8}"/>
              </a:ext>
            </a:extLst>
          </p:cNvPr>
          <p:cNvSpPr txBox="1">
            <a:spLocks noGrp="1"/>
          </p:cNvSpPr>
          <p:nvPr>
            <p:ph type="title"/>
          </p:nvPr>
        </p:nvSpPr>
        <p:spPr>
          <a:xfrm>
            <a:off x="7473069" y="438174"/>
            <a:ext cx="6943096"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68;p21">
            <a:extLst>
              <a:ext uri="{FF2B5EF4-FFF2-40B4-BE49-F238E27FC236}">
                <a16:creationId xmlns:a16="http://schemas.microsoft.com/office/drawing/2014/main" id="{B2EF83E1-21BD-6E46-8B32-DE3A6985E6C6}"/>
              </a:ext>
            </a:extLst>
          </p:cNvPr>
          <p:cNvSpPr txBox="1">
            <a:spLocks noGrp="1"/>
          </p:cNvSpPr>
          <p:nvPr>
            <p:ph type="body" idx="1"/>
          </p:nvPr>
        </p:nvSpPr>
        <p:spPr>
          <a:xfrm>
            <a:off x="7473069" y="885082"/>
            <a:ext cx="6943096"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lt1"/>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 name="Google Shape;169;p21">
            <a:extLst>
              <a:ext uri="{FF2B5EF4-FFF2-40B4-BE49-F238E27FC236}">
                <a16:creationId xmlns:a16="http://schemas.microsoft.com/office/drawing/2014/main" id="{7B444554-C7EE-0F4B-8ABC-EC4B30EE4D07}"/>
              </a:ext>
            </a:extLst>
          </p:cNvPr>
          <p:cNvSpPr txBox="1">
            <a:spLocks noGrp="1"/>
          </p:cNvSpPr>
          <p:nvPr>
            <p:ph type="body" idx="3"/>
          </p:nvPr>
        </p:nvSpPr>
        <p:spPr>
          <a:xfrm>
            <a:off x="7473407" y="1633538"/>
            <a:ext cx="6943015"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chemeClr val="lt1"/>
              </a:buClr>
              <a:buSzPts val="2400"/>
              <a:buFont typeface="Arial"/>
              <a:buNone/>
              <a:defRPr sz="2400">
                <a:solidFill>
                  <a:schemeClr val="lt1"/>
                </a:solidFill>
              </a:defRPr>
            </a:lvl1pPr>
            <a:lvl2pPr marL="914400" lvl="1" indent="-342900" algn="l">
              <a:lnSpc>
                <a:spcPct val="90000"/>
              </a:lnSpc>
              <a:spcBef>
                <a:spcPts val="800"/>
              </a:spcBef>
              <a:spcAft>
                <a:spcPts val="0"/>
              </a:spcAft>
              <a:buClr>
                <a:schemeClr val="lt1"/>
              </a:buClr>
              <a:buSzPts val="1800"/>
              <a:buChar char="•"/>
              <a:defRPr>
                <a:solidFill>
                  <a:schemeClr val="lt1"/>
                </a:solidFill>
              </a:defRPr>
            </a:lvl2pPr>
            <a:lvl3pPr marL="1371600" lvl="2" indent="-342900" algn="l">
              <a:lnSpc>
                <a:spcPct val="90000"/>
              </a:lnSpc>
              <a:spcBef>
                <a:spcPts val="800"/>
              </a:spcBef>
              <a:spcAft>
                <a:spcPts val="0"/>
              </a:spcAft>
              <a:buClr>
                <a:schemeClr val="lt1"/>
              </a:buClr>
              <a:buSzPts val="1800"/>
              <a:buChar char="•"/>
              <a:defRPr sz="1600">
                <a:solidFill>
                  <a:schemeClr val="lt1"/>
                </a:solidFill>
              </a:defRPr>
            </a:lvl3pPr>
            <a:lvl4pPr marL="1828800" lvl="3" indent="-342900" algn="l">
              <a:lnSpc>
                <a:spcPct val="90000"/>
              </a:lnSpc>
              <a:spcBef>
                <a:spcPts val="800"/>
              </a:spcBef>
              <a:spcAft>
                <a:spcPts val="0"/>
              </a:spcAft>
              <a:buClr>
                <a:schemeClr val="lt1"/>
              </a:buClr>
              <a:buSzPts val="1800"/>
              <a:buChar char="•"/>
              <a:defRPr sz="1400">
                <a:solidFill>
                  <a:schemeClr val="lt1"/>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10" name="Slide Number Placeholder 1">
            <a:extLst>
              <a:ext uri="{FF2B5EF4-FFF2-40B4-BE49-F238E27FC236}">
                <a16:creationId xmlns:a16="http://schemas.microsoft.com/office/drawing/2014/main" id="{9197BB12-0136-6E4F-BF8E-580149CAA063}"/>
              </a:ext>
            </a:extLst>
          </p:cNvPr>
          <p:cNvSpPr txBox="1">
            <a:spLocks/>
          </p:cNvSpPr>
          <p:nvPr userDrawn="1"/>
        </p:nvSpPr>
        <p:spPr>
          <a:xfrm>
            <a:off x="11322388" y="7586439"/>
            <a:ext cx="3290887" cy="43815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888F868-255D-B747-B6D4-EC545A4D9D04}" type="slidenum">
              <a:rPr lang="en-US" smtClean="0"/>
              <a:pPr/>
              <a:t>‹#›</a:t>
            </a:fld>
            <a:endParaRPr lang="en-US"/>
          </a:p>
        </p:txBody>
      </p:sp>
      <p:grpSp>
        <p:nvGrpSpPr>
          <p:cNvPr id="12" name="Group 11">
            <a:extLst>
              <a:ext uri="{FF2B5EF4-FFF2-40B4-BE49-F238E27FC236}">
                <a16:creationId xmlns:a16="http://schemas.microsoft.com/office/drawing/2014/main" id="{F80D3FB8-8833-914E-A0AF-B53E9F01F65B}"/>
              </a:ext>
            </a:extLst>
          </p:cNvPr>
          <p:cNvGrpSpPr/>
          <p:nvPr userDrawn="1"/>
        </p:nvGrpSpPr>
        <p:grpSpPr>
          <a:xfrm>
            <a:off x="12470004" y="7650945"/>
            <a:ext cx="1836461" cy="404723"/>
            <a:chOff x="6015990" y="3001327"/>
            <a:chExt cx="6194107" cy="1356360"/>
          </a:xfrm>
        </p:grpSpPr>
        <p:sp>
          <p:nvSpPr>
            <p:cNvPr id="13" name="Graphic 3">
              <a:extLst>
                <a:ext uri="{FF2B5EF4-FFF2-40B4-BE49-F238E27FC236}">
                  <a16:creationId xmlns:a16="http://schemas.microsoft.com/office/drawing/2014/main" id="{6F680F15-07B1-2041-ADF6-DBC169593D9C}"/>
                </a:ext>
              </a:extLst>
            </p:cNvPr>
            <p:cNvSpPr/>
            <p:nvPr/>
          </p:nvSpPr>
          <p:spPr>
            <a:xfrm>
              <a:off x="10273664" y="4171950"/>
              <a:ext cx="143827" cy="183832"/>
            </a:xfrm>
            <a:custGeom>
              <a:avLst/>
              <a:gdLst>
                <a:gd name="connsiteX0" fmla="*/ 20003 w 143827"/>
                <a:gd name="connsiteY0" fmla="*/ 166688 h 183832"/>
                <a:gd name="connsiteX1" fmla="*/ 67628 w 143827"/>
                <a:gd name="connsiteY1" fmla="*/ 166688 h 183832"/>
                <a:gd name="connsiteX2" fmla="*/ 121920 w 143827"/>
                <a:gd name="connsiteY2" fmla="*/ 91440 h 183832"/>
                <a:gd name="connsiteX3" fmla="*/ 67628 w 143827"/>
                <a:gd name="connsiteY3" fmla="*/ 17145 h 183832"/>
                <a:gd name="connsiteX4" fmla="*/ 20003 w 143827"/>
                <a:gd name="connsiteY4" fmla="*/ 17145 h 183832"/>
                <a:gd name="connsiteX5" fmla="*/ 20003 w 143827"/>
                <a:gd name="connsiteY5" fmla="*/ 166688 h 183832"/>
                <a:gd name="connsiteX6" fmla="*/ 67628 w 143827"/>
                <a:gd name="connsiteY6" fmla="*/ 0 h 183832"/>
                <a:gd name="connsiteX7" fmla="*/ 143828 w 143827"/>
                <a:gd name="connsiteY7" fmla="*/ 91440 h 183832"/>
                <a:gd name="connsiteX8" fmla="*/ 67628 w 143827"/>
                <a:gd name="connsiteY8" fmla="*/ 183832 h 183832"/>
                <a:gd name="connsiteX9" fmla="*/ 0 w 143827"/>
                <a:gd name="connsiteY9" fmla="*/ 183832 h 183832"/>
                <a:gd name="connsiteX10" fmla="*/ 0 w 143827"/>
                <a:gd name="connsiteY10" fmla="*/ 0 h 183832"/>
                <a:gd name="connsiteX11" fmla="*/ 67628 w 143827"/>
                <a:gd name="connsiteY11" fmla="*/ 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 h="183832">
                  <a:moveTo>
                    <a:pt x="20003" y="166688"/>
                  </a:moveTo>
                  <a:lnTo>
                    <a:pt x="67628" y="166688"/>
                  </a:lnTo>
                  <a:cubicBezTo>
                    <a:pt x="114300" y="166688"/>
                    <a:pt x="121920" y="161925"/>
                    <a:pt x="121920" y="91440"/>
                  </a:cubicBezTo>
                  <a:cubicBezTo>
                    <a:pt x="121920" y="21907"/>
                    <a:pt x="114300" y="17145"/>
                    <a:pt x="67628" y="17145"/>
                  </a:cubicBezTo>
                  <a:lnTo>
                    <a:pt x="20003" y="17145"/>
                  </a:lnTo>
                  <a:lnTo>
                    <a:pt x="20003" y="166688"/>
                  </a:lnTo>
                  <a:close/>
                  <a:moveTo>
                    <a:pt x="67628" y="0"/>
                  </a:moveTo>
                  <a:cubicBezTo>
                    <a:pt x="131445" y="0"/>
                    <a:pt x="143828" y="4763"/>
                    <a:pt x="143828" y="91440"/>
                  </a:cubicBezTo>
                  <a:cubicBezTo>
                    <a:pt x="143828" y="178118"/>
                    <a:pt x="131445" y="183832"/>
                    <a:pt x="67628" y="183832"/>
                  </a:cubicBezTo>
                  <a:lnTo>
                    <a:pt x="0" y="183832"/>
                  </a:lnTo>
                  <a:lnTo>
                    <a:pt x="0" y="0"/>
                  </a:lnTo>
                  <a:lnTo>
                    <a:pt x="67628" y="0"/>
                  </a:lnTo>
                  <a:close/>
                </a:path>
              </a:pathLst>
            </a:custGeom>
            <a:solidFill>
              <a:srgbClr val="E1001E"/>
            </a:solidFill>
            <a:ln w="952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2DEBDD58-BC23-FF49-95EC-38D9B9F492CF}"/>
                </a:ext>
              </a:extLst>
            </p:cNvPr>
            <p:cNvGrpSpPr/>
            <p:nvPr/>
          </p:nvGrpSpPr>
          <p:grpSpPr>
            <a:xfrm>
              <a:off x="6015990" y="3001327"/>
              <a:ext cx="6015037" cy="1047750"/>
              <a:chOff x="6015990" y="3001327"/>
              <a:chExt cx="6015037" cy="1047750"/>
            </a:xfrm>
          </p:grpSpPr>
          <p:sp>
            <p:nvSpPr>
              <p:cNvPr id="34" name="Graphic 3">
                <a:extLst>
                  <a:ext uri="{FF2B5EF4-FFF2-40B4-BE49-F238E27FC236}">
                    <a16:creationId xmlns:a16="http://schemas.microsoft.com/office/drawing/2014/main" id="{F2006F70-0107-C94C-A0BD-F9582C2BB3AE}"/>
                  </a:ext>
                </a:extLst>
              </p:cNvPr>
              <p:cNvSpPr/>
              <p:nvPr/>
            </p:nvSpPr>
            <p:spPr>
              <a:xfrm>
                <a:off x="6015990" y="3001327"/>
                <a:ext cx="1310640" cy="1047750"/>
              </a:xfrm>
              <a:custGeom>
                <a:avLst/>
                <a:gdLst>
                  <a:gd name="connsiteX0" fmla="*/ 951547 w 1310640"/>
                  <a:gd name="connsiteY0" fmla="*/ 71438 h 1047750"/>
                  <a:gd name="connsiteX1" fmla="*/ 654367 w 1310640"/>
                  <a:gd name="connsiteY1" fmla="*/ 0 h 1047750"/>
                  <a:gd name="connsiteX2" fmla="*/ 357188 w 1310640"/>
                  <a:gd name="connsiteY2" fmla="*/ 71438 h 1047750"/>
                  <a:gd name="connsiteX3" fmla="*/ 0 w 1310640"/>
                  <a:gd name="connsiteY3" fmla="*/ 655320 h 1047750"/>
                  <a:gd name="connsiteX4" fmla="*/ 83820 w 1310640"/>
                  <a:gd name="connsiteY4" fmla="*/ 976313 h 1047750"/>
                  <a:gd name="connsiteX5" fmla="*/ 130492 w 1310640"/>
                  <a:gd name="connsiteY5" fmla="*/ 1047750 h 1047750"/>
                  <a:gd name="connsiteX6" fmla="*/ 256222 w 1310640"/>
                  <a:gd name="connsiteY6" fmla="*/ 1035367 h 1047750"/>
                  <a:gd name="connsiteX7" fmla="*/ 529590 w 1310640"/>
                  <a:gd name="connsiteY7" fmla="*/ 911542 h 1047750"/>
                  <a:gd name="connsiteX8" fmla="*/ 655320 w 1310640"/>
                  <a:gd name="connsiteY8" fmla="*/ 784860 h 1047750"/>
                  <a:gd name="connsiteX9" fmla="*/ 781050 w 1310640"/>
                  <a:gd name="connsiteY9" fmla="*/ 911542 h 1047750"/>
                  <a:gd name="connsiteX10" fmla="*/ 1054417 w 1310640"/>
                  <a:gd name="connsiteY10" fmla="*/ 1035367 h 1047750"/>
                  <a:gd name="connsiteX11" fmla="*/ 1180148 w 1310640"/>
                  <a:gd name="connsiteY11" fmla="*/ 1047750 h 1047750"/>
                  <a:gd name="connsiteX12" fmla="*/ 1226820 w 1310640"/>
                  <a:gd name="connsiteY12" fmla="*/ 976313 h 1047750"/>
                  <a:gd name="connsiteX13" fmla="*/ 1310640 w 1310640"/>
                  <a:gd name="connsiteY13" fmla="*/ 655320 h 1047750"/>
                  <a:gd name="connsiteX14" fmla="*/ 951547 w 1310640"/>
                  <a:gd name="connsiteY14" fmla="*/ 7143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0640" h="1047750">
                    <a:moveTo>
                      <a:pt x="951547" y="71438"/>
                    </a:moveTo>
                    <a:cubicBezTo>
                      <a:pt x="862012" y="25717"/>
                      <a:pt x="761047" y="0"/>
                      <a:pt x="654367" y="0"/>
                    </a:cubicBezTo>
                    <a:cubicBezTo>
                      <a:pt x="547688" y="0"/>
                      <a:pt x="446722" y="25717"/>
                      <a:pt x="357188" y="71438"/>
                    </a:cubicBezTo>
                    <a:cubicBezTo>
                      <a:pt x="144780" y="180022"/>
                      <a:pt x="0" y="400050"/>
                      <a:pt x="0" y="655320"/>
                    </a:cubicBezTo>
                    <a:cubicBezTo>
                      <a:pt x="0" y="772478"/>
                      <a:pt x="30480" y="882015"/>
                      <a:pt x="83820" y="976313"/>
                    </a:cubicBezTo>
                    <a:cubicBezTo>
                      <a:pt x="98107" y="1001078"/>
                      <a:pt x="113347" y="1024890"/>
                      <a:pt x="130492" y="1047750"/>
                    </a:cubicBezTo>
                    <a:cubicBezTo>
                      <a:pt x="173355" y="1047750"/>
                      <a:pt x="215265" y="1043940"/>
                      <a:pt x="256222" y="1035367"/>
                    </a:cubicBezTo>
                    <a:cubicBezTo>
                      <a:pt x="357188" y="1015365"/>
                      <a:pt x="450532" y="972503"/>
                      <a:pt x="529590" y="911542"/>
                    </a:cubicBezTo>
                    <a:cubicBezTo>
                      <a:pt x="577215" y="875347"/>
                      <a:pt x="619125" y="832485"/>
                      <a:pt x="655320" y="784860"/>
                    </a:cubicBezTo>
                    <a:cubicBezTo>
                      <a:pt x="691515" y="832485"/>
                      <a:pt x="733425" y="875347"/>
                      <a:pt x="781050" y="911542"/>
                    </a:cubicBezTo>
                    <a:cubicBezTo>
                      <a:pt x="860108" y="972503"/>
                      <a:pt x="953453" y="1015365"/>
                      <a:pt x="1054417" y="1035367"/>
                    </a:cubicBezTo>
                    <a:cubicBezTo>
                      <a:pt x="1095375" y="1042988"/>
                      <a:pt x="1137285" y="1047750"/>
                      <a:pt x="1180148" y="1047750"/>
                    </a:cubicBezTo>
                    <a:cubicBezTo>
                      <a:pt x="1197292" y="1024890"/>
                      <a:pt x="1212533" y="1001078"/>
                      <a:pt x="1226820" y="976313"/>
                    </a:cubicBezTo>
                    <a:cubicBezTo>
                      <a:pt x="1280160" y="881063"/>
                      <a:pt x="1310640" y="771525"/>
                      <a:pt x="1310640" y="655320"/>
                    </a:cubicBezTo>
                    <a:cubicBezTo>
                      <a:pt x="1309687" y="400050"/>
                      <a:pt x="1163955" y="179070"/>
                      <a:pt x="951547" y="71438"/>
                    </a:cubicBezTo>
                  </a:path>
                </a:pathLst>
              </a:custGeom>
              <a:solidFill>
                <a:srgbClr val="0C071C"/>
              </a:solidFill>
              <a:ln w="9525" cap="flat">
                <a:noFill/>
                <a:prstDash val="solid"/>
                <a:miter/>
              </a:ln>
            </p:spPr>
            <p:txBody>
              <a:bodyPr rtlCol="0" anchor="ctr"/>
              <a:lstStyle/>
              <a:p>
                <a:endParaRPr lang="en-US"/>
              </a:p>
            </p:txBody>
          </p:sp>
          <p:sp>
            <p:nvSpPr>
              <p:cNvPr id="35" name="Graphic 3">
                <a:extLst>
                  <a:ext uri="{FF2B5EF4-FFF2-40B4-BE49-F238E27FC236}">
                    <a16:creationId xmlns:a16="http://schemas.microsoft.com/office/drawing/2014/main" id="{0516D982-E6EF-2840-82E1-90B06794E390}"/>
                  </a:ext>
                </a:extLst>
              </p:cNvPr>
              <p:cNvSpPr/>
              <p:nvPr/>
            </p:nvSpPr>
            <p:spPr>
              <a:xfrm>
                <a:off x="10361294" y="3103245"/>
                <a:ext cx="127635" cy="828674"/>
              </a:xfrm>
              <a:custGeom>
                <a:avLst/>
                <a:gdLst>
                  <a:gd name="connsiteX0" fmla="*/ 63818 w 127635"/>
                  <a:gd name="connsiteY0" fmla="*/ 828675 h 828674"/>
                  <a:gd name="connsiteX1" fmla="*/ 0 w 127635"/>
                  <a:gd name="connsiteY1" fmla="*/ 764858 h 828674"/>
                  <a:gd name="connsiteX2" fmla="*/ 0 w 127635"/>
                  <a:gd name="connsiteY2" fmla="*/ 63817 h 828674"/>
                  <a:gd name="connsiteX3" fmla="*/ 63818 w 127635"/>
                  <a:gd name="connsiteY3" fmla="*/ 0 h 828674"/>
                  <a:gd name="connsiteX4" fmla="*/ 127635 w 127635"/>
                  <a:gd name="connsiteY4" fmla="*/ 63817 h 828674"/>
                  <a:gd name="connsiteX5" fmla="*/ 127635 w 127635"/>
                  <a:gd name="connsiteY5" fmla="*/ 764858 h 828674"/>
                  <a:gd name="connsiteX6" fmla="*/ 63818 w 127635"/>
                  <a:gd name="connsiteY6"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5" h="828674">
                    <a:moveTo>
                      <a:pt x="63818" y="828675"/>
                    </a:moveTo>
                    <a:cubicBezTo>
                      <a:pt x="28575" y="828675"/>
                      <a:pt x="0" y="800100"/>
                      <a:pt x="0" y="764858"/>
                    </a:cubicBezTo>
                    <a:lnTo>
                      <a:pt x="0" y="63817"/>
                    </a:lnTo>
                    <a:cubicBezTo>
                      <a:pt x="0" y="28575"/>
                      <a:pt x="28575" y="0"/>
                      <a:pt x="63818" y="0"/>
                    </a:cubicBezTo>
                    <a:cubicBezTo>
                      <a:pt x="99060" y="0"/>
                      <a:pt x="127635" y="28575"/>
                      <a:pt x="127635" y="63817"/>
                    </a:cubicBezTo>
                    <a:lnTo>
                      <a:pt x="127635" y="764858"/>
                    </a:lnTo>
                    <a:cubicBezTo>
                      <a:pt x="126682"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6" name="Graphic 3">
                <a:extLst>
                  <a:ext uri="{FF2B5EF4-FFF2-40B4-BE49-F238E27FC236}">
                    <a16:creationId xmlns:a16="http://schemas.microsoft.com/office/drawing/2014/main" id="{32491040-0B61-D84B-9419-48EFA3BEDD24}"/>
                  </a:ext>
                </a:extLst>
              </p:cNvPr>
              <p:cNvSpPr/>
              <p:nvPr/>
            </p:nvSpPr>
            <p:spPr>
              <a:xfrm>
                <a:off x="11203305" y="3105150"/>
                <a:ext cx="827722" cy="826769"/>
              </a:xfrm>
              <a:custGeom>
                <a:avLst/>
                <a:gdLst>
                  <a:gd name="connsiteX0" fmla="*/ 133350 w 827722"/>
                  <a:gd name="connsiteY0" fmla="*/ 349567 h 826769"/>
                  <a:gd name="connsiteX1" fmla="*/ 413385 w 827722"/>
                  <a:gd name="connsiteY1" fmla="*/ 125730 h 826769"/>
                  <a:gd name="connsiteX2" fmla="*/ 693420 w 827722"/>
                  <a:gd name="connsiteY2" fmla="*/ 349567 h 826769"/>
                  <a:gd name="connsiteX3" fmla="*/ 133350 w 827722"/>
                  <a:gd name="connsiteY3" fmla="*/ 349567 h 826769"/>
                  <a:gd name="connsiteX4" fmla="*/ 826770 w 827722"/>
                  <a:gd name="connsiteY4" fmla="*/ 403860 h 826769"/>
                  <a:gd name="connsiteX5" fmla="*/ 413385 w 827722"/>
                  <a:gd name="connsiteY5" fmla="*/ 0 h 826769"/>
                  <a:gd name="connsiteX6" fmla="*/ 0 w 827722"/>
                  <a:gd name="connsiteY6" fmla="*/ 413385 h 826769"/>
                  <a:gd name="connsiteX7" fmla="*/ 413385 w 827722"/>
                  <a:gd name="connsiteY7" fmla="*/ 826770 h 826769"/>
                  <a:gd name="connsiteX8" fmla="*/ 752474 w 827722"/>
                  <a:gd name="connsiteY8" fmla="*/ 650557 h 826769"/>
                  <a:gd name="connsiteX9" fmla="*/ 737235 w 827722"/>
                  <a:gd name="connsiteY9" fmla="*/ 561975 h 826769"/>
                  <a:gd name="connsiteX10" fmla="*/ 648653 w 827722"/>
                  <a:gd name="connsiteY10" fmla="*/ 577215 h 826769"/>
                  <a:gd name="connsiteX11" fmla="*/ 413385 w 827722"/>
                  <a:gd name="connsiteY11" fmla="*/ 699135 h 826769"/>
                  <a:gd name="connsiteX12" fmla="*/ 133350 w 827722"/>
                  <a:gd name="connsiteY12" fmla="*/ 475297 h 826769"/>
                  <a:gd name="connsiteX13" fmla="*/ 763905 w 827722"/>
                  <a:gd name="connsiteY13" fmla="*/ 475297 h 826769"/>
                  <a:gd name="connsiteX14" fmla="*/ 827722 w 827722"/>
                  <a:gd name="connsiteY14" fmla="*/ 411480 h 826769"/>
                  <a:gd name="connsiteX15" fmla="*/ 826770 w 827722"/>
                  <a:gd name="connsiteY15" fmla="*/ 403860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7722" h="826769">
                    <a:moveTo>
                      <a:pt x="133350" y="349567"/>
                    </a:moveTo>
                    <a:cubicBezTo>
                      <a:pt x="161925" y="221933"/>
                      <a:pt x="277177" y="125730"/>
                      <a:pt x="413385" y="125730"/>
                    </a:cubicBezTo>
                    <a:cubicBezTo>
                      <a:pt x="549593" y="125730"/>
                      <a:pt x="663893" y="220980"/>
                      <a:pt x="693420" y="349567"/>
                    </a:cubicBezTo>
                    <a:lnTo>
                      <a:pt x="133350" y="349567"/>
                    </a:lnTo>
                    <a:close/>
                    <a:moveTo>
                      <a:pt x="826770" y="403860"/>
                    </a:moveTo>
                    <a:cubicBezTo>
                      <a:pt x="822007" y="180022"/>
                      <a:pt x="638174" y="0"/>
                      <a:pt x="413385" y="0"/>
                    </a:cubicBezTo>
                    <a:cubicBezTo>
                      <a:pt x="185738" y="0"/>
                      <a:pt x="0" y="185738"/>
                      <a:pt x="0" y="413385"/>
                    </a:cubicBezTo>
                    <a:cubicBezTo>
                      <a:pt x="0" y="641032"/>
                      <a:pt x="185738" y="826770"/>
                      <a:pt x="413385" y="826770"/>
                    </a:cubicBezTo>
                    <a:cubicBezTo>
                      <a:pt x="547687" y="826770"/>
                      <a:pt x="674370" y="761047"/>
                      <a:pt x="752474" y="650557"/>
                    </a:cubicBezTo>
                    <a:cubicBezTo>
                      <a:pt x="772478" y="621982"/>
                      <a:pt x="765810" y="581978"/>
                      <a:pt x="737235" y="561975"/>
                    </a:cubicBezTo>
                    <a:cubicBezTo>
                      <a:pt x="708660" y="541972"/>
                      <a:pt x="668655" y="548640"/>
                      <a:pt x="648653" y="577215"/>
                    </a:cubicBezTo>
                    <a:cubicBezTo>
                      <a:pt x="595312" y="653415"/>
                      <a:pt x="506730" y="699135"/>
                      <a:pt x="413385" y="699135"/>
                    </a:cubicBezTo>
                    <a:cubicBezTo>
                      <a:pt x="277177" y="699135"/>
                      <a:pt x="162877" y="602932"/>
                      <a:pt x="133350" y="475297"/>
                    </a:cubicBezTo>
                    <a:lnTo>
                      <a:pt x="763905" y="475297"/>
                    </a:lnTo>
                    <a:cubicBezTo>
                      <a:pt x="799147" y="475297"/>
                      <a:pt x="827722" y="446722"/>
                      <a:pt x="827722" y="411480"/>
                    </a:cubicBezTo>
                    <a:cubicBezTo>
                      <a:pt x="827722" y="409575"/>
                      <a:pt x="827722" y="406718"/>
                      <a:pt x="826770" y="403860"/>
                    </a:cubicBezTo>
                  </a:path>
                </a:pathLst>
              </a:custGeom>
              <a:solidFill>
                <a:srgbClr val="FFFFFF"/>
              </a:solidFill>
              <a:ln w="9525" cap="flat">
                <a:noFill/>
                <a:prstDash val="solid"/>
                <a:miter/>
              </a:ln>
            </p:spPr>
            <p:txBody>
              <a:bodyPr rtlCol="0" anchor="ctr"/>
              <a:lstStyle/>
              <a:p>
                <a:endParaRPr lang="en-US"/>
              </a:p>
            </p:txBody>
          </p:sp>
        </p:grpSp>
        <p:sp>
          <p:nvSpPr>
            <p:cNvPr id="15" name="Graphic 3">
              <a:extLst>
                <a:ext uri="{FF2B5EF4-FFF2-40B4-BE49-F238E27FC236}">
                  <a16:creationId xmlns:a16="http://schemas.microsoft.com/office/drawing/2014/main" id="{27F7C830-C0E5-B64E-ACA8-984C0CA89F6A}"/>
                </a:ext>
              </a:extLst>
            </p:cNvPr>
            <p:cNvSpPr/>
            <p:nvPr/>
          </p:nvSpPr>
          <p:spPr>
            <a:xfrm>
              <a:off x="12031027" y="3104197"/>
              <a:ext cx="72389" cy="91440"/>
            </a:xfrm>
            <a:custGeom>
              <a:avLst/>
              <a:gdLst>
                <a:gd name="connsiteX0" fmla="*/ 30481 w 72389"/>
                <a:gd name="connsiteY0" fmla="*/ 9525 h 91440"/>
                <a:gd name="connsiteX1" fmla="*/ 0 w 72389"/>
                <a:gd name="connsiteY1" fmla="*/ 9525 h 91440"/>
                <a:gd name="connsiteX2" fmla="*/ 0 w 72389"/>
                <a:gd name="connsiteY2" fmla="*/ 0 h 91440"/>
                <a:gd name="connsiteX3" fmla="*/ 72390 w 72389"/>
                <a:gd name="connsiteY3" fmla="*/ 0 h 91440"/>
                <a:gd name="connsiteX4" fmla="*/ 72390 w 72389"/>
                <a:gd name="connsiteY4" fmla="*/ 9525 h 91440"/>
                <a:gd name="connsiteX5" fmla="*/ 40958 w 72389"/>
                <a:gd name="connsiteY5" fmla="*/ 9525 h 91440"/>
                <a:gd name="connsiteX6" fmla="*/ 40958 w 72389"/>
                <a:gd name="connsiteY6" fmla="*/ 91440 h 91440"/>
                <a:gd name="connsiteX7" fmla="*/ 30481 w 72389"/>
                <a:gd name="connsiteY7"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9" h="91440">
                  <a:moveTo>
                    <a:pt x="30481" y="9525"/>
                  </a:moveTo>
                  <a:lnTo>
                    <a:pt x="0" y="9525"/>
                  </a:lnTo>
                  <a:lnTo>
                    <a:pt x="0" y="0"/>
                  </a:lnTo>
                  <a:lnTo>
                    <a:pt x="72390" y="0"/>
                  </a:lnTo>
                  <a:lnTo>
                    <a:pt x="72390" y="9525"/>
                  </a:lnTo>
                  <a:lnTo>
                    <a:pt x="40958" y="9525"/>
                  </a:lnTo>
                  <a:lnTo>
                    <a:pt x="40958" y="91440"/>
                  </a:lnTo>
                  <a:lnTo>
                    <a:pt x="30481" y="91440"/>
                  </a:lnTo>
                  <a:close/>
                </a:path>
              </a:pathLst>
            </a:custGeom>
            <a:solidFill>
              <a:srgbClr val="FFFFFF"/>
            </a:solidFill>
            <a:ln w="9525" cap="flat">
              <a:noFill/>
              <a:prstDash val="solid"/>
              <a:miter/>
            </a:ln>
          </p:spPr>
          <p:txBody>
            <a:bodyPr rtlCol="0" anchor="ctr"/>
            <a:lstStyle/>
            <a:p>
              <a:endParaRPr lang="en-US"/>
            </a:p>
          </p:txBody>
        </p:sp>
        <p:sp>
          <p:nvSpPr>
            <p:cNvPr id="16" name="Graphic 3">
              <a:extLst>
                <a:ext uri="{FF2B5EF4-FFF2-40B4-BE49-F238E27FC236}">
                  <a16:creationId xmlns:a16="http://schemas.microsoft.com/office/drawing/2014/main" id="{E8954575-1A78-844E-94C6-59F8FFF2B3C0}"/>
                </a:ext>
              </a:extLst>
            </p:cNvPr>
            <p:cNvSpPr/>
            <p:nvPr/>
          </p:nvSpPr>
          <p:spPr>
            <a:xfrm>
              <a:off x="12122467" y="3104197"/>
              <a:ext cx="87630" cy="91440"/>
            </a:xfrm>
            <a:custGeom>
              <a:avLst/>
              <a:gdLst>
                <a:gd name="connsiteX0" fmla="*/ 0 w 87630"/>
                <a:gd name="connsiteY0" fmla="*/ 0 h 91440"/>
                <a:gd name="connsiteX1" fmla="*/ 10478 w 87630"/>
                <a:gd name="connsiteY1" fmla="*/ 0 h 91440"/>
                <a:gd name="connsiteX2" fmla="*/ 43816 w 87630"/>
                <a:gd name="connsiteY2" fmla="*/ 49530 h 91440"/>
                <a:gd name="connsiteX3" fmla="*/ 77153 w 87630"/>
                <a:gd name="connsiteY3" fmla="*/ 0 h 91440"/>
                <a:gd name="connsiteX4" fmla="*/ 87631 w 87630"/>
                <a:gd name="connsiteY4" fmla="*/ 0 h 91440"/>
                <a:gd name="connsiteX5" fmla="*/ 87631 w 87630"/>
                <a:gd name="connsiteY5" fmla="*/ 91440 h 91440"/>
                <a:gd name="connsiteX6" fmla="*/ 78106 w 87630"/>
                <a:gd name="connsiteY6" fmla="*/ 91440 h 91440"/>
                <a:gd name="connsiteX7" fmla="*/ 78106 w 87630"/>
                <a:gd name="connsiteY7" fmla="*/ 17145 h 91440"/>
                <a:gd name="connsiteX8" fmla="*/ 43816 w 87630"/>
                <a:gd name="connsiteY8" fmla="*/ 66675 h 91440"/>
                <a:gd name="connsiteX9" fmla="*/ 43816 w 87630"/>
                <a:gd name="connsiteY9" fmla="*/ 66675 h 91440"/>
                <a:gd name="connsiteX10" fmla="*/ 10478 w 87630"/>
                <a:gd name="connsiteY10" fmla="*/ 17145 h 91440"/>
                <a:gd name="connsiteX11" fmla="*/ 10478 w 87630"/>
                <a:gd name="connsiteY11" fmla="*/ 91440 h 91440"/>
                <a:gd name="connsiteX12" fmla="*/ 0 w 87630"/>
                <a:gd name="connsiteY12" fmla="*/ 9144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 h="91440">
                  <a:moveTo>
                    <a:pt x="0" y="0"/>
                  </a:moveTo>
                  <a:lnTo>
                    <a:pt x="10478" y="0"/>
                  </a:lnTo>
                  <a:lnTo>
                    <a:pt x="43816" y="49530"/>
                  </a:lnTo>
                  <a:lnTo>
                    <a:pt x="77153" y="0"/>
                  </a:lnTo>
                  <a:lnTo>
                    <a:pt x="87631" y="0"/>
                  </a:lnTo>
                  <a:lnTo>
                    <a:pt x="87631" y="91440"/>
                  </a:lnTo>
                  <a:lnTo>
                    <a:pt x="78106" y="91440"/>
                  </a:lnTo>
                  <a:lnTo>
                    <a:pt x="78106" y="17145"/>
                  </a:lnTo>
                  <a:lnTo>
                    <a:pt x="43816" y="66675"/>
                  </a:lnTo>
                  <a:lnTo>
                    <a:pt x="43816" y="66675"/>
                  </a:lnTo>
                  <a:lnTo>
                    <a:pt x="10478" y="17145"/>
                  </a:lnTo>
                  <a:lnTo>
                    <a:pt x="10478" y="91440"/>
                  </a:lnTo>
                  <a:lnTo>
                    <a:pt x="0" y="91440"/>
                  </a:lnTo>
                  <a:close/>
                </a:path>
              </a:pathLst>
            </a:custGeom>
            <a:solidFill>
              <a:srgbClr val="FFFFFF"/>
            </a:solidFill>
            <a:ln w="9525"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74853BE9-8C48-D944-9498-0C310471DB7A}"/>
                </a:ext>
              </a:extLst>
            </p:cNvPr>
            <p:cNvGrpSpPr/>
            <p:nvPr/>
          </p:nvGrpSpPr>
          <p:grpSpPr>
            <a:xfrm>
              <a:off x="7410450" y="3103245"/>
              <a:ext cx="3816667" cy="1253489"/>
              <a:chOff x="7410450" y="3103245"/>
              <a:chExt cx="3816667" cy="1253489"/>
            </a:xfrm>
          </p:grpSpPr>
          <p:sp>
            <p:nvSpPr>
              <p:cNvPr id="29" name="Graphic 3">
                <a:extLst>
                  <a:ext uri="{FF2B5EF4-FFF2-40B4-BE49-F238E27FC236}">
                    <a16:creationId xmlns:a16="http://schemas.microsoft.com/office/drawing/2014/main" id="{EC22D97B-4071-D049-B2D2-4A3C046897B9}"/>
                  </a:ext>
                </a:extLst>
              </p:cNvPr>
              <p:cNvSpPr/>
              <p:nvPr/>
            </p:nvSpPr>
            <p:spPr>
              <a:xfrm>
                <a:off x="10645139" y="3103245"/>
                <a:ext cx="581977" cy="828674"/>
              </a:xfrm>
              <a:custGeom>
                <a:avLst/>
                <a:gdLst>
                  <a:gd name="connsiteX0" fmla="*/ 63818 w 581977"/>
                  <a:gd name="connsiteY0" fmla="*/ 828675 h 828674"/>
                  <a:gd name="connsiteX1" fmla="*/ 0 w 581977"/>
                  <a:gd name="connsiteY1" fmla="*/ 764858 h 828674"/>
                  <a:gd name="connsiteX2" fmla="*/ 0 w 581977"/>
                  <a:gd name="connsiteY2" fmla="*/ 329565 h 828674"/>
                  <a:gd name="connsiteX3" fmla="*/ 329565 w 581977"/>
                  <a:gd name="connsiteY3" fmla="*/ 0 h 828674"/>
                  <a:gd name="connsiteX4" fmla="*/ 518160 w 581977"/>
                  <a:gd name="connsiteY4" fmla="*/ 0 h 828674"/>
                  <a:gd name="connsiteX5" fmla="*/ 581978 w 581977"/>
                  <a:gd name="connsiteY5" fmla="*/ 63817 h 828674"/>
                  <a:gd name="connsiteX6" fmla="*/ 518160 w 581977"/>
                  <a:gd name="connsiteY6" fmla="*/ 126683 h 828674"/>
                  <a:gd name="connsiteX7" fmla="*/ 330518 w 581977"/>
                  <a:gd name="connsiteY7" fmla="*/ 126683 h 828674"/>
                  <a:gd name="connsiteX8" fmla="*/ 127635 w 581977"/>
                  <a:gd name="connsiteY8" fmla="*/ 329565 h 828674"/>
                  <a:gd name="connsiteX9" fmla="*/ 127635 w 581977"/>
                  <a:gd name="connsiteY9" fmla="*/ 764858 h 828674"/>
                  <a:gd name="connsiteX10" fmla="*/ 63818 w 581977"/>
                  <a:gd name="connsiteY10" fmla="*/ 828675 h 82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7" h="828674">
                    <a:moveTo>
                      <a:pt x="63818" y="828675"/>
                    </a:moveTo>
                    <a:cubicBezTo>
                      <a:pt x="28575" y="828675"/>
                      <a:pt x="0" y="800100"/>
                      <a:pt x="0" y="764858"/>
                    </a:cubicBezTo>
                    <a:lnTo>
                      <a:pt x="0" y="329565"/>
                    </a:lnTo>
                    <a:cubicBezTo>
                      <a:pt x="0" y="147638"/>
                      <a:pt x="147638" y="0"/>
                      <a:pt x="329565" y="0"/>
                    </a:cubicBezTo>
                    <a:lnTo>
                      <a:pt x="518160" y="0"/>
                    </a:lnTo>
                    <a:cubicBezTo>
                      <a:pt x="553403" y="0"/>
                      <a:pt x="581978" y="28575"/>
                      <a:pt x="581978" y="63817"/>
                    </a:cubicBezTo>
                    <a:cubicBezTo>
                      <a:pt x="581978" y="99060"/>
                      <a:pt x="553403" y="126683"/>
                      <a:pt x="518160" y="126683"/>
                    </a:cubicBezTo>
                    <a:lnTo>
                      <a:pt x="330518" y="126683"/>
                    </a:lnTo>
                    <a:cubicBezTo>
                      <a:pt x="219075" y="126683"/>
                      <a:pt x="127635" y="218122"/>
                      <a:pt x="127635" y="329565"/>
                    </a:cubicBezTo>
                    <a:lnTo>
                      <a:pt x="127635" y="764858"/>
                    </a:lnTo>
                    <a:cubicBezTo>
                      <a:pt x="127635" y="800100"/>
                      <a:pt x="99060" y="828675"/>
                      <a:pt x="63818" y="828675"/>
                    </a:cubicBezTo>
                  </a:path>
                </a:pathLst>
              </a:custGeom>
              <a:solidFill>
                <a:srgbClr val="FFFFFF"/>
              </a:solidFill>
              <a:ln w="9525"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97906E4F-65DA-1846-88AB-B12A55B9C734}"/>
                  </a:ext>
                </a:extLst>
              </p:cNvPr>
              <p:cNvSpPr/>
              <p:nvPr/>
            </p:nvSpPr>
            <p:spPr>
              <a:xfrm>
                <a:off x="9377362" y="3105150"/>
                <a:ext cx="827722" cy="826769"/>
              </a:xfrm>
              <a:custGeom>
                <a:avLst/>
                <a:gdLst>
                  <a:gd name="connsiteX0" fmla="*/ 413385 w 827722"/>
                  <a:gd name="connsiteY0" fmla="*/ 700088 h 826769"/>
                  <a:gd name="connsiteX1" fmla="*/ 126682 w 827722"/>
                  <a:gd name="connsiteY1" fmla="*/ 413385 h 826769"/>
                  <a:gd name="connsiteX2" fmla="*/ 413385 w 827722"/>
                  <a:gd name="connsiteY2" fmla="*/ 126683 h 826769"/>
                  <a:gd name="connsiteX3" fmla="*/ 700088 w 827722"/>
                  <a:gd name="connsiteY3" fmla="*/ 413385 h 826769"/>
                  <a:gd name="connsiteX4" fmla="*/ 413385 w 827722"/>
                  <a:gd name="connsiteY4" fmla="*/ 700088 h 826769"/>
                  <a:gd name="connsiteX5" fmla="*/ 826770 w 827722"/>
                  <a:gd name="connsiteY5" fmla="*/ 413385 h 826769"/>
                  <a:gd name="connsiteX6" fmla="*/ 413385 w 827722"/>
                  <a:gd name="connsiteY6" fmla="*/ 0 h 826769"/>
                  <a:gd name="connsiteX7" fmla="*/ 0 w 827722"/>
                  <a:gd name="connsiteY7" fmla="*/ 413385 h 826769"/>
                  <a:gd name="connsiteX8" fmla="*/ 413385 w 827722"/>
                  <a:gd name="connsiteY8" fmla="*/ 826770 h 826769"/>
                  <a:gd name="connsiteX9" fmla="*/ 700088 w 827722"/>
                  <a:gd name="connsiteY9" fmla="*/ 710565 h 826769"/>
                  <a:gd name="connsiteX10" fmla="*/ 700088 w 827722"/>
                  <a:gd name="connsiteY10" fmla="*/ 762953 h 826769"/>
                  <a:gd name="connsiteX11" fmla="*/ 763905 w 827722"/>
                  <a:gd name="connsiteY11" fmla="*/ 826770 h 826769"/>
                  <a:gd name="connsiteX12" fmla="*/ 827723 w 827722"/>
                  <a:gd name="connsiteY12" fmla="*/ 762953 h 826769"/>
                  <a:gd name="connsiteX13" fmla="*/ 827723 w 827722"/>
                  <a:gd name="connsiteY13" fmla="*/ 4133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722" h="826769">
                    <a:moveTo>
                      <a:pt x="413385" y="700088"/>
                    </a:moveTo>
                    <a:cubicBezTo>
                      <a:pt x="255270" y="700088"/>
                      <a:pt x="126682" y="571500"/>
                      <a:pt x="126682" y="413385"/>
                    </a:cubicBezTo>
                    <a:cubicBezTo>
                      <a:pt x="126682" y="255270"/>
                      <a:pt x="255270" y="126683"/>
                      <a:pt x="413385" y="126683"/>
                    </a:cubicBezTo>
                    <a:cubicBezTo>
                      <a:pt x="571500" y="126683"/>
                      <a:pt x="700088" y="255270"/>
                      <a:pt x="700088" y="413385"/>
                    </a:cubicBezTo>
                    <a:cubicBezTo>
                      <a:pt x="700088" y="571500"/>
                      <a:pt x="571500" y="700088"/>
                      <a:pt x="413385" y="700088"/>
                    </a:cubicBezTo>
                    <a:moveTo>
                      <a:pt x="826770" y="413385"/>
                    </a:moveTo>
                    <a:cubicBezTo>
                      <a:pt x="826770" y="185738"/>
                      <a:pt x="641032" y="0"/>
                      <a:pt x="413385" y="0"/>
                    </a:cubicBezTo>
                    <a:cubicBezTo>
                      <a:pt x="185738" y="0"/>
                      <a:pt x="0" y="185738"/>
                      <a:pt x="0" y="413385"/>
                    </a:cubicBezTo>
                    <a:cubicBezTo>
                      <a:pt x="0" y="641032"/>
                      <a:pt x="185738" y="826770"/>
                      <a:pt x="413385" y="826770"/>
                    </a:cubicBezTo>
                    <a:cubicBezTo>
                      <a:pt x="524827" y="826770"/>
                      <a:pt x="625793" y="782003"/>
                      <a:pt x="700088" y="710565"/>
                    </a:cubicBezTo>
                    <a:lnTo>
                      <a:pt x="700088" y="762953"/>
                    </a:lnTo>
                    <a:cubicBezTo>
                      <a:pt x="700088" y="798195"/>
                      <a:pt x="728663" y="826770"/>
                      <a:pt x="763905" y="826770"/>
                    </a:cubicBezTo>
                    <a:cubicBezTo>
                      <a:pt x="799148" y="826770"/>
                      <a:pt x="827723" y="798195"/>
                      <a:pt x="827723" y="762953"/>
                    </a:cubicBezTo>
                    <a:lnTo>
                      <a:pt x="827723" y="413385"/>
                    </a:lnTo>
                    <a:close/>
                  </a:path>
                </a:pathLst>
              </a:custGeom>
              <a:solidFill>
                <a:srgbClr val="FFFFFF"/>
              </a:solidFill>
              <a:ln w="9525"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2A384EDE-DEAC-BF41-BFE9-721EE79C0843}"/>
                  </a:ext>
                </a:extLst>
              </p:cNvPr>
              <p:cNvSpPr/>
              <p:nvPr/>
            </p:nvSpPr>
            <p:spPr>
              <a:xfrm>
                <a:off x="7410450" y="3105150"/>
                <a:ext cx="998219" cy="826769"/>
              </a:xfrm>
              <a:custGeom>
                <a:avLst/>
                <a:gdLst>
                  <a:gd name="connsiteX0" fmla="*/ 499110 w 998219"/>
                  <a:gd name="connsiteY0" fmla="*/ 641985 h 826769"/>
                  <a:gd name="connsiteX1" fmla="*/ 780098 w 998219"/>
                  <a:gd name="connsiteY1" fmla="*/ 133350 h 826769"/>
                  <a:gd name="connsiteX2" fmla="*/ 998220 w 998219"/>
                  <a:gd name="connsiteY2" fmla="*/ 0 h 826769"/>
                  <a:gd name="connsiteX3" fmla="*/ 561975 w 998219"/>
                  <a:gd name="connsiteY3" fmla="*/ 790575 h 826769"/>
                  <a:gd name="connsiteX4" fmla="*/ 499110 w 998219"/>
                  <a:gd name="connsiteY4" fmla="*/ 826770 h 826769"/>
                  <a:gd name="connsiteX5" fmla="*/ 436245 w 998219"/>
                  <a:gd name="connsiteY5" fmla="*/ 790575 h 826769"/>
                  <a:gd name="connsiteX6" fmla="*/ 0 w 998219"/>
                  <a:gd name="connsiteY6" fmla="*/ 0 h 826769"/>
                  <a:gd name="connsiteX7" fmla="*/ 218123 w 998219"/>
                  <a:gd name="connsiteY7" fmla="*/ 133350 h 826769"/>
                  <a:gd name="connsiteX8" fmla="*/ 499110 w 998219"/>
                  <a:gd name="connsiteY8" fmla="*/ 641985 h 8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19" h="826769">
                    <a:moveTo>
                      <a:pt x="499110" y="641985"/>
                    </a:moveTo>
                    <a:lnTo>
                      <a:pt x="780098" y="133350"/>
                    </a:lnTo>
                    <a:cubicBezTo>
                      <a:pt x="820102" y="60008"/>
                      <a:pt x="865823" y="0"/>
                      <a:pt x="998220" y="0"/>
                    </a:cubicBezTo>
                    <a:lnTo>
                      <a:pt x="561975" y="790575"/>
                    </a:lnTo>
                    <a:cubicBezTo>
                      <a:pt x="550545" y="810578"/>
                      <a:pt x="524827" y="826770"/>
                      <a:pt x="499110" y="826770"/>
                    </a:cubicBezTo>
                    <a:cubicBezTo>
                      <a:pt x="473393" y="826770"/>
                      <a:pt x="447675" y="810578"/>
                      <a:pt x="436245" y="790575"/>
                    </a:cubicBezTo>
                    <a:lnTo>
                      <a:pt x="0" y="0"/>
                    </a:lnTo>
                    <a:cubicBezTo>
                      <a:pt x="132398" y="0"/>
                      <a:pt x="178118" y="60008"/>
                      <a:pt x="218123" y="133350"/>
                    </a:cubicBezTo>
                    <a:lnTo>
                      <a:pt x="499110" y="641985"/>
                    </a:lnTo>
                    <a:close/>
                  </a:path>
                </a:pathLst>
              </a:custGeom>
              <a:solidFill>
                <a:srgbClr val="FFFFFF"/>
              </a:solidFill>
              <a:ln w="9525" cap="flat">
                <a:noFill/>
                <a:prstDash val="solid"/>
                <a:miter/>
              </a:ln>
            </p:spPr>
            <p:txBody>
              <a:bodyPr rtlCol="0" anchor="ctr"/>
              <a:lstStyle/>
              <a:p>
                <a:endParaRPr lang="en-US"/>
              </a:p>
            </p:txBody>
          </p:sp>
          <p:sp>
            <p:nvSpPr>
              <p:cNvPr id="32" name="Graphic 3">
                <a:extLst>
                  <a:ext uri="{FF2B5EF4-FFF2-40B4-BE49-F238E27FC236}">
                    <a16:creationId xmlns:a16="http://schemas.microsoft.com/office/drawing/2014/main" id="{53D03420-F0BB-2942-BBD1-339299AF1F6D}"/>
                  </a:ext>
                </a:extLst>
              </p:cNvPr>
              <p:cNvSpPr/>
              <p:nvPr/>
            </p:nvSpPr>
            <p:spPr>
              <a:xfrm>
                <a:off x="8444864" y="3105150"/>
                <a:ext cx="998220" cy="1065847"/>
              </a:xfrm>
              <a:custGeom>
                <a:avLst/>
                <a:gdLst>
                  <a:gd name="connsiteX0" fmla="*/ 998220 w 998220"/>
                  <a:gd name="connsiteY0" fmla="*/ 0 h 1065847"/>
                  <a:gd name="connsiteX1" fmla="*/ 780098 w 998220"/>
                  <a:gd name="connsiteY1" fmla="*/ 133350 h 1065847"/>
                  <a:gd name="connsiteX2" fmla="*/ 499110 w 998220"/>
                  <a:gd name="connsiteY2" fmla="*/ 641985 h 1065847"/>
                  <a:gd name="connsiteX3" fmla="*/ 218123 w 998220"/>
                  <a:gd name="connsiteY3" fmla="*/ 133350 h 1065847"/>
                  <a:gd name="connsiteX4" fmla="*/ 0 w 998220"/>
                  <a:gd name="connsiteY4" fmla="*/ 0 h 1065847"/>
                  <a:gd name="connsiteX5" fmla="*/ 426720 w 998220"/>
                  <a:gd name="connsiteY5" fmla="*/ 773430 h 1065847"/>
                  <a:gd name="connsiteX6" fmla="*/ 265748 w 998220"/>
                  <a:gd name="connsiteY6" fmla="*/ 1065848 h 1065847"/>
                  <a:gd name="connsiteX7" fmla="*/ 483870 w 998220"/>
                  <a:gd name="connsiteY7" fmla="*/ 932497 h 1065847"/>
                  <a:gd name="connsiteX8" fmla="*/ 998220 w 998220"/>
                  <a:gd name="connsiteY8" fmla="*/ 0 h 10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 h="1065847">
                    <a:moveTo>
                      <a:pt x="998220" y="0"/>
                    </a:moveTo>
                    <a:cubicBezTo>
                      <a:pt x="865823" y="0"/>
                      <a:pt x="820103" y="60008"/>
                      <a:pt x="780098" y="133350"/>
                    </a:cubicBezTo>
                    <a:lnTo>
                      <a:pt x="499110" y="641985"/>
                    </a:lnTo>
                    <a:lnTo>
                      <a:pt x="218123" y="133350"/>
                    </a:lnTo>
                    <a:cubicBezTo>
                      <a:pt x="178118" y="60008"/>
                      <a:pt x="132398" y="0"/>
                      <a:pt x="0" y="0"/>
                    </a:cubicBezTo>
                    <a:lnTo>
                      <a:pt x="426720" y="773430"/>
                    </a:lnTo>
                    <a:lnTo>
                      <a:pt x="265748" y="1065848"/>
                    </a:lnTo>
                    <a:cubicBezTo>
                      <a:pt x="398145" y="1065848"/>
                      <a:pt x="443865" y="1005840"/>
                      <a:pt x="483870" y="932497"/>
                    </a:cubicBezTo>
                    <a:lnTo>
                      <a:pt x="998220" y="0"/>
                    </a:lnTo>
                    <a:close/>
                  </a:path>
                </a:pathLst>
              </a:custGeom>
              <a:solidFill>
                <a:srgbClr val="FFFFFF"/>
              </a:solidFill>
              <a:ln w="9525" cap="flat">
                <a:noFill/>
                <a:prstDash val="solid"/>
                <a:miter/>
              </a:ln>
            </p:spPr>
            <p:txBody>
              <a:bodyPr rtlCol="0" anchor="ctr"/>
              <a:lstStyle/>
              <a:p>
                <a:endParaRPr lang="en-US"/>
              </a:p>
            </p:txBody>
          </p:sp>
          <p:sp>
            <p:nvSpPr>
              <p:cNvPr id="33" name="Graphic 3">
                <a:extLst>
                  <a:ext uri="{FF2B5EF4-FFF2-40B4-BE49-F238E27FC236}">
                    <a16:creationId xmlns:a16="http://schemas.microsoft.com/office/drawing/2014/main" id="{F7296658-EB8D-1340-A1C7-3FE76D6CA250}"/>
                  </a:ext>
                </a:extLst>
              </p:cNvPr>
              <p:cNvSpPr/>
              <p:nvPr/>
            </p:nvSpPr>
            <p:spPr>
              <a:xfrm>
                <a:off x="9365932" y="4172902"/>
                <a:ext cx="215265" cy="183832"/>
              </a:xfrm>
              <a:custGeom>
                <a:avLst/>
                <a:gdLst>
                  <a:gd name="connsiteX0" fmla="*/ 193357 w 215265"/>
                  <a:gd name="connsiteY0" fmla="*/ 182880 h 183832"/>
                  <a:gd name="connsiteX1" fmla="*/ 185738 w 215265"/>
                  <a:gd name="connsiteY1" fmla="*/ 60960 h 183832"/>
                  <a:gd name="connsiteX2" fmla="*/ 183832 w 215265"/>
                  <a:gd name="connsiteY2" fmla="*/ 15240 h 183832"/>
                  <a:gd name="connsiteX3" fmla="*/ 169545 w 215265"/>
                  <a:gd name="connsiteY3" fmla="*/ 60007 h 183832"/>
                  <a:gd name="connsiteX4" fmla="*/ 135255 w 215265"/>
                  <a:gd name="connsiteY4" fmla="*/ 160020 h 183832"/>
                  <a:gd name="connsiteX5" fmla="*/ 106680 w 215265"/>
                  <a:gd name="connsiteY5" fmla="*/ 182880 h 183832"/>
                  <a:gd name="connsiteX6" fmla="*/ 76200 w 215265"/>
                  <a:gd name="connsiteY6" fmla="*/ 160020 h 183832"/>
                  <a:gd name="connsiteX7" fmla="*/ 42863 w 215265"/>
                  <a:gd name="connsiteY7" fmla="*/ 59055 h 183832"/>
                  <a:gd name="connsiteX8" fmla="*/ 29528 w 215265"/>
                  <a:gd name="connsiteY8" fmla="*/ 16192 h 183832"/>
                  <a:gd name="connsiteX9" fmla="*/ 27623 w 215265"/>
                  <a:gd name="connsiteY9" fmla="*/ 60007 h 183832"/>
                  <a:gd name="connsiteX10" fmla="*/ 19050 w 215265"/>
                  <a:gd name="connsiteY10" fmla="*/ 183832 h 183832"/>
                  <a:gd name="connsiteX11" fmla="*/ 0 w 215265"/>
                  <a:gd name="connsiteY11" fmla="*/ 183832 h 183832"/>
                  <a:gd name="connsiteX12" fmla="*/ 13335 w 215265"/>
                  <a:gd name="connsiteY12" fmla="*/ 0 h 183832"/>
                  <a:gd name="connsiteX13" fmla="*/ 34290 w 215265"/>
                  <a:gd name="connsiteY13" fmla="*/ 0 h 183832"/>
                  <a:gd name="connsiteX14" fmla="*/ 49530 w 215265"/>
                  <a:gd name="connsiteY14" fmla="*/ 9525 h 183832"/>
                  <a:gd name="connsiteX15" fmla="*/ 97155 w 215265"/>
                  <a:gd name="connsiteY15" fmla="*/ 156210 h 183832"/>
                  <a:gd name="connsiteX16" fmla="*/ 107632 w 215265"/>
                  <a:gd name="connsiteY16" fmla="*/ 166688 h 183832"/>
                  <a:gd name="connsiteX17" fmla="*/ 117157 w 215265"/>
                  <a:gd name="connsiteY17" fmla="*/ 156210 h 183832"/>
                  <a:gd name="connsiteX18" fmla="*/ 167640 w 215265"/>
                  <a:gd name="connsiteY18" fmla="*/ 9525 h 183832"/>
                  <a:gd name="connsiteX19" fmla="*/ 181928 w 215265"/>
                  <a:gd name="connsiteY19" fmla="*/ 0 h 183832"/>
                  <a:gd name="connsiteX20" fmla="*/ 201930 w 215265"/>
                  <a:gd name="connsiteY20" fmla="*/ 0 h 183832"/>
                  <a:gd name="connsiteX21" fmla="*/ 215265 w 215265"/>
                  <a:gd name="connsiteY21" fmla="*/ 183832 h 183832"/>
                  <a:gd name="connsiteX22" fmla="*/ 193357 w 215265"/>
                  <a:gd name="connsiteY22" fmla="*/ 183832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5265" h="183832">
                    <a:moveTo>
                      <a:pt x="193357" y="182880"/>
                    </a:moveTo>
                    <a:lnTo>
                      <a:pt x="185738" y="60960"/>
                    </a:lnTo>
                    <a:cubicBezTo>
                      <a:pt x="184785" y="46672"/>
                      <a:pt x="183832" y="31432"/>
                      <a:pt x="183832" y="15240"/>
                    </a:cubicBezTo>
                    <a:cubicBezTo>
                      <a:pt x="180023" y="28575"/>
                      <a:pt x="175260" y="42863"/>
                      <a:pt x="169545" y="60007"/>
                    </a:cubicBezTo>
                    <a:lnTo>
                      <a:pt x="135255" y="160020"/>
                    </a:lnTo>
                    <a:cubicBezTo>
                      <a:pt x="128588" y="180975"/>
                      <a:pt x="126682" y="182880"/>
                      <a:pt x="106680" y="182880"/>
                    </a:cubicBezTo>
                    <a:cubicBezTo>
                      <a:pt x="84773" y="182880"/>
                      <a:pt x="82868" y="181928"/>
                      <a:pt x="76200" y="160020"/>
                    </a:cubicBezTo>
                    <a:lnTo>
                      <a:pt x="42863" y="59055"/>
                    </a:lnTo>
                    <a:cubicBezTo>
                      <a:pt x="38100" y="43815"/>
                      <a:pt x="33338" y="30480"/>
                      <a:pt x="29528" y="16192"/>
                    </a:cubicBezTo>
                    <a:cubicBezTo>
                      <a:pt x="28575" y="30480"/>
                      <a:pt x="28575" y="45720"/>
                      <a:pt x="27623" y="60007"/>
                    </a:cubicBezTo>
                    <a:lnTo>
                      <a:pt x="19050" y="183832"/>
                    </a:lnTo>
                    <a:lnTo>
                      <a:pt x="0" y="183832"/>
                    </a:lnTo>
                    <a:lnTo>
                      <a:pt x="13335" y="0"/>
                    </a:lnTo>
                    <a:lnTo>
                      <a:pt x="34290" y="0"/>
                    </a:lnTo>
                    <a:cubicBezTo>
                      <a:pt x="44768" y="0"/>
                      <a:pt x="46673" y="953"/>
                      <a:pt x="49530" y="9525"/>
                    </a:cubicBezTo>
                    <a:lnTo>
                      <a:pt x="97155" y="156210"/>
                    </a:lnTo>
                    <a:cubicBezTo>
                      <a:pt x="100013" y="165735"/>
                      <a:pt x="100965" y="166688"/>
                      <a:pt x="107632" y="166688"/>
                    </a:cubicBezTo>
                    <a:cubicBezTo>
                      <a:pt x="114300" y="166688"/>
                      <a:pt x="114300" y="165735"/>
                      <a:pt x="117157" y="156210"/>
                    </a:cubicBezTo>
                    <a:lnTo>
                      <a:pt x="167640" y="9525"/>
                    </a:lnTo>
                    <a:cubicBezTo>
                      <a:pt x="170498" y="953"/>
                      <a:pt x="173355" y="0"/>
                      <a:pt x="181928" y="0"/>
                    </a:cubicBezTo>
                    <a:lnTo>
                      <a:pt x="201930" y="0"/>
                    </a:lnTo>
                    <a:lnTo>
                      <a:pt x="215265" y="183832"/>
                    </a:lnTo>
                    <a:lnTo>
                      <a:pt x="193357" y="183832"/>
                    </a:lnTo>
                    <a:close/>
                  </a:path>
                </a:pathLst>
              </a:custGeom>
              <a:solidFill>
                <a:srgbClr val="E1001E"/>
              </a:solidFill>
              <a:ln w="9525" cap="flat">
                <a:noFill/>
                <a:prstDash val="solid"/>
                <a:miter/>
              </a:ln>
            </p:spPr>
            <p:txBody>
              <a:bodyPr rtlCol="0" anchor="ctr"/>
              <a:lstStyle/>
              <a:p>
                <a:endParaRPr lang="en-US"/>
              </a:p>
            </p:txBody>
          </p:sp>
        </p:grpSp>
        <p:sp>
          <p:nvSpPr>
            <p:cNvPr id="18" name="Graphic 3">
              <a:extLst>
                <a:ext uri="{FF2B5EF4-FFF2-40B4-BE49-F238E27FC236}">
                  <a16:creationId xmlns:a16="http://schemas.microsoft.com/office/drawing/2014/main" id="{FBEF85DF-34EE-C844-87D7-6AED440689FE}"/>
                </a:ext>
              </a:extLst>
            </p:cNvPr>
            <p:cNvSpPr/>
            <p:nvPr/>
          </p:nvSpPr>
          <p:spPr>
            <a:xfrm>
              <a:off x="9865042" y="4171950"/>
              <a:ext cx="116205" cy="183832"/>
            </a:xfrm>
            <a:custGeom>
              <a:avLst/>
              <a:gdLst>
                <a:gd name="connsiteX0" fmla="*/ 20955 w 116205"/>
                <a:gd name="connsiteY0" fmla="*/ 17145 h 183832"/>
                <a:gd name="connsiteX1" fmla="*/ 20955 w 116205"/>
                <a:gd name="connsiteY1" fmla="*/ 80963 h 183832"/>
                <a:gd name="connsiteX2" fmla="*/ 105727 w 116205"/>
                <a:gd name="connsiteY2" fmla="*/ 80963 h 183832"/>
                <a:gd name="connsiteX3" fmla="*/ 105727 w 116205"/>
                <a:gd name="connsiteY3" fmla="*/ 97155 h 183832"/>
                <a:gd name="connsiteX4" fmla="*/ 20955 w 116205"/>
                <a:gd name="connsiteY4" fmla="*/ 97155 h 183832"/>
                <a:gd name="connsiteX5" fmla="*/ 20955 w 116205"/>
                <a:gd name="connsiteY5" fmla="*/ 167640 h 183832"/>
                <a:gd name="connsiteX6" fmla="*/ 116205 w 116205"/>
                <a:gd name="connsiteY6" fmla="*/ 167640 h 183832"/>
                <a:gd name="connsiteX7" fmla="*/ 116205 w 116205"/>
                <a:gd name="connsiteY7" fmla="*/ 183832 h 183832"/>
                <a:gd name="connsiteX8" fmla="*/ 0 w 116205"/>
                <a:gd name="connsiteY8" fmla="*/ 183832 h 183832"/>
                <a:gd name="connsiteX9" fmla="*/ 0 w 116205"/>
                <a:gd name="connsiteY9" fmla="*/ 0 h 183832"/>
                <a:gd name="connsiteX10" fmla="*/ 113347 w 116205"/>
                <a:gd name="connsiteY10" fmla="*/ 0 h 183832"/>
                <a:gd name="connsiteX11" fmla="*/ 113347 w 116205"/>
                <a:gd name="connsiteY11" fmla="*/ 17145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205" h="183832">
                  <a:moveTo>
                    <a:pt x="20955" y="17145"/>
                  </a:moveTo>
                  <a:lnTo>
                    <a:pt x="20955" y="80963"/>
                  </a:lnTo>
                  <a:lnTo>
                    <a:pt x="105727" y="80963"/>
                  </a:lnTo>
                  <a:lnTo>
                    <a:pt x="105727" y="97155"/>
                  </a:lnTo>
                  <a:lnTo>
                    <a:pt x="20955" y="97155"/>
                  </a:lnTo>
                  <a:lnTo>
                    <a:pt x="20955" y="167640"/>
                  </a:lnTo>
                  <a:lnTo>
                    <a:pt x="116205" y="167640"/>
                  </a:lnTo>
                  <a:lnTo>
                    <a:pt x="116205" y="183832"/>
                  </a:lnTo>
                  <a:lnTo>
                    <a:pt x="0" y="183832"/>
                  </a:lnTo>
                  <a:lnTo>
                    <a:pt x="0" y="0"/>
                  </a:lnTo>
                  <a:lnTo>
                    <a:pt x="113347" y="0"/>
                  </a:lnTo>
                  <a:lnTo>
                    <a:pt x="113347" y="17145"/>
                  </a:lnTo>
                  <a:close/>
                </a:path>
              </a:pathLst>
            </a:custGeom>
            <a:solidFill>
              <a:srgbClr val="E1001E"/>
            </a:solidFill>
            <a:ln w="9525" cap="flat">
              <a:noFill/>
              <a:prstDash val="solid"/>
              <a:miter/>
            </a:ln>
          </p:spPr>
          <p:txBody>
            <a:bodyPr rtlCol="0" anchor="ctr"/>
            <a:lstStyle/>
            <a:p>
              <a:endParaRPr lang="en-US"/>
            </a:p>
          </p:txBody>
        </p:sp>
        <p:sp>
          <p:nvSpPr>
            <p:cNvPr id="19" name="Graphic 3">
              <a:extLst>
                <a:ext uri="{FF2B5EF4-FFF2-40B4-BE49-F238E27FC236}">
                  <a16:creationId xmlns:a16="http://schemas.microsoft.com/office/drawing/2014/main" id="{0FB9C74B-F38B-E047-BE2F-78A75DE136EF}"/>
                </a:ext>
              </a:extLst>
            </p:cNvPr>
            <p:cNvSpPr/>
            <p:nvPr/>
          </p:nvSpPr>
          <p:spPr>
            <a:xfrm>
              <a:off x="10704195" y="4171950"/>
              <a:ext cx="20955" cy="183832"/>
            </a:xfrm>
            <a:custGeom>
              <a:avLst/>
              <a:gdLst>
                <a:gd name="connsiteX0" fmla="*/ 0 w 20955"/>
                <a:gd name="connsiteY0" fmla="*/ 0 h 183832"/>
                <a:gd name="connsiteX1" fmla="*/ 20955 w 20955"/>
                <a:gd name="connsiteY1" fmla="*/ 0 h 183832"/>
                <a:gd name="connsiteX2" fmla="*/ 20955 w 20955"/>
                <a:gd name="connsiteY2" fmla="*/ 183832 h 183832"/>
                <a:gd name="connsiteX3" fmla="*/ 0 w 20955"/>
                <a:gd name="connsiteY3" fmla="*/ 183832 h 183832"/>
              </a:gdLst>
              <a:ahLst/>
              <a:cxnLst>
                <a:cxn ang="0">
                  <a:pos x="connsiteX0" y="connsiteY0"/>
                </a:cxn>
                <a:cxn ang="0">
                  <a:pos x="connsiteX1" y="connsiteY1"/>
                </a:cxn>
                <a:cxn ang="0">
                  <a:pos x="connsiteX2" y="connsiteY2"/>
                </a:cxn>
                <a:cxn ang="0">
                  <a:pos x="connsiteX3" y="connsiteY3"/>
                </a:cxn>
              </a:cxnLst>
              <a:rect l="l" t="t" r="r" b="b"/>
              <a:pathLst>
                <a:path w="20955" h="183832">
                  <a:moveTo>
                    <a:pt x="0" y="0"/>
                  </a:moveTo>
                  <a:lnTo>
                    <a:pt x="20955" y="0"/>
                  </a:lnTo>
                  <a:lnTo>
                    <a:pt x="20955" y="183832"/>
                  </a:lnTo>
                  <a:lnTo>
                    <a:pt x="0" y="183832"/>
                  </a:lnTo>
                  <a:close/>
                </a:path>
              </a:pathLst>
            </a:custGeom>
            <a:solidFill>
              <a:srgbClr val="E1001E"/>
            </a:solidFill>
            <a:ln w="9525" cap="flat">
              <a:noFill/>
              <a:prstDash val="solid"/>
              <a:miter/>
            </a:ln>
          </p:spPr>
          <p:txBody>
            <a:bodyPr rtlCol="0" anchor="ctr"/>
            <a:lstStyle/>
            <a:p>
              <a:endParaRPr lang="en-US"/>
            </a:p>
          </p:txBody>
        </p:sp>
        <p:grpSp>
          <p:nvGrpSpPr>
            <p:cNvPr id="20" name="Graphic 3">
              <a:extLst>
                <a:ext uri="{FF2B5EF4-FFF2-40B4-BE49-F238E27FC236}">
                  <a16:creationId xmlns:a16="http://schemas.microsoft.com/office/drawing/2014/main" id="{C89BCDE6-2B8D-A849-B3BA-CDA962298C3F}"/>
                </a:ext>
              </a:extLst>
            </p:cNvPr>
            <p:cNvGrpSpPr/>
            <p:nvPr/>
          </p:nvGrpSpPr>
          <p:grpSpPr>
            <a:xfrm>
              <a:off x="11023282" y="4170997"/>
              <a:ext cx="591502" cy="186690"/>
              <a:chOff x="11023282" y="4170997"/>
              <a:chExt cx="591502" cy="186690"/>
            </a:xfrm>
            <a:solidFill>
              <a:srgbClr val="E1001E"/>
            </a:solidFill>
          </p:grpSpPr>
          <p:sp>
            <p:nvSpPr>
              <p:cNvPr id="27" name="Graphic 3">
                <a:extLst>
                  <a:ext uri="{FF2B5EF4-FFF2-40B4-BE49-F238E27FC236}">
                    <a16:creationId xmlns:a16="http://schemas.microsoft.com/office/drawing/2014/main" id="{EF40C6CF-9D82-704C-BCFD-C70591144868}"/>
                  </a:ext>
                </a:extLst>
              </p:cNvPr>
              <p:cNvSpPr/>
              <p:nvPr/>
            </p:nvSpPr>
            <p:spPr>
              <a:xfrm>
                <a:off x="11023282" y="4170997"/>
                <a:ext cx="131444" cy="186690"/>
              </a:xfrm>
              <a:custGeom>
                <a:avLst/>
                <a:gdLst>
                  <a:gd name="connsiteX0" fmla="*/ 131445 w 131444"/>
                  <a:gd name="connsiteY0" fmla="*/ 13335 h 186690"/>
                  <a:gd name="connsiteX1" fmla="*/ 131445 w 131444"/>
                  <a:gd name="connsiteY1" fmla="*/ 19050 h 186690"/>
                  <a:gd name="connsiteX2" fmla="*/ 129540 w 131444"/>
                  <a:gd name="connsiteY2" fmla="*/ 20955 h 186690"/>
                  <a:gd name="connsiteX3" fmla="*/ 80963 w 131444"/>
                  <a:gd name="connsiteY3" fmla="*/ 17145 h 186690"/>
                  <a:gd name="connsiteX4" fmla="*/ 20955 w 131444"/>
                  <a:gd name="connsiteY4" fmla="*/ 93345 h 186690"/>
                  <a:gd name="connsiteX5" fmla="*/ 80963 w 131444"/>
                  <a:gd name="connsiteY5" fmla="*/ 169545 h 186690"/>
                  <a:gd name="connsiteX6" fmla="*/ 129540 w 131444"/>
                  <a:gd name="connsiteY6" fmla="*/ 165735 h 186690"/>
                  <a:gd name="connsiteX7" fmla="*/ 131445 w 131444"/>
                  <a:gd name="connsiteY7" fmla="*/ 166688 h 186690"/>
                  <a:gd name="connsiteX8" fmla="*/ 131445 w 131444"/>
                  <a:gd name="connsiteY8" fmla="*/ 172403 h 186690"/>
                  <a:gd name="connsiteX9" fmla="*/ 75248 w 131444"/>
                  <a:gd name="connsiteY9" fmla="*/ 186690 h 186690"/>
                  <a:gd name="connsiteX10" fmla="*/ 0 w 131444"/>
                  <a:gd name="connsiteY10" fmla="*/ 93345 h 186690"/>
                  <a:gd name="connsiteX11" fmla="*/ 76200 w 131444"/>
                  <a:gd name="connsiteY11" fmla="*/ 0 h 186690"/>
                  <a:gd name="connsiteX12" fmla="*/ 131445 w 131444"/>
                  <a:gd name="connsiteY12" fmla="*/ 13335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444" h="186690">
                    <a:moveTo>
                      <a:pt x="131445" y="13335"/>
                    </a:moveTo>
                    <a:lnTo>
                      <a:pt x="131445" y="19050"/>
                    </a:lnTo>
                    <a:lnTo>
                      <a:pt x="129540" y="20955"/>
                    </a:lnTo>
                    <a:cubicBezTo>
                      <a:pt x="121920" y="19050"/>
                      <a:pt x="105728" y="17145"/>
                      <a:pt x="80963" y="17145"/>
                    </a:cubicBezTo>
                    <a:cubicBezTo>
                      <a:pt x="25718" y="17145"/>
                      <a:pt x="20955" y="20955"/>
                      <a:pt x="20955" y="93345"/>
                    </a:cubicBezTo>
                    <a:cubicBezTo>
                      <a:pt x="20955" y="165735"/>
                      <a:pt x="24765" y="169545"/>
                      <a:pt x="80963" y="169545"/>
                    </a:cubicBezTo>
                    <a:cubicBezTo>
                      <a:pt x="105728" y="169545"/>
                      <a:pt x="120968" y="167640"/>
                      <a:pt x="129540" y="165735"/>
                    </a:cubicBezTo>
                    <a:lnTo>
                      <a:pt x="131445" y="166688"/>
                    </a:lnTo>
                    <a:lnTo>
                      <a:pt x="131445" y="172403"/>
                    </a:lnTo>
                    <a:cubicBezTo>
                      <a:pt x="131445" y="181928"/>
                      <a:pt x="122873" y="186690"/>
                      <a:pt x="75248" y="186690"/>
                    </a:cubicBezTo>
                    <a:cubicBezTo>
                      <a:pt x="8573" y="186690"/>
                      <a:pt x="0" y="178118"/>
                      <a:pt x="0" y="93345"/>
                    </a:cubicBezTo>
                    <a:cubicBezTo>
                      <a:pt x="0" y="8572"/>
                      <a:pt x="8573" y="0"/>
                      <a:pt x="76200" y="0"/>
                    </a:cubicBezTo>
                    <a:cubicBezTo>
                      <a:pt x="124778" y="0"/>
                      <a:pt x="131445" y="3810"/>
                      <a:pt x="131445" y="13335"/>
                    </a:cubicBezTo>
                  </a:path>
                </a:pathLst>
              </a:custGeom>
              <a:solidFill>
                <a:srgbClr val="E1001E"/>
              </a:solidFill>
              <a:ln w="9525" cap="flat">
                <a:noFill/>
                <a:prstDash val="solid"/>
                <a:miter/>
              </a:ln>
            </p:spPr>
            <p:txBody>
              <a:bodyPr rtlCol="0" anchor="ctr"/>
              <a:lstStyle/>
              <a:p>
                <a:endParaRPr lang="en-US"/>
              </a:p>
            </p:txBody>
          </p:sp>
          <p:sp>
            <p:nvSpPr>
              <p:cNvPr id="28" name="Graphic 3">
                <a:extLst>
                  <a:ext uri="{FF2B5EF4-FFF2-40B4-BE49-F238E27FC236}">
                    <a16:creationId xmlns:a16="http://schemas.microsoft.com/office/drawing/2014/main" id="{C2196BC1-BA8B-CA43-9E40-A95D95D8E421}"/>
                  </a:ext>
                </a:extLst>
              </p:cNvPr>
              <p:cNvSpPr/>
              <p:nvPr/>
            </p:nvSpPr>
            <p:spPr>
              <a:xfrm>
                <a:off x="11448097" y="4170997"/>
                <a:ext cx="166687" cy="185737"/>
              </a:xfrm>
              <a:custGeom>
                <a:avLst/>
                <a:gdLst>
                  <a:gd name="connsiteX0" fmla="*/ 98107 w 166687"/>
                  <a:gd name="connsiteY0" fmla="*/ 26670 h 185737"/>
                  <a:gd name="connsiteX1" fmla="*/ 83820 w 166687"/>
                  <a:gd name="connsiteY1" fmla="*/ 16193 h 185737"/>
                  <a:gd name="connsiteX2" fmla="*/ 69532 w 166687"/>
                  <a:gd name="connsiteY2" fmla="*/ 26670 h 185737"/>
                  <a:gd name="connsiteX3" fmla="*/ 42863 w 166687"/>
                  <a:gd name="connsiteY3" fmla="*/ 115253 h 185737"/>
                  <a:gd name="connsiteX4" fmla="*/ 122872 w 166687"/>
                  <a:gd name="connsiteY4" fmla="*/ 115253 h 185737"/>
                  <a:gd name="connsiteX5" fmla="*/ 98107 w 166687"/>
                  <a:gd name="connsiteY5" fmla="*/ 26670 h 185737"/>
                  <a:gd name="connsiteX6" fmla="*/ 38100 w 166687"/>
                  <a:gd name="connsiteY6" fmla="*/ 132397 h 185737"/>
                  <a:gd name="connsiteX7" fmla="*/ 22860 w 166687"/>
                  <a:gd name="connsiteY7" fmla="*/ 184785 h 185737"/>
                  <a:gd name="connsiteX8" fmla="*/ 0 w 166687"/>
                  <a:gd name="connsiteY8" fmla="*/ 184785 h 185737"/>
                  <a:gd name="connsiteX9" fmla="*/ 49530 w 166687"/>
                  <a:gd name="connsiteY9" fmla="*/ 22860 h 185737"/>
                  <a:gd name="connsiteX10" fmla="*/ 83820 w 166687"/>
                  <a:gd name="connsiteY10" fmla="*/ 0 h 185737"/>
                  <a:gd name="connsiteX11" fmla="*/ 117157 w 166687"/>
                  <a:gd name="connsiteY11" fmla="*/ 22860 h 185737"/>
                  <a:gd name="connsiteX12" fmla="*/ 166688 w 166687"/>
                  <a:gd name="connsiteY12" fmla="*/ 185738 h 185737"/>
                  <a:gd name="connsiteX13" fmla="*/ 142875 w 166687"/>
                  <a:gd name="connsiteY13" fmla="*/ 185738 h 185737"/>
                  <a:gd name="connsiteX14" fmla="*/ 127635 w 166687"/>
                  <a:gd name="connsiteY14" fmla="*/ 133350 h 185737"/>
                  <a:gd name="connsiteX15" fmla="*/ 38100 w 166687"/>
                  <a:gd name="connsiteY15" fmla="*/ 13335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7" h="185737">
                    <a:moveTo>
                      <a:pt x="98107" y="26670"/>
                    </a:moveTo>
                    <a:cubicBezTo>
                      <a:pt x="95250" y="17145"/>
                      <a:pt x="94297" y="16193"/>
                      <a:pt x="83820" y="16193"/>
                    </a:cubicBezTo>
                    <a:cubicBezTo>
                      <a:pt x="73342" y="16193"/>
                      <a:pt x="72390" y="17145"/>
                      <a:pt x="69532" y="26670"/>
                    </a:cubicBezTo>
                    <a:lnTo>
                      <a:pt x="42863" y="115253"/>
                    </a:lnTo>
                    <a:lnTo>
                      <a:pt x="122872" y="115253"/>
                    </a:lnTo>
                    <a:lnTo>
                      <a:pt x="98107" y="26670"/>
                    </a:lnTo>
                    <a:close/>
                    <a:moveTo>
                      <a:pt x="38100" y="132397"/>
                    </a:moveTo>
                    <a:lnTo>
                      <a:pt x="22860" y="184785"/>
                    </a:lnTo>
                    <a:lnTo>
                      <a:pt x="0" y="184785"/>
                    </a:lnTo>
                    <a:lnTo>
                      <a:pt x="49530" y="22860"/>
                    </a:lnTo>
                    <a:cubicBezTo>
                      <a:pt x="56197" y="953"/>
                      <a:pt x="60007" y="0"/>
                      <a:pt x="83820" y="0"/>
                    </a:cubicBezTo>
                    <a:cubicBezTo>
                      <a:pt x="107632" y="0"/>
                      <a:pt x="110490" y="953"/>
                      <a:pt x="117157" y="22860"/>
                    </a:cubicBezTo>
                    <a:lnTo>
                      <a:pt x="166688" y="185738"/>
                    </a:lnTo>
                    <a:lnTo>
                      <a:pt x="142875" y="185738"/>
                    </a:lnTo>
                    <a:lnTo>
                      <a:pt x="127635" y="133350"/>
                    </a:lnTo>
                    <a:lnTo>
                      <a:pt x="38100" y="133350"/>
                    </a:lnTo>
                    <a:close/>
                  </a:path>
                </a:pathLst>
              </a:custGeom>
              <a:solidFill>
                <a:srgbClr val="E1001E"/>
              </a:solidFill>
              <a:ln w="9525" cap="flat">
                <a:noFill/>
                <a:prstDash val="solid"/>
                <a:miter/>
              </a:ln>
            </p:spPr>
            <p:txBody>
              <a:bodyPr rtlCol="0" anchor="ctr"/>
              <a:lstStyle/>
              <a:p>
                <a:endParaRPr lang="en-US"/>
              </a:p>
            </p:txBody>
          </p:sp>
        </p:grpSp>
        <p:sp>
          <p:nvSpPr>
            <p:cNvPr id="21" name="Graphic 3">
              <a:extLst>
                <a:ext uri="{FF2B5EF4-FFF2-40B4-BE49-F238E27FC236}">
                  <a16:creationId xmlns:a16="http://schemas.microsoft.com/office/drawing/2014/main" id="{98C06A48-F41B-0042-9828-2F58E7860369}"/>
                </a:ext>
              </a:extLst>
            </p:cNvPr>
            <p:cNvSpPr/>
            <p:nvPr/>
          </p:nvSpPr>
          <p:spPr>
            <a:xfrm>
              <a:off x="11908154" y="4171950"/>
              <a:ext cx="117157" cy="183832"/>
            </a:xfrm>
            <a:custGeom>
              <a:avLst/>
              <a:gdLst>
                <a:gd name="connsiteX0" fmla="*/ 117158 w 117157"/>
                <a:gd name="connsiteY0" fmla="*/ 167640 h 183832"/>
                <a:gd name="connsiteX1" fmla="*/ 117158 w 117157"/>
                <a:gd name="connsiteY1" fmla="*/ 183832 h 183832"/>
                <a:gd name="connsiteX2" fmla="*/ 0 w 117157"/>
                <a:gd name="connsiteY2" fmla="*/ 183832 h 183832"/>
                <a:gd name="connsiteX3" fmla="*/ 0 w 117157"/>
                <a:gd name="connsiteY3" fmla="*/ 0 h 183832"/>
                <a:gd name="connsiteX4" fmla="*/ 20956 w 117157"/>
                <a:gd name="connsiteY4" fmla="*/ 0 h 183832"/>
                <a:gd name="connsiteX5" fmla="*/ 20956 w 117157"/>
                <a:gd name="connsiteY5" fmla="*/ 167640 h 18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7" h="183832">
                  <a:moveTo>
                    <a:pt x="117158" y="167640"/>
                  </a:moveTo>
                  <a:lnTo>
                    <a:pt x="117158" y="183832"/>
                  </a:lnTo>
                  <a:lnTo>
                    <a:pt x="0" y="183832"/>
                  </a:lnTo>
                  <a:lnTo>
                    <a:pt x="0" y="0"/>
                  </a:lnTo>
                  <a:lnTo>
                    <a:pt x="20956" y="0"/>
                  </a:lnTo>
                  <a:lnTo>
                    <a:pt x="20956" y="167640"/>
                  </a:lnTo>
                  <a:close/>
                </a:path>
              </a:pathLst>
            </a:custGeom>
            <a:solidFill>
              <a:srgbClr val="E1001E"/>
            </a:solidFill>
            <a:ln w="9525" cap="flat">
              <a:noFill/>
              <a:prstDash val="solid"/>
              <a:miter/>
            </a:ln>
          </p:spPr>
          <p:txBody>
            <a:bodyPr rtlCol="0" anchor="ctr"/>
            <a:lstStyle/>
            <a:p>
              <a:endParaRPr lang="en-US"/>
            </a:p>
          </p:txBody>
        </p:sp>
        <p:sp>
          <p:nvSpPr>
            <p:cNvPr id="22" name="Graphic 3">
              <a:extLst>
                <a:ext uri="{FF2B5EF4-FFF2-40B4-BE49-F238E27FC236}">
                  <a16:creationId xmlns:a16="http://schemas.microsoft.com/office/drawing/2014/main" id="{870410BE-732B-EF41-9A46-26EB3EAB2958}"/>
                </a:ext>
              </a:extLst>
            </p:cNvPr>
            <p:cNvSpPr/>
            <p:nvPr/>
          </p:nvSpPr>
          <p:spPr>
            <a:xfrm>
              <a:off x="6015990" y="3072765"/>
              <a:ext cx="529590" cy="976312"/>
            </a:xfrm>
            <a:custGeom>
              <a:avLst/>
              <a:gdLst>
                <a:gd name="connsiteX0" fmla="*/ 529590 w 529590"/>
                <a:gd name="connsiteY0" fmla="*/ 840105 h 976312"/>
                <a:gd name="connsiteX1" fmla="*/ 256222 w 529590"/>
                <a:gd name="connsiteY1" fmla="*/ 963930 h 976312"/>
                <a:gd name="connsiteX2" fmla="*/ 130492 w 529590"/>
                <a:gd name="connsiteY2" fmla="*/ 976313 h 976312"/>
                <a:gd name="connsiteX3" fmla="*/ 83820 w 529590"/>
                <a:gd name="connsiteY3" fmla="*/ 904875 h 976312"/>
                <a:gd name="connsiteX4" fmla="*/ 0 w 529590"/>
                <a:gd name="connsiteY4" fmla="*/ 583882 h 976312"/>
                <a:gd name="connsiteX5" fmla="*/ 357188 w 529590"/>
                <a:gd name="connsiteY5" fmla="*/ 0 h 976312"/>
                <a:gd name="connsiteX6" fmla="*/ 273367 w 529590"/>
                <a:gd name="connsiteY6" fmla="*/ 320992 h 976312"/>
                <a:gd name="connsiteX7" fmla="*/ 529590 w 529590"/>
                <a:gd name="connsiteY7" fmla="*/ 840105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0" h="976312">
                  <a:moveTo>
                    <a:pt x="529590" y="840105"/>
                  </a:moveTo>
                  <a:cubicBezTo>
                    <a:pt x="450532" y="901065"/>
                    <a:pt x="357188" y="943928"/>
                    <a:pt x="256222" y="963930"/>
                  </a:cubicBezTo>
                  <a:cubicBezTo>
                    <a:pt x="215265" y="971550"/>
                    <a:pt x="173355" y="976313"/>
                    <a:pt x="130492" y="976313"/>
                  </a:cubicBezTo>
                  <a:cubicBezTo>
                    <a:pt x="113347" y="953453"/>
                    <a:pt x="98107" y="929640"/>
                    <a:pt x="83820" y="904875"/>
                  </a:cubicBezTo>
                  <a:cubicBezTo>
                    <a:pt x="30480" y="809625"/>
                    <a:pt x="0" y="700088"/>
                    <a:pt x="0" y="583882"/>
                  </a:cubicBezTo>
                  <a:cubicBezTo>
                    <a:pt x="0" y="329565"/>
                    <a:pt x="145732" y="108585"/>
                    <a:pt x="357188" y="0"/>
                  </a:cubicBezTo>
                  <a:cubicBezTo>
                    <a:pt x="303847" y="95250"/>
                    <a:pt x="273367" y="204788"/>
                    <a:pt x="273367" y="320992"/>
                  </a:cubicBezTo>
                  <a:cubicBezTo>
                    <a:pt x="273367" y="532447"/>
                    <a:pt x="373380" y="720090"/>
                    <a:pt x="529590" y="840105"/>
                  </a:cubicBezTo>
                </a:path>
              </a:pathLst>
            </a:custGeom>
            <a:solidFill>
              <a:srgbClr val="E1001E"/>
            </a:solidFill>
            <a:ln w="9525" cap="flat">
              <a:noFill/>
              <a:prstDash val="solid"/>
              <a:miter/>
            </a:ln>
          </p:spPr>
          <p:txBody>
            <a:bodyPr rtlCol="0" anchor="ctr"/>
            <a:lstStyle/>
            <a:p>
              <a:endParaRPr lang="en-US"/>
            </a:p>
          </p:txBody>
        </p:sp>
        <p:sp>
          <p:nvSpPr>
            <p:cNvPr id="23" name="Graphic 3">
              <a:extLst>
                <a:ext uri="{FF2B5EF4-FFF2-40B4-BE49-F238E27FC236}">
                  <a16:creationId xmlns:a16="http://schemas.microsoft.com/office/drawing/2014/main" id="{A963F60B-2C90-904A-9998-2EB449B96DDC}"/>
                </a:ext>
              </a:extLst>
            </p:cNvPr>
            <p:cNvSpPr/>
            <p:nvPr/>
          </p:nvSpPr>
          <p:spPr>
            <a:xfrm>
              <a:off x="6796087" y="3071812"/>
              <a:ext cx="529589" cy="976312"/>
            </a:xfrm>
            <a:custGeom>
              <a:avLst/>
              <a:gdLst>
                <a:gd name="connsiteX0" fmla="*/ 529590 w 529589"/>
                <a:gd name="connsiteY0" fmla="*/ 583882 h 976312"/>
                <a:gd name="connsiteX1" fmla="*/ 445770 w 529589"/>
                <a:gd name="connsiteY1" fmla="*/ 904875 h 976312"/>
                <a:gd name="connsiteX2" fmla="*/ 399098 w 529589"/>
                <a:gd name="connsiteY2" fmla="*/ 976313 h 976312"/>
                <a:gd name="connsiteX3" fmla="*/ 273368 w 529589"/>
                <a:gd name="connsiteY3" fmla="*/ 963930 h 976312"/>
                <a:gd name="connsiteX4" fmla="*/ 0 w 529589"/>
                <a:gd name="connsiteY4" fmla="*/ 840105 h 976312"/>
                <a:gd name="connsiteX5" fmla="*/ 256223 w 529589"/>
                <a:gd name="connsiteY5" fmla="*/ 320992 h 976312"/>
                <a:gd name="connsiteX6" fmla="*/ 172402 w 529589"/>
                <a:gd name="connsiteY6" fmla="*/ 0 h 976312"/>
                <a:gd name="connsiteX7" fmla="*/ 529590 w 529589"/>
                <a:gd name="connsiteY7" fmla="*/ 583882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89" h="976312">
                  <a:moveTo>
                    <a:pt x="529590" y="583882"/>
                  </a:moveTo>
                  <a:cubicBezTo>
                    <a:pt x="529590" y="701040"/>
                    <a:pt x="499110" y="810578"/>
                    <a:pt x="445770" y="904875"/>
                  </a:cubicBezTo>
                  <a:cubicBezTo>
                    <a:pt x="431482" y="929640"/>
                    <a:pt x="416243" y="953453"/>
                    <a:pt x="399098" y="976313"/>
                  </a:cubicBezTo>
                  <a:cubicBezTo>
                    <a:pt x="356235" y="976313"/>
                    <a:pt x="314325" y="972503"/>
                    <a:pt x="273368" y="963930"/>
                  </a:cubicBezTo>
                  <a:cubicBezTo>
                    <a:pt x="172402" y="943928"/>
                    <a:pt x="79057" y="901065"/>
                    <a:pt x="0" y="840105"/>
                  </a:cubicBezTo>
                  <a:cubicBezTo>
                    <a:pt x="155257" y="720090"/>
                    <a:pt x="256223" y="532447"/>
                    <a:pt x="256223" y="320992"/>
                  </a:cubicBezTo>
                  <a:cubicBezTo>
                    <a:pt x="256223" y="203835"/>
                    <a:pt x="225743" y="94297"/>
                    <a:pt x="172402" y="0"/>
                  </a:cubicBezTo>
                  <a:cubicBezTo>
                    <a:pt x="383857" y="108585"/>
                    <a:pt x="529590" y="329565"/>
                    <a:pt x="529590" y="583882"/>
                  </a:cubicBezTo>
                </a:path>
              </a:pathLst>
            </a:custGeom>
            <a:solidFill>
              <a:srgbClr val="0F1241"/>
            </a:solidFill>
            <a:ln w="9525" cap="flat">
              <a:noFill/>
              <a:prstDash val="solid"/>
              <a:miter/>
            </a:ln>
          </p:spPr>
          <p:txBody>
            <a:bodyPr rtlCol="0" anchor="ctr"/>
            <a:lstStyle/>
            <a:p>
              <a:endParaRPr lang="en-US"/>
            </a:p>
          </p:txBody>
        </p:sp>
        <p:sp>
          <p:nvSpPr>
            <p:cNvPr id="24" name="Graphic 3">
              <a:extLst>
                <a:ext uri="{FF2B5EF4-FFF2-40B4-BE49-F238E27FC236}">
                  <a16:creationId xmlns:a16="http://schemas.microsoft.com/office/drawing/2014/main" id="{81345BEF-B897-A347-A914-CE94D418E201}"/>
                </a:ext>
              </a:extLst>
            </p:cNvPr>
            <p:cNvSpPr/>
            <p:nvPr/>
          </p:nvSpPr>
          <p:spPr>
            <a:xfrm>
              <a:off x="6670357" y="3001327"/>
              <a:ext cx="381952" cy="911542"/>
            </a:xfrm>
            <a:custGeom>
              <a:avLst/>
              <a:gdLst>
                <a:gd name="connsiteX0" fmla="*/ 381953 w 381952"/>
                <a:gd name="connsiteY0" fmla="*/ 392430 h 911542"/>
                <a:gd name="connsiteX1" fmla="*/ 125730 w 381952"/>
                <a:gd name="connsiteY1" fmla="*/ 911542 h 911542"/>
                <a:gd name="connsiteX2" fmla="*/ 0 w 381952"/>
                <a:gd name="connsiteY2" fmla="*/ 784860 h 911542"/>
                <a:gd name="connsiteX3" fmla="*/ 130493 w 381952"/>
                <a:gd name="connsiteY3" fmla="*/ 392430 h 911542"/>
                <a:gd name="connsiteX4" fmla="*/ 0 w 381952"/>
                <a:gd name="connsiteY4" fmla="*/ 0 h 911542"/>
                <a:gd name="connsiteX5" fmla="*/ 297180 w 381952"/>
                <a:gd name="connsiteY5" fmla="*/ 71438 h 911542"/>
                <a:gd name="connsiteX6" fmla="*/ 381953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381953" y="392430"/>
                  </a:moveTo>
                  <a:cubicBezTo>
                    <a:pt x="381953" y="603885"/>
                    <a:pt x="281940" y="792480"/>
                    <a:pt x="125730" y="911542"/>
                  </a:cubicBezTo>
                  <a:cubicBezTo>
                    <a:pt x="78105" y="875347"/>
                    <a:pt x="36195" y="832485"/>
                    <a:pt x="0" y="784860"/>
                  </a:cubicBezTo>
                  <a:cubicBezTo>
                    <a:pt x="81915" y="675322"/>
                    <a:pt x="130493" y="540067"/>
                    <a:pt x="130493" y="392430"/>
                  </a:cubicBezTo>
                  <a:cubicBezTo>
                    <a:pt x="130493" y="244792"/>
                    <a:pt x="81915" y="109538"/>
                    <a:pt x="0" y="0"/>
                  </a:cubicBezTo>
                  <a:cubicBezTo>
                    <a:pt x="106680" y="0"/>
                    <a:pt x="207645" y="25717"/>
                    <a:pt x="297180" y="71438"/>
                  </a:cubicBezTo>
                  <a:cubicBezTo>
                    <a:pt x="350520" y="165735"/>
                    <a:pt x="381953" y="275272"/>
                    <a:pt x="381953" y="392430"/>
                  </a:cubicBezTo>
                </a:path>
              </a:pathLst>
            </a:custGeom>
            <a:solidFill>
              <a:srgbClr val="00195A"/>
            </a:solidFill>
            <a:ln w="9525" cap="flat">
              <a:noFill/>
              <a:prstDash val="solid"/>
              <a:miter/>
            </a:ln>
          </p:spPr>
          <p:txBody>
            <a:bodyPr rtlCol="0" anchor="ctr"/>
            <a:lstStyle/>
            <a:p>
              <a:endParaRPr lang="en-US"/>
            </a:p>
          </p:txBody>
        </p:sp>
        <p:sp>
          <p:nvSpPr>
            <p:cNvPr id="25" name="Graphic 3">
              <a:extLst>
                <a:ext uri="{FF2B5EF4-FFF2-40B4-BE49-F238E27FC236}">
                  <a16:creationId xmlns:a16="http://schemas.microsoft.com/office/drawing/2014/main" id="{13D8FE23-40D5-D64F-8A1A-01BE15818C6E}"/>
                </a:ext>
              </a:extLst>
            </p:cNvPr>
            <p:cNvSpPr/>
            <p:nvPr/>
          </p:nvSpPr>
          <p:spPr>
            <a:xfrm>
              <a:off x="6539865" y="3001327"/>
              <a:ext cx="260984" cy="784859"/>
            </a:xfrm>
            <a:custGeom>
              <a:avLst/>
              <a:gdLst>
                <a:gd name="connsiteX0" fmla="*/ 260985 w 260984"/>
                <a:gd name="connsiteY0" fmla="*/ 392430 h 784859"/>
                <a:gd name="connsiteX1" fmla="*/ 130492 w 260984"/>
                <a:gd name="connsiteY1" fmla="*/ 784860 h 784859"/>
                <a:gd name="connsiteX2" fmla="*/ 0 w 260984"/>
                <a:gd name="connsiteY2" fmla="*/ 392430 h 784859"/>
                <a:gd name="connsiteX3" fmla="*/ 130492 w 260984"/>
                <a:gd name="connsiteY3" fmla="*/ 0 h 784859"/>
                <a:gd name="connsiteX4" fmla="*/ 260985 w 260984"/>
                <a:gd name="connsiteY4" fmla="*/ 392430 h 78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784859">
                  <a:moveTo>
                    <a:pt x="260985" y="392430"/>
                  </a:moveTo>
                  <a:cubicBezTo>
                    <a:pt x="260985" y="540067"/>
                    <a:pt x="212408" y="675322"/>
                    <a:pt x="130492" y="784860"/>
                  </a:cubicBezTo>
                  <a:cubicBezTo>
                    <a:pt x="48578" y="675322"/>
                    <a:pt x="0" y="540067"/>
                    <a:pt x="0" y="392430"/>
                  </a:cubicBezTo>
                  <a:cubicBezTo>
                    <a:pt x="0" y="244792"/>
                    <a:pt x="48578" y="109538"/>
                    <a:pt x="130492" y="0"/>
                  </a:cubicBezTo>
                  <a:cubicBezTo>
                    <a:pt x="212408" y="109538"/>
                    <a:pt x="260985" y="244792"/>
                    <a:pt x="260985" y="392430"/>
                  </a:cubicBezTo>
                </a:path>
              </a:pathLst>
            </a:custGeom>
            <a:solidFill>
              <a:srgbClr val="1A1B64"/>
            </a:solidFill>
            <a:ln w="9525" cap="flat">
              <a:noFill/>
              <a:prstDash val="solid"/>
              <a:miter/>
            </a:ln>
          </p:spPr>
          <p:txBody>
            <a:bodyPr rtlCol="0" anchor="ctr"/>
            <a:lstStyle/>
            <a:p>
              <a:endParaRPr lang="en-US"/>
            </a:p>
          </p:txBody>
        </p:sp>
        <p:sp>
          <p:nvSpPr>
            <p:cNvPr id="26" name="Graphic 3">
              <a:extLst>
                <a:ext uri="{FF2B5EF4-FFF2-40B4-BE49-F238E27FC236}">
                  <a16:creationId xmlns:a16="http://schemas.microsoft.com/office/drawing/2014/main" id="{391B9D59-6E4B-4C42-AD8D-E89C8AA57FD2}"/>
                </a:ext>
              </a:extLst>
            </p:cNvPr>
            <p:cNvSpPr/>
            <p:nvPr/>
          </p:nvSpPr>
          <p:spPr>
            <a:xfrm>
              <a:off x="6288405" y="3001327"/>
              <a:ext cx="381952" cy="911542"/>
            </a:xfrm>
            <a:custGeom>
              <a:avLst/>
              <a:gdLst>
                <a:gd name="connsiteX0" fmla="*/ 251460 w 381952"/>
                <a:gd name="connsiteY0" fmla="*/ 392430 h 911542"/>
                <a:gd name="connsiteX1" fmla="*/ 381952 w 381952"/>
                <a:gd name="connsiteY1" fmla="*/ 784860 h 911542"/>
                <a:gd name="connsiteX2" fmla="*/ 256222 w 381952"/>
                <a:gd name="connsiteY2" fmla="*/ 911542 h 911542"/>
                <a:gd name="connsiteX3" fmla="*/ 0 w 381952"/>
                <a:gd name="connsiteY3" fmla="*/ 392430 h 911542"/>
                <a:gd name="connsiteX4" fmla="*/ 83820 w 381952"/>
                <a:gd name="connsiteY4" fmla="*/ 71438 h 911542"/>
                <a:gd name="connsiteX5" fmla="*/ 381000 w 381952"/>
                <a:gd name="connsiteY5" fmla="*/ 0 h 911542"/>
                <a:gd name="connsiteX6" fmla="*/ 251460 w 381952"/>
                <a:gd name="connsiteY6" fmla="*/ 392430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52" h="911542">
                  <a:moveTo>
                    <a:pt x="251460" y="392430"/>
                  </a:moveTo>
                  <a:cubicBezTo>
                    <a:pt x="251460" y="540067"/>
                    <a:pt x="300038" y="675322"/>
                    <a:pt x="381952" y="784860"/>
                  </a:cubicBezTo>
                  <a:cubicBezTo>
                    <a:pt x="345757" y="832485"/>
                    <a:pt x="303847" y="875347"/>
                    <a:pt x="256222" y="911542"/>
                  </a:cubicBezTo>
                  <a:cubicBezTo>
                    <a:pt x="100965" y="791528"/>
                    <a:pt x="0" y="603885"/>
                    <a:pt x="0" y="392430"/>
                  </a:cubicBezTo>
                  <a:cubicBezTo>
                    <a:pt x="0" y="275272"/>
                    <a:pt x="30480" y="165735"/>
                    <a:pt x="83820" y="71438"/>
                  </a:cubicBezTo>
                  <a:cubicBezTo>
                    <a:pt x="173355" y="25717"/>
                    <a:pt x="274320" y="0"/>
                    <a:pt x="381000" y="0"/>
                  </a:cubicBezTo>
                  <a:cubicBezTo>
                    <a:pt x="300038" y="109538"/>
                    <a:pt x="251460" y="244792"/>
                    <a:pt x="251460" y="392430"/>
                  </a:cubicBezTo>
                </a:path>
              </a:pathLst>
            </a:custGeom>
            <a:solidFill>
              <a:srgbClr val="A01622"/>
            </a:solidFill>
            <a:ln w="9525" cap="flat">
              <a:noFill/>
              <a:prstDash val="solid"/>
              <a:miter/>
            </a:ln>
          </p:spPr>
          <p:txBody>
            <a:bodyPr rtlCol="0" anchor="ctr"/>
            <a:lstStyle/>
            <a:p>
              <a:endParaRPr lang="en-US"/>
            </a:p>
          </p:txBody>
        </p:sp>
      </p:grpSp>
      <p:sp>
        <p:nvSpPr>
          <p:cNvPr id="38" name="Google Shape;173;p22">
            <a:extLst>
              <a:ext uri="{FF2B5EF4-FFF2-40B4-BE49-F238E27FC236}">
                <a16:creationId xmlns:a16="http://schemas.microsoft.com/office/drawing/2014/main" id="{4710EA6E-7A6B-384C-8512-B3D7C3FB5BD4}"/>
              </a:ext>
            </a:extLst>
          </p:cNvPr>
          <p:cNvSpPr>
            <a:spLocks noGrp="1"/>
          </p:cNvSpPr>
          <p:nvPr>
            <p:ph type="pic" idx="2"/>
          </p:nvPr>
        </p:nvSpPr>
        <p:spPr>
          <a:xfrm>
            <a:off x="-51392" y="-2053"/>
            <a:ext cx="7432493" cy="8235459"/>
          </a:xfrm>
          <a:custGeom>
            <a:avLst/>
            <a:gdLst>
              <a:gd name="connsiteX0" fmla="*/ 0 w 14183123"/>
              <a:gd name="connsiteY0" fmla="*/ 7736388 h 15472775"/>
              <a:gd name="connsiteX1" fmla="*/ 7091562 w 14183123"/>
              <a:gd name="connsiteY1" fmla="*/ 0 h 15472775"/>
              <a:gd name="connsiteX2" fmla="*/ 14183124 w 14183123"/>
              <a:gd name="connsiteY2" fmla="*/ 7736388 h 15472775"/>
              <a:gd name="connsiteX3" fmla="*/ 7091562 w 14183123"/>
              <a:gd name="connsiteY3" fmla="*/ 15472776 h 15472775"/>
              <a:gd name="connsiteX4" fmla="*/ 0 w 14183123"/>
              <a:gd name="connsiteY4" fmla="*/ 7736388 h 15472775"/>
              <a:gd name="connsiteX0" fmla="*/ 0 w 14377636"/>
              <a:gd name="connsiteY0" fmla="*/ 8006750 h 15743138"/>
              <a:gd name="connsiteX1" fmla="*/ 7091562 w 14377636"/>
              <a:gd name="connsiteY1" fmla="*/ 270362 h 15743138"/>
              <a:gd name="connsiteX2" fmla="*/ 11924880 w 14377636"/>
              <a:gd name="connsiteY2" fmla="*/ 2345057 h 15743138"/>
              <a:gd name="connsiteX3" fmla="*/ 14183124 w 14377636"/>
              <a:gd name="connsiteY3" fmla="*/ 8006750 h 15743138"/>
              <a:gd name="connsiteX4" fmla="*/ 7091562 w 14377636"/>
              <a:gd name="connsiteY4" fmla="*/ 15743138 h 15743138"/>
              <a:gd name="connsiteX5" fmla="*/ 0 w 14377636"/>
              <a:gd name="connsiteY5" fmla="*/ 8006750 h 15743138"/>
              <a:gd name="connsiteX0" fmla="*/ 0 w 14029748"/>
              <a:gd name="connsiteY0" fmla="*/ 8006750 h 15780219"/>
              <a:gd name="connsiteX1" fmla="*/ 7091562 w 14029748"/>
              <a:gd name="connsiteY1" fmla="*/ 270362 h 15780219"/>
              <a:gd name="connsiteX2" fmla="*/ 11924880 w 14029748"/>
              <a:gd name="connsiteY2" fmla="*/ 2345057 h 15780219"/>
              <a:gd name="connsiteX3" fmla="*/ 13802124 w 14029748"/>
              <a:gd name="connsiteY3" fmla="*/ 10572150 h 15780219"/>
              <a:gd name="connsiteX4" fmla="*/ 7091562 w 14029748"/>
              <a:gd name="connsiteY4" fmla="*/ 15743138 h 15780219"/>
              <a:gd name="connsiteX5" fmla="*/ 0 w 14029748"/>
              <a:gd name="connsiteY5" fmla="*/ 8006750 h 15780219"/>
              <a:gd name="connsiteX0" fmla="*/ 0 w 14200578"/>
              <a:gd name="connsiteY0" fmla="*/ 8006750 h 15780219"/>
              <a:gd name="connsiteX1" fmla="*/ 7091562 w 14200578"/>
              <a:gd name="connsiteY1" fmla="*/ 270362 h 15780219"/>
              <a:gd name="connsiteX2" fmla="*/ 11924880 w 14200578"/>
              <a:gd name="connsiteY2" fmla="*/ 2345057 h 15780219"/>
              <a:gd name="connsiteX3" fmla="*/ 13802124 w 14200578"/>
              <a:gd name="connsiteY3" fmla="*/ 10572150 h 15780219"/>
              <a:gd name="connsiteX4" fmla="*/ 7091562 w 14200578"/>
              <a:gd name="connsiteY4" fmla="*/ 15743138 h 15780219"/>
              <a:gd name="connsiteX5" fmla="*/ 0 w 14200578"/>
              <a:gd name="connsiteY5" fmla="*/ 8006750 h 15780219"/>
              <a:gd name="connsiteX0" fmla="*/ 11924880 w 14200578"/>
              <a:gd name="connsiteY0" fmla="*/ 1985025 h 15420187"/>
              <a:gd name="connsiteX1" fmla="*/ 13802124 w 14200578"/>
              <a:gd name="connsiteY1" fmla="*/ 10212118 h 15420187"/>
              <a:gd name="connsiteX2" fmla="*/ 7091562 w 14200578"/>
              <a:gd name="connsiteY2" fmla="*/ 15383106 h 15420187"/>
              <a:gd name="connsiteX3" fmla="*/ 0 w 14200578"/>
              <a:gd name="connsiteY3" fmla="*/ 7646718 h 15420187"/>
              <a:gd name="connsiteX4" fmla="*/ 7183002 w 14200578"/>
              <a:gd name="connsiteY4" fmla="*/ 1770 h 15420187"/>
              <a:gd name="connsiteX0" fmla="*/ 11925590 w 14201288"/>
              <a:gd name="connsiteY0" fmla="*/ 1984283 h 11302627"/>
              <a:gd name="connsiteX1" fmla="*/ 13802834 w 14201288"/>
              <a:gd name="connsiteY1" fmla="*/ 10211376 h 11302627"/>
              <a:gd name="connsiteX2" fmla="*/ 6787472 w 14201288"/>
              <a:gd name="connsiteY2" fmla="*/ 10200764 h 11302627"/>
              <a:gd name="connsiteX3" fmla="*/ 710 w 14201288"/>
              <a:gd name="connsiteY3" fmla="*/ 7645976 h 11302627"/>
              <a:gd name="connsiteX4" fmla="*/ 7183712 w 14201288"/>
              <a:gd name="connsiteY4" fmla="*/ 1028 h 11302627"/>
              <a:gd name="connsiteX0" fmla="*/ 11925590 w 14201288"/>
              <a:gd name="connsiteY0" fmla="*/ 1984283 h 10393087"/>
              <a:gd name="connsiteX1" fmla="*/ 13802834 w 14201288"/>
              <a:gd name="connsiteY1" fmla="*/ 10211376 h 10393087"/>
              <a:gd name="connsiteX2" fmla="*/ 6787472 w 14201288"/>
              <a:gd name="connsiteY2" fmla="*/ 10200764 h 10393087"/>
              <a:gd name="connsiteX3" fmla="*/ 710 w 14201288"/>
              <a:gd name="connsiteY3" fmla="*/ 7645976 h 10393087"/>
              <a:gd name="connsiteX4" fmla="*/ 7183712 w 14201288"/>
              <a:gd name="connsiteY4" fmla="*/ 1028 h 10393087"/>
              <a:gd name="connsiteX0" fmla="*/ 11925650 w 14201348"/>
              <a:gd name="connsiteY0" fmla="*/ 1984283 h 10246433"/>
              <a:gd name="connsiteX1" fmla="*/ 13802894 w 14201348"/>
              <a:gd name="connsiteY1" fmla="*/ 10211376 h 10246433"/>
              <a:gd name="connsiteX2" fmla="*/ 6787532 w 14201348"/>
              <a:gd name="connsiteY2" fmla="*/ 10200764 h 10246433"/>
              <a:gd name="connsiteX3" fmla="*/ 770 w 14201348"/>
              <a:gd name="connsiteY3" fmla="*/ 7645976 h 10246433"/>
              <a:gd name="connsiteX4" fmla="*/ 7183772 w 14201348"/>
              <a:gd name="connsiteY4" fmla="*/ 1028 h 10246433"/>
              <a:gd name="connsiteX0" fmla="*/ 11925461 w 14201159"/>
              <a:gd name="connsiteY0" fmla="*/ 1984283 h 10246433"/>
              <a:gd name="connsiteX1" fmla="*/ 13802705 w 14201159"/>
              <a:gd name="connsiteY1" fmla="*/ 10211376 h 10246433"/>
              <a:gd name="connsiteX2" fmla="*/ 6838143 w 14201159"/>
              <a:gd name="connsiteY2" fmla="*/ 10200764 h 10246433"/>
              <a:gd name="connsiteX3" fmla="*/ 581 w 14201159"/>
              <a:gd name="connsiteY3" fmla="*/ 7645976 h 10246433"/>
              <a:gd name="connsiteX4" fmla="*/ 7183583 w 14201159"/>
              <a:gd name="connsiteY4" fmla="*/ 1028 h 10246433"/>
              <a:gd name="connsiteX0" fmla="*/ 11924890 w 14200588"/>
              <a:gd name="connsiteY0" fmla="*/ 3464 h 8265614"/>
              <a:gd name="connsiteX1" fmla="*/ 13802134 w 14200588"/>
              <a:gd name="connsiteY1" fmla="*/ 8230557 h 8265614"/>
              <a:gd name="connsiteX2" fmla="*/ 6837572 w 14200588"/>
              <a:gd name="connsiteY2" fmla="*/ 8219945 h 8265614"/>
              <a:gd name="connsiteX3" fmla="*/ 10 w 14200588"/>
              <a:gd name="connsiteY3" fmla="*/ 5665157 h 8265614"/>
              <a:gd name="connsiteX4" fmla="*/ 6802012 w 14200588"/>
              <a:gd name="connsiteY4" fmla="*/ 1409 h 8265614"/>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830376"/>
              <a:gd name="connsiteX1" fmla="*/ 7490779 w 7889233"/>
              <a:gd name="connsiteY1" fmla="*/ 8229148 h 8830376"/>
              <a:gd name="connsiteX2" fmla="*/ 526217 w 7889233"/>
              <a:gd name="connsiteY2" fmla="*/ 8218536 h 8830376"/>
              <a:gd name="connsiteX3" fmla="*/ 490657 w 7889233"/>
              <a:gd name="connsiteY3" fmla="*/ 0 h 8830376"/>
              <a:gd name="connsiteX0" fmla="*/ 5613535 w 7889233"/>
              <a:gd name="connsiteY0" fmla="*/ 2055 h 8266047"/>
              <a:gd name="connsiteX1" fmla="*/ 7490779 w 7889233"/>
              <a:gd name="connsiteY1" fmla="*/ 8229148 h 8266047"/>
              <a:gd name="connsiteX2" fmla="*/ 526217 w 7889233"/>
              <a:gd name="connsiteY2" fmla="*/ 8218536 h 8266047"/>
              <a:gd name="connsiteX3" fmla="*/ 490657 w 7889233"/>
              <a:gd name="connsiteY3" fmla="*/ 0 h 8266047"/>
              <a:gd name="connsiteX0" fmla="*/ 5140932 w 7416630"/>
              <a:gd name="connsiteY0" fmla="*/ 2055 h 8266047"/>
              <a:gd name="connsiteX1" fmla="*/ 7018176 w 7416630"/>
              <a:gd name="connsiteY1" fmla="*/ 8229148 h 8266047"/>
              <a:gd name="connsiteX2" fmla="*/ 53614 w 7416630"/>
              <a:gd name="connsiteY2" fmla="*/ 8218536 h 8266047"/>
              <a:gd name="connsiteX3" fmla="*/ 18054 w 7416630"/>
              <a:gd name="connsiteY3" fmla="*/ 0 h 8266047"/>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0" fmla="*/ 5140932 w 7416630"/>
              <a:gd name="connsiteY0" fmla="*/ 2055 h 8229148"/>
              <a:gd name="connsiteX1" fmla="*/ 7018176 w 7416630"/>
              <a:gd name="connsiteY1" fmla="*/ 8229148 h 8229148"/>
              <a:gd name="connsiteX2" fmla="*/ 53614 w 7416630"/>
              <a:gd name="connsiteY2" fmla="*/ 8218536 h 8229148"/>
              <a:gd name="connsiteX3" fmla="*/ 18054 w 7416630"/>
              <a:gd name="connsiteY3" fmla="*/ 0 h 8229148"/>
              <a:gd name="connsiteX4" fmla="*/ 5140932 w 7416630"/>
              <a:gd name="connsiteY4" fmla="*/ 2055 h 8229148"/>
              <a:gd name="connsiteX0" fmla="*/ 5140932 w 7416630"/>
              <a:gd name="connsiteY0" fmla="*/ 2055 h 8218536"/>
              <a:gd name="connsiteX1" fmla="*/ 7018176 w 7416630"/>
              <a:gd name="connsiteY1" fmla="*/ 8217573 h 8218536"/>
              <a:gd name="connsiteX2" fmla="*/ 53614 w 7416630"/>
              <a:gd name="connsiteY2" fmla="*/ 8218536 h 8218536"/>
              <a:gd name="connsiteX3" fmla="*/ 18054 w 7416630"/>
              <a:gd name="connsiteY3" fmla="*/ 0 h 8218536"/>
              <a:gd name="connsiteX4" fmla="*/ 5140932 w 7416630"/>
              <a:gd name="connsiteY4" fmla="*/ 2055 h 8218536"/>
              <a:gd name="connsiteX0" fmla="*/ 5521096 w 7796794"/>
              <a:gd name="connsiteY0" fmla="*/ 610302 h 8826783"/>
              <a:gd name="connsiteX1" fmla="*/ 7398340 w 7796794"/>
              <a:gd name="connsiteY1" fmla="*/ 8825820 h 8826783"/>
              <a:gd name="connsiteX2" fmla="*/ 410629 w 7796794"/>
              <a:gd name="connsiteY2" fmla="*/ 8826783 h 8826783"/>
              <a:gd name="connsiteX3" fmla="*/ 398218 w 7796794"/>
              <a:gd name="connsiteY3" fmla="*/ 608247 h 8826783"/>
              <a:gd name="connsiteX4" fmla="*/ 5521096 w 7796794"/>
              <a:gd name="connsiteY4" fmla="*/ 610302 h 8826783"/>
              <a:gd name="connsiteX0" fmla="*/ 5156795 w 7432493"/>
              <a:gd name="connsiteY0" fmla="*/ 610302 h 8826783"/>
              <a:gd name="connsiteX1" fmla="*/ 7034039 w 7432493"/>
              <a:gd name="connsiteY1" fmla="*/ 8825820 h 8826783"/>
              <a:gd name="connsiteX2" fmla="*/ 46328 w 7432493"/>
              <a:gd name="connsiteY2" fmla="*/ 8826783 h 8826783"/>
              <a:gd name="connsiteX3" fmla="*/ 33917 w 7432493"/>
              <a:gd name="connsiteY3" fmla="*/ 608247 h 8826783"/>
              <a:gd name="connsiteX4" fmla="*/ 5156795 w 7432493"/>
              <a:gd name="connsiteY4" fmla="*/ 610302 h 8826783"/>
              <a:gd name="connsiteX0" fmla="*/ 5156795 w 7432493"/>
              <a:gd name="connsiteY0" fmla="*/ 2055 h 8218536"/>
              <a:gd name="connsiteX1" fmla="*/ 7034039 w 7432493"/>
              <a:gd name="connsiteY1" fmla="*/ 8217573 h 8218536"/>
              <a:gd name="connsiteX2" fmla="*/ 46328 w 7432493"/>
              <a:gd name="connsiteY2" fmla="*/ 8218536 h 8218536"/>
              <a:gd name="connsiteX3" fmla="*/ 33917 w 7432493"/>
              <a:gd name="connsiteY3" fmla="*/ 0 h 8218536"/>
              <a:gd name="connsiteX4" fmla="*/ 5156795 w 7432493"/>
              <a:gd name="connsiteY4" fmla="*/ 2055 h 82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493" h="8218536">
                <a:moveTo>
                  <a:pt x="5156795" y="2055"/>
                </a:moveTo>
                <a:cubicBezTo>
                  <a:pt x="6338722" y="1291453"/>
                  <a:pt x="8271392" y="4562159"/>
                  <a:pt x="7034039" y="8217573"/>
                </a:cubicBezTo>
                <a:lnTo>
                  <a:pt x="46328" y="8218536"/>
                </a:lnTo>
                <a:cubicBezTo>
                  <a:pt x="-53559" y="6212011"/>
                  <a:pt x="40122" y="4109268"/>
                  <a:pt x="33917" y="0"/>
                </a:cubicBezTo>
                <a:lnTo>
                  <a:pt x="5156795" y="2055"/>
                </a:lnTo>
                <a:close/>
              </a:path>
            </a:pathLst>
          </a:custGeom>
          <a:noFill/>
          <a:ln>
            <a:noFill/>
          </a:ln>
        </p:spPr>
        <p:txBody>
          <a:bodyPr spcFirstLastPara="1" wrap="square" lIns="0" tIns="12700" rIns="0" bIns="0" anchor="t" anchorCtr="0">
            <a:noAutofit/>
          </a:bodyPr>
          <a:lstStyle>
            <a:lvl1pPr marR="0" lvl="0" algn="l" rtl="0">
              <a:lnSpc>
                <a:spcPct val="90000"/>
              </a:lnSpc>
              <a:spcBef>
                <a:spcPts val="1600"/>
              </a:spcBef>
              <a:spcAft>
                <a:spcPts val="0"/>
              </a:spcAft>
              <a:buClr>
                <a:schemeClr val="dk1"/>
              </a:buClr>
              <a:buSzPts val="1800"/>
              <a:buFont typeface="Arial"/>
              <a:buChar char="•"/>
              <a:defRPr sz="1800" b="0" i="0" u="none" strike="noStrike" cap="none">
                <a:solidFill>
                  <a:srgbClr val="002060"/>
                </a:solidFill>
                <a:latin typeface="Calibri"/>
                <a:ea typeface="Calibri"/>
                <a:cs typeface="Calibri"/>
                <a:sym typeface="Calibri"/>
              </a:defRPr>
            </a:lvl1pPr>
            <a:lvl2pPr marR="0" lvl="1"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R="0" lvl="6"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R="0" lvl="7"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R="0" lvl="8"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26946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538D38-7415-4C9D-A89B-2B1D0C5F2D78}" type="datetimeFigureOut">
              <a:rPr lang="en-DE" smtClean="0"/>
              <a:t>08/02/2023</a:t>
            </a:fld>
            <a:endParaRPr lang="en-DE"/>
          </a:p>
        </p:txBody>
      </p:sp>
      <p:sp>
        <p:nvSpPr>
          <p:cNvPr id="5" name="Footer Placeholder 4"/>
          <p:cNvSpPr>
            <a:spLocks noGrp="1"/>
          </p:cNvSpPr>
          <p:nvPr>
            <p:ph type="ftr" sz="quarter" idx="11"/>
          </p:nvPr>
        </p:nvSpPr>
        <p:spPr/>
        <p:txBody>
          <a:bodyPr/>
          <a:lstStyle/>
          <a:p>
            <a:endParaRPr lang="en-DE"/>
          </a:p>
        </p:txBody>
      </p:sp>
      <p:sp>
        <p:nvSpPr>
          <p:cNvPr id="6" name="Slide Number Placeholder 5"/>
          <p:cNvSpPr>
            <a:spLocks noGrp="1"/>
          </p:cNvSpPr>
          <p:nvPr>
            <p:ph type="sldNum" sz="quarter" idx="12"/>
          </p:nvPr>
        </p:nvSpPr>
        <p:spPr/>
        <p:txBody>
          <a:bodyPr/>
          <a:lstStyle/>
          <a:p>
            <a:fld id="{55951F49-26B0-4C99-8058-E9DFCFEF278B}" type="slidenum">
              <a:rPr lang="en-DE" smtClean="0"/>
              <a:t>‹#›</a:t>
            </a:fld>
            <a:endParaRPr lang="en-DE"/>
          </a:p>
        </p:txBody>
      </p:sp>
    </p:spTree>
    <p:extLst>
      <p:ext uri="{BB962C8B-B14F-4D97-AF65-F5344CB8AC3E}">
        <p14:creationId xmlns:p14="http://schemas.microsoft.com/office/powerpoint/2010/main" val="1745875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White Slide">
  <p:cSld name="1_White Slide">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566399" y="438174"/>
            <a:ext cx="13405452"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2" name="Google Shape;232;p3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33" name="Google Shape;233;p35"/>
          <p:cNvSpPr txBox="1">
            <a:spLocks noGrp="1"/>
          </p:cNvSpPr>
          <p:nvPr>
            <p:ph type="body" idx="1"/>
          </p:nvPr>
        </p:nvSpPr>
        <p:spPr>
          <a:xfrm>
            <a:off x="566399" y="885082"/>
            <a:ext cx="13405452"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34" name="Google Shape;234;p35"/>
          <p:cNvSpPr txBox="1">
            <a:spLocks noGrp="1"/>
          </p:cNvSpPr>
          <p:nvPr>
            <p:ph type="body" idx="2"/>
          </p:nvPr>
        </p:nvSpPr>
        <p:spPr>
          <a:xfrm>
            <a:off x="566738" y="1633538"/>
            <a:ext cx="13405294" cy="4562475"/>
          </a:xfrm>
          <a:prstGeom prst="rect">
            <a:avLst/>
          </a:prstGeom>
          <a:noFill/>
          <a:ln>
            <a:noFill/>
          </a:ln>
        </p:spPr>
        <p:txBody>
          <a:bodyPr spcFirstLastPara="1" wrap="square" lIns="0" tIns="12700" rIns="0" bIns="0" anchor="t" anchorCtr="0">
            <a:noAutofit/>
          </a:bodyPr>
          <a:lstStyle>
            <a:lvl1pPr marL="457200" lvl="0" indent="-228600" algn="l">
              <a:lnSpc>
                <a:spcPct val="90000"/>
              </a:lnSpc>
              <a:spcBef>
                <a:spcPts val="1600"/>
              </a:spcBef>
              <a:spcAft>
                <a:spcPts val="0"/>
              </a:spcAft>
              <a:buClr>
                <a:srgbClr val="002060"/>
              </a:buClr>
              <a:buSzPts val="2400"/>
              <a:buFont typeface="Arial"/>
              <a:buNone/>
              <a:defRPr sz="2400">
                <a:solidFill>
                  <a:schemeClr val="accent6"/>
                </a:solidFill>
              </a:defRPr>
            </a:lvl1pPr>
            <a:lvl2pPr marL="914400" lvl="1" indent="-342900" algn="l">
              <a:lnSpc>
                <a:spcPct val="90000"/>
              </a:lnSpc>
              <a:spcBef>
                <a:spcPts val="800"/>
              </a:spcBef>
              <a:spcAft>
                <a:spcPts val="0"/>
              </a:spcAft>
              <a:buClr>
                <a:srgbClr val="002060"/>
              </a:buClr>
              <a:buSzPts val="1800"/>
              <a:buChar char="•"/>
              <a:defRPr>
                <a:solidFill>
                  <a:schemeClr val="accent6"/>
                </a:solidFill>
              </a:defRPr>
            </a:lvl2pPr>
            <a:lvl3pPr marL="1371600" lvl="2" indent="-342900" algn="l">
              <a:lnSpc>
                <a:spcPct val="90000"/>
              </a:lnSpc>
              <a:spcBef>
                <a:spcPts val="800"/>
              </a:spcBef>
              <a:spcAft>
                <a:spcPts val="0"/>
              </a:spcAft>
              <a:buClr>
                <a:srgbClr val="002060"/>
              </a:buClr>
              <a:buSzPts val="1800"/>
              <a:buChar char="•"/>
              <a:defRPr sz="1600">
                <a:solidFill>
                  <a:schemeClr val="accent6"/>
                </a:solidFill>
              </a:defRPr>
            </a:lvl3pPr>
            <a:lvl4pPr marL="1828800" lvl="3" indent="-342900" algn="l">
              <a:lnSpc>
                <a:spcPct val="90000"/>
              </a:lnSpc>
              <a:spcBef>
                <a:spcPts val="800"/>
              </a:spcBef>
              <a:spcAft>
                <a:spcPts val="0"/>
              </a:spcAft>
              <a:buClr>
                <a:srgbClr val="002060"/>
              </a:buClr>
              <a:buSzPts val="1800"/>
              <a:buChar char="•"/>
              <a:defRPr sz="1400">
                <a:solidFill>
                  <a:schemeClr val="accent6"/>
                </a:solidFill>
              </a:defRPr>
            </a:lvl4pPr>
            <a:lvl5pPr marL="2286000" lvl="4" indent="-342900" algn="l">
              <a:lnSpc>
                <a:spcPct val="90000"/>
              </a:lnSpc>
              <a:spcBef>
                <a:spcPts val="800"/>
              </a:spcBef>
              <a:spcAft>
                <a:spcPts val="0"/>
              </a:spcAft>
              <a:buSzPts val="1800"/>
              <a:buChar char="•"/>
              <a:defRPr>
                <a:solidFill>
                  <a:schemeClr val="accent6"/>
                </a:solidFill>
              </a:defRPr>
            </a:lvl5pPr>
            <a:lvl6pPr marL="2743200" lvl="5" indent="-411479" algn="l">
              <a:lnSpc>
                <a:spcPct val="90000"/>
              </a:lnSpc>
              <a:spcBef>
                <a:spcPts val="800"/>
              </a:spcBef>
              <a:spcAft>
                <a:spcPts val="0"/>
              </a:spcAft>
              <a:buSzPts val="2880"/>
              <a:buChar char="•"/>
              <a:defRPr/>
            </a:lvl6pPr>
            <a:lvl7pPr marL="3200400" lvl="6" indent="-411479" algn="l">
              <a:lnSpc>
                <a:spcPct val="90000"/>
              </a:lnSpc>
              <a:spcBef>
                <a:spcPts val="800"/>
              </a:spcBef>
              <a:spcAft>
                <a:spcPts val="0"/>
              </a:spcAft>
              <a:buSzPts val="2880"/>
              <a:buChar char="•"/>
              <a:defRPr/>
            </a:lvl7pPr>
            <a:lvl8pPr marL="3657600" lvl="7" indent="-411479" algn="l">
              <a:lnSpc>
                <a:spcPct val="90000"/>
              </a:lnSpc>
              <a:spcBef>
                <a:spcPts val="800"/>
              </a:spcBef>
              <a:spcAft>
                <a:spcPts val="0"/>
              </a:spcAft>
              <a:buSzPts val="2880"/>
              <a:buChar char="•"/>
              <a:defRPr/>
            </a:lvl8pPr>
            <a:lvl9pPr marL="4114800" lvl="8" indent="-411479" algn="l">
              <a:lnSpc>
                <a:spcPct val="90000"/>
              </a:lnSpc>
              <a:spcBef>
                <a:spcPts val="800"/>
              </a:spcBef>
              <a:spcAft>
                <a:spcPts val="0"/>
              </a:spcAft>
              <a:buSzPts val="2880"/>
              <a:buChar char="•"/>
              <a:defRPr/>
            </a:lvl9pPr>
          </a:lstStyle>
          <a:p>
            <a:endParaRPr/>
          </a:p>
        </p:txBody>
      </p:sp>
      <p:sp>
        <p:nvSpPr>
          <p:cNvPr id="6" name="Slide Number Placeholder 1">
            <a:extLst>
              <a:ext uri="{FF2B5EF4-FFF2-40B4-BE49-F238E27FC236}">
                <a16:creationId xmlns:a16="http://schemas.microsoft.com/office/drawing/2014/main" id="{BB625E07-9B63-6544-9C83-ADBDD1E17DE9}"/>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Tree>
    <p:extLst>
      <p:ext uri="{BB962C8B-B14F-4D97-AF65-F5344CB8AC3E}">
        <p14:creationId xmlns:p14="http://schemas.microsoft.com/office/powerpoint/2010/main" val="2858853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 Slide" userDrawn="1">
  <p:cSld name="1_Chart Slide">
    <p:spTree>
      <p:nvGrpSpPr>
        <p:cNvPr id="1" name="Shape 235"/>
        <p:cNvGrpSpPr/>
        <p:nvPr/>
      </p:nvGrpSpPr>
      <p:grpSpPr>
        <a:xfrm>
          <a:off x="0" y="0"/>
          <a:ext cx="0" cy="0"/>
          <a:chOff x="0" y="0"/>
          <a:chExt cx="0" cy="0"/>
        </a:xfrm>
      </p:grpSpPr>
      <p:pic>
        <p:nvPicPr>
          <p:cNvPr id="238" name="Google Shape;238;p2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6" name="Slide Number Placeholder 1">
            <a:extLst>
              <a:ext uri="{FF2B5EF4-FFF2-40B4-BE49-F238E27FC236}">
                <a16:creationId xmlns:a16="http://schemas.microsoft.com/office/drawing/2014/main" id="{30E08A75-3C39-714B-B9EA-12A5C7D7B448}"/>
              </a:ext>
            </a:extLst>
          </p:cNvPr>
          <p:cNvSpPr>
            <a:spLocks noGrp="1"/>
          </p:cNvSpPr>
          <p:nvPr>
            <p:ph type="sldNum" sz="quarter" idx="10"/>
          </p:nvPr>
        </p:nvSpPr>
        <p:spPr>
          <a:xfrm>
            <a:off x="11352368" y="7586439"/>
            <a:ext cx="3290887" cy="438150"/>
          </a:xfrm>
        </p:spPr>
        <p:txBody>
          <a:bodyPr/>
          <a:lstStyle>
            <a:lvl1pPr>
              <a:defRPr>
                <a:solidFill>
                  <a:schemeClr val="accent6"/>
                </a:solidFill>
              </a:defRPr>
            </a:lvl1pPr>
          </a:lstStyle>
          <a:p>
            <a:fld id="{D888F868-255D-B747-B6D4-EC545A4D9D04}" type="slidenum">
              <a:rPr lang="en-US" smtClean="0"/>
              <a:pPr/>
              <a:t>‹#›</a:t>
            </a:fld>
            <a:endParaRPr lang="en-US"/>
          </a:p>
        </p:txBody>
      </p:sp>
      <p:sp>
        <p:nvSpPr>
          <p:cNvPr id="7" name="Google Shape;147;p19">
            <a:extLst>
              <a:ext uri="{FF2B5EF4-FFF2-40B4-BE49-F238E27FC236}">
                <a16:creationId xmlns:a16="http://schemas.microsoft.com/office/drawing/2014/main" id="{471F7764-C30B-3D4D-83AC-75700372EB1E}"/>
              </a:ext>
            </a:extLst>
          </p:cNvPr>
          <p:cNvSpPr txBox="1">
            <a:spLocks noGrp="1"/>
          </p:cNvSpPr>
          <p:nvPr>
            <p:ph type="title"/>
          </p:nvPr>
        </p:nvSpPr>
        <p:spPr>
          <a:xfrm>
            <a:off x="566400" y="438174"/>
            <a:ext cx="13442028" cy="58323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SzPts val="3600"/>
              <a:buNone/>
              <a:defRPr>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 name="Google Shape;148;p19">
            <a:extLst>
              <a:ext uri="{FF2B5EF4-FFF2-40B4-BE49-F238E27FC236}">
                <a16:creationId xmlns:a16="http://schemas.microsoft.com/office/drawing/2014/main" id="{239E275D-2C6B-2B4D-BA48-0DE7E396A5F2}"/>
              </a:ext>
            </a:extLst>
          </p:cNvPr>
          <p:cNvSpPr txBox="1">
            <a:spLocks noGrp="1"/>
          </p:cNvSpPr>
          <p:nvPr>
            <p:ph type="body" idx="1"/>
          </p:nvPr>
        </p:nvSpPr>
        <p:spPr>
          <a:xfrm>
            <a:off x="566400" y="885082"/>
            <a:ext cx="13442028"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13" name="Content Placeholder 12">
            <a:extLst>
              <a:ext uri="{FF2B5EF4-FFF2-40B4-BE49-F238E27FC236}">
                <a16:creationId xmlns:a16="http://schemas.microsoft.com/office/drawing/2014/main" id="{2498F53D-9D1D-6442-89A7-63719B1F88F5}"/>
              </a:ext>
            </a:extLst>
          </p:cNvPr>
          <p:cNvSpPr>
            <a:spLocks noGrp="1"/>
          </p:cNvSpPr>
          <p:nvPr>
            <p:ph sz="quarter" idx="12"/>
          </p:nvPr>
        </p:nvSpPr>
        <p:spPr>
          <a:xfrm>
            <a:off x="566400" y="1633538"/>
            <a:ext cx="13497262" cy="51746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386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3" name="Google Shape;23;p31">
            <a:extLst>
              <a:ext uri="{FF2B5EF4-FFF2-40B4-BE49-F238E27FC236}">
                <a16:creationId xmlns:a16="http://schemas.microsoft.com/office/drawing/2014/main" id="{9846720A-EF1A-4442-9D11-1A669BD6447E}"/>
              </a:ext>
            </a:extLst>
          </p:cNvPr>
          <p:cNvSpPr txBox="1">
            <a:spLocks noGrp="1"/>
          </p:cNvSpPr>
          <p:nvPr>
            <p:ph type="ctrTitle"/>
          </p:nvPr>
        </p:nvSpPr>
        <p:spPr>
          <a:xfrm>
            <a:off x="882650" y="2127250"/>
            <a:ext cx="6205220" cy="2128520"/>
          </a:xfrm>
          <a:prstGeom prst="rect">
            <a:avLst/>
          </a:prstGeom>
          <a:noFill/>
          <a:ln>
            <a:noFill/>
          </a:ln>
        </p:spPr>
        <p:txBody>
          <a:bodyPr spcFirstLastPara="1" wrap="square" lIns="0" tIns="9125" rIns="0" bIns="0" anchor="t" anchorCtr="0">
            <a:noAutofit/>
          </a:bodyPr>
          <a:lstStyle>
            <a:lvl1pPr lvl="0" algn="l">
              <a:lnSpc>
                <a:spcPct val="90000"/>
              </a:lnSpc>
              <a:spcBef>
                <a:spcPts val="100"/>
              </a:spcBef>
              <a:spcAft>
                <a:spcPts val="0"/>
              </a:spcAft>
              <a:buClr>
                <a:schemeClr val="accent2"/>
              </a:buClr>
              <a:buSzPts val="4600"/>
              <a:buFont typeface="Calibri"/>
              <a:buNone/>
              <a:defRPr sz="4600">
                <a:solidFill>
                  <a:schemeClr val="accent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 name="Google Shape;24;p31">
            <a:extLst>
              <a:ext uri="{FF2B5EF4-FFF2-40B4-BE49-F238E27FC236}">
                <a16:creationId xmlns:a16="http://schemas.microsoft.com/office/drawing/2014/main" id="{AE6BE068-2B55-B240-8818-0C180809B7D5}"/>
              </a:ext>
            </a:extLst>
          </p:cNvPr>
          <p:cNvSpPr txBox="1">
            <a:spLocks noGrp="1"/>
          </p:cNvSpPr>
          <p:nvPr>
            <p:ph type="subTitle" idx="1"/>
          </p:nvPr>
        </p:nvSpPr>
        <p:spPr>
          <a:xfrm>
            <a:off x="919163" y="5753100"/>
            <a:ext cx="5526087" cy="522707"/>
          </a:xfrm>
          <a:prstGeom prst="rect">
            <a:avLst/>
          </a:prstGeom>
          <a:noFill/>
          <a:ln>
            <a:noFill/>
          </a:ln>
        </p:spPr>
        <p:txBody>
          <a:bodyPr spcFirstLastPara="1" wrap="square" lIns="0" tIns="12700" rIns="0" bIns="0" anchor="t" anchorCtr="0">
            <a:spAutoFit/>
          </a:bodyPr>
          <a:lstStyle>
            <a:lvl1pPr lvl="0" algn="l">
              <a:lnSpc>
                <a:spcPct val="90000"/>
              </a:lnSpc>
              <a:spcBef>
                <a:spcPts val="1600"/>
              </a:spcBef>
              <a:spcAft>
                <a:spcPts val="0"/>
              </a:spcAft>
              <a:buClr>
                <a:srgbClr val="A7A9AC"/>
              </a:buClr>
              <a:buSzPts val="2200"/>
              <a:buNone/>
              <a:defRPr sz="2200">
                <a:solidFill>
                  <a:schemeClr val="accent3"/>
                </a:solidFill>
                <a:latin typeface="Calibri"/>
                <a:ea typeface="Calibri"/>
                <a:cs typeface="Calibri"/>
                <a:sym typeface="Calibri"/>
              </a:defRPr>
            </a:lvl1pPr>
            <a:lvl2pPr lvl="1" algn="ctr">
              <a:lnSpc>
                <a:spcPct val="90000"/>
              </a:lnSpc>
              <a:spcBef>
                <a:spcPts val="800"/>
              </a:spcBef>
              <a:spcAft>
                <a:spcPts val="0"/>
              </a:spcAft>
              <a:buSzPts val="3200"/>
              <a:buNone/>
              <a:defRPr sz="3200"/>
            </a:lvl2pPr>
            <a:lvl3pPr lvl="2" algn="ctr">
              <a:lnSpc>
                <a:spcPct val="90000"/>
              </a:lnSpc>
              <a:spcBef>
                <a:spcPts val="800"/>
              </a:spcBef>
              <a:spcAft>
                <a:spcPts val="0"/>
              </a:spcAft>
              <a:buSzPts val="2880"/>
              <a:buNone/>
              <a:defRPr sz="2880"/>
            </a:lvl3pPr>
            <a:lvl4pPr lvl="3" algn="ctr">
              <a:lnSpc>
                <a:spcPct val="90000"/>
              </a:lnSpc>
              <a:spcBef>
                <a:spcPts val="800"/>
              </a:spcBef>
              <a:spcAft>
                <a:spcPts val="0"/>
              </a:spcAft>
              <a:buSzPts val="2560"/>
              <a:buNone/>
              <a:defRPr sz="2560"/>
            </a:lvl4pPr>
            <a:lvl5pPr lvl="4" algn="ctr">
              <a:lnSpc>
                <a:spcPct val="90000"/>
              </a:lnSpc>
              <a:spcBef>
                <a:spcPts val="800"/>
              </a:spcBef>
              <a:spcAft>
                <a:spcPts val="0"/>
              </a:spcAft>
              <a:buSzPts val="2560"/>
              <a:buNone/>
              <a:defRPr sz="2560"/>
            </a:lvl5pPr>
            <a:lvl6pPr lvl="5" algn="ctr">
              <a:lnSpc>
                <a:spcPct val="90000"/>
              </a:lnSpc>
              <a:spcBef>
                <a:spcPts val="800"/>
              </a:spcBef>
              <a:spcAft>
                <a:spcPts val="0"/>
              </a:spcAft>
              <a:buClr>
                <a:schemeClr val="dk1"/>
              </a:buClr>
              <a:buSzPts val="2560"/>
              <a:buNone/>
              <a:defRPr sz="2560"/>
            </a:lvl6pPr>
            <a:lvl7pPr lvl="6" algn="ctr">
              <a:lnSpc>
                <a:spcPct val="90000"/>
              </a:lnSpc>
              <a:spcBef>
                <a:spcPts val="800"/>
              </a:spcBef>
              <a:spcAft>
                <a:spcPts val="0"/>
              </a:spcAft>
              <a:buClr>
                <a:schemeClr val="dk1"/>
              </a:buClr>
              <a:buSzPts val="2560"/>
              <a:buNone/>
              <a:defRPr sz="2560"/>
            </a:lvl7pPr>
            <a:lvl8pPr lvl="7" algn="ctr">
              <a:lnSpc>
                <a:spcPct val="90000"/>
              </a:lnSpc>
              <a:spcBef>
                <a:spcPts val="800"/>
              </a:spcBef>
              <a:spcAft>
                <a:spcPts val="0"/>
              </a:spcAft>
              <a:buClr>
                <a:schemeClr val="dk1"/>
              </a:buClr>
              <a:buSzPts val="2560"/>
              <a:buNone/>
              <a:defRPr sz="2560"/>
            </a:lvl8pPr>
            <a:lvl9pPr lvl="8" algn="ctr">
              <a:lnSpc>
                <a:spcPct val="90000"/>
              </a:lnSpc>
              <a:spcBef>
                <a:spcPts val="800"/>
              </a:spcBef>
              <a:spcAft>
                <a:spcPts val="0"/>
              </a:spcAft>
              <a:buClr>
                <a:schemeClr val="dk1"/>
              </a:buClr>
              <a:buSzPts val="2560"/>
              <a:buNone/>
              <a:defRPr sz="2560"/>
            </a:lvl9pPr>
          </a:lstStyle>
          <a:p>
            <a:endParaRPr/>
          </a:p>
        </p:txBody>
      </p:sp>
      <p:pic>
        <p:nvPicPr>
          <p:cNvPr id="5" name="Google Shape;26;p31">
            <a:extLst>
              <a:ext uri="{FF2B5EF4-FFF2-40B4-BE49-F238E27FC236}">
                <a16:creationId xmlns:a16="http://schemas.microsoft.com/office/drawing/2014/main" id="{D18B85CA-3076-B348-8905-18C3314D52C3}"/>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8051800" y="0"/>
            <a:ext cx="6578600" cy="8229600"/>
          </a:xfrm>
          <a:prstGeom prst="rect">
            <a:avLst/>
          </a:prstGeom>
          <a:noFill/>
          <a:ln>
            <a:noFill/>
          </a:ln>
        </p:spPr>
      </p:pic>
      <p:pic>
        <p:nvPicPr>
          <p:cNvPr id="6" name="Google Shape;27;p31" descr="A picture containing graphical user interface&#10;&#10;Description automatically generated">
            <a:extLst>
              <a:ext uri="{FF2B5EF4-FFF2-40B4-BE49-F238E27FC236}">
                <a16:creationId xmlns:a16="http://schemas.microsoft.com/office/drawing/2014/main" id="{3F4CE2F9-2D54-7D48-804C-D78DEC142C86}"/>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9721436" y="6275807"/>
            <a:ext cx="4541219" cy="1737360"/>
          </a:xfrm>
          <a:prstGeom prst="rect">
            <a:avLst/>
          </a:prstGeom>
          <a:noFill/>
          <a:ln>
            <a:noFill/>
          </a:ln>
        </p:spPr>
      </p:pic>
    </p:spTree>
    <p:extLst>
      <p:ext uri="{BB962C8B-B14F-4D97-AF65-F5344CB8AC3E}">
        <p14:creationId xmlns:p14="http://schemas.microsoft.com/office/powerpoint/2010/main" val="219598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Divider Slide">
    <p:spTree>
      <p:nvGrpSpPr>
        <p:cNvPr id="1" name=""/>
        <p:cNvGrpSpPr/>
        <p:nvPr/>
      </p:nvGrpSpPr>
      <p:grpSpPr>
        <a:xfrm>
          <a:off x="0" y="0"/>
          <a:ext cx="0" cy="0"/>
          <a:chOff x="0" y="0"/>
          <a:chExt cx="0" cy="0"/>
        </a:xfrm>
      </p:grpSpPr>
      <p:pic>
        <p:nvPicPr>
          <p:cNvPr id="8" name="Google Shape;48;p35" descr="A picture containing logo&#10;&#10;Description automatically generated">
            <a:extLst>
              <a:ext uri="{FF2B5EF4-FFF2-40B4-BE49-F238E27FC236}">
                <a16:creationId xmlns:a16="http://schemas.microsoft.com/office/drawing/2014/main" id="{AB98630A-F9AC-2B4B-A77A-2E86E1D9E36B}"/>
              </a:ext>
            </a:extLst>
          </p:cNvPr>
          <p:cNvPicPr preferRelativeResize="0"/>
          <p:nvPr userDrawn="1"/>
        </p:nvPicPr>
        <p:blipFill rotWithShape="1">
          <a:blip r:embed="rId2">
            <a:alphaModFix/>
          </a:blip>
          <a:srcRect/>
          <a:stretch/>
        </p:blipFill>
        <p:spPr>
          <a:xfrm>
            <a:off x="0" y="0"/>
            <a:ext cx="14630400" cy="8229600"/>
          </a:xfrm>
          <a:prstGeom prst="rect">
            <a:avLst/>
          </a:prstGeom>
          <a:noFill/>
          <a:ln>
            <a:noFill/>
          </a:ln>
        </p:spPr>
      </p:pic>
      <p:sp>
        <p:nvSpPr>
          <p:cNvPr id="9" name="Google Shape;49;p35">
            <a:extLst>
              <a:ext uri="{FF2B5EF4-FFF2-40B4-BE49-F238E27FC236}">
                <a16:creationId xmlns:a16="http://schemas.microsoft.com/office/drawing/2014/main" id="{C6C7B402-A2A6-7549-9B89-3CCDB9F84B33}"/>
              </a:ext>
            </a:extLst>
          </p:cNvPr>
          <p:cNvSpPr/>
          <p:nvPr userDrawn="1"/>
        </p:nvSpPr>
        <p:spPr>
          <a:xfrm>
            <a:off x="-26712" y="0"/>
            <a:ext cx="14630400" cy="8229600"/>
          </a:xfrm>
          <a:prstGeom prst="rect">
            <a:avLst/>
          </a:prstGeom>
          <a:solidFill>
            <a:srgbClr val="15113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987"/>
              <a:buFont typeface="Arial"/>
              <a:buNone/>
            </a:pPr>
            <a:endParaRPr sz="298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49885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BALT BLUE Divider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3F6ED189-9DC6-7345-AE74-30EA735575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4" name="Google Shape;55;p36">
            <a:extLst>
              <a:ext uri="{FF2B5EF4-FFF2-40B4-BE49-F238E27FC236}">
                <a16:creationId xmlns:a16="http://schemas.microsoft.com/office/drawing/2014/main" id="{775487F3-B002-674B-B7C3-C97D70056A0F}"/>
              </a:ext>
            </a:extLst>
          </p:cNvPr>
          <p:cNvSpPr txBox="1">
            <a:spLocks noGrp="1"/>
          </p:cNvSpPr>
          <p:nvPr>
            <p:ph type="ctrTitle"/>
          </p:nvPr>
        </p:nvSpPr>
        <p:spPr>
          <a:xfrm>
            <a:off x="882651" y="3035934"/>
            <a:ext cx="6254115" cy="2128520"/>
          </a:xfrm>
          <a:prstGeom prst="rect">
            <a:avLst/>
          </a:prstGeom>
          <a:noFill/>
          <a:ln>
            <a:noFill/>
          </a:ln>
        </p:spPr>
        <p:txBody>
          <a:bodyPr spcFirstLastPara="1" wrap="square" lIns="0" tIns="12700" rIns="0" bIns="0" anchor="t" anchorCtr="0">
            <a:noAutofit/>
          </a:bodyPr>
          <a:lstStyle>
            <a:lvl1pPr lvl="0" algn="l">
              <a:lnSpc>
                <a:spcPct val="90000"/>
              </a:lnSpc>
              <a:spcBef>
                <a:spcPts val="0"/>
              </a:spcBef>
              <a:spcAft>
                <a:spcPts val="0"/>
              </a:spcAft>
              <a:buClr>
                <a:schemeClr val="lt1"/>
              </a:buClr>
              <a:buSzPts val="4600"/>
              <a:buFont typeface="Calibri"/>
              <a:buNone/>
              <a:defRPr sz="460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 name="Google Shape;56;p36">
            <a:extLst>
              <a:ext uri="{FF2B5EF4-FFF2-40B4-BE49-F238E27FC236}">
                <a16:creationId xmlns:a16="http://schemas.microsoft.com/office/drawing/2014/main" id="{16BAFF6F-A2C7-7047-BF12-FF382D8E4669}"/>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A7A9AC"/>
                </a:solidFill>
                <a:latin typeface="Calibri"/>
                <a:ea typeface="Calibri"/>
                <a:cs typeface="Calibri"/>
                <a:sym typeface="Calibri"/>
              </a:rPr>
              <a:t>© 2021 Vyaire. Vyaire and the Vyaire logo are trademarks or registered trademarks of Vyaire Medical, Inc., or one of its affiliates.</a:t>
            </a:r>
            <a:endParaRPr/>
          </a:p>
        </p:txBody>
      </p:sp>
    </p:spTree>
    <p:extLst>
      <p:ext uri="{BB962C8B-B14F-4D97-AF65-F5344CB8AC3E}">
        <p14:creationId xmlns:p14="http://schemas.microsoft.com/office/powerpoint/2010/main" val="180626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tal Few Objectives">
    <p:spTree>
      <p:nvGrpSpPr>
        <p:cNvPr id="1" name=""/>
        <p:cNvGrpSpPr/>
        <p:nvPr/>
      </p:nvGrpSpPr>
      <p:grpSpPr>
        <a:xfrm>
          <a:off x="0" y="0"/>
          <a:ext cx="0" cy="0"/>
          <a:chOff x="0" y="0"/>
          <a:chExt cx="0" cy="0"/>
        </a:xfrm>
      </p:grpSpPr>
      <p:sp>
        <p:nvSpPr>
          <p:cNvPr id="4" name="Google Shape;72;p35">
            <a:extLst>
              <a:ext uri="{FF2B5EF4-FFF2-40B4-BE49-F238E27FC236}">
                <a16:creationId xmlns:a16="http://schemas.microsoft.com/office/drawing/2014/main" id="{A201D4F2-B543-D644-B240-CB3CAEC9103D}"/>
              </a:ext>
            </a:extLst>
          </p:cNvPr>
          <p:cNvSpPr/>
          <p:nvPr userDrawn="1"/>
        </p:nvSpPr>
        <p:spPr>
          <a:xfrm>
            <a:off x="0" y="0"/>
            <a:ext cx="8263254" cy="8229600"/>
          </a:xfrm>
          <a:prstGeom prst="rect">
            <a:avLst/>
          </a:prstGeom>
          <a:solidFill>
            <a:srgbClr val="151132">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987"/>
              <a:buFont typeface="Arial"/>
              <a:buNone/>
            </a:pPr>
            <a:endParaRPr sz="2987" b="0" i="0" u="none" strike="noStrike" cap="none">
              <a:solidFill>
                <a:schemeClr val="lt1"/>
              </a:solidFill>
              <a:latin typeface="Arial"/>
              <a:ea typeface="Arial"/>
              <a:cs typeface="Arial"/>
              <a:sym typeface="Arial"/>
            </a:endParaRPr>
          </a:p>
        </p:txBody>
      </p:sp>
      <p:pic>
        <p:nvPicPr>
          <p:cNvPr id="3" name="Google Shape;71;p35" descr="A picture containing logo&#10;&#10;Description automatically generated">
            <a:extLst>
              <a:ext uri="{FF2B5EF4-FFF2-40B4-BE49-F238E27FC236}">
                <a16:creationId xmlns:a16="http://schemas.microsoft.com/office/drawing/2014/main" id="{6F4A9F9A-3A3B-474C-B670-15C8470A09B6}"/>
              </a:ext>
            </a:extLst>
          </p:cNvPr>
          <p:cNvPicPr preferRelativeResize="0"/>
          <p:nvPr userDrawn="1"/>
        </p:nvPicPr>
        <p:blipFill rotWithShape="1">
          <a:blip r:embed="rId2">
            <a:alphaModFix/>
          </a:blip>
          <a:srcRect l="49053" r="-1"/>
          <a:stretch/>
        </p:blipFill>
        <p:spPr>
          <a:xfrm>
            <a:off x="-18288" y="0"/>
            <a:ext cx="7739945" cy="8229600"/>
          </a:xfrm>
          <a:prstGeom prst="rect">
            <a:avLst/>
          </a:prstGeom>
          <a:noFill/>
          <a:ln>
            <a:noFill/>
          </a:ln>
        </p:spPr>
      </p:pic>
      <p:sp>
        <p:nvSpPr>
          <p:cNvPr id="5" name="Rectangle 4">
            <a:extLst>
              <a:ext uri="{FF2B5EF4-FFF2-40B4-BE49-F238E27FC236}">
                <a16:creationId xmlns:a16="http://schemas.microsoft.com/office/drawing/2014/main" id="{546F98D7-0367-9F4D-97F9-ABCCD7F6C819}"/>
              </a:ext>
            </a:extLst>
          </p:cNvPr>
          <p:cNvSpPr/>
          <p:nvPr userDrawn="1"/>
        </p:nvSpPr>
        <p:spPr>
          <a:xfrm>
            <a:off x="0" y="-2"/>
            <a:ext cx="14630400" cy="822960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74;p35">
            <a:extLst>
              <a:ext uri="{FF2B5EF4-FFF2-40B4-BE49-F238E27FC236}">
                <a16:creationId xmlns:a16="http://schemas.microsoft.com/office/drawing/2014/main" id="{3E679EE9-3116-5E4F-8F27-1E9941200BFA}"/>
              </a:ext>
            </a:extLst>
          </p:cNvPr>
          <p:cNvSpPr txBox="1"/>
          <p:nvPr userDrawn="1"/>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A7A9AC"/>
                </a:solidFill>
                <a:latin typeface="Calibri"/>
                <a:ea typeface="Calibri"/>
                <a:cs typeface="Calibri"/>
                <a:sym typeface="Calibri"/>
              </a:rPr>
              <a:t>© 2021 Vyaire. Vyaire and the Vyaire logo are trademarks or registered trademarks of Vyaire Medical, Inc., or one of its affiliates.</a:t>
            </a:r>
            <a:endParaRPr sz="1400" b="0" i="0" u="none" strike="noStrike" cap="none" dirty="0">
              <a:solidFill>
                <a:srgbClr val="000000"/>
              </a:solidFill>
              <a:latin typeface="Arial"/>
              <a:ea typeface="Arial"/>
              <a:cs typeface="Arial"/>
              <a:sym typeface="Arial"/>
            </a:endParaRPr>
          </a:p>
        </p:txBody>
      </p:sp>
      <p:pic>
        <p:nvPicPr>
          <p:cNvPr id="7" name="Google Shape;75;p35">
            <a:extLst>
              <a:ext uri="{FF2B5EF4-FFF2-40B4-BE49-F238E27FC236}">
                <a16:creationId xmlns:a16="http://schemas.microsoft.com/office/drawing/2014/main" id="{F543CA8F-0A4E-1D43-BB38-C459BE8E37A2}"/>
              </a:ext>
            </a:extLst>
          </p:cNvPr>
          <p:cNvPicPr preferRelativeResize="0"/>
          <p:nvPr userDrawn="1"/>
        </p:nvPicPr>
        <p:blipFill rotWithShape="1">
          <a:blip r:embed="rId3">
            <a:alphaModFix/>
          </a:blip>
          <a:srcRect/>
          <a:stretch/>
        </p:blipFill>
        <p:spPr>
          <a:xfrm>
            <a:off x="12339827" y="7359313"/>
            <a:ext cx="1833902" cy="401951"/>
          </a:xfrm>
          <a:prstGeom prst="rect">
            <a:avLst/>
          </a:prstGeom>
          <a:noFill/>
          <a:ln>
            <a:noFill/>
          </a:ln>
        </p:spPr>
      </p:pic>
      <p:pic>
        <p:nvPicPr>
          <p:cNvPr id="8" name="Google Shape;18;p56">
            <a:extLst>
              <a:ext uri="{FF2B5EF4-FFF2-40B4-BE49-F238E27FC236}">
                <a16:creationId xmlns:a16="http://schemas.microsoft.com/office/drawing/2014/main" id="{00670FD1-8EF4-B445-88B8-2830AA428C69}"/>
              </a:ext>
            </a:extLst>
          </p:cNvPr>
          <p:cNvPicPr preferRelativeResize="0"/>
          <p:nvPr userDrawn="1"/>
        </p:nvPicPr>
        <p:blipFill rotWithShape="1">
          <a:blip r:embed="rId4">
            <a:alphaModFix/>
          </a:blip>
          <a:srcRect/>
          <a:stretch/>
        </p:blipFill>
        <p:spPr>
          <a:xfrm>
            <a:off x="12339827" y="7370727"/>
            <a:ext cx="1833902" cy="404723"/>
          </a:xfrm>
          <a:prstGeom prst="rect">
            <a:avLst/>
          </a:prstGeom>
          <a:noFill/>
          <a:ln>
            <a:noFill/>
          </a:ln>
        </p:spPr>
      </p:pic>
      <p:sp>
        <p:nvSpPr>
          <p:cNvPr id="9" name="Google Shape;237;gbcc0acec0d_0_429">
            <a:extLst>
              <a:ext uri="{FF2B5EF4-FFF2-40B4-BE49-F238E27FC236}">
                <a16:creationId xmlns:a16="http://schemas.microsoft.com/office/drawing/2014/main" id="{D40C7459-EBA5-B444-B42F-9F92D2BA509B}"/>
              </a:ext>
            </a:extLst>
          </p:cNvPr>
          <p:cNvSpPr txBox="1">
            <a:spLocks/>
          </p:cNvSpPr>
          <p:nvPr userDrawn="1"/>
        </p:nvSpPr>
        <p:spPr>
          <a:xfrm>
            <a:off x="565499" y="2226964"/>
            <a:ext cx="5426815" cy="1674817"/>
          </a:xfrm>
          <a:prstGeom prst="rect">
            <a:avLst/>
          </a:prstGeom>
          <a:noFill/>
          <a:ln>
            <a:noFill/>
          </a:ln>
        </p:spPr>
        <p:txBody>
          <a:bodyPr spcFirstLastPara="1" wrap="square" lIns="0" tIns="12700" rIns="0" bIns="0" anchor="b" anchorCtr="0">
            <a:sp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0029"/>
              </a:buClr>
              <a:buSzPts val="3600"/>
              <a:buFont typeface="Calibri"/>
              <a:buNone/>
              <a:tabLst/>
              <a:defRPr/>
            </a:pPr>
            <a:r>
              <a:rPr kumimoji="0" lang="en-US" sz="6000" b="1" i="0" u="none" strike="noStrike" kern="0" cap="none" spc="0" normalizeH="0" baseline="0" noProof="0" dirty="0">
                <a:ln>
                  <a:noFill/>
                </a:ln>
                <a:solidFill>
                  <a:schemeClr val="bg1"/>
                </a:solidFill>
                <a:effectLst/>
                <a:uLnTx/>
                <a:uFillTx/>
                <a:latin typeface="Calibri"/>
                <a:cs typeface="Calibri"/>
                <a:sym typeface="Calibri"/>
              </a:rPr>
              <a:t>FY21 Vital </a:t>
            </a:r>
            <a:br>
              <a:rPr kumimoji="0" lang="en-US" sz="6000" b="1" i="0" u="none" strike="noStrike" kern="0" cap="none" spc="0" normalizeH="0" baseline="0" noProof="0" dirty="0">
                <a:ln>
                  <a:noFill/>
                </a:ln>
                <a:solidFill>
                  <a:schemeClr val="bg1"/>
                </a:solidFill>
                <a:effectLst/>
                <a:uLnTx/>
                <a:uFillTx/>
                <a:latin typeface="Calibri"/>
                <a:cs typeface="Calibri"/>
                <a:sym typeface="Calibri"/>
              </a:rPr>
            </a:br>
            <a:r>
              <a:rPr kumimoji="0" lang="en-US" sz="6000" b="1" i="0" u="none" strike="noStrike" kern="0" cap="none" spc="0" normalizeH="0" baseline="0" noProof="0" dirty="0">
                <a:ln>
                  <a:noFill/>
                </a:ln>
                <a:solidFill>
                  <a:schemeClr val="bg1"/>
                </a:solidFill>
                <a:effectLst/>
                <a:uLnTx/>
                <a:uFillTx/>
                <a:latin typeface="Calibri"/>
                <a:cs typeface="Calibri"/>
                <a:sym typeface="Calibri"/>
              </a:rPr>
              <a:t>Few Objectives</a:t>
            </a:r>
            <a:endParaRPr kumimoji="0" lang="en-US" sz="6600" b="1" i="0" u="none" strike="noStrike" kern="0" cap="none" spc="0" normalizeH="0" baseline="0" noProof="0" dirty="0">
              <a:ln>
                <a:noFill/>
              </a:ln>
              <a:solidFill>
                <a:schemeClr val="bg1"/>
              </a:solidFill>
              <a:effectLst/>
              <a:uLnTx/>
              <a:uFillTx/>
              <a:latin typeface="Calibri"/>
              <a:cs typeface="Calibri"/>
              <a:sym typeface="Calibri"/>
            </a:endParaRPr>
          </a:p>
        </p:txBody>
      </p:sp>
      <p:sp>
        <p:nvSpPr>
          <p:cNvPr id="10" name="Google Shape;237;gbcc0acec0d_0_429">
            <a:extLst>
              <a:ext uri="{FF2B5EF4-FFF2-40B4-BE49-F238E27FC236}">
                <a16:creationId xmlns:a16="http://schemas.microsoft.com/office/drawing/2014/main" id="{4CCD1887-04C5-BF43-BDB5-25B4E94E22C2}"/>
              </a:ext>
            </a:extLst>
          </p:cNvPr>
          <p:cNvSpPr txBox="1">
            <a:spLocks/>
          </p:cNvSpPr>
          <p:nvPr userDrawn="1"/>
        </p:nvSpPr>
        <p:spPr>
          <a:xfrm>
            <a:off x="565500" y="4327820"/>
            <a:ext cx="5118216" cy="1176219"/>
          </a:xfrm>
          <a:prstGeom prst="rect">
            <a:avLst/>
          </a:prstGeom>
          <a:noFill/>
          <a:ln>
            <a:noFill/>
          </a:ln>
        </p:spPr>
        <p:txBody>
          <a:bodyPr spcFirstLastPara="1" wrap="square" lIns="0" tIns="12700" rIns="0" bIns="0" anchor="b" anchorCtr="0">
            <a:sp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0029"/>
              </a:buClr>
              <a:buSzPts val="3600"/>
              <a:buFont typeface="Calibri"/>
              <a:buNone/>
              <a:tabLst/>
              <a:defRPr/>
            </a:pPr>
            <a:r>
              <a:rPr kumimoji="0" lang="en-US" sz="2800" b="0" i="0" u="none" strike="noStrike" kern="0" cap="none" spc="0" normalizeH="0" baseline="0" noProof="0" dirty="0">
                <a:ln>
                  <a:noFill/>
                </a:ln>
                <a:solidFill>
                  <a:schemeClr val="bg1"/>
                </a:solidFill>
                <a:effectLst/>
                <a:uLnTx/>
                <a:uFillTx/>
                <a:latin typeface="Calibri"/>
                <a:cs typeface="Calibri"/>
                <a:sym typeface="Calibri"/>
              </a:rPr>
              <a:t>Execute our transformation and innovation initiatives to deliver FY22 $100M run rate savings</a:t>
            </a:r>
          </a:p>
        </p:txBody>
      </p:sp>
      <p:pic>
        <p:nvPicPr>
          <p:cNvPr id="19" name="Picture 18" descr="Shape, circle&#10;&#10;Description automatically generated">
            <a:extLst>
              <a:ext uri="{FF2B5EF4-FFF2-40B4-BE49-F238E27FC236}">
                <a16:creationId xmlns:a16="http://schemas.microsoft.com/office/drawing/2014/main" id="{A94E4196-4ADA-674C-8F7D-6DAF6E1568BA}"/>
              </a:ext>
            </a:extLst>
          </p:cNvPr>
          <p:cNvPicPr>
            <a:picLocks noChangeAspect="1"/>
          </p:cNvPicPr>
          <p:nvPr userDrawn="1"/>
        </p:nvPicPr>
        <p:blipFill rotWithShape="1">
          <a:blip r:embed="rId5"/>
          <a:srcRect t="12249" r="17730" b="12032"/>
          <a:stretch/>
        </p:blipFill>
        <p:spPr>
          <a:xfrm>
            <a:off x="5867943" y="-2"/>
            <a:ext cx="8927049" cy="8253130"/>
          </a:xfrm>
          <a:prstGeom prst="rect">
            <a:avLst/>
          </a:prstGeom>
        </p:spPr>
      </p:pic>
      <p:sp>
        <p:nvSpPr>
          <p:cNvPr id="12" name="Google Shape;237;gbcc0acec0d_0_429">
            <a:extLst>
              <a:ext uri="{FF2B5EF4-FFF2-40B4-BE49-F238E27FC236}">
                <a16:creationId xmlns:a16="http://schemas.microsoft.com/office/drawing/2014/main" id="{7D4D004A-956A-E744-B244-CA05FC9F0CED}"/>
              </a:ext>
            </a:extLst>
          </p:cNvPr>
          <p:cNvSpPr txBox="1">
            <a:spLocks/>
          </p:cNvSpPr>
          <p:nvPr userDrawn="1"/>
        </p:nvSpPr>
        <p:spPr>
          <a:xfrm>
            <a:off x="8070041" y="1629739"/>
            <a:ext cx="5994343" cy="677621"/>
          </a:xfrm>
          <a:prstGeom prst="rect">
            <a:avLst/>
          </a:prstGeom>
          <a:noFill/>
          <a:ln>
            <a:noFill/>
          </a:ln>
        </p:spPr>
        <p:txBody>
          <a:bodyPr spcFirstLastPara="1" wrap="square" lIns="0" tIns="12700" rIns="0" bIns="0" anchor="b" anchorCtr="0">
            <a:sp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0029"/>
              </a:buClr>
              <a:buSzPts val="3600"/>
              <a:buFont typeface="Calibri"/>
              <a:buNone/>
              <a:tabLst/>
              <a:defRPr/>
            </a:pPr>
            <a:r>
              <a:rPr kumimoji="0" lang="en-US" sz="24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Calibri"/>
              </a:rPr>
              <a:t>Prioritize, resource and execute our transformation and innovation initiatives</a:t>
            </a:r>
          </a:p>
        </p:txBody>
      </p:sp>
      <p:sp>
        <p:nvSpPr>
          <p:cNvPr id="14" name="Google Shape;237;gbcc0acec0d_0_429">
            <a:extLst>
              <a:ext uri="{FF2B5EF4-FFF2-40B4-BE49-F238E27FC236}">
                <a16:creationId xmlns:a16="http://schemas.microsoft.com/office/drawing/2014/main" id="{094B954B-2F53-384B-B0BE-9D8419423FA8}"/>
              </a:ext>
            </a:extLst>
          </p:cNvPr>
          <p:cNvSpPr txBox="1">
            <a:spLocks/>
          </p:cNvSpPr>
          <p:nvPr userDrawn="1"/>
        </p:nvSpPr>
        <p:spPr>
          <a:xfrm>
            <a:off x="8070041" y="3485981"/>
            <a:ext cx="5994343" cy="1010020"/>
          </a:xfrm>
          <a:prstGeom prst="rect">
            <a:avLst/>
          </a:prstGeom>
          <a:noFill/>
          <a:ln>
            <a:noFill/>
          </a:ln>
        </p:spPr>
        <p:txBody>
          <a:bodyPr spcFirstLastPara="1" wrap="square" lIns="0" tIns="12700" rIns="0" bIns="0" anchor="b" anchorCtr="0">
            <a:sp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0029"/>
              </a:buClr>
              <a:buSzPts val="3600"/>
              <a:buFont typeface="Calibri"/>
              <a:buNone/>
              <a:tabLst/>
              <a:defRPr/>
            </a:pPr>
            <a:r>
              <a:rPr kumimoji="0" lang="en-US" sz="24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Calibri"/>
              </a:rPr>
              <a:t>Increase efficiency and reduce costs by simplifying our business processes, systems and structures using TQM</a:t>
            </a:r>
          </a:p>
        </p:txBody>
      </p:sp>
      <p:sp>
        <p:nvSpPr>
          <p:cNvPr id="16" name="Google Shape;237;gbcc0acec0d_0_429">
            <a:extLst>
              <a:ext uri="{FF2B5EF4-FFF2-40B4-BE49-F238E27FC236}">
                <a16:creationId xmlns:a16="http://schemas.microsoft.com/office/drawing/2014/main" id="{0F20AD89-5E62-EE4B-ACEA-365AA6E9A476}"/>
              </a:ext>
            </a:extLst>
          </p:cNvPr>
          <p:cNvSpPr txBox="1">
            <a:spLocks/>
          </p:cNvSpPr>
          <p:nvPr userDrawn="1"/>
        </p:nvSpPr>
        <p:spPr>
          <a:xfrm>
            <a:off x="8070041" y="5674622"/>
            <a:ext cx="5994343" cy="345223"/>
          </a:xfrm>
          <a:prstGeom prst="rect">
            <a:avLst/>
          </a:prstGeom>
          <a:noFill/>
          <a:ln>
            <a:noFill/>
          </a:ln>
        </p:spPr>
        <p:txBody>
          <a:bodyPr spcFirstLastPara="1" wrap="square" lIns="0" tIns="12700" rIns="0" bIns="0" anchor="b" anchorCtr="0">
            <a:sp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EA0029"/>
              </a:buClr>
              <a:buSzPts val="3600"/>
              <a:buFont typeface="Calibri"/>
              <a:buNone/>
              <a:tabLst/>
              <a:defRPr/>
            </a:pPr>
            <a:r>
              <a:rPr kumimoji="0" lang="en-US" sz="24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Calibri"/>
              </a:rPr>
              <a:t>Make Vyaire a great place to work</a:t>
            </a:r>
          </a:p>
        </p:txBody>
      </p:sp>
      <p:pic>
        <p:nvPicPr>
          <p:cNvPr id="20" name="Google Shape;117;p46">
            <a:extLst>
              <a:ext uri="{FF2B5EF4-FFF2-40B4-BE49-F238E27FC236}">
                <a16:creationId xmlns:a16="http://schemas.microsoft.com/office/drawing/2014/main" id="{8A2D6FB0-BF6A-5848-9F62-0B0FC8786563}"/>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21" name="Rectangle 20">
            <a:extLst>
              <a:ext uri="{FF2B5EF4-FFF2-40B4-BE49-F238E27FC236}">
                <a16:creationId xmlns:a16="http://schemas.microsoft.com/office/drawing/2014/main" id="{B977AB3D-AB5E-134A-9625-8B85641D85D2}"/>
              </a:ext>
            </a:extLst>
          </p:cNvPr>
          <p:cNvSpPr/>
          <p:nvPr userDrawn="1"/>
        </p:nvSpPr>
        <p:spPr>
          <a:xfrm>
            <a:off x="7311618" y="1418070"/>
            <a:ext cx="574196" cy="1015663"/>
          </a:xfrm>
          <a:prstGeom prst="rect">
            <a:avLst/>
          </a:prstGeom>
        </p:spPr>
        <p:txBody>
          <a:bodyPr wrap="none" anchor="ctr">
            <a:spAutoFit/>
          </a:bodyPr>
          <a:lstStyle/>
          <a:p>
            <a:r>
              <a:rPr kumimoji="0" lang="en-US" sz="6000" b="1" i="0" u="none" strike="noStrike" kern="0" cap="none" spc="0" normalizeH="0" baseline="0" noProof="0" dirty="0">
                <a:ln>
                  <a:noFill/>
                </a:ln>
                <a:solidFill>
                  <a:srgbClr val="002060"/>
                </a:solidFill>
                <a:effectLst/>
                <a:uLnTx/>
                <a:uFillTx/>
                <a:latin typeface="Sica" pitchFamily="2" charset="77"/>
                <a:cs typeface="Calibri"/>
                <a:sym typeface="Calibri"/>
              </a:rPr>
              <a:t>1</a:t>
            </a:r>
            <a:endParaRPr kumimoji="0" lang="en-US" sz="6000" b="1" i="0" u="none" strike="noStrike" kern="0" cap="none" spc="0" normalizeH="0" baseline="0" dirty="0">
              <a:ln>
                <a:noFill/>
              </a:ln>
              <a:solidFill>
                <a:srgbClr val="002060"/>
              </a:solidFill>
              <a:effectLst/>
              <a:uLnTx/>
              <a:uFillTx/>
              <a:latin typeface="Sica" pitchFamily="2" charset="77"/>
              <a:cs typeface="Calibri"/>
              <a:sym typeface="Calibri"/>
            </a:endParaRPr>
          </a:p>
        </p:txBody>
      </p:sp>
      <p:sp>
        <p:nvSpPr>
          <p:cNvPr id="22" name="Rectangle 21">
            <a:extLst>
              <a:ext uri="{FF2B5EF4-FFF2-40B4-BE49-F238E27FC236}">
                <a16:creationId xmlns:a16="http://schemas.microsoft.com/office/drawing/2014/main" id="{05CDC914-F28A-0341-8959-4A998EC05F41}"/>
              </a:ext>
            </a:extLst>
          </p:cNvPr>
          <p:cNvSpPr/>
          <p:nvPr userDrawn="1"/>
        </p:nvSpPr>
        <p:spPr>
          <a:xfrm>
            <a:off x="7311618" y="3341358"/>
            <a:ext cx="574196" cy="1015663"/>
          </a:xfrm>
          <a:prstGeom prst="rect">
            <a:avLst/>
          </a:prstGeom>
        </p:spPr>
        <p:txBody>
          <a:bodyPr wrap="none" anchor="ctr">
            <a:spAutoFit/>
          </a:bodyPr>
          <a:lstStyle/>
          <a:p>
            <a:r>
              <a:rPr kumimoji="0" lang="en-US" sz="6000" b="1" i="0" u="none" strike="noStrike" kern="0" cap="none" spc="0" normalizeH="0" baseline="0" noProof="0" dirty="0">
                <a:ln>
                  <a:noFill/>
                </a:ln>
                <a:solidFill>
                  <a:srgbClr val="002060"/>
                </a:solidFill>
                <a:effectLst/>
                <a:uLnTx/>
                <a:uFillTx/>
                <a:latin typeface="Sica" pitchFamily="2" charset="77"/>
                <a:cs typeface="Calibri"/>
                <a:sym typeface="Calibri"/>
              </a:rPr>
              <a:t>2</a:t>
            </a:r>
            <a:endParaRPr kumimoji="0" lang="en-US" sz="6000" b="1" i="0" u="none" strike="noStrike" kern="0" cap="none" spc="0" normalizeH="0" baseline="0" dirty="0">
              <a:ln>
                <a:noFill/>
              </a:ln>
              <a:solidFill>
                <a:srgbClr val="002060"/>
              </a:solidFill>
              <a:effectLst/>
              <a:uLnTx/>
              <a:uFillTx/>
              <a:latin typeface="Sica" pitchFamily="2" charset="77"/>
              <a:cs typeface="Calibri"/>
              <a:sym typeface="Calibri"/>
            </a:endParaRPr>
          </a:p>
        </p:txBody>
      </p:sp>
      <p:sp>
        <p:nvSpPr>
          <p:cNvPr id="23" name="Rectangle 22">
            <a:extLst>
              <a:ext uri="{FF2B5EF4-FFF2-40B4-BE49-F238E27FC236}">
                <a16:creationId xmlns:a16="http://schemas.microsoft.com/office/drawing/2014/main" id="{7DB377D4-6616-A848-A4B1-8864E1E4900E}"/>
              </a:ext>
            </a:extLst>
          </p:cNvPr>
          <p:cNvSpPr/>
          <p:nvPr userDrawn="1"/>
        </p:nvSpPr>
        <p:spPr>
          <a:xfrm>
            <a:off x="7311618" y="5264646"/>
            <a:ext cx="574196" cy="1015663"/>
          </a:xfrm>
          <a:prstGeom prst="rect">
            <a:avLst/>
          </a:prstGeom>
        </p:spPr>
        <p:txBody>
          <a:bodyPr wrap="none" anchor="ctr">
            <a:spAutoFit/>
          </a:bodyPr>
          <a:lstStyle/>
          <a:p>
            <a:r>
              <a:rPr kumimoji="0" lang="en-US" sz="6000" b="1" i="0" u="none" strike="noStrike" kern="0" cap="none" spc="0" normalizeH="0" baseline="0" noProof="0" dirty="0">
                <a:ln>
                  <a:noFill/>
                </a:ln>
                <a:solidFill>
                  <a:srgbClr val="002060"/>
                </a:solidFill>
                <a:effectLst/>
                <a:uLnTx/>
                <a:uFillTx/>
                <a:latin typeface="Sica" pitchFamily="2" charset="77"/>
                <a:cs typeface="Calibri"/>
                <a:sym typeface="Calibri"/>
              </a:rPr>
              <a:t>3</a:t>
            </a:r>
            <a:endParaRPr kumimoji="0" lang="en-US" sz="6000" b="1" i="0" u="none" strike="noStrike" kern="0" cap="none" spc="0" normalizeH="0" baseline="0" dirty="0">
              <a:ln>
                <a:noFill/>
              </a:ln>
              <a:solidFill>
                <a:srgbClr val="002060"/>
              </a:solidFill>
              <a:effectLst/>
              <a:uLnTx/>
              <a:uFillTx/>
              <a:latin typeface="Sica" pitchFamily="2" charset="77"/>
              <a:cs typeface="Calibri"/>
              <a:sym typeface="Calibri"/>
            </a:endParaRPr>
          </a:p>
        </p:txBody>
      </p:sp>
    </p:spTree>
    <p:extLst>
      <p:ext uri="{BB962C8B-B14F-4D97-AF65-F5344CB8AC3E}">
        <p14:creationId xmlns:p14="http://schemas.microsoft.com/office/powerpoint/2010/main" val="369510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 Simple" preserve="1" userDrawn="1">
  <p:cSld name="1_Agenda - Simple">
    <p:spTree>
      <p:nvGrpSpPr>
        <p:cNvPr id="1" name="Shape 34"/>
        <p:cNvGrpSpPr/>
        <p:nvPr/>
      </p:nvGrpSpPr>
      <p:grpSpPr>
        <a:xfrm>
          <a:off x="0" y="0"/>
          <a:ext cx="0" cy="0"/>
          <a:chOff x="0" y="0"/>
          <a:chExt cx="0" cy="0"/>
        </a:xfrm>
      </p:grpSpPr>
      <p:sp>
        <p:nvSpPr>
          <p:cNvPr id="37" name="Google Shape;37;p33"/>
          <p:cNvSpPr txBox="1">
            <a:spLocks noGrp="1"/>
          </p:cNvSpPr>
          <p:nvPr>
            <p:ph type="body" idx="2" hasCustomPrompt="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a:t>
            </a:r>
            <a:endParaRPr dirty="0"/>
          </a:p>
        </p:txBody>
      </p:sp>
      <p:pic>
        <p:nvPicPr>
          <p:cNvPr id="46" name="Google Shape;46;p3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6" name="Google Shape;37;p33">
            <a:extLst>
              <a:ext uri="{FF2B5EF4-FFF2-40B4-BE49-F238E27FC236}">
                <a16:creationId xmlns:a16="http://schemas.microsoft.com/office/drawing/2014/main" id="{5895B520-6144-2B42-A1C3-A40E7FCC9D1C}"/>
              </a:ext>
            </a:extLst>
          </p:cNvPr>
          <p:cNvSpPr txBox="1">
            <a:spLocks noGrp="1"/>
          </p:cNvSpPr>
          <p:nvPr>
            <p:ph type="body" idx="11" hasCustomPrompt="1"/>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17" name="Google Shape;37;p33">
            <a:extLst>
              <a:ext uri="{FF2B5EF4-FFF2-40B4-BE49-F238E27FC236}">
                <a16:creationId xmlns:a16="http://schemas.microsoft.com/office/drawing/2014/main" id="{1EA3545E-660A-2B40-8EB7-7F59B8164C1C}"/>
              </a:ext>
            </a:extLst>
          </p:cNvPr>
          <p:cNvSpPr txBox="1">
            <a:spLocks noGrp="1"/>
          </p:cNvSpPr>
          <p:nvPr>
            <p:ph type="body" idx="12" hasCustomPrompt="1"/>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18" name="Google Shape;37;p33">
            <a:extLst>
              <a:ext uri="{FF2B5EF4-FFF2-40B4-BE49-F238E27FC236}">
                <a16:creationId xmlns:a16="http://schemas.microsoft.com/office/drawing/2014/main" id="{7400A517-270C-FF42-99DE-5AF52F9D8A4B}"/>
              </a:ext>
            </a:extLst>
          </p:cNvPr>
          <p:cNvSpPr txBox="1">
            <a:spLocks noGrp="1"/>
          </p:cNvSpPr>
          <p:nvPr>
            <p:ph type="body" idx="13" hasCustomPrompt="1"/>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19" name="Google Shape;37;p33">
            <a:extLst>
              <a:ext uri="{FF2B5EF4-FFF2-40B4-BE49-F238E27FC236}">
                <a16:creationId xmlns:a16="http://schemas.microsoft.com/office/drawing/2014/main" id="{C1E86FA7-C0D9-BC49-8790-F4D1FE1F8E8D}"/>
              </a:ext>
            </a:extLst>
          </p:cNvPr>
          <p:cNvSpPr txBox="1">
            <a:spLocks noGrp="1"/>
          </p:cNvSpPr>
          <p:nvPr>
            <p:ph type="body" idx="14" hasCustomPrompt="1"/>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4" name="TextBox 3">
            <a:extLst>
              <a:ext uri="{FF2B5EF4-FFF2-40B4-BE49-F238E27FC236}">
                <a16:creationId xmlns:a16="http://schemas.microsoft.com/office/drawing/2014/main" id="{2CDBA92F-701A-A643-9B32-5D82018B9C21}"/>
              </a:ext>
            </a:extLst>
          </p:cNvPr>
          <p:cNvSpPr txBox="1"/>
          <p:nvPr userDrawn="1"/>
        </p:nvSpPr>
        <p:spPr>
          <a:xfrm>
            <a:off x="463636" y="1376683"/>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E91DF848-E91E-E84C-BAA2-D383ECE30508}"/>
              </a:ext>
            </a:extLst>
          </p:cNvPr>
          <p:cNvSpPr txBox="1"/>
          <p:nvPr userDrawn="1"/>
        </p:nvSpPr>
        <p:spPr>
          <a:xfrm>
            <a:off x="463636" y="2370847"/>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7C0E3853-77A0-404E-BC82-FF31FEBCFB1E}"/>
              </a:ext>
            </a:extLst>
          </p:cNvPr>
          <p:cNvSpPr txBox="1"/>
          <p:nvPr userDrawn="1"/>
        </p:nvSpPr>
        <p:spPr>
          <a:xfrm>
            <a:off x="471209" y="3365011"/>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5" name="TextBox 24">
            <a:extLst>
              <a:ext uri="{FF2B5EF4-FFF2-40B4-BE49-F238E27FC236}">
                <a16:creationId xmlns:a16="http://schemas.microsoft.com/office/drawing/2014/main" id="{466FA6F9-7E92-C541-9B2B-F064AF5DBCF4}"/>
              </a:ext>
            </a:extLst>
          </p:cNvPr>
          <p:cNvSpPr txBox="1"/>
          <p:nvPr userDrawn="1"/>
        </p:nvSpPr>
        <p:spPr>
          <a:xfrm>
            <a:off x="463636" y="4359175"/>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24D588C7-5A38-5A47-8E81-EBEB5F3D6E6B}"/>
              </a:ext>
            </a:extLst>
          </p:cNvPr>
          <p:cNvSpPr txBox="1"/>
          <p:nvPr userDrawn="1"/>
        </p:nvSpPr>
        <p:spPr>
          <a:xfrm>
            <a:off x="463636" y="5353338"/>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15" name="Title 1">
            <a:extLst>
              <a:ext uri="{FF2B5EF4-FFF2-40B4-BE49-F238E27FC236}">
                <a16:creationId xmlns:a16="http://schemas.microsoft.com/office/drawing/2014/main" id="{6A8A4F0B-0AFF-C24B-8DB9-50F2B26A7CB0}"/>
              </a:ext>
            </a:extLst>
          </p:cNvPr>
          <p:cNvSpPr txBox="1">
            <a:spLocks/>
          </p:cNvSpPr>
          <p:nvPr userDrawn="1"/>
        </p:nvSpPr>
        <p:spPr>
          <a:xfrm>
            <a:off x="537217" y="446562"/>
            <a:ext cx="13133540"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solidFill>
                  <a:schemeClr val="accent6"/>
                </a:solidFill>
              </a:rPr>
              <a:t>Agenda</a:t>
            </a:r>
          </a:p>
        </p:txBody>
      </p:sp>
    </p:spTree>
    <p:extLst>
      <p:ext uri="{BB962C8B-B14F-4D97-AF65-F5344CB8AC3E}">
        <p14:creationId xmlns:p14="http://schemas.microsoft.com/office/powerpoint/2010/main" val="137001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Takeaways Slide">
    <p:spTree>
      <p:nvGrpSpPr>
        <p:cNvPr id="1" name=""/>
        <p:cNvGrpSpPr/>
        <p:nvPr/>
      </p:nvGrpSpPr>
      <p:grpSpPr>
        <a:xfrm>
          <a:off x="0" y="0"/>
          <a:ext cx="0" cy="0"/>
          <a:chOff x="0" y="0"/>
          <a:chExt cx="0" cy="0"/>
        </a:xfrm>
      </p:grpSpPr>
      <p:pic>
        <p:nvPicPr>
          <p:cNvPr id="4" name="Google Shape;46;p33">
            <a:extLst>
              <a:ext uri="{FF2B5EF4-FFF2-40B4-BE49-F238E27FC236}">
                <a16:creationId xmlns:a16="http://schemas.microsoft.com/office/drawing/2014/main" id="{CF0ACD88-0189-E14C-B99F-71225731B1B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16" name="Google Shape;37;p33">
            <a:extLst>
              <a:ext uri="{FF2B5EF4-FFF2-40B4-BE49-F238E27FC236}">
                <a16:creationId xmlns:a16="http://schemas.microsoft.com/office/drawing/2014/main" id="{08CEC33C-2A1E-6341-B9AB-3DEB0A7AE7B2}"/>
              </a:ext>
            </a:extLst>
          </p:cNvPr>
          <p:cNvSpPr txBox="1">
            <a:spLocks noGrp="1"/>
          </p:cNvSpPr>
          <p:nvPr>
            <p:ph type="body" idx="2" hasCustomPrompt="1"/>
          </p:nvPr>
        </p:nvSpPr>
        <p:spPr>
          <a:xfrm>
            <a:off x="1081025" y="1431012"/>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a:t>
            </a:r>
            <a:endParaRPr dirty="0"/>
          </a:p>
        </p:txBody>
      </p:sp>
      <p:sp>
        <p:nvSpPr>
          <p:cNvPr id="17" name="Google Shape;37;p33">
            <a:extLst>
              <a:ext uri="{FF2B5EF4-FFF2-40B4-BE49-F238E27FC236}">
                <a16:creationId xmlns:a16="http://schemas.microsoft.com/office/drawing/2014/main" id="{A31C659E-CD5B-4B47-B1DC-C285A3C36CFC}"/>
              </a:ext>
            </a:extLst>
          </p:cNvPr>
          <p:cNvSpPr txBox="1">
            <a:spLocks noGrp="1"/>
          </p:cNvSpPr>
          <p:nvPr>
            <p:ph type="body" idx="11" hasCustomPrompt="1"/>
          </p:nvPr>
        </p:nvSpPr>
        <p:spPr>
          <a:xfrm>
            <a:off x="1081024" y="2425176"/>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18" name="Google Shape;37;p33">
            <a:extLst>
              <a:ext uri="{FF2B5EF4-FFF2-40B4-BE49-F238E27FC236}">
                <a16:creationId xmlns:a16="http://schemas.microsoft.com/office/drawing/2014/main" id="{CE56FB1B-832A-F349-A026-F8B4F757E095}"/>
              </a:ext>
            </a:extLst>
          </p:cNvPr>
          <p:cNvSpPr txBox="1">
            <a:spLocks noGrp="1"/>
          </p:cNvSpPr>
          <p:nvPr>
            <p:ph type="body" idx="12" hasCustomPrompt="1"/>
          </p:nvPr>
        </p:nvSpPr>
        <p:spPr>
          <a:xfrm>
            <a:off x="1081023" y="3419340"/>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19" name="Google Shape;37;p33">
            <a:extLst>
              <a:ext uri="{FF2B5EF4-FFF2-40B4-BE49-F238E27FC236}">
                <a16:creationId xmlns:a16="http://schemas.microsoft.com/office/drawing/2014/main" id="{044A2C9B-B6C6-0A4E-9B70-8FE23726A76C}"/>
              </a:ext>
            </a:extLst>
          </p:cNvPr>
          <p:cNvSpPr txBox="1">
            <a:spLocks noGrp="1"/>
          </p:cNvSpPr>
          <p:nvPr>
            <p:ph type="body" idx="13" hasCustomPrompt="1"/>
          </p:nvPr>
        </p:nvSpPr>
        <p:spPr>
          <a:xfrm>
            <a:off x="1081022" y="4413504"/>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20" name="Google Shape;37;p33">
            <a:extLst>
              <a:ext uri="{FF2B5EF4-FFF2-40B4-BE49-F238E27FC236}">
                <a16:creationId xmlns:a16="http://schemas.microsoft.com/office/drawing/2014/main" id="{A8236C92-B09F-084C-8D68-9E53D60BA6EE}"/>
              </a:ext>
            </a:extLst>
          </p:cNvPr>
          <p:cNvSpPr txBox="1">
            <a:spLocks noGrp="1"/>
          </p:cNvSpPr>
          <p:nvPr>
            <p:ph type="body" idx="14" hasCustomPrompt="1"/>
          </p:nvPr>
        </p:nvSpPr>
        <p:spPr>
          <a:xfrm>
            <a:off x="1081021" y="5407667"/>
            <a:ext cx="11428609" cy="537672"/>
          </a:xfrm>
          <a:prstGeom prst="rect">
            <a:avLst/>
          </a:prstGeom>
          <a:noFill/>
          <a:ln>
            <a:noFill/>
          </a:ln>
        </p:spPr>
        <p:txBody>
          <a:bodyPr spcFirstLastPara="1" wrap="square" lIns="0" tIns="12700" rIns="0" bIns="0" anchor="ctr" anchorCtr="0">
            <a:noAutofit/>
          </a:bodyPr>
          <a:lstStyle>
            <a:lvl1pPr marL="457200" lvl="0" indent="-228600" algn="l">
              <a:lnSpc>
                <a:spcPct val="100000"/>
              </a:lnSpc>
              <a:spcBef>
                <a:spcPts val="2100"/>
              </a:spcBef>
              <a:spcAft>
                <a:spcPts val="0"/>
              </a:spcAft>
              <a:buClr>
                <a:schemeClr val="dk1"/>
              </a:buClr>
              <a:buSzPts val="1600"/>
              <a:buNone/>
              <a:defRPr sz="2800" baseline="30000">
                <a:solidFill>
                  <a:schemeClr val="accent6"/>
                </a:solidFill>
                <a:latin typeface="Calibri" panose="020F0502020204030204" pitchFamily="34" charset="0"/>
                <a:ea typeface="Calibri" panose="020F0502020204030204" pitchFamily="34" charset="0"/>
                <a:cs typeface="Calibri" panose="020F0502020204030204" pitchFamily="34" charset="0"/>
                <a:sym typeface="Calibri"/>
              </a:defRPr>
            </a:lvl1pPr>
            <a:lvl2pPr marL="914400" lvl="1" indent="-330200" algn="l">
              <a:lnSpc>
                <a:spcPct val="100000"/>
              </a:lnSpc>
              <a:spcBef>
                <a:spcPts val="300"/>
              </a:spcBef>
              <a:spcAft>
                <a:spcPts val="0"/>
              </a:spcAft>
              <a:buSzPts val="1600"/>
              <a:buFont typeface="Arial"/>
              <a:buChar char="•"/>
              <a:defRPr sz="1600">
                <a:solidFill>
                  <a:schemeClr val="dk1"/>
                </a:solidFill>
              </a:defRPr>
            </a:lvl2pPr>
            <a:lvl3pPr marL="1371600" lvl="2" indent="-330200" algn="l">
              <a:lnSpc>
                <a:spcPct val="100000"/>
              </a:lnSpc>
              <a:spcBef>
                <a:spcPts val="300"/>
              </a:spcBef>
              <a:spcAft>
                <a:spcPts val="0"/>
              </a:spcAft>
              <a:buSzPts val="1600"/>
              <a:buFont typeface="Arial"/>
              <a:buChar char="•"/>
              <a:defRPr sz="1600">
                <a:solidFill>
                  <a:schemeClr val="dk1"/>
                </a:solidFill>
              </a:defRPr>
            </a:lvl3pPr>
            <a:lvl4pPr marL="1828800" lvl="3" indent="-330200" algn="l">
              <a:lnSpc>
                <a:spcPct val="100000"/>
              </a:lnSpc>
              <a:spcBef>
                <a:spcPts val="300"/>
              </a:spcBef>
              <a:spcAft>
                <a:spcPts val="0"/>
              </a:spcAft>
              <a:buSzPts val="1600"/>
              <a:buFont typeface="Arial"/>
              <a:buChar char="•"/>
              <a:defRPr sz="1600">
                <a:solidFill>
                  <a:schemeClr val="dk1"/>
                </a:solidFill>
              </a:defRPr>
            </a:lvl4pPr>
            <a:lvl5pPr marL="2286000" lvl="4" indent="-330200" algn="l">
              <a:lnSpc>
                <a:spcPct val="100000"/>
              </a:lnSpc>
              <a:spcBef>
                <a:spcPts val="300"/>
              </a:spcBef>
              <a:spcAft>
                <a:spcPts val="0"/>
              </a:spcAft>
              <a:buSzPts val="1600"/>
              <a:buFont typeface="Arial"/>
              <a:buChar char="•"/>
              <a:defRPr sz="1600">
                <a:solidFill>
                  <a:schemeClr val="dk1"/>
                </a:solidFill>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Text goes here </a:t>
            </a:r>
            <a:endParaRPr dirty="0"/>
          </a:p>
        </p:txBody>
      </p:sp>
      <p:sp>
        <p:nvSpPr>
          <p:cNvPr id="21" name="TextBox 20">
            <a:extLst>
              <a:ext uri="{FF2B5EF4-FFF2-40B4-BE49-F238E27FC236}">
                <a16:creationId xmlns:a16="http://schemas.microsoft.com/office/drawing/2014/main" id="{614DBF3F-CF8A-DB4E-BE60-878A256258F2}"/>
              </a:ext>
            </a:extLst>
          </p:cNvPr>
          <p:cNvSpPr txBox="1"/>
          <p:nvPr userDrawn="1"/>
        </p:nvSpPr>
        <p:spPr>
          <a:xfrm>
            <a:off x="463636" y="1376683"/>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3C5950F8-174C-DC44-849A-7BE37939B04F}"/>
              </a:ext>
            </a:extLst>
          </p:cNvPr>
          <p:cNvSpPr txBox="1"/>
          <p:nvPr userDrawn="1"/>
        </p:nvSpPr>
        <p:spPr>
          <a:xfrm>
            <a:off x="463636" y="2370847"/>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976D46FF-6FE7-D94B-86B4-A15A345CE11C}"/>
              </a:ext>
            </a:extLst>
          </p:cNvPr>
          <p:cNvSpPr txBox="1"/>
          <p:nvPr userDrawn="1"/>
        </p:nvSpPr>
        <p:spPr>
          <a:xfrm>
            <a:off x="471209" y="3365011"/>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A1B180E1-5FBC-5D42-83C2-0EF140C83E9D}"/>
              </a:ext>
            </a:extLst>
          </p:cNvPr>
          <p:cNvSpPr txBox="1"/>
          <p:nvPr userDrawn="1"/>
        </p:nvSpPr>
        <p:spPr>
          <a:xfrm>
            <a:off x="463636" y="4359175"/>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5" name="TextBox 24">
            <a:extLst>
              <a:ext uri="{FF2B5EF4-FFF2-40B4-BE49-F238E27FC236}">
                <a16:creationId xmlns:a16="http://schemas.microsoft.com/office/drawing/2014/main" id="{631175A6-286C-A442-A9DC-1AF075CF3275}"/>
              </a:ext>
            </a:extLst>
          </p:cNvPr>
          <p:cNvSpPr txBox="1"/>
          <p:nvPr userDrawn="1"/>
        </p:nvSpPr>
        <p:spPr>
          <a:xfrm>
            <a:off x="463636" y="5353338"/>
            <a:ext cx="463588" cy="646331"/>
          </a:xfrm>
          <a:prstGeom prst="rect">
            <a:avLst/>
          </a:prstGeom>
          <a:noFill/>
        </p:spPr>
        <p:txBody>
          <a:bodyPr wrap="none" rtlCol="0">
            <a:spAutoFit/>
          </a:bodyPr>
          <a:lstStyle/>
          <a:p>
            <a:r>
              <a:rPr lang="en-US" sz="3600" dirty="0">
                <a:solidFill>
                  <a:srgbClr val="002060"/>
                </a:solidFill>
                <a:latin typeface="Calibri" panose="020F0502020204030204" pitchFamily="34" charset="0"/>
                <a:cs typeface="Calibri" panose="020F0502020204030204" pitchFamily="34" charset="0"/>
              </a:rPr>
              <a:t>●</a:t>
            </a:r>
          </a:p>
        </p:txBody>
      </p:sp>
      <p:sp>
        <p:nvSpPr>
          <p:cNvPr id="26" name="Title 1">
            <a:extLst>
              <a:ext uri="{FF2B5EF4-FFF2-40B4-BE49-F238E27FC236}">
                <a16:creationId xmlns:a16="http://schemas.microsoft.com/office/drawing/2014/main" id="{99DB6275-5DF2-C746-96A5-9B28405FF303}"/>
              </a:ext>
            </a:extLst>
          </p:cNvPr>
          <p:cNvSpPr txBox="1">
            <a:spLocks/>
          </p:cNvSpPr>
          <p:nvPr userDrawn="1"/>
        </p:nvSpPr>
        <p:spPr>
          <a:xfrm>
            <a:off x="537217" y="446562"/>
            <a:ext cx="13133540" cy="583230"/>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A0029"/>
              </a:buClr>
              <a:buSzPts val="3600"/>
              <a:buFont typeface="Calibri"/>
              <a:buNone/>
              <a:defRPr sz="3600" b="1" i="0" u="none" strike="noStrike" cap="none">
                <a:solidFill>
                  <a:schemeClr val="accent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solidFill>
                  <a:schemeClr val="accent6"/>
                </a:solidFill>
              </a:rPr>
              <a:t>Agenda</a:t>
            </a:r>
          </a:p>
        </p:txBody>
      </p:sp>
    </p:spTree>
    <p:extLst>
      <p:ext uri="{BB962C8B-B14F-4D97-AF65-F5344CB8AC3E}">
        <p14:creationId xmlns:p14="http://schemas.microsoft.com/office/powerpoint/2010/main" val="327431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918E-97DF-F847-B07F-1C577123BB6A}"/>
              </a:ext>
            </a:extLst>
          </p:cNvPr>
          <p:cNvSpPr>
            <a:spLocks noGrp="1"/>
          </p:cNvSpPr>
          <p:nvPr>
            <p:ph type="title"/>
          </p:nvPr>
        </p:nvSpPr>
        <p:spPr>
          <a:xfrm>
            <a:off x="566399" y="438174"/>
            <a:ext cx="13133541" cy="583230"/>
          </a:xfrm>
        </p:spPr>
        <p:txBody>
          <a:bodyPr anchor="t"/>
          <a:lstStyle>
            <a:lvl1pPr>
              <a:defRPr>
                <a:solidFill>
                  <a:schemeClr val="accent6"/>
                </a:solidFill>
              </a:defRPr>
            </a:lvl1pPr>
          </a:lstStyle>
          <a:p>
            <a:r>
              <a:rPr lang="en-US" dirty="0"/>
              <a:t>Click to edit Master title style</a:t>
            </a:r>
          </a:p>
        </p:txBody>
      </p:sp>
      <p:pic>
        <p:nvPicPr>
          <p:cNvPr id="6" name="Google Shape;107;p86">
            <a:extLst>
              <a:ext uri="{FF2B5EF4-FFF2-40B4-BE49-F238E27FC236}">
                <a16:creationId xmlns:a16="http://schemas.microsoft.com/office/drawing/2014/main" id="{BA2A99A1-6A89-F149-B6B1-4D1691380DB2}"/>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2472563" y="7650946"/>
            <a:ext cx="1833902" cy="404723"/>
          </a:xfrm>
          <a:prstGeom prst="rect">
            <a:avLst/>
          </a:prstGeom>
          <a:noFill/>
          <a:ln>
            <a:noFill/>
          </a:ln>
        </p:spPr>
      </p:pic>
      <p:sp>
        <p:nvSpPr>
          <p:cNvPr id="8" name="Google Shape;141;p50">
            <a:extLst>
              <a:ext uri="{FF2B5EF4-FFF2-40B4-BE49-F238E27FC236}">
                <a16:creationId xmlns:a16="http://schemas.microsoft.com/office/drawing/2014/main" id="{13FB1372-E171-B14A-B872-9172DC850C60}"/>
              </a:ext>
            </a:extLst>
          </p:cNvPr>
          <p:cNvSpPr txBox="1">
            <a:spLocks noGrp="1"/>
          </p:cNvSpPr>
          <p:nvPr>
            <p:ph type="body" idx="1" hasCustomPrompt="1"/>
          </p:nvPr>
        </p:nvSpPr>
        <p:spPr>
          <a:xfrm>
            <a:off x="566399" y="885082"/>
            <a:ext cx="13133541" cy="521207"/>
          </a:xfrm>
          <a:prstGeom prst="rect">
            <a:avLst/>
          </a:prstGeom>
          <a:noFill/>
          <a:ln>
            <a:noFill/>
          </a:ln>
        </p:spPr>
        <p:txBody>
          <a:bodyPr spcFirstLastPara="1" wrap="square" lIns="0" tIns="12700" rIns="0" bIns="0" anchor="ctr" anchorCtr="0">
            <a:noAutofit/>
          </a:bodyPr>
          <a:lstStyle>
            <a:lvl1pPr marL="457200" lvl="0" indent="-228600" algn="l">
              <a:lnSpc>
                <a:spcPct val="90000"/>
              </a:lnSpc>
              <a:spcBef>
                <a:spcPts val="1600"/>
              </a:spcBef>
              <a:spcAft>
                <a:spcPts val="0"/>
              </a:spcAft>
              <a:buClr>
                <a:schemeClr val="dk1"/>
              </a:buClr>
              <a:buSzPts val="2400"/>
              <a:buNone/>
              <a:defRPr sz="2400" b="1">
                <a:solidFill>
                  <a:schemeClr val="accent3"/>
                </a:solidFill>
                <a:latin typeface="Calibri"/>
                <a:ea typeface="Calibri"/>
                <a:cs typeface="Calibri"/>
                <a:sym typeface="Calibri"/>
              </a:defRPr>
            </a:lvl1pPr>
            <a:lvl2pPr marL="914400" lvl="1"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2pPr>
            <a:lvl3pPr marL="1371600" lvl="2"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3pPr>
            <a:lvl4pPr marL="1828800" lvl="3"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4pPr>
            <a:lvl5pPr marL="2286000" lvl="4" indent="-228600" algn="l">
              <a:lnSpc>
                <a:spcPct val="90000"/>
              </a:lnSpc>
              <a:spcBef>
                <a:spcPts val="800"/>
              </a:spcBef>
              <a:spcAft>
                <a:spcPts val="0"/>
              </a:spcAft>
              <a:buSzPts val="2400"/>
              <a:buNone/>
              <a:defRPr sz="2400" b="1">
                <a:solidFill>
                  <a:schemeClr val="dk1"/>
                </a:solidFill>
                <a:latin typeface="Calibri"/>
                <a:ea typeface="Calibri"/>
                <a:cs typeface="Calibri"/>
                <a:sym typeface="Calibri"/>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r>
              <a:rPr lang="en-US" dirty="0"/>
              <a:t>Sub-Head (24pt)</a:t>
            </a:r>
            <a:endParaRPr dirty="0"/>
          </a:p>
        </p:txBody>
      </p:sp>
      <p:sp>
        <p:nvSpPr>
          <p:cNvPr id="12" name="Content Placeholder 11">
            <a:extLst>
              <a:ext uri="{FF2B5EF4-FFF2-40B4-BE49-F238E27FC236}">
                <a16:creationId xmlns:a16="http://schemas.microsoft.com/office/drawing/2014/main" id="{DE8C1280-6C47-ED4C-9AE7-12E564C345B6}"/>
              </a:ext>
            </a:extLst>
          </p:cNvPr>
          <p:cNvSpPr>
            <a:spLocks noGrp="1"/>
          </p:cNvSpPr>
          <p:nvPr>
            <p:ph sz="quarter" idx="10"/>
          </p:nvPr>
        </p:nvSpPr>
        <p:spPr>
          <a:xfrm>
            <a:off x="566738" y="1633538"/>
            <a:ext cx="13133387" cy="4562475"/>
          </a:xfrm>
        </p:spPr>
        <p:txBody>
          <a:bodyPr/>
          <a:lstStyle>
            <a:lvl1pPr marL="114300" indent="0">
              <a:buClr>
                <a:srgbClr val="002060"/>
              </a:buClr>
              <a:buSzPct val="100000"/>
              <a:buFont typeface="Arial" panose="020B0604020202020204" pitchFamily="34" charset="0"/>
              <a:buNone/>
              <a:defRPr sz="2400">
                <a:solidFill>
                  <a:schemeClr val="accent6"/>
                </a:solidFill>
              </a:defRPr>
            </a:lvl1pPr>
            <a:lvl2pPr>
              <a:buClr>
                <a:srgbClr val="002060"/>
              </a:buClr>
              <a:defRPr>
                <a:solidFill>
                  <a:schemeClr val="accent6"/>
                </a:solidFill>
              </a:defRPr>
            </a:lvl2pPr>
            <a:lvl3pPr>
              <a:buClr>
                <a:srgbClr val="002060"/>
              </a:buClr>
              <a:defRPr sz="1600">
                <a:solidFill>
                  <a:schemeClr val="accent6"/>
                </a:solidFill>
              </a:defRPr>
            </a:lvl3pPr>
            <a:lvl4pPr>
              <a:buClr>
                <a:srgbClr val="002060"/>
              </a:buClr>
              <a:defRPr sz="1400">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307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p:nvPr/>
        </p:nvSpPr>
        <p:spPr>
          <a:xfrm>
            <a:off x="367745" y="7664450"/>
            <a:ext cx="8263255" cy="1410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A7A9AC"/>
                </a:solidFill>
                <a:latin typeface="Calibri"/>
                <a:ea typeface="Calibri"/>
                <a:cs typeface="Calibri"/>
                <a:sym typeface="Calibri"/>
              </a:rPr>
              <a:t>© 2021 Vyaire. Vyaire and the Vyaire logo are trademarks or registered trademarks of Vyaire Medical, Inc., or one of its affiliates.</a:t>
            </a:r>
            <a:endParaRPr dirty="0"/>
          </a:p>
        </p:txBody>
      </p:sp>
      <p:sp>
        <p:nvSpPr>
          <p:cNvPr id="7" name="Google Shape;7;p28"/>
          <p:cNvSpPr txBox="1">
            <a:spLocks noGrp="1"/>
          </p:cNvSpPr>
          <p:nvPr>
            <p:ph type="body" idx="1"/>
          </p:nvPr>
        </p:nvSpPr>
        <p:spPr>
          <a:xfrm>
            <a:off x="896937" y="3751325"/>
            <a:ext cx="5274310" cy="2707640"/>
          </a:xfrm>
          <a:prstGeom prst="rect">
            <a:avLst/>
          </a:prstGeom>
          <a:noFill/>
          <a:ln>
            <a:noFill/>
          </a:ln>
        </p:spPr>
        <p:txBody>
          <a:bodyPr spcFirstLastPara="1" wrap="square" lIns="0" tIns="12700" rIns="0" bIns="0" anchor="t" anchorCtr="0">
            <a:noAutofit/>
          </a:bodyPr>
          <a:lstStyle>
            <a:lvl1pPr marL="457200" marR="0" lvl="0"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title"/>
          </p:nvPr>
        </p:nvSpPr>
        <p:spPr>
          <a:xfrm>
            <a:off x="566400" y="438174"/>
            <a:ext cx="7201534" cy="1122680"/>
          </a:xfrm>
          <a:prstGeom prst="rect">
            <a:avLst/>
          </a:prstGeom>
          <a:noFill/>
          <a:ln>
            <a:noFill/>
          </a:ln>
        </p:spPr>
        <p:txBody>
          <a:bodyPr spcFirstLastPara="1" wrap="square" lIns="0" tIns="12700" rIns="0" bIns="0" anchor="b" anchorCtr="0">
            <a:noAutofit/>
          </a:bodyPr>
          <a:lstStyle>
            <a:lvl1pPr marR="0" lvl="0" algn="l" rtl="0">
              <a:lnSpc>
                <a:spcPct val="90000"/>
              </a:lnSpc>
              <a:spcBef>
                <a:spcPts val="0"/>
              </a:spcBef>
              <a:spcAft>
                <a:spcPts val="0"/>
              </a:spcAft>
              <a:buClr>
                <a:srgbClr val="EA0029"/>
              </a:buClr>
              <a:buSzPts val="3600"/>
              <a:buFont typeface="Calibri"/>
              <a:buNone/>
              <a:defRPr sz="3600" b="1" i="0" u="none" strike="noStrike" cap="none">
                <a:solidFill>
                  <a:srgbClr val="EA002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91" r:id="rId1"/>
    <p:sldLayoutId id="2147483709" r:id="rId2"/>
    <p:sldLayoutId id="2147483692" r:id="rId3"/>
    <p:sldLayoutId id="2147483693" r:id="rId4"/>
    <p:sldLayoutId id="2147483695" r:id="rId5"/>
    <p:sldLayoutId id="2147483711" r:id="rId6"/>
    <p:sldLayoutId id="2147483688" r:id="rId7"/>
    <p:sldLayoutId id="2147483682" r:id="rId8"/>
    <p:sldLayoutId id="2147483684" r:id="rId9"/>
    <p:sldLayoutId id="2147483701" r:id="rId10"/>
    <p:sldLayoutId id="2147483696" r:id="rId11"/>
    <p:sldLayoutId id="2147483707" r:id="rId12"/>
    <p:sldLayoutId id="2147483710" r:id="rId13"/>
    <p:sldLayoutId id="2147483697" r:id="rId14"/>
    <p:sldLayoutId id="2147483683" r:id="rId15"/>
    <p:sldLayoutId id="2147483708" r:id="rId16"/>
    <p:sldLayoutId id="2147483706" r:id="rId17"/>
    <p:sldLayoutId id="2147483698" r:id="rId18"/>
    <p:sldLayoutId id="2147483685" r:id="rId19"/>
    <p:sldLayoutId id="2147483699" r:id="rId20"/>
    <p:sldLayoutId id="2147483700" r:id="rId21"/>
    <p:sldLayoutId id="2147483702" r:id="rId22"/>
    <p:sldLayoutId id="2147483703" r:id="rId23"/>
    <p:sldLayoutId id="2147483704" r:id="rId24"/>
    <p:sldLayoutId id="2147483705" r:id="rId25"/>
    <p:sldLayoutId id="2147483712" r:id="rId26"/>
    <p:sldLayoutId id="2147483713" r:id="rId27"/>
    <p:sldLayoutId id="2147483714" r:id="rId28"/>
    <p:sldLayoutId id="2147483715"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video" Target="../media/media6.wmv"/><Relationship Id="rId13" Type="http://schemas.openxmlformats.org/officeDocument/2006/relationships/image" Target="../media/image35.png"/><Relationship Id="rId3" Type="http://schemas.microsoft.com/office/2007/relationships/media" Target="../media/media4.wmv"/><Relationship Id="rId7" Type="http://schemas.microsoft.com/office/2007/relationships/media" Target="../media/media6.wmv"/><Relationship Id="rId12" Type="http://schemas.openxmlformats.org/officeDocument/2006/relationships/image" Target="../media/image34.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video" Target="../media/media5.wmv"/><Relationship Id="rId11" Type="http://schemas.openxmlformats.org/officeDocument/2006/relationships/image" Target="../media/image33.png"/><Relationship Id="rId5" Type="http://schemas.microsoft.com/office/2007/relationships/media" Target="../media/media5.wmv"/><Relationship Id="rId10" Type="http://schemas.openxmlformats.org/officeDocument/2006/relationships/notesSlide" Target="../notesSlides/notesSlide12.xml"/><Relationship Id="rId4" Type="http://schemas.openxmlformats.org/officeDocument/2006/relationships/video" Target="../media/media4.wmv"/><Relationship Id="rId9" Type="http://schemas.openxmlformats.org/officeDocument/2006/relationships/slideLayout" Target="../slideLayouts/slideLayout9.xml"/><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diagramColors" Target="../diagrams/colors2.xml"/><Relationship Id="rId11" Type="http://schemas.openxmlformats.org/officeDocument/2006/relationships/image" Target="../media/image70.png"/><Relationship Id="rId5" Type="http://schemas.openxmlformats.org/officeDocument/2006/relationships/diagramQuickStyle" Target="../diagrams/quickStyle2.xml"/><Relationship Id="rId10" Type="http://schemas.openxmlformats.org/officeDocument/2006/relationships/image" Target="../media/image69.jpg"/><Relationship Id="rId4" Type="http://schemas.openxmlformats.org/officeDocument/2006/relationships/diagramLayout" Target="../diagrams/layout2.xml"/><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7.jpg"/><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1.jp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7.jf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663E-996E-FD4A-A9E7-EC8F345D0664}"/>
              </a:ext>
            </a:extLst>
          </p:cNvPr>
          <p:cNvSpPr>
            <a:spLocks noGrp="1"/>
          </p:cNvSpPr>
          <p:nvPr>
            <p:ph type="ctrTitle"/>
          </p:nvPr>
        </p:nvSpPr>
        <p:spPr>
          <a:xfrm>
            <a:off x="882650" y="2613755"/>
            <a:ext cx="11576050" cy="2128520"/>
          </a:xfrm>
        </p:spPr>
        <p:txBody>
          <a:bodyPr/>
          <a:lstStyle/>
          <a:p>
            <a:r>
              <a:rPr lang="en-US" dirty="0"/>
              <a:t>Sedation &amp; Respiratory</a:t>
            </a:r>
            <a:br>
              <a:rPr lang="en-US" dirty="0"/>
            </a:br>
            <a:r>
              <a:rPr lang="en-US" dirty="0"/>
              <a:t>Compromise Overview</a:t>
            </a:r>
          </a:p>
        </p:txBody>
      </p:sp>
    </p:spTree>
    <p:extLst>
      <p:ext uri="{BB962C8B-B14F-4D97-AF65-F5344CB8AC3E}">
        <p14:creationId xmlns:p14="http://schemas.microsoft.com/office/powerpoint/2010/main" val="72865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E5E6-A444-4617-8D9A-99FC5E4134F8}"/>
              </a:ext>
            </a:extLst>
          </p:cNvPr>
          <p:cNvSpPr>
            <a:spLocks noGrp="1"/>
          </p:cNvSpPr>
          <p:nvPr>
            <p:ph type="title"/>
          </p:nvPr>
        </p:nvSpPr>
        <p:spPr/>
        <p:txBody>
          <a:bodyPr/>
          <a:lstStyle/>
          <a:p>
            <a:r>
              <a:rPr lang="de-DE" dirty="0"/>
              <a:t>Respiratory Failure</a:t>
            </a:r>
          </a:p>
        </p:txBody>
      </p:sp>
      <p:sp>
        <p:nvSpPr>
          <p:cNvPr id="3" name="Text Placeholder 2">
            <a:extLst>
              <a:ext uri="{FF2B5EF4-FFF2-40B4-BE49-F238E27FC236}">
                <a16:creationId xmlns:a16="http://schemas.microsoft.com/office/drawing/2014/main" id="{93AC0F81-3CBC-42C1-82E6-4FD032BBFA18}"/>
              </a:ext>
            </a:extLst>
          </p:cNvPr>
          <p:cNvSpPr>
            <a:spLocks noGrp="1"/>
          </p:cNvSpPr>
          <p:nvPr>
            <p:ph type="body" idx="1"/>
          </p:nvPr>
        </p:nvSpPr>
        <p:spPr/>
        <p:txBody>
          <a:bodyPr/>
          <a:lstStyle/>
          <a:p>
            <a:endParaRPr lang="de-DE"/>
          </a:p>
        </p:txBody>
      </p:sp>
      <p:graphicFrame>
        <p:nvGraphicFramePr>
          <p:cNvPr id="5" name="Table 5">
            <a:extLst>
              <a:ext uri="{FF2B5EF4-FFF2-40B4-BE49-F238E27FC236}">
                <a16:creationId xmlns:a16="http://schemas.microsoft.com/office/drawing/2014/main" id="{524F38BC-F907-4512-94AD-898D03DF14E5}"/>
              </a:ext>
            </a:extLst>
          </p:cNvPr>
          <p:cNvGraphicFramePr>
            <a:graphicFrameLocks noGrp="1"/>
          </p:cNvGraphicFramePr>
          <p:nvPr>
            <p:extLst>
              <p:ext uri="{D42A27DB-BD31-4B8C-83A1-F6EECF244321}">
                <p14:modId xmlns:p14="http://schemas.microsoft.com/office/powerpoint/2010/main" val="2385157835"/>
              </p:ext>
            </p:extLst>
          </p:nvPr>
        </p:nvGraphicFramePr>
        <p:xfrm>
          <a:off x="2438400" y="1402863"/>
          <a:ext cx="9753600" cy="585216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487791370"/>
                    </a:ext>
                  </a:extLst>
                </a:gridCol>
                <a:gridCol w="2438400">
                  <a:extLst>
                    <a:ext uri="{9D8B030D-6E8A-4147-A177-3AD203B41FA5}">
                      <a16:colId xmlns:a16="http://schemas.microsoft.com/office/drawing/2014/main" val="3937691883"/>
                    </a:ext>
                  </a:extLst>
                </a:gridCol>
                <a:gridCol w="2438400">
                  <a:extLst>
                    <a:ext uri="{9D8B030D-6E8A-4147-A177-3AD203B41FA5}">
                      <a16:colId xmlns:a16="http://schemas.microsoft.com/office/drawing/2014/main" val="2822571435"/>
                    </a:ext>
                  </a:extLst>
                </a:gridCol>
                <a:gridCol w="2438400">
                  <a:extLst>
                    <a:ext uri="{9D8B030D-6E8A-4147-A177-3AD203B41FA5}">
                      <a16:colId xmlns:a16="http://schemas.microsoft.com/office/drawing/2014/main" val="4009513690"/>
                    </a:ext>
                  </a:extLst>
                </a:gridCol>
              </a:tblGrid>
              <a:tr h="731520">
                <a:tc gridSpan="4">
                  <a:txBody>
                    <a:bodyPr/>
                    <a:lstStyle/>
                    <a:p>
                      <a:pPr algn="ctr"/>
                      <a:r>
                        <a:rPr lang="de-DE" b="1" dirty="0">
                          <a:solidFill>
                            <a:schemeClr val="bg1"/>
                          </a:solidFill>
                          <a:latin typeface="Calibri" panose="020F0502020204030204" pitchFamily="34" charset="0"/>
                          <a:cs typeface="Calibri" panose="020F0502020204030204" pitchFamily="34" charset="0"/>
                        </a:rPr>
                        <a:t>Respiratory Failure</a:t>
                      </a:r>
                    </a:p>
                  </a:txBody>
                  <a:tcPr anchor="ctr">
                    <a:solidFill>
                      <a:srgbClr val="130F32"/>
                    </a:solidFill>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153172"/>
                  </a:ext>
                </a:extLst>
              </a:tr>
              <a:tr h="731520">
                <a:tc gridSpan="2">
                  <a:txBody>
                    <a:bodyPr/>
                    <a:lstStyle/>
                    <a:p>
                      <a:pPr algn="ctr"/>
                      <a:r>
                        <a:rPr lang="de-DE" b="1" dirty="0">
                          <a:latin typeface="Calibri" panose="020F0502020204030204" pitchFamily="34" charset="0"/>
                          <a:cs typeface="Calibri" panose="020F0502020204030204" pitchFamily="34" charset="0"/>
                        </a:rPr>
                        <a:t>Type I Lung tissue</a:t>
                      </a:r>
                    </a:p>
                  </a:txBody>
                  <a:tcPr anchor="ctr"/>
                </a:tc>
                <a:tc hMerge="1">
                  <a:txBody>
                    <a:bodyPr/>
                    <a:lstStyle/>
                    <a:p>
                      <a:endParaRPr lang="de-DE" dirty="0">
                        <a:latin typeface="Calibri" panose="020F0502020204030204" pitchFamily="34" charset="0"/>
                        <a:cs typeface="Calibri" panose="020F0502020204030204" pitchFamily="34" charset="0"/>
                      </a:endParaRPr>
                    </a:p>
                  </a:txBody>
                  <a:tcPr/>
                </a:tc>
                <a:tc gridSpan="2">
                  <a:txBody>
                    <a:bodyPr/>
                    <a:lstStyle/>
                    <a:p>
                      <a:pPr algn="ctr"/>
                      <a:r>
                        <a:rPr lang="de-DE" b="1" dirty="0">
                          <a:latin typeface="Calibri" panose="020F0502020204030204" pitchFamily="34" charset="0"/>
                          <a:cs typeface="Calibri" panose="020F0502020204030204" pitchFamily="34" charset="0"/>
                        </a:rPr>
                        <a:t>Type II Respiratory pump</a:t>
                      </a:r>
                    </a:p>
                  </a:txBody>
                  <a:tcPr anchor="ctr"/>
                </a:tc>
                <a:tc hMerge="1">
                  <a:txBody>
                    <a:bodyPr/>
                    <a:lstStyle/>
                    <a:p>
                      <a:endParaRPr lang="de-DE"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28867868"/>
                  </a:ext>
                </a:extLst>
              </a:tr>
              <a:tr h="731520">
                <a:tc gridSpan="2">
                  <a:txBody>
                    <a:bodyPr/>
                    <a:lstStyle/>
                    <a:p>
                      <a:r>
                        <a:rPr lang="de-DE" b="1" dirty="0">
                          <a:latin typeface="Calibri" panose="020F0502020204030204" pitchFamily="34" charset="0"/>
                          <a:cs typeface="Calibri" panose="020F0502020204030204" pitchFamily="34" charset="0"/>
                        </a:rPr>
                        <a:t>Arterial Hypoxemia</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PaO2 &lt; 70mmHg</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PaCO2 normal or &lt;35 mmHg</a:t>
                      </a:r>
                    </a:p>
                  </a:txBody>
                  <a:tcPr/>
                </a:tc>
                <a:tc hMerge="1">
                  <a:txBody>
                    <a:bodyPr/>
                    <a:lstStyle/>
                    <a:p>
                      <a:endParaRPr lang="de-DE" dirty="0">
                        <a:latin typeface="Calibri" panose="020F0502020204030204" pitchFamily="34" charset="0"/>
                        <a:cs typeface="Calibri" panose="020F0502020204030204" pitchFamily="34" charset="0"/>
                      </a:endParaRPr>
                    </a:p>
                  </a:txBody>
                  <a:tcPr/>
                </a:tc>
                <a:tc gridSpan="2">
                  <a:txBody>
                    <a:bodyPr/>
                    <a:lstStyle/>
                    <a:p>
                      <a:r>
                        <a:rPr lang="de-DE" b="1" dirty="0">
                          <a:latin typeface="Calibri" panose="020F0502020204030204" pitchFamily="34" charset="0"/>
                          <a:cs typeface="Calibri" panose="020F0502020204030204" pitchFamily="34" charset="0"/>
                        </a:rPr>
                        <a:t>Hypercapnia</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PaCO</a:t>
                      </a:r>
                      <a:r>
                        <a:rPr lang="de-DE" baseline="-25000" dirty="0">
                          <a:latin typeface="Calibri" panose="020F0502020204030204" pitchFamily="34" charset="0"/>
                          <a:cs typeface="Calibri" panose="020F0502020204030204" pitchFamily="34" charset="0"/>
                        </a:rPr>
                        <a:t>2</a:t>
                      </a:r>
                      <a:r>
                        <a:rPr lang="de-DE" baseline="0" dirty="0">
                          <a:latin typeface="Calibri" panose="020F0502020204030204" pitchFamily="34" charset="0"/>
                          <a:cs typeface="Calibri" panose="020F0502020204030204" pitchFamily="34" charset="0"/>
                        </a:rPr>
                        <a:t> &gt; 45 mmHg</a:t>
                      </a:r>
                      <a:endParaRPr lang="de-DE" baseline="-25000" dirty="0">
                        <a:latin typeface="Calibri" panose="020F0502020204030204" pitchFamily="34" charset="0"/>
                        <a:cs typeface="Calibri" panose="020F0502020204030204" pitchFamily="34" charset="0"/>
                      </a:endParaRPr>
                    </a:p>
                  </a:txBody>
                  <a:tcPr/>
                </a:tc>
                <a:tc hMerge="1">
                  <a:txBody>
                    <a:bodyPr/>
                    <a:lstStyle/>
                    <a:p>
                      <a:endParaRPr lang="de-DE"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0688955"/>
                  </a:ext>
                </a:extLst>
              </a:tr>
              <a:tr h="731520">
                <a:tc>
                  <a:txBody>
                    <a:bodyPr/>
                    <a:lstStyle/>
                    <a:p>
                      <a:r>
                        <a:rPr lang="de-DE" b="1" dirty="0">
                          <a:latin typeface="Calibri" panose="020F0502020204030204" pitchFamily="34" charset="0"/>
                          <a:cs typeface="Calibri" panose="020F0502020204030204" pitchFamily="34" charset="0"/>
                        </a:rPr>
                        <a:t>Alveolar Hypotension</a:t>
                      </a:r>
                    </a:p>
                  </a:txBody>
                  <a:tcPr anchor="ctr"/>
                </a:tc>
                <a:tc>
                  <a:txBody>
                    <a:bodyPr/>
                    <a:lstStyle/>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Pneumonia</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ARDS</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Lung edema</a:t>
                      </a:r>
                    </a:p>
                  </a:txBody>
                  <a:tcPr anchor="ctr"/>
                </a:tc>
                <a:tc>
                  <a:txBody>
                    <a:bodyPr/>
                    <a:lstStyle/>
                    <a:p>
                      <a:r>
                        <a:rPr lang="de-DE" b="1" dirty="0">
                          <a:latin typeface="Calibri" panose="020F0502020204030204" pitchFamily="34" charset="0"/>
                          <a:cs typeface="Calibri" panose="020F0502020204030204" pitchFamily="34" charset="0"/>
                        </a:rPr>
                        <a:t>Central</a:t>
                      </a:r>
                    </a:p>
                  </a:txBody>
                  <a:tcPr anchor="ctr"/>
                </a:tc>
                <a:tc>
                  <a:txBody>
                    <a:bodyPr/>
                    <a:lstStyle/>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Intra-cerebral bleeding</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Coma</a:t>
                      </a:r>
                    </a:p>
                  </a:txBody>
                  <a:tcPr anchor="ctr"/>
                </a:tc>
                <a:extLst>
                  <a:ext uri="{0D108BD9-81ED-4DB2-BD59-A6C34878D82A}">
                    <a16:rowId xmlns:a16="http://schemas.microsoft.com/office/drawing/2014/main" val="599012874"/>
                  </a:ext>
                </a:extLst>
              </a:tr>
              <a:tr h="731520">
                <a:tc>
                  <a:txBody>
                    <a:bodyPr/>
                    <a:lstStyle/>
                    <a:p>
                      <a:r>
                        <a:rPr lang="de-DE" b="1" dirty="0">
                          <a:latin typeface="Calibri" panose="020F0502020204030204" pitchFamily="34" charset="0"/>
                          <a:cs typeface="Calibri" panose="020F0502020204030204" pitchFamily="34" charset="0"/>
                        </a:rPr>
                        <a:t>Distribution/ Diffusion</a:t>
                      </a:r>
                    </a:p>
                  </a:txBody>
                  <a:tcPr anchor="ctr"/>
                </a:tc>
                <a:tc>
                  <a:txBody>
                    <a:bodyPr/>
                    <a:lstStyle/>
                    <a:p>
                      <a:r>
                        <a:rPr lang="de-DE" dirty="0">
                          <a:latin typeface="Calibri" panose="020F0502020204030204" pitchFamily="34" charset="0"/>
                          <a:cs typeface="Calibri" panose="020F0502020204030204" pitchFamily="34" charset="0"/>
                        </a:rPr>
                        <a:t>Lung fibrosis</a:t>
                      </a:r>
                    </a:p>
                  </a:txBody>
                  <a:tcPr anchor="ctr"/>
                </a:tc>
                <a:tc>
                  <a:txBody>
                    <a:bodyPr/>
                    <a:lstStyle/>
                    <a:p>
                      <a:r>
                        <a:rPr lang="de-DE" b="1" dirty="0">
                          <a:latin typeface="Calibri" panose="020F0502020204030204" pitchFamily="34" charset="0"/>
                          <a:cs typeface="Calibri" panose="020F0502020204030204" pitchFamily="34" charset="0"/>
                        </a:rPr>
                        <a:t>Neuro muscular</a:t>
                      </a:r>
                    </a:p>
                  </a:txBody>
                  <a:tcPr anchor="ctr"/>
                </a:tc>
                <a:tc>
                  <a:txBody>
                    <a:bodyPr/>
                    <a:lstStyle/>
                    <a:p>
                      <a:r>
                        <a:rPr lang="de-DE" dirty="0">
                          <a:latin typeface="Calibri" panose="020F0502020204030204" pitchFamily="34" charset="0"/>
                          <a:cs typeface="Calibri" panose="020F0502020204030204" pitchFamily="34" charset="0"/>
                        </a:rPr>
                        <a:t>Muscle dystrophie</a:t>
                      </a:r>
                    </a:p>
                  </a:txBody>
                  <a:tcPr anchor="ctr"/>
                </a:tc>
                <a:extLst>
                  <a:ext uri="{0D108BD9-81ED-4DB2-BD59-A6C34878D82A}">
                    <a16:rowId xmlns:a16="http://schemas.microsoft.com/office/drawing/2014/main" val="652576693"/>
                  </a:ext>
                </a:extLst>
              </a:tr>
              <a:tr h="731520">
                <a:tc>
                  <a:txBody>
                    <a:bodyPr/>
                    <a:lstStyle/>
                    <a:p>
                      <a:r>
                        <a:rPr lang="de-DE" b="1" dirty="0">
                          <a:latin typeface="Calibri" panose="020F0502020204030204" pitchFamily="34" charset="0"/>
                          <a:cs typeface="Calibri" panose="020F0502020204030204" pitchFamily="34" charset="0"/>
                        </a:rPr>
                        <a:t>Perfusion</a:t>
                      </a:r>
                    </a:p>
                  </a:txBody>
                  <a:tcPr anchor="ctr"/>
                </a:tc>
                <a:tc>
                  <a:txBody>
                    <a:bodyPr/>
                    <a:lstStyle/>
                    <a:p>
                      <a:r>
                        <a:rPr lang="de-DE" dirty="0">
                          <a:latin typeface="Calibri" panose="020F0502020204030204" pitchFamily="34" charset="0"/>
                          <a:cs typeface="Calibri" panose="020F0502020204030204" pitchFamily="34" charset="0"/>
                        </a:rPr>
                        <a:t>Lung embolism</a:t>
                      </a:r>
                    </a:p>
                  </a:txBody>
                  <a:tcPr anchor="ctr"/>
                </a:tc>
                <a:tc>
                  <a:txBody>
                    <a:bodyPr/>
                    <a:lstStyle/>
                    <a:p>
                      <a:r>
                        <a:rPr lang="de-DE" b="1" dirty="0">
                          <a:latin typeface="Calibri" panose="020F0502020204030204" pitchFamily="34" charset="0"/>
                          <a:cs typeface="Calibri" panose="020F0502020204030204" pitchFamily="34" charset="0"/>
                        </a:rPr>
                        <a:t>Obstruction</a:t>
                      </a:r>
                    </a:p>
                  </a:txBody>
                  <a:tcPr anchor="ctr"/>
                </a:tc>
                <a:tc>
                  <a:txBody>
                    <a:bodyPr/>
                    <a:lstStyle/>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COPD</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Asthma</a:t>
                      </a:r>
                    </a:p>
                  </a:txBody>
                  <a:tcPr anchor="ctr"/>
                </a:tc>
                <a:extLst>
                  <a:ext uri="{0D108BD9-81ED-4DB2-BD59-A6C34878D82A}">
                    <a16:rowId xmlns:a16="http://schemas.microsoft.com/office/drawing/2014/main" val="2336619297"/>
                  </a:ext>
                </a:extLst>
              </a:tr>
              <a:tr h="731520">
                <a:tc>
                  <a:txBody>
                    <a:bodyPr/>
                    <a:lstStyle/>
                    <a:p>
                      <a:endParaRPr lang="de-DE" dirty="0">
                        <a:latin typeface="Calibri" panose="020F0502020204030204" pitchFamily="34" charset="0"/>
                        <a:cs typeface="Calibri" panose="020F0502020204030204" pitchFamily="34" charset="0"/>
                      </a:endParaRPr>
                    </a:p>
                  </a:txBody>
                  <a:tcPr anchor="ctr"/>
                </a:tc>
                <a:tc>
                  <a:txBody>
                    <a:bodyPr/>
                    <a:lstStyle/>
                    <a:p>
                      <a:endParaRPr lang="de-DE" dirty="0">
                        <a:latin typeface="Calibri" panose="020F0502020204030204" pitchFamily="34" charset="0"/>
                        <a:cs typeface="Calibri" panose="020F0502020204030204" pitchFamily="34" charset="0"/>
                      </a:endParaRPr>
                    </a:p>
                  </a:txBody>
                  <a:tcPr anchor="ctr"/>
                </a:tc>
                <a:tc>
                  <a:txBody>
                    <a:bodyPr/>
                    <a:lstStyle/>
                    <a:p>
                      <a:r>
                        <a:rPr lang="de-DE" b="1" dirty="0">
                          <a:latin typeface="Calibri" panose="020F0502020204030204" pitchFamily="34" charset="0"/>
                          <a:cs typeface="Calibri" panose="020F0502020204030204" pitchFamily="34" charset="0"/>
                        </a:rPr>
                        <a:t>Restriction</a:t>
                      </a:r>
                    </a:p>
                  </a:txBody>
                  <a:tcPr anchor="ctr"/>
                </a:tc>
                <a:tc>
                  <a:txBody>
                    <a:bodyPr/>
                    <a:lstStyle/>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Lung fibrosis</a:t>
                      </a:r>
                    </a:p>
                    <a:p>
                      <a:pPr marL="285750" indent="-285750">
                        <a:buFont typeface="Arial" panose="020B0604020202020204" pitchFamily="34" charset="0"/>
                        <a:buChar char="•"/>
                      </a:pPr>
                      <a:r>
                        <a:rPr lang="de-DE" dirty="0">
                          <a:latin typeface="Calibri" panose="020F0502020204030204" pitchFamily="34" charset="0"/>
                          <a:cs typeface="Calibri" panose="020F0502020204030204" pitchFamily="34" charset="0"/>
                        </a:rPr>
                        <a:t>Pneumo-thorax</a:t>
                      </a:r>
                    </a:p>
                  </a:txBody>
                  <a:tcPr anchor="ctr"/>
                </a:tc>
                <a:extLst>
                  <a:ext uri="{0D108BD9-81ED-4DB2-BD59-A6C34878D82A}">
                    <a16:rowId xmlns:a16="http://schemas.microsoft.com/office/drawing/2014/main" val="2540397825"/>
                  </a:ext>
                </a:extLst>
              </a:tr>
              <a:tr h="731520">
                <a:tc gridSpan="4">
                  <a:txBody>
                    <a:bodyPr/>
                    <a:lstStyle/>
                    <a:p>
                      <a:pPr algn="ctr"/>
                      <a:r>
                        <a:rPr lang="de-DE" b="1" dirty="0">
                          <a:latin typeface="Calibri" panose="020F0502020204030204" pitchFamily="34" charset="0"/>
                          <a:cs typeface="Calibri" panose="020F0502020204030204" pitchFamily="34" charset="0"/>
                        </a:rPr>
                        <a:t>Type III Combined Disorder</a:t>
                      </a:r>
                    </a:p>
                  </a:txBody>
                  <a:tcPr anchor="ctr"/>
                </a:tc>
                <a:tc hMerge="1">
                  <a:txBody>
                    <a:bodyPr/>
                    <a:lstStyle/>
                    <a:p>
                      <a:endParaRPr lang="de-DE" dirty="0">
                        <a:latin typeface="Calibri" panose="020F0502020204030204" pitchFamily="34" charset="0"/>
                        <a:cs typeface="Calibri" panose="020F0502020204030204" pitchFamily="34" charset="0"/>
                      </a:endParaRPr>
                    </a:p>
                  </a:txBody>
                  <a:tcPr/>
                </a:tc>
                <a:tc hMerge="1">
                  <a:txBody>
                    <a:bodyPr/>
                    <a:lstStyle/>
                    <a:p>
                      <a:endParaRPr lang="de-DE" dirty="0">
                        <a:latin typeface="Calibri" panose="020F0502020204030204" pitchFamily="34" charset="0"/>
                        <a:cs typeface="Calibri" panose="020F0502020204030204" pitchFamily="34" charset="0"/>
                      </a:endParaRPr>
                    </a:p>
                  </a:txBody>
                  <a:tcPr/>
                </a:tc>
                <a:tc hMerge="1">
                  <a:txBody>
                    <a:bodyPr/>
                    <a:lstStyle/>
                    <a:p>
                      <a:endParaRPr lang="de-DE"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74240816"/>
                  </a:ext>
                </a:extLst>
              </a:tr>
            </a:tbl>
          </a:graphicData>
        </a:graphic>
      </p:graphicFrame>
    </p:spTree>
    <p:extLst>
      <p:ext uri="{BB962C8B-B14F-4D97-AF65-F5344CB8AC3E}">
        <p14:creationId xmlns:p14="http://schemas.microsoft.com/office/powerpoint/2010/main" val="336732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6809-B724-40B4-BC94-3EDAFCB90748}"/>
              </a:ext>
            </a:extLst>
          </p:cNvPr>
          <p:cNvSpPr>
            <a:spLocks noGrp="1"/>
          </p:cNvSpPr>
          <p:nvPr>
            <p:ph type="title"/>
          </p:nvPr>
        </p:nvSpPr>
        <p:spPr/>
        <p:txBody>
          <a:bodyPr/>
          <a:lstStyle/>
          <a:p>
            <a:r>
              <a:rPr lang="de-DE" dirty="0"/>
              <a:t>Spirometry Diagram</a:t>
            </a:r>
          </a:p>
        </p:txBody>
      </p:sp>
      <p:sp>
        <p:nvSpPr>
          <p:cNvPr id="3" name="Text Placeholder 2">
            <a:extLst>
              <a:ext uri="{FF2B5EF4-FFF2-40B4-BE49-F238E27FC236}">
                <a16:creationId xmlns:a16="http://schemas.microsoft.com/office/drawing/2014/main" id="{A7E8E13C-2407-4E28-B275-F97AA7355282}"/>
              </a:ext>
            </a:extLst>
          </p:cNvPr>
          <p:cNvSpPr>
            <a:spLocks noGrp="1"/>
          </p:cNvSpPr>
          <p:nvPr>
            <p:ph type="body" idx="1"/>
          </p:nvPr>
        </p:nvSpPr>
        <p:spPr/>
        <p:txBody>
          <a:bodyPr/>
          <a:lstStyle/>
          <a:p>
            <a:endParaRPr lang="de-DE"/>
          </a:p>
        </p:txBody>
      </p:sp>
      <p:pic>
        <p:nvPicPr>
          <p:cNvPr id="5" name="Picture 4">
            <a:extLst>
              <a:ext uri="{FF2B5EF4-FFF2-40B4-BE49-F238E27FC236}">
                <a16:creationId xmlns:a16="http://schemas.microsoft.com/office/drawing/2014/main" id="{B31B6FF7-5DC8-4689-86DB-32FBC99B9516}"/>
              </a:ext>
            </a:extLst>
          </p:cNvPr>
          <p:cNvPicPr>
            <a:picLocks noChangeAspect="1"/>
          </p:cNvPicPr>
          <p:nvPr/>
        </p:nvPicPr>
        <p:blipFill>
          <a:blip r:embed="rId3"/>
          <a:stretch>
            <a:fillRect/>
          </a:stretch>
        </p:blipFill>
        <p:spPr>
          <a:xfrm>
            <a:off x="286757" y="2152376"/>
            <a:ext cx="6554115" cy="3924848"/>
          </a:xfrm>
          <a:prstGeom prst="rect">
            <a:avLst/>
          </a:prstGeom>
        </p:spPr>
      </p:pic>
      <p:sp>
        <p:nvSpPr>
          <p:cNvPr id="6" name="Rectangle 5">
            <a:extLst>
              <a:ext uri="{FF2B5EF4-FFF2-40B4-BE49-F238E27FC236}">
                <a16:creationId xmlns:a16="http://schemas.microsoft.com/office/drawing/2014/main" id="{813F0B20-961B-4DCD-8000-AFF1B8392FDF}"/>
              </a:ext>
            </a:extLst>
          </p:cNvPr>
          <p:cNvSpPr/>
          <p:nvPr/>
        </p:nvSpPr>
        <p:spPr>
          <a:xfrm>
            <a:off x="7315200" y="1150749"/>
            <a:ext cx="7028443" cy="6186309"/>
          </a:xfrm>
          <a:prstGeom prst="rect">
            <a:avLst/>
          </a:prstGeom>
        </p:spPr>
        <p:txBody>
          <a:bodyPr wrap="square">
            <a:spAutoFit/>
          </a:bodyPr>
          <a:lstStyle/>
          <a:p>
            <a:endParaRPr lang="de-DE"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Tidal Volume (TV) – </a:t>
            </a:r>
            <a:r>
              <a:rPr lang="en-US" sz="1800" dirty="0">
                <a:latin typeface="Calibri" panose="020F0502020204030204" pitchFamily="34" charset="0"/>
                <a:cs typeface="Calibri" panose="020F0502020204030204" pitchFamily="34" charset="0"/>
              </a:rPr>
              <a:t>volume of air that moves into and out of the lungs with each respiratory cycle (approximately 500 mL under normal conditions). </a:t>
            </a:r>
          </a:p>
          <a:p>
            <a:endParaRPr lang="de-DE"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Inspiratory Reserve Volume (IRV) – </a:t>
            </a:r>
            <a:r>
              <a:rPr lang="en-US" sz="1800" dirty="0">
                <a:latin typeface="Calibri" panose="020F0502020204030204" pitchFamily="34" charset="0"/>
                <a:cs typeface="Calibri" panose="020F0502020204030204" pitchFamily="34" charset="0"/>
              </a:rPr>
              <a:t>volume of air that can be inspired forcibly with maximal inspiratory effort beyond the tidal volume (approximately 2100–3200 mL). </a:t>
            </a:r>
          </a:p>
          <a:p>
            <a:endParaRPr lang="de-DE"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Expiratory Reserve Volume (ERV) </a:t>
            </a:r>
            <a:r>
              <a:rPr lang="en-US" sz="1800" dirty="0">
                <a:latin typeface="Calibri" panose="020F0502020204030204" pitchFamily="34" charset="0"/>
                <a:cs typeface="Calibri" panose="020F0502020204030204" pitchFamily="34" charset="0"/>
              </a:rPr>
              <a:t>– volume of air that can be forcibly evacuated from the lungs with maximal expiratory effort beyond a tidal volume expiration (approximately 1000–1200 mL). </a:t>
            </a:r>
          </a:p>
          <a:p>
            <a:endParaRPr lang="de-DE"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Residual Volume (RV) </a:t>
            </a:r>
            <a:r>
              <a:rPr lang="en-US" sz="1800" dirty="0">
                <a:latin typeface="Calibri" panose="020F0502020204030204" pitchFamily="34" charset="0"/>
                <a:cs typeface="Calibri" panose="020F0502020204030204" pitchFamily="34" charset="0"/>
              </a:rPr>
              <a:t>– volume of air remaining in the lungs after maximal forced expiration (approximately 1200 mL). </a:t>
            </a:r>
          </a:p>
          <a:p>
            <a:endParaRPr lang="de-DE"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Total Lung Capacity (TLC) </a:t>
            </a:r>
            <a:r>
              <a:rPr lang="en-US" sz="1800" dirty="0">
                <a:latin typeface="Calibri" panose="020F0502020204030204" pitchFamily="34" charset="0"/>
                <a:cs typeface="Calibri" panose="020F0502020204030204" pitchFamily="34" charset="0"/>
              </a:rPr>
              <a:t>– sum of all lung volumes, aka total amount of air in lungs after maximal inspiratory effort (approximately 6000 mL). </a:t>
            </a:r>
          </a:p>
          <a:p>
            <a:endParaRPr lang="de-DE" sz="1800" dirty="0">
              <a:latin typeface="Calibri" panose="020F0502020204030204" pitchFamily="34" charset="0"/>
              <a:cs typeface="Calibri" panose="020F0502020204030204" pitchFamily="34" charset="0"/>
            </a:endParaRPr>
          </a:p>
          <a:p>
            <a:r>
              <a:rPr lang="en-US" sz="1800" b="1" dirty="0">
                <a:solidFill>
                  <a:srgbClr val="772165"/>
                </a:solidFill>
                <a:latin typeface="Calibri" panose="020F0502020204030204" pitchFamily="34" charset="0"/>
                <a:cs typeface="Calibri" panose="020F0502020204030204" pitchFamily="34" charset="0"/>
              </a:rPr>
              <a:t>Functional Residual Capacity (FRC)** </a:t>
            </a:r>
            <a:r>
              <a:rPr lang="en-US" sz="1800" dirty="0">
                <a:solidFill>
                  <a:srgbClr val="772165"/>
                </a:solidFill>
                <a:latin typeface="Calibri" panose="020F0502020204030204" pitchFamily="34" charset="0"/>
                <a:cs typeface="Calibri" panose="020F0502020204030204" pitchFamily="34" charset="0"/>
              </a:rPr>
              <a:t>– amount of air remaining in the lungs after a passive tidal volume expiration. It is the sum of the Residual Volume and Expiratory Reserve Volume (RV + ERV). </a:t>
            </a:r>
          </a:p>
        </p:txBody>
      </p:sp>
      <p:sp>
        <p:nvSpPr>
          <p:cNvPr id="7" name="Rectangle 6">
            <a:extLst>
              <a:ext uri="{FF2B5EF4-FFF2-40B4-BE49-F238E27FC236}">
                <a16:creationId xmlns:a16="http://schemas.microsoft.com/office/drawing/2014/main" id="{9B1E24C1-06D6-449D-9576-6DC52083E43C}"/>
              </a:ext>
            </a:extLst>
          </p:cNvPr>
          <p:cNvSpPr/>
          <p:nvPr/>
        </p:nvSpPr>
        <p:spPr>
          <a:xfrm>
            <a:off x="1453662" y="4501662"/>
            <a:ext cx="1019907" cy="1324707"/>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0606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c 10">
            <a:extLst>
              <a:ext uri="{FF2B5EF4-FFF2-40B4-BE49-F238E27FC236}">
                <a16:creationId xmlns:a16="http://schemas.microsoft.com/office/drawing/2014/main" id="{BB9D0302-CFA1-4556-B163-8E4DCC5A2D9B}"/>
              </a:ext>
            </a:extLst>
          </p:cNvPr>
          <p:cNvSpPr/>
          <p:nvPr/>
        </p:nvSpPr>
        <p:spPr>
          <a:xfrm rot="17408827">
            <a:off x="7597305" y="1462228"/>
            <a:ext cx="2538663" cy="3248526"/>
          </a:xfrm>
          <a:prstGeom prst="arc">
            <a:avLst>
              <a:gd name="adj1" fmla="val 16060580"/>
              <a:gd name="adj2" fmla="val 0"/>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lt1"/>
              </a:solidFill>
            </a:endParaRPr>
          </a:p>
        </p:txBody>
      </p:sp>
      <p:sp>
        <p:nvSpPr>
          <p:cNvPr id="8" name="Rectangle 7">
            <a:extLst>
              <a:ext uri="{FF2B5EF4-FFF2-40B4-BE49-F238E27FC236}">
                <a16:creationId xmlns:a16="http://schemas.microsoft.com/office/drawing/2014/main" id="{C9333334-514B-46B8-B72D-890DA3D916DA}"/>
              </a:ext>
            </a:extLst>
          </p:cNvPr>
          <p:cNvSpPr/>
          <p:nvPr/>
        </p:nvSpPr>
        <p:spPr>
          <a:xfrm>
            <a:off x="7184705" y="2569134"/>
            <a:ext cx="252663" cy="787307"/>
          </a:xfrm>
          <a:prstGeom prst="rect">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Rounded Corners 8">
            <a:extLst>
              <a:ext uri="{FF2B5EF4-FFF2-40B4-BE49-F238E27FC236}">
                <a16:creationId xmlns:a16="http://schemas.microsoft.com/office/drawing/2014/main" id="{2A34451F-4F73-44DD-BEDE-E88DAA72060F}"/>
              </a:ext>
            </a:extLst>
          </p:cNvPr>
          <p:cNvSpPr/>
          <p:nvPr/>
        </p:nvSpPr>
        <p:spPr>
          <a:xfrm>
            <a:off x="6920010" y="2669230"/>
            <a:ext cx="782053" cy="302326"/>
          </a:xfrm>
          <a:prstGeom prst="roundRect">
            <a:avLst>
              <a:gd name="adj" fmla="val 50000"/>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4566E7E8-A32A-42B4-BC41-7FE5174E3D34}"/>
              </a:ext>
            </a:extLst>
          </p:cNvPr>
          <p:cNvSpPr/>
          <p:nvPr/>
        </p:nvSpPr>
        <p:spPr>
          <a:xfrm>
            <a:off x="6751569" y="3086492"/>
            <a:ext cx="1118937" cy="830179"/>
          </a:xfrm>
          <a:prstGeom prst="rect">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09612FCF-E1E2-49A3-B239-F79F0714763B}"/>
              </a:ext>
            </a:extLst>
          </p:cNvPr>
          <p:cNvSpPr>
            <a:spLocks noGrp="1"/>
          </p:cNvSpPr>
          <p:nvPr>
            <p:ph type="title"/>
          </p:nvPr>
        </p:nvSpPr>
        <p:spPr/>
        <p:txBody>
          <a:bodyPr/>
          <a:lstStyle/>
          <a:p>
            <a:r>
              <a:rPr lang="de-DE" dirty="0"/>
              <a:t>FRC</a:t>
            </a:r>
          </a:p>
        </p:txBody>
      </p:sp>
      <p:sp>
        <p:nvSpPr>
          <p:cNvPr id="3" name="Text Placeholder 2">
            <a:extLst>
              <a:ext uri="{FF2B5EF4-FFF2-40B4-BE49-F238E27FC236}">
                <a16:creationId xmlns:a16="http://schemas.microsoft.com/office/drawing/2014/main" id="{6589AF96-97F3-4D6B-8E98-77171CD1256A}"/>
              </a:ext>
            </a:extLst>
          </p:cNvPr>
          <p:cNvSpPr>
            <a:spLocks noGrp="1"/>
          </p:cNvSpPr>
          <p:nvPr>
            <p:ph type="body" idx="1"/>
          </p:nvPr>
        </p:nvSpPr>
        <p:spPr>
          <a:xfrm>
            <a:off x="337793" y="885082"/>
            <a:ext cx="13133541" cy="521207"/>
          </a:xfrm>
        </p:spPr>
        <p:txBody>
          <a:bodyPr/>
          <a:lstStyle/>
          <a:p>
            <a:r>
              <a:rPr lang="de-DE" dirty="0"/>
              <a:t>Full oxygen tank</a:t>
            </a:r>
          </a:p>
        </p:txBody>
      </p:sp>
      <p:sp>
        <p:nvSpPr>
          <p:cNvPr id="6" name="Rectangle: Rounded Corners 5">
            <a:extLst>
              <a:ext uri="{FF2B5EF4-FFF2-40B4-BE49-F238E27FC236}">
                <a16:creationId xmlns:a16="http://schemas.microsoft.com/office/drawing/2014/main" id="{B82BE751-6653-4377-B330-3DEAE914BD3F}"/>
              </a:ext>
            </a:extLst>
          </p:cNvPr>
          <p:cNvSpPr/>
          <p:nvPr/>
        </p:nvSpPr>
        <p:spPr>
          <a:xfrm>
            <a:off x="6366558" y="3356441"/>
            <a:ext cx="1888958" cy="4126832"/>
          </a:xfrm>
          <a:prstGeom prst="roundRect">
            <a:avLst>
              <a:gd name="adj" fmla="val 50000"/>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1080F25-5223-4CD9-BBDD-EB0E84D3CB2C}"/>
              </a:ext>
            </a:extLst>
          </p:cNvPr>
          <p:cNvSpPr/>
          <p:nvPr/>
        </p:nvSpPr>
        <p:spPr>
          <a:xfrm>
            <a:off x="9218046" y="1558482"/>
            <a:ext cx="962526" cy="962526"/>
          </a:xfrm>
          <a:prstGeom prst="ellipse">
            <a:avLst/>
          </a:prstGeom>
          <a:solidFill>
            <a:schemeClr val="bg1"/>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Isosceles Triangle 13">
            <a:extLst>
              <a:ext uri="{FF2B5EF4-FFF2-40B4-BE49-F238E27FC236}">
                <a16:creationId xmlns:a16="http://schemas.microsoft.com/office/drawing/2014/main" id="{D91F4AF8-9D15-4E6B-A555-0F6AB548BE99}"/>
              </a:ext>
            </a:extLst>
          </p:cNvPr>
          <p:cNvSpPr/>
          <p:nvPr/>
        </p:nvSpPr>
        <p:spPr>
          <a:xfrm rot="3782776">
            <a:off x="9835255" y="1760593"/>
            <a:ext cx="144000" cy="3600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1E77B55D-F800-4B48-9413-4B9A9534153F}"/>
              </a:ext>
            </a:extLst>
          </p:cNvPr>
          <p:cNvSpPr/>
          <p:nvPr/>
        </p:nvSpPr>
        <p:spPr>
          <a:xfrm>
            <a:off x="9585009" y="1925445"/>
            <a:ext cx="228599" cy="228599"/>
          </a:xfrm>
          <a:prstGeom prst="ellipse">
            <a:avLst/>
          </a:prstGeom>
          <a:solidFill>
            <a:schemeClr val="accent6">
              <a:lumMod val="90000"/>
              <a:lumOff val="10000"/>
            </a:schemeClr>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tangle 14">
            <a:extLst>
              <a:ext uri="{FF2B5EF4-FFF2-40B4-BE49-F238E27FC236}">
                <a16:creationId xmlns:a16="http://schemas.microsoft.com/office/drawing/2014/main" id="{D49FEED3-4CA2-4588-A4FB-5081ECB92C34}"/>
              </a:ext>
            </a:extLst>
          </p:cNvPr>
          <p:cNvSpPr/>
          <p:nvPr/>
        </p:nvSpPr>
        <p:spPr>
          <a:xfrm>
            <a:off x="6366558" y="4963418"/>
            <a:ext cx="1888958" cy="975342"/>
          </a:xfrm>
          <a:prstGeom prst="rect">
            <a:avLst/>
          </a:prstGeom>
          <a:solidFill>
            <a:srgbClr val="002060"/>
          </a:solidFill>
          <a:ln w="28575">
            <a:solidFill>
              <a:schemeClr val="accent6">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400" dirty="0">
                <a:solidFill>
                  <a:schemeClr val="bg1"/>
                </a:solidFill>
                <a:latin typeface="Calibri" panose="020F0502020204030204" pitchFamily="34" charset="0"/>
                <a:cs typeface="Calibri" panose="020F0502020204030204" pitchFamily="34" charset="0"/>
              </a:rPr>
              <a:t>O</a:t>
            </a:r>
            <a:r>
              <a:rPr lang="de-DE" sz="4400" baseline="-25000" dirty="0">
                <a:solidFill>
                  <a:schemeClr val="bg1"/>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296599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5EBD-F125-7C42-BE13-5F4C929E7D3A}"/>
              </a:ext>
            </a:extLst>
          </p:cNvPr>
          <p:cNvSpPr>
            <a:spLocks noGrp="1"/>
          </p:cNvSpPr>
          <p:nvPr>
            <p:ph type="title"/>
          </p:nvPr>
        </p:nvSpPr>
        <p:spPr/>
        <p:txBody>
          <a:bodyPr/>
          <a:lstStyle/>
          <a:p>
            <a:r>
              <a:rPr lang="en-US" dirty="0"/>
              <a:t>FRC</a:t>
            </a:r>
          </a:p>
        </p:txBody>
      </p:sp>
      <p:sp>
        <p:nvSpPr>
          <p:cNvPr id="3" name="Text Placeholder 2">
            <a:extLst>
              <a:ext uri="{FF2B5EF4-FFF2-40B4-BE49-F238E27FC236}">
                <a16:creationId xmlns:a16="http://schemas.microsoft.com/office/drawing/2014/main" id="{B301A97F-AC95-F849-AF97-6897CD4F2FF8}"/>
              </a:ext>
            </a:extLst>
          </p:cNvPr>
          <p:cNvSpPr>
            <a:spLocks noGrp="1"/>
          </p:cNvSpPr>
          <p:nvPr>
            <p:ph type="body" idx="1"/>
          </p:nvPr>
        </p:nvSpPr>
        <p:spPr>
          <a:xfrm>
            <a:off x="349230" y="885082"/>
            <a:ext cx="6524802" cy="521207"/>
          </a:xfrm>
        </p:spPr>
        <p:txBody>
          <a:bodyPr/>
          <a:lstStyle/>
          <a:p>
            <a:r>
              <a:rPr lang="en-US" dirty="0"/>
              <a:t>Functional Residual Capacity</a:t>
            </a:r>
          </a:p>
        </p:txBody>
      </p:sp>
      <p:sp>
        <p:nvSpPr>
          <p:cNvPr id="4" name="Content Placeholder 3">
            <a:extLst>
              <a:ext uri="{FF2B5EF4-FFF2-40B4-BE49-F238E27FC236}">
                <a16:creationId xmlns:a16="http://schemas.microsoft.com/office/drawing/2014/main" id="{ECFBDCFE-B9BA-FC43-AD9F-F3E5DF9BF1A6}"/>
              </a:ext>
            </a:extLst>
          </p:cNvPr>
          <p:cNvSpPr>
            <a:spLocks noGrp="1"/>
          </p:cNvSpPr>
          <p:nvPr>
            <p:ph sz="quarter" idx="10"/>
          </p:nvPr>
        </p:nvSpPr>
        <p:spPr>
          <a:xfrm>
            <a:off x="469439" y="1633538"/>
            <a:ext cx="6524726" cy="4562475"/>
          </a:xfrm>
        </p:spPr>
        <p:txBody>
          <a:bodyPr/>
          <a:lstStyle/>
          <a:p>
            <a:pPr marL="400050" indent="-285750">
              <a:buFont typeface="Arial" panose="020B0604020202020204" pitchFamily="34" charset="0"/>
              <a:buChar char="•"/>
            </a:pPr>
            <a:r>
              <a:rPr lang="en-US" sz="1800" dirty="0"/>
              <a:t>FRC represents the </a:t>
            </a:r>
            <a:r>
              <a:rPr lang="en-US" sz="1800" b="1" dirty="0"/>
              <a:t>volume of air present in the lungs at the end of passive expiration</a:t>
            </a:r>
            <a:r>
              <a:rPr lang="en-US" sz="1800" dirty="0"/>
              <a:t> </a:t>
            </a:r>
            <a:r>
              <a:rPr lang="en-US" sz="1800" b="1" dirty="0"/>
              <a:t>and is critically important to airway management and anesthesia</a:t>
            </a:r>
            <a:r>
              <a:rPr lang="en-US" sz="1800" dirty="0"/>
              <a:t>. </a:t>
            </a:r>
          </a:p>
          <a:p>
            <a:pPr marL="400050" indent="-285750">
              <a:buFont typeface="Arial" panose="020B0604020202020204" pitchFamily="34" charset="0"/>
              <a:buChar char="•"/>
            </a:pPr>
            <a:r>
              <a:rPr lang="en-US" sz="1800" b="1" dirty="0"/>
              <a:t>When large doses of anesthetic medications </a:t>
            </a:r>
            <a:r>
              <a:rPr lang="en-US" sz="1800" dirty="0"/>
              <a:t>are given it is very likely that the </a:t>
            </a:r>
            <a:r>
              <a:rPr lang="en-US" sz="1800" b="1" dirty="0"/>
              <a:t>patient will stop breathing spontaneously</a:t>
            </a:r>
            <a:r>
              <a:rPr lang="en-US" sz="1800" dirty="0"/>
              <a:t>. </a:t>
            </a:r>
          </a:p>
          <a:p>
            <a:pPr marL="400050" indent="-285750">
              <a:buFont typeface="Arial" panose="020B0604020202020204" pitchFamily="34" charset="0"/>
              <a:buChar char="•"/>
            </a:pPr>
            <a:r>
              <a:rPr lang="en-US" sz="1800" dirty="0"/>
              <a:t>This is referred to as </a:t>
            </a:r>
            <a:r>
              <a:rPr lang="en-US" sz="1800" b="1" dirty="0"/>
              <a:t>apnea</a:t>
            </a:r>
            <a:r>
              <a:rPr lang="en-US" sz="1800" dirty="0"/>
              <a:t>.</a:t>
            </a:r>
          </a:p>
          <a:p>
            <a:pPr marL="400050" indent="-285750">
              <a:buFont typeface="Arial" panose="020B0604020202020204" pitchFamily="34" charset="0"/>
              <a:buChar char="•"/>
            </a:pPr>
            <a:r>
              <a:rPr lang="en-US" sz="1800" dirty="0"/>
              <a:t>During this time, </a:t>
            </a:r>
            <a:r>
              <a:rPr lang="en-US" sz="1800" b="1" dirty="0"/>
              <a:t>oxygen continues to be taken away from the lungs by the blood and tissues</a:t>
            </a:r>
            <a:r>
              <a:rPr lang="en-US" sz="1800" dirty="0"/>
              <a:t> but fails to be replenished because the act of breathing has been halted. </a:t>
            </a:r>
          </a:p>
          <a:p>
            <a:pPr marL="400050" indent="-285750">
              <a:buFont typeface="Arial" panose="020B0604020202020204" pitchFamily="34" charset="0"/>
              <a:buChar char="•"/>
            </a:pPr>
            <a:r>
              <a:rPr lang="en-US" sz="1800" b="1" dirty="0"/>
              <a:t>The patient continues to utilize the oxygen remaining in the lungs until it is exhausted, after which a lack of oxygen may contribute to extreme morbidity in the patient leading to tissue and organ injury, even brain damage and death. </a:t>
            </a:r>
          </a:p>
          <a:p>
            <a:pPr marL="400050" indent="-285750">
              <a:buFont typeface="Arial" panose="020B0604020202020204" pitchFamily="34" charset="0"/>
              <a:buChar char="•"/>
            </a:pPr>
            <a:r>
              <a:rPr lang="en-US" sz="1800" dirty="0"/>
              <a:t>Therefore the clinician initiates </a:t>
            </a:r>
            <a:r>
              <a:rPr lang="en-US" sz="1800" b="1" dirty="0"/>
              <a:t>mechanical ventilation</a:t>
            </a:r>
            <a:r>
              <a:rPr lang="en-US" sz="1800" dirty="0"/>
              <a:t>. </a:t>
            </a:r>
          </a:p>
          <a:p>
            <a:pPr marL="400050" indent="-285750">
              <a:buFont typeface="Arial" panose="020B0604020202020204" pitchFamily="34" charset="0"/>
              <a:buChar char="•"/>
            </a:pPr>
            <a:r>
              <a:rPr lang="en-US" sz="1800" dirty="0"/>
              <a:t>The patient will </a:t>
            </a:r>
            <a:r>
              <a:rPr lang="en-US" sz="1800" b="1" dirty="0"/>
              <a:t>eventually exhaust the stores of oxygen in the FRC, causing oxygen desaturation, hypoxemia and patient harm</a:t>
            </a:r>
            <a:r>
              <a:rPr lang="en-US" sz="1800" dirty="0"/>
              <a:t>. </a:t>
            </a:r>
          </a:p>
        </p:txBody>
      </p:sp>
    </p:spTree>
    <p:extLst>
      <p:ext uri="{BB962C8B-B14F-4D97-AF65-F5344CB8AC3E}">
        <p14:creationId xmlns:p14="http://schemas.microsoft.com/office/powerpoint/2010/main" val="1162642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D4752-87B1-4AF5-B517-4C4E11305DDD}"/>
              </a:ext>
            </a:extLst>
          </p:cNvPr>
          <p:cNvSpPr>
            <a:spLocks noGrp="1"/>
          </p:cNvSpPr>
          <p:nvPr>
            <p:ph type="title"/>
          </p:nvPr>
        </p:nvSpPr>
        <p:spPr/>
        <p:txBody>
          <a:bodyPr/>
          <a:lstStyle/>
          <a:p>
            <a:r>
              <a:rPr lang="de-DE" dirty="0"/>
              <a:t>FRC </a:t>
            </a:r>
          </a:p>
        </p:txBody>
      </p:sp>
      <p:sp>
        <p:nvSpPr>
          <p:cNvPr id="3" name="Text Placeholder 2">
            <a:extLst>
              <a:ext uri="{FF2B5EF4-FFF2-40B4-BE49-F238E27FC236}">
                <a16:creationId xmlns:a16="http://schemas.microsoft.com/office/drawing/2014/main" id="{2944A110-D500-43FF-8E99-5144C0BF111E}"/>
              </a:ext>
            </a:extLst>
          </p:cNvPr>
          <p:cNvSpPr>
            <a:spLocks noGrp="1"/>
          </p:cNvSpPr>
          <p:nvPr>
            <p:ph type="body" idx="1"/>
          </p:nvPr>
        </p:nvSpPr>
        <p:spPr>
          <a:xfrm>
            <a:off x="337796" y="885082"/>
            <a:ext cx="13133541" cy="521207"/>
          </a:xfrm>
        </p:spPr>
        <p:txBody>
          <a:bodyPr/>
          <a:lstStyle/>
          <a:p>
            <a:r>
              <a:rPr lang="de-DE" dirty="0"/>
              <a:t>Empty oxygen tank</a:t>
            </a:r>
          </a:p>
        </p:txBody>
      </p:sp>
      <p:sp>
        <p:nvSpPr>
          <p:cNvPr id="4" name="TextBox 3">
            <a:extLst>
              <a:ext uri="{FF2B5EF4-FFF2-40B4-BE49-F238E27FC236}">
                <a16:creationId xmlns:a16="http://schemas.microsoft.com/office/drawing/2014/main" id="{54E8A4A5-17F3-45D6-95D0-22339426716E}"/>
              </a:ext>
            </a:extLst>
          </p:cNvPr>
          <p:cNvSpPr txBox="1"/>
          <p:nvPr/>
        </p:nvSpPr>
        <p:spPr>
          <a:xfrm>
            <a:off x="582613" y="1810707"/>
            <a:ext cx="6732587"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Patients stop breathing after sedation administration.</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patient continues to utilize the oxygen remaining in the lungs until it is exhausted.</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pic>
        <p:nvPicPr>
          <p:cNvPr id="15" name="Picture 14" descr="Icon&#10;&#10;Description automatically generated">
            <a:extLst>
              <a:ext uri="{FF2B5EF4-FFF2-40B4-BE49-F238E27FC236}">
                <a16:creationId xmlns:a16="http://schemas.microsoft.com/office/drawing/2014/main" id="{A9747E90-0D2B-4008-BA36-75ECF3A1A180}"/>
              </a:ext>
            </a:extLst>
          </p:cNvPr>
          <p:cNvPicPr>
            <a:picLocks noChangeAspect="1"/>
          </p:cNvPicPr>
          <p:nvPr/>
        </p:nvPicPr>
        <p:blipFill>
          <a:blip r:embed="rId3"/>
          <a:stretch>
            <a:fillRect/>
          </a:stretch>
        </p:blipFill>
        <p:spPr>
          <a:xfrm>
            <a:off x="8088498" y="1291012"/>
            <a:ext cx="3832991" cy="5944178"/>
          </a:xfrm>
          <a:prstGeom prst="rect">
            <a:avLst/>
          </a:prstGeom>
        </p:spPr>
      </p:pic>
    </p:spTree>
    <p:extLst>
      <p:ext uri="{BB962C8B-B14F-4D97-AF65-F5344CB8AC3E}">
        <p14:creationId xmlns:p14="http://schemas.microsoft.com/office/powerpoint/2010/main" val="286717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644F1-AFF5-C941-88CF-B07CE6865417}"/>
              </a:ext>
            </a:extLst>
          </p:cNvPr>
          <p:cNvSpPr>
            <a:spLocks noGrp="1"/>
          </p:cNvSpPr>
          <p:nvPr>
            <p:ph type="title"/>
          </p:nvPr>
        </p:nvSpPr>
        <p:spPr/>
        <p:txBody>
          <a:bodyPr/>
          <a:lstStyle/>
          <a:p>
            <a:r>
              <a:rPr lang="en-US" dirty="0"/>
              <a:t>Positive Pressure Ventilation (PPV)</a:t>
            </a:r>
          </a:p>
        </p:txBody>
      </p:sp>
      <p:sp>
        <p:nvSpPr>
          <p:cNvPr id="4" name="Text Placeholder 3">
            <a:extLst>
              <a:ext uri="{FF2B5EF4-FFF2-40B4-BE49-F238E27FC236}">
                <a16:creationId xmlns:a16="http://schemas.microsoft.com/office/drawing/2014/main" id="{84EC3073-81B5-424A-B5DB-5EA24B17C2A0}"/>
              </a:ext>
            </a:extLst>
          </p:cNvPr>
          <p:cNvSpPr>
            <a:spLocks noGrp="1"/>
          </p:cNvSpPr>
          <p:nvPr>
            <p:ph type="body" idx="1"/>
          </p:nvPr>
        </p:nvSpPr>
        <p:spPr/>
        <p:txBody>
          <a:bodyPr/>
          <a:lstStyle/>
          <a:p>
            <a:endParaRPr lang="en-US" dirty="0"/>
          </a:p>
        </p:txBody>
      </p:sp>
      <p:sp>
        <p:nvSpPr>
          <p:cNvPr id="22" name="Rectangle 21">
            <a:extLst>
              <a:ext uri="{FF2B5EF4-FFF2-40B4-BE49-F238E27FC236}">
                <a16:creationId xmlns:a16="http://schemas.microsoft.com/office/drawing/2014/main" id="{2A5809F8-B0DD-4CCB-B15B-F1160D7C1A70}"/>
              </a:ext>
            </a:extLst>
          </p:cNvPr>
          <p:cNvSpPr/>
          <p:nvPr/>
        </p:nvSpPr>
        <p:spPr>
          <a:xfrm>
            <a:off x="489142" y="1406289"/>
            <a:ext cx="5928657" cy="4093428"/>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6"/>
                </a:solidFill>
                <a:latin typeface="Calibri"/>
                <a:cs typeface="Calibri"/>
                <a:sym typeface="Calibri"/>
              </a:rPr>
              <a:t>PPV refers to the process by which clinicians or ventilators may “breathe” for patients.</a:t>
            </a:r>
          </a:p>
          <a:p>
            <a:pPr marL="342900" indent="-342900">
              <a:buFont typeface="Arial" panose="020B0604020202020204" pitchFamily="34" charset="0"/>
              <a:buChar char="•"/>
            </a:pPr>
            <a:endParaRPr lang="en-US" sz="2000" dirty="0">
              <a:solidFill>
                <a:schemeClr val="accent6"/>
              </a:solidFill>
              <a:latin typeface="Calibri"/>
              <a:cs typeface="Calibri"/>
              <a:sym typeface="Calibri"/>
            </a:endParaRPr>
          </a:p>
          <a:p>
            <a:pPr marL="342900" indent="-342900">
              <a:buFont typeface="Arial" panose="020B0604020202020204" pitchFamily="34" charset="0"/>
              <a:buChar char="•"/>
            </a:pPr>
            <a:r>
              <a:rPr lang="en-US" sz="2000" dirty="0">
                <a:solidFill>
                  <a:schemeClr val="accent6"/>
                </a:solidFill>
                <a:latin typeface="Calibri"/>
                <a:cs typeface="Calibri"/>
                <a:sym typeface="Calibri"/>
              </a:rPr>
              <a:t>When they are unable to do so themselves, or support breathing in patients for whom spontaneous ventilation is inadequate. </a:t>
            </a:r>
          </a:p>
          <a:p>
            <a:pPr marL="342900" indent="-342900">
              <a:buFont typeface="Arial" panose="020B0604020202020204" pitchFamily="34" charset="0"/>
              <a:buChar char="•"/>
            </a:pPr>
            <a:endParaRPr lang="en-US" sz="2000" dirty="0">
              <a:solidFill>
                <a:schemeClr val="accent6"/>
              </a:solidFill>
              <a:latin typeface="Calibri"/>
              <a:cs typeface="Calibri"/>
              <a:sym typeface="Calibri"/>
            </a:endParaRPr>
          </a:p>
          <a:p>
            <a:pPr marL="342900" indent="-342900">
              <a:buFont typeface="Arial" panose="020B0604020202020204" pitchFamily="34" charset="0"/>
              <a:buChar char="•"/>
            </a:pPr>
            <a:r>
              <a:rPr lang="en-US" sz="2000" dirty="0">
                <a:solidFill>
                  <a:schemeClr val="accent6"/>
                </a:solidFill>
                <a:latin typeface="Calibri"/>
                <a:cs typeface="Calibri"/>
                <a:sym typeface="Calibri"/>
              </a:rPr>
              <a:t>Both of these states may be encountered in a patient under the effects of anesthesia.</a:t>
            </a:r>
          </a:p>
          <a:p>
            <a:pPr marL="342900" indent="-342900">
              <a:buFont typeface="Arial" panose="020B0604020202020204" pitchFamily="34" charset="0"/>
              <a:buChar char="•"/>
            </a:pPr>
            <a:endParaRPr lang="en-US" sz="2000" dirty="0">
              <a:solidFill>
                <a:schemeClr val="accent6"/>
              </a:solidFill>
              <a:latin typeface="Calibri"/>
              <a:cs typeface="Calibri"/>
              <a:sym typeface="Calibri"/>
            </a:endParaRPr>
          </a:p>
          <a:p>
            <a:pPr marL="342900" indent="-342900">
              <a:buFont typeface="Arial" panose="020B0604020202020204" pitchFamily="34" charset="0"/>
              <a:buChar char="•"/>
            </a:pPr>
            <a:r>
              <a:rPr lang="en-US" sz="2000" b="1" dirty="0">
                <a:solidFill>
                  <a:schemeClr val="accent6"/>
                </a:solidFill>
                <a:latin typeface="Calibri"/>
                <a:cs typeface="Calibri"/>
                <a:sym typeface="Calibri"/>
              </a:rPr>
              <a:t>This practice requires forcing air into the lungs through the respiratory tract via the generation of external positive pressure. </a:t>
            </a:r>
            <a:endParaRPr lang="de-DE" sz="2000" b="1" dirty="0">
              <a:solidFill>
                <a:schemeClr val="accent6"/>
              </a:solidFill>
              <a:latin typeface="Calibri"/>
              <a:cs typeface="Calibri"/>
              <a:sym typeface="Calibri"/>
            </a:endParaRPr>
          </a:p>
        </p:txBody>
      </p:sp>
      <p:pic>
        <p:nvPicPr>
          <p:cNvPr id="11" name="Picture 10" descr="A picture containing text&#10;&#10;Description automatically generated">
            <a:extLst>
              <a:ext uri="{FF2B5EF4-FFF2-40B4-BE49-F238E27FC236}">
                <a16:creationId xmlns:a16="http://schemas.microsoft.com/office/drawing/2014/main" id="{A9CEB377-972C-44C0-BC42-76E8290B6DBF}"/>
              </a:ext>
            </a:extLst>
          </p:cNvPr>
          <p:cNvPicPr>
            <a:picLocks noChangeAspect="1"/>
          </p:cNvPicPr>
          <p:nvPr/>
        </p:nvPicPr>
        <p:blipFill>
          <a:blip r:embed="rId2"/>
          <a:stretch>
            <a:fillRect/>
          </a:stretch>
        </p:blipFill>
        <p:spPr>
          <a:xfrm>
            <a:off x="8550488" y="1317807"/>
            <a:ext cx="4396335" cy="6198833"/>
          </a:xfrm>
          <a:prstGeom prst="rect">
            <a:avLst/>
          </a:prstGeom>
        </p:spPr>
      </p:pic>
    </p:spTree>
    <p:extLst>
      <p:ext uri="{BB962C8B-B14F-4D97-AF65-F5344CB8AC3E}">
        <p14:creationId xmlns:p14="http://schemas.microsoft.com/office/powerpoint/2010/main" val="3855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9409-5273-4FE6-9C84-211846EC9A14}"/>
              </a:ext>
            </a:extLst>
          </p:cNvPr>
          <p:cNvSpPr>
            <a:spLocks noGrp="1"/>
          </p:cNvSpPr>
          <p:nvPr>
            <p:ph type="title"/>
          </p:nvPr>
        </p:nvSpPr>
        <p:spPr/>
        <p:txBody>
          <a:bodyPr/>
          <a:lstStyle/>
          <a:p>
            <a:r>
              <a:rPr lang="de-DE" dirty="0"/>
              <a:t>Positive Pressure Ventilation</a:t>
            </a:r>
          </a:p>
        </p:txBody>
      </p:sp>
      <p:sp>
        <p:nvSpPr>
          <p:cNvPr id="3" name="Text Placeholder 2">
            <a:extLst>
              <a:ext uri="{FF2B5EF4-FFF2-40B4-BE49-F238E27FC236}">
                <a16:creationId xmlns:a16="http://schemas.microsoft.com/office/drawing/2014/main" id="{D122CF54-89C5-49EF-929E-468E8CFC58BC}"/>
              </a:ext>
            </a:extLst>
          </p:cNvPr>
          <p:cNvSpPr>
            <a:spLocks noGrp="1"/>
          </p:cNvSpPr>
          <p:nvPr>
            <p:ph type="body" idx="1"/>
          </p:nvPr>
        </p:nvSpPr>
        <p:spPr/>
        <p:txBody>
          <a:bodyPr/>
          <a:lstStyle/>
          <a:p>
            <a:endParaRPr lang="de-DE"/>
          </a:p>
        </p:txBody>
      </p:sp>
      <p:pic>
        <p:nvPicPr>
          <p:cNvPr id="5" name="lung_mechanical_ventilation">
            <a:hlinkClick r:id="" action="ppaction://media"/>
            <a:extLst>
              <a:ext uri="{FF2B5EF4-FFF2-40B4-BE49-F238E27FC236}">
                <a16:creationId xmlns:a16="http://schemas.microsoft.com/office/drawing/2014/main" id="{EB9677BB-CEE0-40C9-A1D4-C9718B6E6521}"/>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3694640" y="1671638"/>
            <a:ext cx="7241119" cy="5430839"/>
          </a:xfrm>
        </p:spPr>
      </p:pic>
      <p:sp>
        <p:nvSpPr>
          <p:cNvPr id="6" name="Rectangle 5">
            <a:extLst>
              <a:ext uri="{FF2B5EF4-FFF2-40B4-BE49-F238E27FC236}">
                <a16:creationId xmlns:a16="http://schemas.microsoft.com/office/drawing/2014/main" id="{9AFED9D9-63E7-4E6C-B667-39D59F21E43D}"/>
              </a:ext>
            </a:extLst>
          </p:cNvPr>
          <p:cNvSpPr/>
          <p:nvPr/>
        </p:nvSpPr>
        <p:spPr>
          <a:xfrm>
            <a:off x="4076700" y="2781300"/>
            <a:ext cx="20320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b="1" dirty="0"/>
              <a:t>Postive Pressure Ventilation</a:t>
            </a:r>
          </a:p>
        </p:txBody>
      </p:sp>
    </p:spTree>
    <p:extLst>
      <p:ext uri="{BB962C8B-B14F-4D97-AF65-F5344CB8AC3E}">
        <p14:creationId xmlns:p14="http://schemas.microsoft.com/office/powerpoint/2010/main" val="26848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5509E-6E93-48E1-BB5E-B4C9CB186A9F}"/>
              </a:ext>
            </a:extLst>
          </p:cNvPr>
          <p:cNvSpPr>
            <a:spLocks noGrp="1"/>
          </p:cNvSpPr>
          <p:nvPr>
            <p:ph type="title"/>
          </p:nvPr>
        </p:nvSpPr>
        <p:spPr>
          <a:xfrm>
            <a:off x="566399" y="449604"/>
            <a:ext cx="13133541" cy="583230"/>
          </a:xfrm>
        </p:spPr>
        <p:txBody>
          <a:bodyPr/>
          <a:lstStyle/>
          <a:p>
            <a:r>
              <a:rPr lang="de-DE" dirty="0"/>
              <a:t>Atelectasis</a:t>
            </a:r>
            <a:endParaRPr lang="en-DE" dirty="0"/>
          </a:p>
        </p:txBody>
      </p:sp>
      <p:sp>
        <p:nvSpPr>
          <p:cNvPr id="3" name="Textplatzhalter 2">
            <a:extLst>
              <a:ext uri="{FF2B5EF4-FFF2-40B4-BE49-F238E27FC236}">
                <a16:creationId xmlns:a16="http://schemas.microsoft.com/office/drawing/2014/main" id="{D0B39905-2C22-4AEB-ADEB-1E5CBF8DD2BC}"/>
              </a:ext>
            </a:extLst>
          </p:cNvPr>
          <p:cNvSpPr>
            <a:spLocks noGrp="1"/>
          </p:cNvSpPr>
          <p:nvPr>
            <p:ph type="body" idx="1"/>
          </p:nvPr>
        </p:nvSpPr>
        <p:spPr/>
        <p:txBody>
          <a:bodyPr/>
          <a:lstStyle/>
          <a:p>
            <a:r>
              <a:rPr lang="de-DE" dirty="0"/>
              <a:t>Gas Exchange</a:t>
            </a:r>
            <a:endParaRPr lang="en-DE" dirty="0"/>
          </a:p>
        </p:txBody>
      </p:sp>
      <p:pic>
        <p:nvPicPr>
          <p:cNvPr id="4" name="LP Normal">
            <a:hlinkClick r:id="" action="ppaction://media"/>
            <a:extLst>
              <a:ext uri="{FF2B5EF4-FFF2-40B4-BE49-F238E27FC236}">
                <a16:creationId xmlns:a16="http://schemas.microsoft.com/office/drawing/2014/main" id="{A257B7B2-DC20-4985-9C9A-EC41815A123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719118" y="4836040"/>
            <a:ext cx="3215957" cy="2411968"/>
          </a:xfrm>
          <a:prstGeom prst="rect">
            <a:avLst/>
          </a:prstGeom>
        </p:spPr>
      </p:pic>
      <p:pic>
        <p:nvPicPr>
          <p:cNvPr id="6" name="LP Atelektasen">
            <a:hlinkClick r:id="" action="ppaction://media"/>
            <a:extLst>
              <a:ext uri="{FF2B5EF4-FFF2-40B4-BE49-F238E27FC236}">
                <a16:creationId xmlns:a16="http://schemas.microsoft.com/office/drawing/2014/main" id="{1AFC21D9-EF4E-4277-93E2-700F71A5E5AA}"/>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738915" y="4839809"/>
            <a:ext cx="3205908" cy="2404431"/>
          </a:xfrm>
          <a:prstGeom prst="rect">
            <a:avLst/>
          </a:prstGeom>
        </p:spPr>
      </p:pic>
      <p:pic>
        <p:nvPicPr>
          <p:cNvPr id="7" name="LP Kollaps">
            <a:hlinkClick r:id="" action="ppaction://media"/>
            <a:extLst>
              <a:ext uri="{FF2B5EF4-FFF2-40B4-BE49-F238E27FC236}">
                <a16:creationId xmlns:a16="http://schemas.microsoft.com/office/drawing/2014/main" id="{2FB77F5B-CE71-4A74-800F-74DEBA9483B3}"/>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685430" y="4819697"/>
            <a:ext cx="3259539" cy="2444654"/>
          </a:xfrm>
          <a:prstGeom prst="rect">
            <a:avLst/>
          </a:prstGeom>
        </p:spPr>
      </p:pic>
      <p:pic>
        <p:nvPicPr>
          <p:cNvPr id="8" name="oKH7CtsEgHw">
            <a:hlinkClick r:id="" action="ppaction://media"/>
            <a:extLst>
              <a:ext uri="{FF2B5EF4-FFF2-40B4-BE49-F238E27FC236}">
                <a16:creationId xmlns:a16="http://schemas.microsoft.com/office/drawing/2014/main" id="{087F29C7-030A-4B30-8288-B5B8A19C3B72}"/>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5212350" y="960526"/>
            <a:ext cx="4205698" cy="3154274"/>
          </a:xfrm>
          <a:prstGeom prst="rect">
            <a:avLst/>
          </a:prstGeom>
        </p:spPr>
      </p:pic>
    </p:spTree>
    <p:extLst>
      <p:ext uri="{BB962C8B-B14F-4D97-AF65-F5344CB8AC3E}">
        <p14:creationId xmlns:p14="http://schemas.microsoft.com/office/powerpoint/2010/main" val="60593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3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3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9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D732-EEAE-405B-A186-A3A0E978ACBA}"/>
              </a:ext>
            </a:extLst>
          </p:cNvPr>
          <p:cNvSpPr>
            <a:spLocks noGrp="1"/>
          </p:cNvSpPr>
          <p:nvPr>
            <p:ph type="title"/>
          </p:nvPr>
        </p:nvSpPr>
        <p:spPr/>
        <p:txBody>
          <a:bodyPr/>
          <a:lstStyle/>
          <a:p>
            <a:endParaRPr lang="de-DE" dirty="0"/>
          </a:p>
        </p:txBody>
      </p:sp>
      <p:sp>
        <p:nvSpPr>
          <p:cNvPr id="3" name="Text Placeholder 2">
            <a:extLst>
              <a:ext uri="{FF2B5EF4-FFF2-40B4-BE49-F238E27FC236}">
                <a16:creationId xmlns:a16="http://schemas.microsoft.com/office/drawing/2014/main" id="{5EF53231-89E6-41EC-B97C-CA5D682F1C8E}"/>
              </a:ext>
            </a:extLst>
          </p:cNvPr>
          <p:cNvSpPr>
            <a:spLocks noGrp="1"/>
          </p:cNvSpPr>
          <p:nvPr>
            <p:ph type="body" idx="1"/>
          </p:nvPr>
        </p:nvSpPr>
        <p:spPr/>
        <p:txBody>
          <a:bodyPr/>
          <a:lstStyle/>
          <a:p>
            <a:endParaRPr lang="de-DE"/>
          </a:p>
        </p:txBody>
      </p:sp>
      <p:pic>
        <p:nvPicPr>
          <p:cNvPr id="2050" name="Picture 2" descr="Luftballon Orange 30cm, 25/50Stk. | FAIRYTALE-BALLOON">
            <a:extLst>
              <a:ext uri="{FF2B5EF4-FFF2-40B4-BE49-F238E27FC236}">
                <a16:creationId xmlns:a16="http://schemas.microsoft.com/office/drawing/2014/main" id="{1BF9931F-F644-42B4-AB71-C26C95A2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621" y="1629518"/>
            <a:ext cx="39528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balloon, orange&#10;&#10;Description automatically generated">
            <a:extLst>
              <a:ext uri="{FF2B5EF4-FFF2-40B4-BE49-F238E27FC236}">
                <a16:creationId xmlns:a16="http://schemas.microsoft.com/office/drawing/2014/main" id="{13B524F1-A217-4574-B302-E9FD1C521920}"/>
              </a:ext>
            </a:extLst>
          </p:cNvPr>
          <p:cNvPicPr>
            <a:picLocks noChangeAspect="1"/>
          </p:cNvPicPr>
          <p:nvPr/>
        </p:nvPicPr>
        <p:blipFill>
          <a:blip r:embed="rId4"/>
          <a:stretch>
            <a:fillRect/>
          </a:stretch>
        </p:blipFill>
        <p:spPr>
          <a:xfrm rot="18902884">
            <a:off x="8468408" y="3786755"/>
            <a:ext cx="2813772" cy="2462050"/>
          </a:xfrm>
          <a:prstGeom prst="rect">
            <a:avLst/>
          </a:prstGeom>
        </p:spPr>
      </p:pic>
    </p:spTree>
    <p:extLst>
      <p:ext uri="{BB962C8B-B14F-4D97-AF65-F5344CB8AC3E}">
        <p14:creationId xmlns:p14="http://schemas.microsoft.com/office/powerpoint/2010/main" val="26498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enthält.&#10;&#10;Automatisch generierte Beschreibung">
            <a:extLst>
              <a:ext uri="{FF2B5EF4-FFF2-40B4-BE49-F238E27FC236}">
                <a16:creationId xmlns:a16="http://schemas.microsoft.com/office/drawing/2014/main" id="{6A4EB1FA-95C3-4ABC-BF1B-58DA37A907ED}"/>
              </a:ext>
            </a:extLst>
          </p:cNvPr>
          <p:cNvPicPr>
            <a:picLocks noChangeAspect="1"/>
          </p:cNvPicPr>
          <p:nvPr/>
        </p:nvPicPr>
        <p:blipFill rotWithShape="1">
          <a:blip r:embed="rId3">
            <a:extLst>
              <a:ext uri="{28A0092B-C50C-407E-A947-70E740481C1C}">
                <a14:useLocalDpi xmlns:a14="http://schemas.microsoft.com/office/drawing/2010/main" val="0"/>
              </a:ext>
            </a:extLst>
          </a:blip>
          <a:srcRect l="8307"/>
          <a:stretch/>
        </p:blipFill>
        <p:spPr>
          <a:xfrm>
            <a:off x="-1" y="1141"/>
            <a:ext cx="14630401" cy="8228906"/>
          </a:xfrm>
          <a:prstGeom prst="rect">
            <a:avLst/>
          </a:prstGeom>
        </p:spPr>
      </p:pic>
      <p:pic>
        <p:nvPicPr>
          <p:cNvPr id="8" name="Grafik 6" descr="Ein Bild, das Text enthält.&#10;&#10;Automatisch generierte Beschreibung">
            <a:extLst>
              <a:ext uri="{FF2B5EF4-FFF2-40B4-BE49-F238E27FC236}">
                <a16:creationId xmlns:a16="http://schemas.microsoft.com/office/drawing/2014/main" id="{7B0E0A3D-7A83-4BB6-A607-10354CF1A035}"/>
              </a:ext>
            </a:extLst>
          </p:cNvPr>
          <p:cNvPicPr>
            <a:picLocks noChangeAspect="1"/>
          </p:cNvPicPr>
          <p:nvPr/>
        </p:nvPicPr>
        <p:blipFill rotWithShape="1">
          <a:blip r:embed="rId3">
            <a:extLst>
              <a:ext uri="{28A0092B-C50C-407E-A947-70E740481C1C}">
                <a14:useLocalDpi xmlns:a14="http://schemas.microsoft.com/office/drawing/2010/main" val="0"/>
              </a:ext>
            </a:extLst>
          </a:blip>
          <a:srcRect l="8307" r="47776"/>
          <a:stretch/>
        </p:blipFill>
        <p:spPr>
          <a:xfrm>
            <a:off x="-1" y="-3679"/>
            <a:ext cx="7007354" cy="8228906"/>
          </a:xfrm>
          <a:prstGeom prst="rect">
            <a:avLst/>
          </a:prstGeom>
        </p:spPr>
      </p:pic>
      <p:sp>
        <p:nvSpPr>
          <p:cNvPr id="10" name="Textfeld 4">
            <a:extLst>
              <a:ext uri="{FF2B5EF4-FFF2-40B4-BE49-F238E27FC236}">
                <a16:creationId xmlns:a16="http://schemas.microsoft.com/office/drawing/2014/main" id="{E82AB950-5F29-43C0-9623-6B113B93DFB7}"/>
              </a:ext>
            </a:extLst>
          </p:cNvPr>
          <p:cNvSpPr txBox="1"/>
          <p:nvPr/>
        </p:nvSpPr>
        <p:spPr>
          <a:xfrm>
            <a:off x="486389" y="1467457"/>
            <a:ext cx="6056114" cy="3908762"/>
          </a:xfrm>
          <a:prstGeom prst="rect">
            <a:avLst/>
          </a:prstGeom>
          <a:noFill/>
        </p:spPr>
        <p:txBody>
          <a:bodyPr wrap="square" rtlCol="0">
            <a:spAutoFit/>
          </a:bodyPr>
          <a:lstStyle/>
          <a:p>
            <a:r>
              <a:rPr lang="en-US" sz="2000" dirty="0">
                <a:solidFill>
                  <a:schemeClr val="accent6"/>
                </a:solidFill>
                <a:latin typeface="Calibri" panose="020F0502020204030204" pitchFamily="34" charset="0"/>
                <a:cs typeface="Calibri" panose="020F0502020204030204" pitchFamily="34" charset="0"/>
              </a:rPr>
              <a:t>Atelectasis is a complete or partial collapse of the entire lung or area (lobe) of the lung. It occurs when the tiny air sacs (alveoli) within the lung become deflated or possibly filled with alveolar fluid.</a:t>
            </a:r>
          </a:p>
          <a:p>
            <a:endParaRPr lang="en-US" sz="2000" dirty="0">
              <a:solidFill>
                <a:schemeClr val="accent6"/>
              </a:solidFill>
              <a:latin typeface="Calibri" panose="020F0502020204030204" pitchFamily="34" charset="0"/>
              <a:cs typeface="Calibri" panose="020F0502020204030204" pitchFamily="34" charset="0"/>
            </a:endParaRPr>
          </a:p>
          <a:p>
            <a:pPr marL="342934" indent="-342934">
              <a:buFont typeface="Arial" panose="020B0604020202020204" pitchFamily="34" charset="0"/>
              <a:buChar char="•"/>
            </a:pPr>
            <a:r>
              <a:rPr lang="en-US" sz="2000" dirty="0">
                <a:solidFill>
                  <a:schemeClr val="accent6"/>
                </a:solidFill>
                <a:latin typeface="Calibri" panose="020F0502020204030204" pitchFamily="34" charset="0"/>
                <a:cs typeface="Calibri" panose="020F0502020204030204" pitchFamily="34" charset="0"/>
              </a:rPr>
              <a:t>Atelectasis leads to severe </a:t>
            </a:r>
            <a:r>
              <a:rPr lang="en-US" sz="2000" dirty="0" err="1">
                <a:solidFill>
                  <a:schemeClr val="accent6"/>
                </a:solidFill>
                <a:latin typeface="Calibri" panose="020F0502020204030204" pitchFamily="34" charset="0"/>
                <a:cs typeface="Calibri" panose="020F0502020204030204" pitchFamily="34" charset="0"/>
              </a:rPr>
              <a:t>hypoxaemia</a:t>
            </a:r>
            <a:endParaRPr lang="en-US" sz="2000" baseline="30000" dirty="0">
              <a:solidFill>
                <a:schemeClr val="accent6"/>
              </a:solidFill>
              <a:latin typeface="Calibri" panose="020F0502020204030204" pitchFamily="34" charset="0"/>
              <a:cs typeface="Calibri" panose="020F0502020204030204" pitchFamily="34" charset="0"/>
            </a:endParaRPr>
          </a:p>
          <a:p>
            <a:pPr marL="342934" indent="-342934">
              <a:buFont typeface="Arial" panose="020B0604020202020204" pitchFamily="34" charset="0"/>
              <a:buChar char="•"/>
            </a:pPr>
            <a:endParaRPr lang="en-US" sz="2000" dirty="0">
              <a:solidFill>
                <a:schemeClr val="accent6"/>
              </a:solidFill>
              <a:latin typeface="Calibri" panose="020F0502020204030204" pitchFamily="34" charset="0"/>
              <a:cs typeface="Calibri" panose="020F0502020204030204" pitchFamily="34" charset="0"/>
            </a:endParaRPr>
          </a:p>
          <a:p>
            <a:pPr marL="342934" indent="-342934">
              <a:buFont typeface="Arial" panose="020B0604020202020204" pitchFamily="34" charset="0"/>
              <a:buChar char="•"/>
            </a:pPr>
            <a:r>
              <a:rPr lang="en-US" sz="2000" dirty="0">
                <a:solidFill>
                  <a:schemeClr val="accent6"/>
                </a:solidFill>
                <a:latin typeface="Calibri" panose="020F0502020204030204" pitchFamily="34" charset="0"/>
                <a:cs typeface="Calibri" panose="020F0502020204030204" pitchFamily="34" charset="0"/>
              </a:rPr>
              <a:t>Intrathoracic positive pressure is the most important approach in the prevention and management of atelectasis</a:t>
            </a:r>
            <a:endParaRPr lang="en-US" sz="2000" baseline="30000" dirty="0">
              <a:solidFill>
                <a:schemeClr val="accent6"/>
              </a:solidFill>
              <a:latin typeface="Calibri" panose="020F0502020204030204" pitchFamily="34" charset="0"/>
              <a:cs typeface="Calibri" panose="020F0502020204030204" pitchFamily="34" charset="0"/>
            </a:endParaRPr>
          </a:p>
          <a:p>
            <a:endParaRPr lang="en-DE" sz="2400" dirty="0">
              <a:solidFill>
                <a:schemeClr val="accent6"/>
              </a:solidFill>
              <a:latin typeface="Calibri" panose="020F0502020204030204" pitchFamily="34" charset="0"/>
              <a:cs typeface="Calibri" panose="020F0502020204030204" pitchFamily="34" charset="0"/>
            </a:endParaRPr>
          </a:p>
          <a:p>
            <a:pPr marL="342934" indent="-342934">
              <a:buFont typeface="Arial" panose="020B0604020202020204" pitchFamily="34" charset="0"/>
              <a:buChar char="•"/>
            </a:pPr>
            <a:endParaRPr lang="en-US" sz="2400" dirty="0">
              <a:solidFill>
                <a:schemeClr val="bg2">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217EBD5-D8FA-4F0D-8FA2-B0F42E8DE763}"/>
              </a:ext>
            </a:extLst>
          </p:cNvPr>
          <p:cNvPicPr>
            <a:picLocks noChangeAspect="1"/>
          </p:cNvPicPr>
          <p:nvPr/>
        </p:nvPicPr>
        <p:blipFill rotWithShape="1">
          <a:blip r:embed="rId4"/>
          <a:srcRect b="9401"/>
          <a:stretch/>
        </p:blipFill>
        <p:spPr>
          <a:xfrm>
            <a:off x="7007355" y="2131720"/>
            <a:ext cx="7315201" cy="3612588"/>
          </a:xfrm>
          <a:prstGeom prst="rect">
            <a:avLst/>
          </a:prstGeom>
        </p:spPr>
      </p:pic>
      <p:sp>
        <p:nvSpPr>
          <p:cNvPr id="6" name="Oval 5">
            <a:extLst>
              <a:ext uri="{FF2B5EF4-FFF2-40B4-BE49-F238E27FC236}">
                <a16:creationId xmlns:a16="http://schemas.microsoft.com/office/drawing/2014/main" id="{71367E47-8156-4014-A2F2-E12EF9C418C6}"/>
              </a:ext>
            </a:extLst>
          </p:cNvPr>
          <p:cNvSpPr/>
          <p:nvPr/>
        </p:nvSpPr>
        <p:spPr>
          <a:xfrm>
            <a:off x="11302594" y="2569959"/>
            <a:ext cx="1356335" cy="13563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8749D94-E960-4958-A0E7-AA1D1C865DA2}"/>
              </a:ext>
            </a:extLst>
          </p:cNvPr>
          <p:cNvSpPr txBox="1"/>
          <p:nvPr/>
        </p:nvSpPr>
        <p:spPr>
          <a:xfrm>
            <a:off x="7407695" y="5864980"/>
            <a:ext cx="6822362" cy="307777"/>
          </a:xfrm>
          <a:prstGeom prst="rect">
            <a:avLst/>
          </a:prstGeom>
          <a:noFill/>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Atelectasis, this area is not more involved on the gas exchange.</a:t>
            </a:r>
            <a:endParaRPr lang="de-DE" dirty="0">
              <a:solidFill>
                <a:srgbClr val="FF0000"/>
              </a:solidFill>
              <a:latin typeface="Calibri" panose="020F0502020204030204" pitchFamily="34" charset="0"/>
              <a:cs typeface="Calibri" panose="020F0502020204030204" pitchFamily="34" charset="0"/>
            </a:endParaRPr>
          </a:p>
        </p:txBody>
      </p:sp>
      <p:sp>
        <p:nvSpPr>
          <p:cNvPr id="14" name="Titel 1">
            <a:extLst>
              <a:ext uri="{FF2B5EF4-FFF2-40B4-BE49-F238E27FC236}">
                <a16:creationId xmlns:a16="http://schemas.microsoft.com/office/drawing/2014/main" id="{CBB0D926-E265-4552-AB23-92E52DD82BFC}"/>
              </a:ext>
            </a:extLst>
          </p:cNvPr>
          <p:cNvSpPr>
            <a:spLocks noGrp="1"/>
          </p:cNvSpPr>
          <p:nvPr>
            <p:ph type="title"/>
          </p:nvPr>
        </p:nvSpPr>
        <p:spPr>
          <a:xfrm>
            <a:off x="566399" y="381024"/>
            <a:ext cx="13133541" cy="583230"/>
          </a:xfrm>
        </p:spPr>
        <p:txBody>
          <a:bodyPr/>
          <a:lstStyle/>
          <a:p>
            <a:r>
              <a:rPr lang="de-DE" dirty="0">
                <a:solidFill>
                  <a:schemeClr val="accent6"/>
                </a:solidFill>
              </a:rPr>
              <a:t>Atelectasis</a:t>
            </a:r>
            <a:endParaRPr lang="en-DE" dirty="0">
              <a:solidFill>
                <a:schemeClr val="accent6"/>
              </a:solidFill>
            </a:endParaRPr>
          </a:p>
        </p:txBody>
      </p:sp>
      <p:sp>
        <p:nvSpPr>
          <p:cNvPr id="19" name="Rectangle: Rounded Corners 18">
            <a:extLst>
              <a:ext uri="{FF2B5EF4-FFF2-40B4-BE49-F238E27FC236}">
                <a16:creationId xmlns:a16="http://schemas.microsoft.com/office/drawing/2014/main" id="{486F00E1-1C00-4A84-9DC4-FFC3FE73823D}"/>
              </a:ext>
            </a:extLst>
          </p:cNvPr>
          <p:cNvSpPr/>
          <p:nvPr/>
        </p:nvSpPr>
        <p:spPr>
          <a:xfrm>
            <a:off x="918765" y="6190360"/>
            <a:ext cx="4147957" cy="1034414"/>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Box 19">
            <a:extLst>
              <a:ext uri="{FF2B5EF4-FFF2-40B4-BE49-F238E27FC236}">
                <a16:creationId xmlns:a16="http://schemas.microsoft.com/office/drawing/2014/main" id="{86C6498A-C4E1-4886-B3AD-333CBAB18E31}"/>
              </a:ext>
            </a:extLst>
          </p:cNvPr>
          <p:cNvSpPr txBox="1"/>
          <p:nvPr/>
        </p:nvSpPr>
        <p:spPr>
          <a:xfrm>
            <a:off x="959309" y="6319433"/>
            <a:ext cx="4066867" cy="707886"/>
          </a:xfrm>
          <a:prstGeom prst="rect">
            <a:avLst/>
          </a:prstGeom>
          <a:noFill/>
        </p:spPr>
        <p:txBody>
          <a:bodyPr wrap="square" rtlCol="0">
            <a:spAutoFit/>
          </a:bodyPr>
          <a:lstStyle/>
          <a:p>
            <a:pPr algn="ctr"/>
            <a:r>
              <a:rPr lang="de-DE" sz="2000" dirty="0">
                <a:solidFill>
                  <a:srgbClr val="EB8A41"/>
                </a:solidFill>
                <a:latin typeface="Calibri" panose="020F0502020204030204" pitchFamily="34" charset="0"/>
                <a:cs typeface="Calibri" panose="020F0502020204030204" pitchFamily="34" charset="0"/>
              </a:rPr>
              <a:t>Overdistension cause also to atelectasis and cell death</a:t>
            </a:r>
          </a:p>
        </p:txBody>
      </p:sp>
      <p:pic>
        <p:nvPicPr>
          <p:cNvPr id="13" name="Picture 12" descr="Icon&#10;&#10;Description automatically generated">
            <a:extLst>
              <a:ext uri="{FF2B5EF4-FFF2-40B4-BE49-F238E27FC236}">
                <a16:creationId xmlns:a16="http://schemas.microsoft.com/office/drawing/2014/main" id="{8FD24103-E021-453F-8A53-B17AEDB85A54}"/>
              </a:ext>
            </a:extLst>
          </p:cNvPr>
          <p:cNvPicPr>
            <a:picLocks noChangeAspect="1"/>
          </p:cNvPicPr>
          <p:nvPr/>
        </p:nvPicPr>
        <p:blipFill>
          <a:blip r:embed="rId5"/>
          <a:stretch>
            <a:fillRect/>
          </a:stretch>
        </p:blipFill>
        <p:spPr>
          <a:xfrm>
            <a:off x="533925" y="5744307"/>
            <a:ext cx="805894" cy="856900"/>
          </a:xfrm>
          <a:prstGeom prst="rect">
            <a:avLst/>
          </a:prstGeom>
        </p:spPr>
      </p:pic>
    </p:spTree>
    <p:extLst>
      <p:ext uri="{BB962C8B-B14F-4D97-AF65-F5344CB8AC3E}">
        <p14:creationId xmlns:p14="http://schemas.microsoft.com/office/powerpoint/2010/main" val="191624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37D8-AA82-4ECE-B9D2-F0DDBBE65972}"/>
              </a:ext>
            </a:extLst>
          </p:cNvPr>
          <p:cNvSpPr>
            <a:spLocks noGrp="1"/>
          </p:cNvSpPr>
          <p:nvPr>
            <p:ph type="title"/>
          </p:nvPr>
        </p:nvSpPr>
        <p:spPr>
          <a:xfrm>
            <a:off x="7308947" y="767783"/>
            <a:ext cx="6943096" cy="583230"/>
          </a:xfrm>
        </p:spPr>
        <p:txBody>
          <a:bodyPr/>
          <a:lstStyle/>
          <a:p>
            <a:r>
              <a:rPr lang="de-DE" dirty="0"/>
              <a:t>Way to success!</a:t>
            </a:r>
          </a:p>
        </p:txBody>
      </p:sp>
      <p:sp>
        <p:nvSpPr>
          <p:cNvPr id="4" name="Text Placeholder 3">
            <a:extLst>
              <a:ext uri="{FF2B5EF4-FFF2-40B4-BE49-F238E27FC236}">
                <a16:creationId xmlns:a16="http://schemas.microsoft.com/office/drawing/2014/main" id="{B77A24A7-A576-4DCB-9D2E-72BBE464CA79}"/>
              </a:ext>
            </a:extLst>
          </p:cNvPr>
          <p:cNvSpPr>
            <a:spLocks noGrp="1"/>
          </p:cNvSpPr>
          <p:nvPr>
            <p:ph type="body" idx="3"/>
          </p:nvPr>
        </p:nvSpPr>
        <p:spPr/>
        <p:txBody>
          <a:bodyPr/>
          <a:lstStyle/>
          <a:p>
            <a:r>
              <a:rPr lang="de-DE" dirty="0"/>
              <a:t>Ben Green</a:t>
            </a:r>
          </a:p>
          <a:p>
            <a:r>
              <a:rPr lang="de-DE" sz="2000" dirty="0"/>
              <a:t>Marketing Director EMEAC</a:t>
            </a:r>
          </a:p>
          <a:p>
            <a:endParaRPr lang="de-DE" dirty="0"/>
          </a:p>
        </p:txBody>
      </p:sp>
      <p:pic>
        <p:nvPicPr>
          <p:cNvPr id="9" name="Picture 8" descr="Diagram, schematic&#10;&#10;Description automatically generated">
            <a:extLst>
              <a:ext uri="{FF2B5EF4-FFF2-40B4-BE49-F238E27FC236}">
                <a16:creationId xmlns:a16="http://schemas.microsoft.com/office/drawing/2014/main" id="{C744BC06-AF06-41A0-848B-BA2F61148AED}"/>
              </a:ext>
            </a:extLst>
          </p:cNvPr>
          <p:cNvPicPr>
            <a:picLocks noChangeAspect="1"/>
          </p:cNvPicPr>
          <p:nvPr/>
        </p:nvPicPr>
        <p:blipFill>
          <a:blip r:embed="rId2"/>
          <a:stretch>
            <a:fillRect/>
          </a:stretch>
        </p:blipFill>
        <p:spPr>
          <a:xfrm>
            <a:off x="-35705" y="2391508"/>
            <a:ext cx="7145808" cy="5408454"/>
          </a:xfrm>
          <a:prstGeom prst="rect">
            <a:avLst/>
          </a:prstGeom>
        </p:spPr>
      </p:pic>
    </p:spTree>
    <p:extLst>
      <p:ext uri="{BB962C8B-B14F-4D97-AF65-F5344CB8AC3E}">
        <p14:creationId xmlns:p14="http://schemas.microsoft.com/office/powerpoint/2010/main" val="240357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75BE-611F-4A6B-92AE-025C9A7D33C0}"/>
              </a:ext>
            </a:extLst>
          </p:cNvPr>
          <p:cNvSpPr>
            <a:spLocks noGrp="1"/>
          </p:cNvSpPr>
          <p:nvPr>
            <p:ph type="title"/>
          </p:nvPr>
        </p:nvSpPr>
        <p:spPr/>
        <p:txBody>
          <a:bodyPr/>
          <a:lstStyle/>
          <a:p>
            <a:r>
              <a:rPr lang="de-DE" dirty="0"/>
              <a:t>Monitored Anesthesia Care (MAC)</a:t>
            </a:r>
          </a:p>
        </p:txBody>
      </p:sp>
      <p:sp>
        <p:nvSpPr>
          <p:cNvPr id="3" name="Text Placeholder 2">
            <a:extLst>
              <a:ext uri="{FF2B5EF4-FFF2-40B4-BE49-F238E27FC236}">
                <a16:creationId xmlns:a16="http://schemas.microsoft.com/office/drawing/2014/main" id="{0A947F7B-5B2C-42CD-A56D-A58AA503D2A2}"/>
              </a:ext>
            </a:extLst>
          </p:cNvPr>
          <p:cNvSpPr>
            <a:spLocks noGrp="1"/>
          </p:cNvSpPr>
          <p:nvPr>
            <p:ph type="body" idx="1"/>
          </p:nvPr>
        </p:nvSpPr>
        <p:spPr>
          <a:xfrm>
            <a:off x="372089" y="885082"/>
            <a:ext cx="13133541" cy="521207"/>
          </a:xfrm>
        </p:spPr>
        <p:txBody>
          <a:bodyPr/>
          <a:lstStyle/>
          <a:p>
            <a:r>
              <a:rPr lang="de-DE" dirty="0"/>
              <a:t>Sedation</a:t>
            </a:r>
          </a:p>
        </p:txBody>
      </p:sp>
      <p:sp>
        <p:nvSpPr>
          <p:cNvPr id="4" name="Content Placeholder 3">
            <a:extLst>
              <a:ext uri="{FF2B5EF4-FFF2-40B4-BE49-F238E27FC236}">
                <a16:creationId xmlns:a16="http://schemas.microsoft.com/office/drawing/2014/main" id="{FE55F500-47DC-4BC5-819F-B78F769C2E4F}"/>
              </a:ext>
            </a:extLst>
          </p:cNvPr>
          <p:cNvSpPr>
            <a:spLocks noGrp="1"/>
          </p:cNvSpPr>
          <p:nvPr>
            <p:ph sz="quarter" idx="10"/>
          </p:nvPr>
        </p:nvSpPr>
        <p:spPr/>
        <p:txBody>
          <a:bodyPr/>
          <a:lstStyle/>
          <a:p>
            <a:pPr marL="457200" indent="-342900">
              <a:buFont typeface="Arial" panose="020B0604020202020204" pitchFamily="34" charset="0"/>
              <a:buChar char="•"/>
            </a:pPr>
            <a:r>
              <a:rPr lang="en-US" sz="2000" dirty="0"/>
              <a:t>MAC is a planned procedure which the patient undergoes local anesthesia together with sedation and analgesia. </a:t>
            </a:r>
          </a:p>
          <a:p>
            <a:pPr marL="457200" indent="-342900">
              <a:buFont typeface="Arial" panose="020B0604020202020204" pitchFamily="34" charset="0"/>
              <a:buChar char="•"/>
            </a:pPr>
            <a:r>
              <a:rPr lang="en-US" sz="2000" dirty="0"/>
              <a:t>Actually, MAC is the first choice in </a:t>
            </a:r>
            <a:r>
              <a:rPr lang="en-US" sz="2000" b="1" dirty="0"/>
              <a:t>10-30% of all the surgical procedures</a:t>
            </a:r>
            <a:r>
              <a:rPr lang="en-US" sz="2000" dirty="0"/>
              <a:t>.</a:t>
            </a:r>
          </a:p>
          <a:p>
            <a:endParaRPr lang="en-US" sz="2000" b="1" dirty="0"/>
          </a:p>
          <a:p>
            <a:r>
              <a:rPr lang="en-US" sz="2000" b="1" dirty="0"/>
              <a:t>Goal:</a:t>
            </a:r>
          </a:p>
          <a:p>
            <a:pPr marL="457200" indent="-342900">
              <a:buFont typeface="Arial" panose="020B0604020202020204" pitchFamily="34" charset="0"/>
              <a:buChar char="•"/>
            </a:pPr>
            <a:r>
              <a:rPr lang="en-US" sz="2000" dirty="0"/>
              <a:t>Safe sedation</a:t>
            </a:r>
          </a:p>
          <a:p>
            <a:pPr marL="457200" indent="-342900">
              <a:buFont typeface="Arial" panose="020B0604020202020204" pitchFamily="34" charset="0"/>
              <a:buChar char="•"/>
            </a:pPr>
            <a:r>
              <a:rPr lang="en-US" sz="2000" dirty="0"/>
              <a:t>Control of anxiety</a:t>
            </a:r>
          </a:p>
          <a:p>
            <a:pPr marL="457200" indent="-342900">
              <a:buFont typeface="Arial" panose="020B0604020202020204" pitchFamily="34" charset="0"/>
              <a:buChar char="•"/>
            </a:pPr>
            <a:r>
              <a:rPr lang="en-US" sz="2000" dirty="0"/>
              <a:t>Pain control</a:t>
            </a:r>
            <a:endParaRPr lang="de-DE" sz="2000" dirty="0"/>
          </a:p>
        </p:txBody>
      </p:sp>
      <p:sp>
        <p:nvSpPr>
          <p:cNvPr id="5" name="TextBox 4">
            <a:extLst>
              <a:ext uri="{FF2B5EF4-FFF2-40B4-BE49-F238E27FC236}">
                <a16:creationId xmlns:a16="http://schemas.microsoft.com/office/drawing/2014/main" id="{CF4D2CCB-D22F-42FA-A9CA-1828B3B78AE9}"/>
              </a:ext>
            </a:extLst>
          </p:cNvPr>
          <p:cNvSpPr txBox="1"/>
          <p:nvPr/>
        </p:nvSpPr>
        <p:spPr>
          <a:xfrm>
            <a:off x="582613" y="5093641"/>
            <a:ext cx="11297355" cy="246221"/>
          </a:xfrm>
          <a:prstGeom prst="rect">
            <a:avLst/>
          </a:prstGeom>
          <a:noFill/>
        </p:spPr>
        <p:txBody>
          <a:bodyPr wrap="square" rtlCol="0">
            <a:spAutoFit/>
          </a:bodyPr>
          <a:lstStyle/>
          <a:p>
            <a:r>
              <a:rPr lang="de-DE" sz="1000" dirty="0">
                <a:latin typeface="Calibri" panose="020F0502020204030204" pitchFamily="34" charset="0"/>
                <a:cs typeface="Calibri" panose="020F0502020204030204" pitchFamily="34" charset="0"/>
              </a:rPr>
              <a:t>Ghisi et al., MINERVA ANESTESIOL 2005;71:533-8</a:t>
            </a:r>
          </a:p>
        </p:txBody>
      </p:sp>
    </p:spTree>
    <p:extLst>
      <p:ext uri="{BB962C8B-B14F-4D97-AF65-F5344CB8AC3E}">
        <p14:creationId xmlns:p14="http://schemas.microsoft.com/office/powerpoint/2010/main" val="1677606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72;p83">
            <a:extLst>
              <a:ext uri="{FF2B5EF4-FFF2-40B4-BE49-F238E27FC236}">
                <a16:creationId xmlns:a16="http://schemas.microsoft.com/office/drawing/2014/main" id="{1AEF34E3-A275-4308-823A-A2EBA6B58AEC}"/>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894096" y="0"/>
            <a:ext cx="7736304" cy="8229600"/>
          </a:xfrm>
          <a:prstGeom prst="rect">
            <a:avLst/>
          </a:prstGeom>
          <a:noFill/>
          <a:ln>
            <a:noFill/>
          </a:ln>
        </p:spPr>
      </p:pic>
      <p:graphicFrame>
        <p:nvGraphicFramePr>
          <p:cNvPr id="10" name="Table 12">
            <a:extLst>
              <a:ext uri="{FF2B5EF4-FFF2-40B4-BE49-F238E27FC236}">
                <a16:creationId xmlns:a16="http://schemas.microsoft.com/office/drawing/2014/main" id="{36D1AF77-EEF9-425B-A828-C4EB50E43230}"/>
              </a:ext>
            </a:extLst>
          </p:cNvPr>
          <p:cNvGraphicFramePr>
            <a:graphicFrameLocks noGrp="1"/>
          </p:cNvGraphicFramePr>
          <p:nvPr>
            <p:extLst>
              <p:ext uri="{D42A27DB-BD31-4B8C-83A1-F6EECF244321}">
                <p14:modId xmlns:p14="http://schemas.microsoft.com/office/powerpoint/2010/main" val="301227018"/>
              </p:ext>
            </p:extLst>
          </p:nvPr>
        </p:nvGraphicFramePr>
        <p:xfrm>
          <a:off x="582613" y="2057734"/>
          <a:ext cx="7118195" cy="3810000"/>
        </p:xfrm>
        <a:graphic>
          <a:graphicData uri="http://schemas.openxmlformats.org/drawingml/2006/table">
            <a:tbl>
              <a:tblPr firstRow="1" bandRow="1">
                <a:tableStyleId>{52FCFDBF-701B-4346-B3A5-515AF2146754}</a:tableStyleId>
              </a:tblPr>
              <a:tblGrid>
                <a:gridCol w="1423639">
                  <a:extLst>
                    <a:ext uri="{9D8B030D-6E8A-4147-A177-3AD203B41FA5}">
                      <a16:colId xmlns:a16="http://schemas.microsoft.com/office/drawing/2014/main" val="2118297956"/>
                    </a:ext>
                  </a:extLst>
                </a:gridCol>
                <a:gridCol w="1423639">
                  <a:extLst>
                    <a:ext uri="{9D8B030D-6E8A-4147-A177-3AD203B41FA5}">
                      <a16:colId xmlns:a16="http://schemas.microsoft.com/office/drawing/2014/main" val="2859194650"/>
                    </a:ext>
                  </a:extLst>
                </a:gridCol>
                <a:gridCol w="1423639">
                  <a:extLst>
                    <a:ext uri="{9D8B030D-6E8A-4147-A177-3AD203B41FA5}">
                      <a16:colId xmlns:a16="http://schemas.microsoft.com/office/drawing/2014/main" val="495409773"/>
                    </a:ext>
                  </a:extLst>
                </a:gridCol>
                <a:gridCol w="1423639">
                  <a:extLst>
                    <a:ext uri="{9D8B030D-6E8A-4147-A177-3AD203B41FA5}">
                      <a16:colId xmlns:a16="http://schemas.microsoft.com/office/drawing/2014/main" val="1911205631"/>
                    </a:ext>
                  </a:extLst>
                </a:gridCol>
                <a:gridCol w="1423639">
                  <a:extLst>
                    <a:ext uri="{9D8B030D-6E8A-4147-A177-3AD203B41FA5}">
                      <a16:colId xmlns:a16="http://schemas.microsoft.com/office/drawing/2014/main" val="2524297292"/>
                    </a:ext>
                  </a:extLst>
                </a:gridCol>
              </a:tblGrid>
              <a:tr h="762000">
                <a:tc>
                  <a:txBody>
                    <a:bodyPr/>
                    <a:lstStyle/>
                    <a:p>
                      <a:pPr algn="ctr"/>
                      <a:endParaRPr lang="de-DE"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2B94"/>
                    </a:solidFill>
                  </a:tcPr>
                </a:tc>
                <a:tc>
                  <a:txBody>
                    <a:bodyPr/>
                    <a:lstStyle/>
                    <a:p>
                      <a:pPr algn="ctr"/>
                      <a:r>
                        <a:rPr lang="de-DE" sz="1200" b="1" dirty="0">
                          <a:solidFill>
                            <a:schemeClr val="accent6"/>
                          </a:solidFill>
                        </a:rPr>
                        <a:t>Minimal sedation</a:t>
                      </a:r>
                    </a:p>
                    <a:p>
                      <a:pPr algn="ctr"/>
                      <a:r>
                        <a:rPr lang="de-DE" sz="1200" b="1" dirty="0">
                          <a:solidFill>
                            <a:schemeClr val="accent6"/>
                          </a:solidFill>
                        </a:rPr>
                        <a:t>(anxiolysis)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R="0" algn="ctr" rtl="0">
                        <a:lnSpc>
                          <a:spcPct val="100000"/>
                        </a:lnSpc>
                        <a:spcBef>
                          <a:spcPts val="0"/>
                        </a:spcBef>
                        <a:spcAft>
                          <a:spcPts val="0"/>
                        </a:spcAft>
                        <a:buClr>
                          <a:srgbClr val="000000"/>
                        </a:buClr>
                        <a:buFont typeface="Arial"/>
                      </a:pPr>
                      <a:r>
                        <a:rPr lang="de-DE" sz="1200" b="1" i="0" u="none" strike="noStrike" cap="none" dirty="0">
                          <a:solidFill>
                            <a:schemeClr val="accent6"/>
                          </a:solidFill>
                          <a:latin typeface="Calibri"/>
                          <a:cs typeface="Calibri"/>
                          <a:sym typeface="Arial"/>
                        </a:rPr>
                        <a:t>Moderate sedation</a:t>
                      </a:r>
                    </a:p>
                    <a:p>
                      <a:pPr marR="0" algn="ctr" rtl="0">
                        <a:lnSpc>
                          <a:spcPct val="100000"/>
                        </a:lnSpc>
                        <a:spcBef>
                          <a:spcPts val="0"/>
                        </a:spcBef>
                        <a:spcAft>
                          <a:spcPts val="0"/>
                        </a:spcAft>
                        <a:buClr>
                          <a:srgbClr val="000000"/>
                        </a:buClr>
                        <a:buFont typeface="Arial"/>
                      </a:pPr>
                      <a:r>
                        <a:rPr lang="de-DE" sz="1200" b="1" i="0" u="none" strike="noStrike" cap="none" dirty="0">
                          <a:solidFill>
                            <a:schemeClr val="accent6"/>
                          </a:solidFill>
                          <a:latin typeface="Calibri"/>
                          <a:cs typeface="Calibri"/>
                          <a:sym typeface="Arial"/>
                        </a:rPr>
                        <a:t>(conscious sedation)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de-DE" sz="1200" b="1" dirty="0">
                          <a:solidFill>
                            <a:schemeClr val="accent6"/>
                          </a:solidFill>
                        </a:rPr>
                        <a:t>Deep sedation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ctr"/>
                      <a:r>
                        <a:rPr lang="de-DE" sz="1200" b="1" dirty="0">
                          <a:solidFill>
                            <a:schemeClr val="bg1"/>
                          </a:solidFill>
                        </a:rPr>
                        <a:t>General anesthesia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164A"/>
                    </a:solidFill>
                  </a:tcPr>
                </a:tc>
                <a:extLst>
                  <a:ext uri="{0D108BD9-81ED-4DB2-BD59-A6C34878D82A}">
                    <a16:rowId xmlns:a16="http://schemas.microsoft.com/office/drawing/2014/main" val="2486990714"/>
                  </a:ext>
                </a:extLst>
              </a:tr>
              <a:tr h="762000">
                <a:tc>
                  <a:txBody>
                    <a:bodyPr/>
                    <a:lstStyle/>
                    <a:p>
                      <a:pPr algn="ctr"/>
                      <a:r>
                        <a:rPr lang="de-DE" sz="1200" b="1" dirty="0">
                          <a:solidFill>
                            <a:schemeClr val="bg1"/>
                          </a:solidFill>
                        </a:rPr>
                        <a:t>Responsiveness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2B94"/>
                    </a:solidFill>
                  </a:tcPr>
                </a:tc>
                <a:tc>
                  <a:txBody>
                    <a:bodyPr/>
                    <a:lstStyle/>
                    <a:p>
                      <a:pPr algn="ctr"/>
                      <a:r>
                        <a:rPr lang="de-DE" sz="1100" dirty="0">
                          <a:solidFill>
                            <a:schemeClr val="accent6"/>
                          </a:solidFill>
                        </a:rPr>
                        <a:t>Normal response to </a:t>
                      </a:r>
                    </a:p>
                    <a:p>
                      <a:pPr algn="ctr"/>
                      <a:r>
                        <a:rPr lang="de-DE" sz="1100" dirty="0">
                          <a:solidFill>
                            <a:schemeClr val="accent6"/>
                          </a:solidFill>
                        </a:rPr>
                        <a:t>verbal stimuli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de-DE" sz="1100" dirty="0">
                          <a:solidFill>
                            <a:schemeClr val="bg1"/>
                          </a:solidFill>
                        </a:rPr>
                        <a:t>Purposful response to verbal or tactile stimuli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de-DE" sz="1100" dirty="0">
                          <a:solidFill>
                            <a:schemeClr val="bg1"/>
                          </a:solidFill>
                        </a:rPr>
                        <a:t>Purposeful response to noxious stimuli or insistent verbal stimuli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ctr"/>
                      <a:r>
                        <a:rPr lang="de-DE" sz="1100" dirty="0">
                          <a:solidFill>
                            <a:schemeClr val="bg1"/>
                          </a:solidFill>
                        </a:rPr>
                        <a:t>Unarousable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164A"/>
                    </a:solidFill>
                  </a:tcPr>
                </a:tc>
                <a:extLst>
                  <a:ext uri="{0D108BD9-81ED-4DB2-BD59-A6C34878D82A}">
                    <a16:rowId xmlns:a16="http://schemas.microsoft.com/office/drawing/2014/main" val="2979158575"/>
                  </a:ext>
                </a:extLst>
              </a:tr>
              <a:tr h="762000">
                <a:tc>
                  <a:txBody>
                    <a:bodyPr/>
                    <a:lstStyle/>
                    <a:p>
                      <a:pPr algn="ctr"/>
                      <a:r>
                        <a:rPr lang="de-DE" sz="1200" b="1" dirty="0">
                          <a:solidFill>
                            <a:schemeClr val="bg1"/>
                          </a:solidFill>
                        </a:rPr>
                        <a:t>Airway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2B94"/>
                    </a:solidFill>
                  </a:tcPr>
                </a:tc>
                <a:tc>
                  <a:txBody>
                    <a:bodyPr/>
                    <a:lstStyle/>
                    <a:p>
                      <a:pPr algn="ctr"/>
                      <a:r>
                        <a:rPr lang="de-DE" sz="1100" dirty="0">
                          <a:solidFill>
                            <a:schemeClr val="accent6"/>
                          </a:solidFill>
                        </a:rPr>
                        <a:t>Normal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de-DE" sz="1100" dirty="0">
                          <a:solidFill>
                            <a:schemeClr val="bg1"/>
                          </a:solidFill>
                        </a:rPr>
                        <a:t>No intervention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de-DE" sz="1100" dirty="0">
                          <a:solidFill>
                            <a:schemeClr val="bg1"/>
                          </a:solidFill>
                        </a:rPr>
                        <a:t>Intervention may be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ctr"/>
                      <a:r>
                        <a:rPr lang="de-DE" sz="1100" dirty="0">
                          <a:solidFill>
                            <a:schemeClr val="bg1"/>
                          </a:solidFill>
                        </a:rPr>
                        <a:t>Airway support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164A"/>
                    </a:solidFill>
                  </a:tcPr>
                </a:tc>
                <a:extLst>
                  <a:ext uri="{0D108BD9-81ED-4DB2-BD59-A6C34878D82A}">
                    <a16:rowId xmlns:a16="http://schemas.microsoft.com/office/drawing/2014/main" val="1078700369"/>
                  </a:ext>
                </a:extLst>
              </a:tr>
              <a:tr h="762000">
                <a:tc>
                  <a:txBody>
                    <a:bodyPr/>
                    <a:lstStyle/>
                    <a:p>
                      <a:pPr algn="ctr"/>
                      <a:r>
                        <a:rPr lang="de-DE" sz="1200" b="1" dirty="0">
                          <a:solidFill>
                            <a:schemeClr val="bg1"/>
                          </a:solidFill>
                        </a:rPr>
                        <a:t>Spontaneous ventilation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2B94"/>
                    </a:solidFill>
                  </a:tcPr>
                </a:tc>
                <a:tc>
                  <a:txBody>
                    <a:bodyPr/>
                    <a:lstStyle/>
                    <a:p>
                      <a:pPr algn="ctr"/>
                      <a:r>
                        <a:rPr lang="de-DE" sz="1100" dirty="0">
                          <a:solidFill>
                            <a:schemeClr val="accent6"/>
                          </a:solidFill>
                        </a:rPr>
                        <a:t>Normal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de-DE" sz="1100" dirty="0">
                          <a:solidFill>
                            <a:schemeClr val="bg1"/>
                          </a:solidFill>
                        </a:rPr>
                        <a:t>Adequate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de-DE" sz="1100" dirty="0">
                          <a:solidFill>
                            <a:schemeClr val="bg1"/>
                          </a:solidFill>
                        </a:rPr>
                        <a:t>Usually inadequate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ctr"/>
                      <a:r>
                        <a:rPr lang="de-DE" sz="1100" dirty="0">
                          <a:solidFill>
                            <a:schemeClr val="bg1"/>
                          </a:solidFill>
                        </a:rPr>
                        <a:t>Ventilatory support usually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164A"/>
                    </a:solidFill>
                  </a:tcPr>
                </a:tc>
                <a:extLst>
                  <a:ext uri="{0D108BD9-81ED-4DB2-BD59-A6C34878D82A}">
                    <a16:rowId xmlns:a16="http://schemas.microsoft.com/office/drawing/2014/main" val="3616277128"/>
                  </a:ext>
                </a:extLst>
              </a:tr>
              <a:tr h="762000">
                <a:tc>
                  <a:txBody>
                    <a:bodyPr/>
                    <a:lstStyle/>
                    <a:p>
                      <a:pPr algn="ctr"/>
                      <a:r>
                        <a:rPr lang="de-DE" sz="1200" b="1" dirty="0">
                          <a:solidFill>
                            <a:schemeClr val="bg1"/>
                          </a:solidFill>
                        </a:rPr>
                        <a:t>Cardiovascular function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C2B94"/>
                    </a:solidFill>
                  </a:tcPr>
                </a:tc>
                <a:tc>
                  <a:txBody>
                    <a:bodyPr/>
                    <a:lstStyle/>
                    <a:p>
                      <a:pPr algn="ctr"/>
                      <a:r>
                        <a:rPr lang="de-DE" sz="1100" dirty="0">
                          <a:solidFill>
                            <a:schemeClr val="accent6"/>
                          </a:solidFill>
                        </a:rPr>
                        <a:t>Normal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de-DE" sz="1100" dirty="0">
                          <a:solidFill>
                            <a:schemeClr val="bg1"/>
                          </a:solidFill>
                        </a:rPr>
                        <a:t>Usually maintained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lang="de-DE" sz="1100" dirty="0">
                          <a:solidFill>
                            <a:schemeClr val="bg1"/>
                          </a:solidFill>
                        </a:rPr>
                        <a:t>Usually inadequate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p>
                      <a:pPr algn="ctr"/>
                      <a:r>
                        <a:rPr lang="de-DE" sz="1100" dirty="0">
                          <a:solidFill>
                            <a:schemeClr val="bg1"/>
                          </a:solidFill>
                        </a:rPr>
                        <a:t>May be impaired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6164A"/>
                    </a:solidFill>
                  </a:tcPr>
                </a:tc>
                <a:extLst>
                  <a:ext uri="{0D108BD9-81ED-4DB2-BD59-A6C34878D82A}">
                    <a16:rowId xmlns:a16="http://schemas.microsoft.com/office/drawing/2014/main" val="3408691581"/>
                  </a:ext>
                </a:extLst>
              </a:tr>
            </a:tbl>
          </a:graphicData>
        </a:graphic>
      </p:graphicFrame>
      <p:sp>
        <p:nvSpPr>
          <p:cNvPr id="11" name="Text Placeholder 3">
            <a:extLst>
              <a:ext uri="{FF2B5EF4-FFF2-40B4-BE49-F238E27FC236}">
                <a16:creationId xmlns:a16="http://schemas.microsoft.com/office/drawing/2014/main" id="{C4A470FD-C551-4116-851A-C1267E26E550}"/>
              </a:ext>
            </a:extLst>
          </p:cNvPr>
          <p:cNvSpPr txBox="1">
            <a:spLocks/>
          </p:cNvSpPr>
          <p:nvPr/>
        </p:nvSpPr>
        <p:spPr>
          <a:xfrm>
            <a:off x="9009697" y="1536382"/>
            <a:ext cx="5174934" cy="456247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457200" marR="0" lvl="0" indent="-342900" algn="ctr"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pPr marL="174625" indent="0" algn="l"/>
            <a:r>
              <a:rPr lang="en-US" sz="2000" b="1" dirty="0">
                <a:solidFill>
                  <a:schemeClr val="bg1"/>
                </a:solidFill>
              </a:rPr>
              <a:t>Sedation and anesthesia </a:t>
            </a:r>
            <a:r>
              <a:rPr lang="en-US" sz="2000" dirty="0">
                <a:solidFill>
                  <a:schemeClr val="bg1"/>
                </a:solidFill>
              </a:rPr>
              <a:t>have long been </a:t>
            </a:r>
            <a:r>
              <a:rPr lang="en-US" sz="2000" b="1" dirty="0">
                <a:solidFill>
                  <a:schemeClr val="bg1"/>
                </a:solidFill>
              </a:rPr>
              <a:t>associated with high rates of hypoxemia and hypoventilation</a:t>
            </a:r>
            <a:r>
              <a:rPr lang="en-US" sz="2000" dirty="0">
                <a:solidFill>
                  <a:schemeClr val="bg1"/>
                </a:solidFill>
              </a:rPr>
              <a:t>, which can ultimately result in Respiratory Compromise.</a:t>
            </a:r>
            <a:r>
              <a:rPr lang="en-US" sz="2000" baseline="30000" dirty="0">
                <a:solidFill>
                  <a:schemeClr val="bg1"/>
                </a:solidFill>
              </a:rPr>
              <a:t>1-3</a:t>
            </a:r>
            <a:r>
              <a:rPr lang="en-US" sz="2000" dirty="0">
                <a:solidFill>
                  <a:schemeClr val="bg1"/>
                </a:solidFill>
              </a:rPr>
              <a:t> </a:t>
            </a:r>
          </a:p>
          <a:p>
            <a:pPr marL="174625" indent="0" algn="l"/>
            <a:r>
              <a:rPr lang="en-US" sz="2000" b="1" dirty="0">
                <a:solidFill>
                  <a:schemeClr val="bg1"/>
                </a:solidFill>
              </a:rPr>
              <a:t>There are three different types of sedation:</a:t>
            </a:r>
          </a:p>
          <a:p>
            <a:pPr marL="517525" algn="l">
              <a:lnSpc>
                <a:spcPct val="100000"/>
              </a:lnSpc>
              <a:spcBef>
                <a:spcPts val="0"/>
              </a:spcBef>
              <a:buClr>
                <a:schemeClr val="bg1"/>
              </a:buClr>
              <a:buFont typeface="Arial" panose="020B0604020202020204" pitchFamily="34" charset="0"/>
              <a:buChar char="•"/>
            </a:pPr>
            <a:r>
              <a:rPr lang="en-US" sz="2000" dirty="0">
                <a:solidFill>
                  <a:schemeClr val="bg1"/>
                </a:solidFill>
              </a:rPr>
              <a:t>Minimal</a:t>
            </a:r>
          </a:p>
          <a:p>
            <a:pPr marL="517525" algn="l">
              <a:lnSpc>
                <a:spcPct val="100000"/>
              </a:lnSpc>
              <a:spcBef>
                <a:spcPts val="0"/>
              </a:spcBef>
              <a:buClr>
                <a:schemeClr val="bg1"/>
              </a:buClr>
              <a:buFont typeface="Arial" panose="020B0604020202020204" pitchFamily="34" charset="0"/>
              <a:buChar char="•"/>
            </a:pPr>
            <a:r>
              <a:rPr lang="en-US" sz="2000" dirty="0">
                <a:solidFill>
                  <a:schemeClr val="bg1"/>
                </a:solidFill>
              </a:rPr>
              <a:t>Moderate</a:t>
            </a:r>
          </a:p>
          <a:p>
            <a:pPr marL="517525" algn="l">
              <a:lnSpc>
                <a:spcPct val="100000"/>
              </a:lnSpc>
              <a:spcBef>
                <a:spcPts val="0"/>
              </a:spcBef>
              <a:buClr>
                <a:schemeClr val="bg1"/>
              </a:buClr>
              <a:buFont typeface="Arial" panose="020B0604020202020204" pitchFamily="34" charset="0"/>
              <a:buChar char="•"/>
            </a:pPr>
            <a:r>
              <a:rPr lang="en-US" sz="2000" dirty="0">
                <a:solidFill>
                  <a:schemeClr val="bg1"/>
                </a:solidFill>
              </a:rPr>
              <a:t>Deep sedation</a:t>
            </a:r>
          </a:p>
          <a:p>
            <a:pPr marL="174625" indent="0" algn="l"/>
            <a:r>
              <a:rPr lang="en-US" sz="2000" b="1" dirty="0">
                <a:solidFill>
                  <a:schemeClr val="bg1"/>
                </a:solidFill>
              </a:rPr>
              <a:t>As the depth of sedation increases, adapted monitoring of the patient is needed.</a:t>
            </a:r>
          </a:p>
          <a:p>
            <a:pPr marL="174625" indent="0" algn="l"/>
            <a:r>
              <a:rPr lang="en-US" sz="2000" b="1" dirty="0">
                <a:solidFill>
                  <a:schemeClr val="bg1"/>
                </a:solidFill>
              </a:rPr>
              <a:t>During sedation, the patient’s respiratory effort is reduced </a:t>
            </a:r>
            <a:r>
              <a:rPr lang="en-US" sz="2000" dirty="0">
                <a:solidFill>
                  <a:schemeClr val="bg1"/>
                </a:solidFill>
              </a:rPr>
              <a:t>by the medication or suspended by the relaxation, </a:t>
            </a:r>
            <a:r>
              <a:rPr lang="en-US" sz="2000" b="1" dirty="0">
                <a:solidFill>
                  <a:schemeClr val="bg1"/>
                </a:solidFill>
              </a:rPr>
              <a:t>so they need respiratory and hemodynamic support or even mandatory ventilation</a:t>
            </a:r>
            <a:r>
              <a:rPr lang="en-US" sz="2000" dirty="0">
                <a:solidFill>
                  <a:schemeClr val="bg1"/>
                </a:solidFill>
              </a:rPr>
              <a:t>.</a:t>
            </a:r>
          </a:p>
          <a:p>
            <a:pPr marL="174625" indent="0" algn="l"/>
            <a:endParaRPr lang="en-US" sz="2000" dirty="0">
              <a:solidFill>
                <a:schemeClr val="bg1"/>
              </a:solidFill>
            </a:endParaRPr>
          </a:p>
          <a:p>
            <a:pPr marL="174625" indent="0" algn="l"/>
            <a:endParaRPr lang="en-US" sz="2000" dirty="0">
              <a:solidFill>
                <a:schemeClr val="bg1"/>
              </a:solidFill>
            </a:endParaRPr>
          </a:p>
        </p:txBody>
      </p:sp>
      <p:sp>
        <p:nvSpPr>
          <p:cNvPr id="12" name="Title 5">
            <a:extLst>
              <a:ext uri="{FF2B5EF4-FFF2-40B4-BE49-F238E27FC236}">
                <a16:creationId xmlns:a16="http://schemas.microsoft.com/office/drawing/2014/main" id="{6FCFF5D9-2699-4F63-99C5-4F0A4A5EE8B1}"/>
              </a:ext>
            </a:extLst>
          </p:cNvPr>
          <p:cNvSpPr>
            <a:spLocks noGrp="1"/>
          </p:cNvSpPr>
          <p:nvPr>
            <p:ph type="title"/>
          </p:nvPr>
        </p:nvSpPr>
        <p:spPr>
          <a:xfrm>
            <a:off x="9186863" y="476576"/>
            <a:ext cx="5557131" cy="583230"/>
          </a:xfrm>
        </p:spPr>
        <p:txBody>
          <a:bodyPr/>
          <a:lstStyle/>
          <a:p>
            <a:r>
              <a:rPr lang="en-US" dirty="0">
                <a:latin typeface="Calibri" panose="020F0502020204030204" pitchFamily="34" charset="0"/>
                <a:cs typeface="Calibri" panose="020F0502020204030204" pitchFamily="34" charset="0"/>
              </a:rPr>
              <a:t>Sedation depth</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631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ABBA-C0A6-4E28-AB14-05A27B858CCB}"/>
              </a:ext>
            </a:extLst>
          </p:cNvPr>
          <p:cNvSpPr>
            <a:spLocks noGrp="1"/>
          </p:cNvSpPr>
          <p:nvPr>
            <p:ph type="title"/>
          </p:nvPr>
        </p:nvSpPr>
        <p:spPr/>
        <p:txBody>
          <a:bodyPr/>
          <a:lstStyle/>
          <a:p>
            <a:r>
              <a:rPr lang="de-DE" dirty="0"/>
              <a:t>Risk Score</a:t>
            </a:r>
          </a:p>
        </p:txBody>
      </p:sp>
      <p:sp>
        <p:nvSpPr>
          <p:cNvPr id="3" name="Text Placeholder 2">
            <a:extLst>
              <a:ext uri="{FF2B5EF4-FFF2-40B4-BE49-F238E27FC236}">
                <a16:creationId xmlns:a16="http://schemas.microsoft.com/office/drawing/2014/main" id="{045D7796-D68F-462E-9613-F1E87D4861B4}"/>
              </a:ext>
            </a:extLst>
          </p:cNvPr>
          <p:cNvSpPr>
            <a:spLocks noGrp="1"/>
          </p:cNvSpPr>
          <p:nvPr>
            <p:ph type="body" idx="1"/>
          </p:nvPr>
        </p:nvSpPr>
        <p:spPr>
          <a:xfrm>
            <a:off x="360659" y="885082"/>
            <a:ext cx="13405452" cy="521207"/>
          </a:xfrm>
        </p:spPr>
        <p:txBody>
          <a:bodyPr/>
          <a:lstStyle/>
          <a:p>
            <a:r>
              <a:rPr lang="de-DE" dirty="0"/>
              <a:t>American Society of Anesthesiologists (ASA) Score</a:t>
            </a:r>
          </a:p>
        </p:txBody>
      </p:sp>
      <p:sp>
        <p:nvSpPr>
          <p:cNvPr id="5" name="Slide Number Placeholder 4">
            <a:extLst>
              <a:ext uri="{FF2B5EF4-FFF2-40B4-BE49-F238E27FC236}">
                <a16:creationId xmlns:a16="http://schemas.microsoft.com/office/drawing/2014/main" id="{F3C471B9-6837-4B8D-9245-0A0843D06FA9}"/>
              </a:ext>
            </a:extLst>
          </p:cNvPr>
          <p:cNvSpPr>
            <a:spLocks noGrp="1"/>
          </p:cNvSpPr>
          <p:nvPr>
            <p:ph type="sldNum" sz="quarter" idx="10"/>
          </p:nvPr>
        </p:nvSpPr>
        <p:spPr/>
        <p:txBody>
          <a:bodyPr/>
          <a:lstStyle/>
          <a:p>
            <a:fld id="{D888F868-255D-B747-B6D4-EC545A4D9D04}" type="slidenum">
              <a:rPr lang="en-US" smtClean="0"/>
              <a:pPr/>
              <a:t>22</a:t>
            </a:fld>
            <a:endParaRPr lang="en-US"/>
          </a:p>
        </p:txBody>
      </p:sp>
      <p:sp>
        <p:nvSpPr>
          <p:cNvPr id="6" name="TextBox 5">
            <a:extLst>
              <a:ext uri="{FF2B5EF4-FFF2-40B4-BE49-F238E27FC236}">
                <a16:creationId xmlns:a16="http://schemas.microsoft.com/office/drawing/2014/main" id="{A1CFF3E6-AACA-47D7-8E53-3F0B169D1CA0}"/>
              </a:ext>
            </a:extLst>
          </p:cNvPr>
          <p:cNvSpPr txBox="1"/>
          <p:nvPr/>
        </p:nvSpPr>
        <p:spPr>
          <a:xfrm>
            <a:off x="488008" y="1588058"/>
            <a:ext cx="6748802" cy="3908762"/>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The ASA Physical Status Classification System </a:t>
            </a:r>
            <a:r>
              <a:rPr lang="en-US" sz="2000" dirty="0">
                <a:latin typeface="Calibri" panose="020F0502020204030204" pitchFamily="34" charset="0"/>
                <a:cs typeface="Calibri" panose="020F0502020204030204" pitchFamily="34" charset="0"/>
              </a:rPr>
              <a:t>has been in </a:t>
            </a:r>
            <a:r>
              <a:rPr lang="en-US" sz="2000" b="1" dirty="0">
                <a:latin typeface="Calibri" panose="020F0502020204030204" pitchFamily="34" charset="0"/>
                <a:cs typeface="Calibri" panose="020F0502020204030204" pitchFamily="34" charset="0"/>
              </a:rPr>
              <a:t>use for over 60 years</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purpose of the system is to assess and communicate a </a:t>
            </a:r>
            <a:r>
              <a:rPr lang="en-US" sz="2000" b="1" dirty="0">
                <a:latin typeface="Calibri" panose="020F0502020204030204" pitchFamily="34" charset="0"/>
                <a:cs typeface="Calibri" panose="020F0502020204030204" pitchFamily="34" charset="0"/>
              </a:rPr>
              <a:t>patient’s pre-anesthesia medical co-morbidities</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classification system alone does not predict the </a:t>
            </a:r>
            <a:r>
              <a:rPr lang="en-US" sz="2000" b="1" dirty="0">
                <a:latin typeface="Calibri" panose="020F0502020204030204" pitchFamily="34" charset="0"/>
                <a:cs typeface="Calibri" panose="020F0502020204030204" pitchFamily="34" charset="0"/>
              </a:rPr>
              <a:t>perioperative risks</a:t>
            </a:r>
            <a:r>
              <a:rPr lang="en-US" sz="2000" dirty="0">
                <a:latin typeface="Calibri" panose="020F0502020204030204" pitchFamily="34" charset="0"/>
                <a:cs typeface="Calibri" panose="020F0502020204030204" pitchFamily="34" charset="0"/>
              </a:rPr>
              <a:t>, but </a:t>
            </a:r>
            <a:r>
              <a:rPr lang="en-US" sz="2000" b="1" dirty="0">
                <a:latin typeface="Calibri" panose="020F0502020204030204" pitchFamily="34" charset="0"/>
                <a:cs typeface="Calibri" panose="020F0502020204030204" pitchFamily="34" charset="0"/>
              </a:rPr>
              <a:t>used with other factors (</a:t>
            </a:r>
            <a:r>
              <a:rPr lang="en-US" sz="2000" b="1" dirty="0" err="1">
                <a:latin typeface="Calibri" panose="020F0502020204030204" pitchFamily="34" charset="0"/>
                <a:cs typeface="Calibri" panose="020F0502020204030204" pitchFamily="34" charset="0"/>
              </a:rPr>
              <a:t>eg</a:t>
            </a:r>
            <a:r>
              <a:rPr lang="en-US" sz="2000" b="1" dirty="0">
                <a:latin typeface="Calibri" panose="020F0502020204030204" pitchFamily="34" charset="0"/>
                <a:cs typeface="Calibri" panose="020F0502020204030204" pitchFamily="34" charset="0"/>
              </a:rPr>
              <a:t>, type of surgery, frailty, level of deconditioning</a:t>
            </a:r>
            <a:r>
              <a:rPr lang="en-US" sz="2000" dirty="0">
                <a:latin typeface="Calibri" panose="020F0502020204030204" pitchFamily="34" charset="0"/>
                <a:cs typeface="Calibri" panose="020F0502020204030204" pitchFamily="34" charset="0"/>
              </a:rPr>
              <a:t>), it can be helpful in </a:t>
            </a:r>
            <a:r>
              <a:rPr lang="en-US" sz="2000" b="1" dirty="0">
                <a:latin typeface="Calibri" panose="020F0502020204030204" pitchFamily="34" charset="0"/>
                <a:cs typeface="Calibri" panose="020F0502020204030204" pitchFamily="34" charset="0"/>
              </a:rPr>
              <a:t>predicting perioperative risks</a:t>
            </a:r>
            <a:r>
              <a:rPr lang="en-US" sz="20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ACF61F8-8F7C-4398-8B4C-94366F6E2B7E}"/>
              </a:ext>
            </a:extLst>
          </p:cNvPr>
          <p:cNvPicPr>
            <a:picLocks noChangeAspect="1"/>
          </p:cNvPicPr>
          <p:nvPr/>
        </p:nvPicPr>
        <p:blipFill rotWithShape="1">
          <a:blip r:embed="rId3"/>
          <a:srcRect t="4014"/>
          <a:stretch/>
        </p:blipFill>
        <p:spPr>
          <a:xfrm>
            <a:off x="7315200" y="634711"/>
            <a:ext cx="3224168" cy="848084"/>
          </a:xfrm>
          <a:prstGeom prst="rect">
            <a:avLst/>
          </a:prstGeom>
        </p:spPr>
      </p:pic>
    </p:spTree>
    <p:extLst>
      <p:ext uri="{BB962C8B-B14F-4D97-AF65-F5344CB8AC3E}">
        <p14:creationId xmlns:p14="http://schemas.microsoft.com/office/powerpoint/2010/main" val="336570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E357-CCFE-4097-912B-A64C024E3897}"/>
              </a:ext>
            </a:extLst>
          </p:cNvPr>
          <p:cNvSpPr>
            <a:spLocks noGrp="1"/>
          </p:cNvSpPr>
          <p:nvPr>
            <p:ph type="title"/>
          </p:nvPr>
        </p:nvSpPr>
        <p:spPr/>
        <p:txBody>
          <a:bodyPr/>
          <a:lstStyle/>
          <a:p>
            <a:r>
              <a:rPr lang="de-DE" dirty="0"/>
              <a:t>ASA Score</a:t>
            </a:r>
          </a:p>
        </p:txBody>
      </p:sp>
      <p:sp>
        <p:nvSpPr>
          <p:cNvPr id="5" name="Slide Number Placeholder 4">
            <a:extLst>
              <a:ext uri="{FF2B5EF4-FFF2-40B4-BE49-F238E27FC236}">
                <a16:creationId xmlns:a16="http://schemas.microsoft.com/office/drawing/2014/main" id="{16BA0E8C-68B6-4962-B74F-885F3B5061BE}"/>
              </a:ext>
            </a:extLst>
          </p:cNvPr>
          <p:cNvSpPr>
            <a:spLocks noGrp="1"/>
          </p:cNvSpPr>
          <p:nvPr>
            <p:ph type="sldNum" sz="quarter" idx="10"/>
          </p:nvPr>
        </p:nvSpPr>
        <p:spPr/>
        <p:txBody>
          <a:bodyPr/>
          <a:lstStyle/>
          <a:p>
            <a:fld id="{D888F868-255D-B747-B6D4-EC545A4D9D04}" type="slidenum">
              <a:rPr lang="en-US" smtClean="0"/>
              <a:pPr/>
              <a:t>23</a:t>
            </a:fld>
            <a:endParaRPr lang="en-US"/>
          </a:p>
        </p:txBody>
      </p:sp>
      <p:graphicFrame>
        <p:nvGraphicFramePr>
          <p:cNvPr id="6" name="Table 7">
            <a:extLst>
              <a:ext uri="{FF2B5EF4-FFF2-40B4-BE49-F238E27FC236}">
                <a16:creationId xmlns:a16="http://schemas.microsoft.com/office/drawing/2014/main" id="{73F3A9BF-2070-440F-AB1F-1BBFDD1F8813}"/>
              </a:ext>
            </a:extLst>
          </p:cNvPr>
          <p:cNvGraphicFramePr>
            <a:graphicFrameLocks noGrp="1"/>
          </p:cNvGraphicFramePr>
          <p:nvPr>
            <p:extLst>
              <p:ext uri="{D42A27DB-BD31-4B8C-83A1-F6EECF244321}">
                <p14:modId xmlns:p14="http://schemas.microsoft.com/office/powerpoint/2010/main" val="2129167834"/>
              </p:ext>
            </p:extLst>
          </p:nvPr>
        </p:nvGraphicFramePr>
        <p:xfrm>
          <a:off x="566399" y="991329"/>
          <a:ext cx="13405452" cy="6529683"/>
        </p:xfrm>
        <a:graphic>
          <a:graphicData uri="http://schemas.openxmlformats.org/drawingml/2006/table">
            <a:tbl>
              <a:tblPr firstRow="1" bandRow="1">
                <a:tableStyleId>{2D5ABB26-0587-4C30-8999-92F81FD0307C}</a:tableStyleId>
              </a:tblPr>
              <a:tblGrid>
                <a:gridCol w="1142657">
                  <a:extLst>
                    <a:ext uri="{9D8B030D-6E8A-4147-A177-3AD203B41FA5}">
                      <a16:colId xmlns:a16="http://schemas.microsoft.com/office/drawing/2014/main" val="3114139214"/>
                    </a:ext>
                  </a:extLst>
                </a:gridCol>
                <a:gridCol w="5584371">
                  <a:extLst>
                    <a:ext uri="{9D8B030D-6E8A-4147-A177-3AD203B41FA5}">
                      <a16:colId xmlns:a16="http://schemas.microsoft.com/office/drawing/2014/main" val="1270639830"/>
                    </a:ext>
                  </a:extLst>
                </a:gridCol>
                <a:gridCol w="1186544">
                  <a:extLst>
                    <a:ext uri="{9D8B030D-6E8A-4147-A177-3AD203B41FA5}">
                      <a16:colId xmlns:a16="http://schemas.microsoft.com/office/drawing/2014/main" val="1572195019"/>
                    </a:ext>
                  </a:extLst>
                </a:gridCol>
                <a:gridCol w="5491880">
                  <a:extLst>
                    <a:ext uri="{9D8B030D-6E8A-4147-A177-3AD203B41FA5}">
                      <a16:colId xmlns:a16="http://schemas.microsoft.com/office/drawing/2014/main" val="965619165"/>
                    </a:ext>
                  </a:extLst>
                </a:gridCol>
              </a:tblGrid>
              <a:tr h="1089988">
                <a:tc>
                  <a:txBody>
                    <a:bodyPr/>
                    <a:lstStyle/>
                    <a:p>
                      <a:pPr algn="l"/>
                      <a:r>
                        <a:rPr lang="de-DE" sz="1300" b="1" dirty="0">
                          <a:solidFill>
                            <a:schemeClr val="accent6"/>
                          </a:solidFill>
                          <a:latin typeface="Calibri" panose="020F0502020204030204" pitchFamily="34" charset="0"/>
                          <a:cs typeface="Calibri" panose="020F0502020204030204" pitchFamily="34" charset="0"/>
                        </a:rPr>
                        <a:t>ASA I</a:t>
                      </a:r>
                    </a:p>
                  </a:txBody>
                  <a:tcPr>
                    <a:solidFill>
                      <a:srgbClr val="92D050"/>
                    </a:solidFill>
                  </a:tcPr>
                </a:tc>
                <a:tc>
                  <a:txBody>
                    <a:bodyPr/>
                    <a:lstStyle/>
                    <a:p>
                      <a:pPr marL="171450" indent="-171450">
                        <a:buFont typeface="Arial" panose="020B0604020202020204" pitchFamily="34" charset="0"/>
                        <a:buChar char="•"/>
                      </a:pPr>
                      <a:r>
                        <a:rPr lang="de-DE" sz="1300" dirty="0">
                          <a:solidFill>
                            <a:schemeClr val="accent6"/>
                          </a:solidFill>
                          <a:latin typeface="Calibri" panose="020F0502020204030204" pitchFamily="34" charset="0"/>
                          <a:cs typeface="Calibri" panose="020F0502020204030204" pitchFamily="34" charset="0"/>
                        </a:rPr>
                        <a:t>A normal healthy patient</a:t>
                      </a:r>
                    </a:p>
                    <a:p>
                      <a:pPr marL="171450" indent="-171450">
                        <a:buFont typeface="Arial" panose="020B0604020202020204" pitchFamily="34" charset="0"/>
                        <a:buChar char="•"/>
                      </a:pPr>
                      <a:r>
                        <a:rPr lang="de-DE" sz="1300" dirty="0">
                          <a:solidFill>
                            <a:schemeClr val="accent6"/>
                          </a:solidFill>
                          <a:latin typeface="Calibri" panose="020F0502020204030204" pitchFamily="34" charset="0"/>
                          <a:cs typeface="Calibri" panose="020F0502020204030204" pitchFamily="34" charset="0"/>
                        </a:rPr>
                        <a:t>Normal BMI</a:t>
                      </a:r>
                    </a:p>
                    <a:p>
                      <a:pPr marL="171450" indent="-171450">
                        <a:buFont typeface="Arial" panose="020B0604020202020204" pitchFamily="34" charset="0"/>
                        <a:buChar char="•"/>
                      </a:pPr>
                      <a:r>
                        <a:rPr lang="de-DE" sz="1300" dirty="0">
                          <a:solidFill>
                            <a:schemeClr val="accent6"/>
                          </a:solidFill>
                          <a:latin typeface="Calibri" panose="020F0502020204030204" pitchFamily="34" charset="0"/>
                          <a:cs typeface="Calibri" panose="020F0502020204030204" pitchFamily="34" charset="0"/>
                        </a:rPr>
                        <a:t>Nonsmoker</a:t>
                      </a:r>
                    </a:p>
                    <a:p>
                      <a:pPr marL="171450" indent="-171450">
                        <a:buFont typeface="Arial" panose="020B0604020202020204" pitchFamily="34" charset="0"/>
                        <a:buChar char="•"/>
                      </a:pPr>
                      <a:r>
                        <a:rPr lang="de-DE" sz="1300" dirty="0">
                          <a:solidFill>
                            <a:schemeClr val="accent6"/>
                          </a:solidFill>
                          <a:latin typeface="Calibri" panose="020F0502020204030204" pitchFamily="34" charset="0"/>
                          <a:cs typeface="Calibri" panose="020F0502020204030204" pitchFamily="34" charset="0"/>
                        </a:rPr>
                        <a:t>No or minimal alcohol consumption</a:t>
                      </a:r>
                    </a:p>
                  </a:txBody>
                  <a:tcPr>
                    <a:solidFill>
                      <a:srgbClr val="92D050"/>
                    </a:solidFill>
                  </a:tcPr>
                </a:tc>
                <a:tc>
                  <a:txBody>
                    <a:bodyPr/>
                    <a:lstStyle/>
                    <a:p>
                      <a:pPr marR="0" algn="l" rtl="0">
                        <a:lnSpc>
                          <a:spcPct val="100000"/>
                        </a:lnSpc>
                        <a:spcBef>
                          <a:spcPts val="0"/>
                        </a:spcBef>
                        <a:spcAft>
                          <a:spcPts val="0"/>
                        </a:spcAft>
                        <a:buClr>
                          <a:srgbClr val="000000"/>
                        </a:buClr>
                        <a:buFont typeface="Arial"/>
                      </a:pPr>
                      <a:r>
                        <a:rPr lang="de-DE" sz="1300" b="1" u="none" strike="noStrike" cap="none" dirty="0">
                          <a:solidFill>
                            <a:schemeClr val="bg1"/>
                          </a:solidFill>
                          <a:latin typeface="Calibri" panose="020F0502020204030204" pitchFamily="34" charset="0"/>
                          <a:cs typeface="Calibri" panose="020F0502020204030204" pitchFamily="34" charset="0"/>
                          <a:sym typeface="Arial"/>
                        </a:rPr>
                        <a:t>ASA IV</a:t>
                      </a:r>
                      <a:endParaRPr lang="de-DE" sz="1300" b="1" i="0" u="none" strike="noStrike" cap="none" dirty="0">
                        <a:solidFill>
                          <a:schemeClr val="bg1"/>
                        </a:solidFill>
                        <a:latin typeface="Calibri" panose="020F0502020204030204" pitchFamily="34" charset="0"/>
                        <a:cs typeface="Calibri" panose="020F0502020204030204" pitchFamily="34" charset="0"/>
                        <a:sym typeface="Arial"/>
                      </a:endParaRPr>
                    </a:p>
                  </a:txBody>
                  <a:tcPr>
                    <a:solidFill>
                      <a:srgbClr val="FF0000"/>
                    </a:solidFill>
                  </a:tcPr>
                </a:tc>
                <a:tc>
                  <a:txBody>
                    <a:bodyPr/>
                    <a:lstStyle/>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A patient with severe systemic disease with constant threat to life</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Heart attack less than 3 months ago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CVA or TIA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CAD with stents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Ongoing cardiac ischemia or severe valve dysfunction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Severe reduction of ejection fraction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Sepsis</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Disseminated intravascular coagulation (DIC) </a:t>
                      </a:r>
                    </a:p>
                    <a:p>
                      <a:pPr marL="171450" indent="-171450">
                        <a:buFont typeface="Arial" panose="020B0604020202020204" pitchFamily="34" charset="0"/>
                        <a:buChar char="•"/>
                      </a:pPr>
                      <a:r>
                        <a:rPr lang="en-US" sz="1300" u="none" strike="noStrike" cap="none" dirty="0">
                          <a:solidFill>
                            <a:schemeClr val="bg1"/>
                          </a:solidFill>
                          <a:latin typeface="Calibri" panose="020F0502020204030204" pitchFamily="34" charset="0"/>
                          <a:cs typeface="Calibri" panose="020F0502020204030204" pitchFamily="34" charset="0"/>
                          <a:sym typeface="Arial"/>
                        </a:rPr>
                        <a:t>ESRD, not undergoing regular scheduled dialysis</a:t>
                      </a:r>
                      <a:endParaRPr lang="en-US" sz="1300" b="0" i="0" u="none" strike="noStrike" cap="none" dirty="0">
                        <a:solidFill>
                          <a:schemeClr val="bg1"/>
                        </a:solidFill>
                        <a:latin typeface="Calibri" panose="020F0502020204030204" pitchFamily="34" charset="0"/>
                        <a:ea typeface="Calibri"/>
                        <a:cs typeface="Calibri" panose="020F0502020204030204" pitchFamily="34" charset="0"/>
                        <a:sym typeface="Arial"/>
                      </a:endParaRPr>
                    </a:p>
                  </a:txBody>
                  <a:tcPr>
                    <a:solidFill>
                      <a:srgbClr val="FF0000"/>
                    </a:solidFill>
                  </a:tcPr>
                </a:tc>
                <a:extLst>
                  <a:ext uri="{0D108BD9-81ED-4DB2-BD59-A6C34878D82A}">
                    <a16:rowId xmlns:a16="http://schemas.microsoft.com/office/drawing/2014/main" val="1798960287"/>
                  </a:ext>
                </a:extLst>
              </a:tr>
              <a:tr h="1627288">
                <a:tc>
                  <a:txBody>
                    <a:bodyPr/>
                    <a:lstStyle/>
                    <a:p>
                      <a:pPr algn="l"/>
                      <a:r>
                        <a:rPr lang="de-DE" sz="1300" b="1" dirty="0">
                          <a:solidFill>
                            <a:schemeClr val="accent6"/>
                          </a:solidFill>
                          <a:latin typeface="Calibri" panose="020F0502020204030204" pitchFamily="34" charset="0"/>
                          <a:cs typeface="Calibri" panose="020F0502020204030204" pitchFamily="34" charset="0"/>
                        </a:rPr>
                        <a:t>ASA II</a:t>
                      </a:r>
                    </a:p>
                  </a:txBody>
                  <a:tcPr>
                    <a:solidFill>
                      <a:srgbClr val="FFC000"/>
                    </a:solidFill>
                  </a:tcPr>
                </a:tc>
                <a:tc>
                  <a:txBody>
                    <a:bodyPr/>
                    <a:lstStyle/>
                    <a:p>
                      <a:pPr marL="171450" indent="-1714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A patient with mild systemic disease without significant functional limitation</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Active smoker</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Social alcohol consumption</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Pregnancy</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Obesity – BMI 30 – 40</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Controlled Diabetes mellitus (DM) and hypertension</a:t>
                      </a:r>
                    </a:p>
                    <a:p>
                      <a:pPr marL="171450" indent="-171450">
                        <a:buFont typeface="Arial" panose="020B0604020202020204" pitchFamily="34" charset="0"/>
                        <a:buChar char="•"/>
                      </a:pPr>
                      <a:r>
                        <a:rPr lang="de-DE" sz="1300" u="none" strike="noStrike" cap="none" dirty="0">
                          <a:solidFill>
                            <a:schemeClr val="accent6"/>
                          </a:solidFill>
                          <a:effectLst/>
                          <a:latin typeface="Calibri" panose="020F0502020204030204" pitchFamily="34" charset="0"/>
                          <a:cs typeface="Calibri" panose="020F0502020204030204" pitchFamily="34" charset="0"/>
                          <a:sym typeface="Arial"/>
                        </a:rPr>
                        <a:t>Mild Lung Dysfunction</a:t>
                      </a:r>
                      <a:endParaRPr lang="de-DE" sz="1300" dirty="0">
                        <a:solidFill>
                          <a:schemeClr val="accent6"/>
                        </a:solidFill>
                        <a:latin typeface="Calibri" panose="020F0502020204030204" pitchFamily="34" charset="0"/>
                        <a:cs typeface="Calibri" panose="020F0502020204030204" pitchFamily="34" charset="0"/>
                      </a:endParaRPr>
                    </a:p>
                  </a:txBody>
                  <a:tcPr>
                    <a:solidFill>
                      <a:srgbClr val="FFC000"/>
                    </a:solidFill>
                  </a:tcPr>
                </a:tc>
                <a:tc>
                  <a:txBody>
                    <a:bodyPr/>
                    <a:lstStyle/>
                    <a:p>
                      <a:pPr marR="0" algn="l" rtl="0">
                        <a:lnSpc>
                          <a:spcPct val="100000"/>
                        </a:lnSpc>
                        <a:spcBef>
                          <a:spcPts val="0"/>
                        </a:spcBef>
                        <a:spcAft>
                          <a:spcPts val="0"/>
                        </a:spcAft>
                        <a:buClr>
                          <a:srgbClr val="000000"/>
                        </a:buClr>
                        <a:buFont typeface="Arial"/>
                      </a:pPr>
                      <a:r>
                        <a:rPr lang="de-DE" sz="1300" b="1" u="none" strike="noStrike" cap="none" dirty="0">
                          <a:solidFill>
                            <a:schemeClr val="accent6"/>
                          </a:solidFill>
                          <a:latin typeface="Calibri" panose="020F0502020204030204" pitchFamily="34" charset="0"/>
                          <a:cs typeface="Calibri" panose="020F0502020204030204" pitchFamily="34" charset="0"/>
                          <a:sym typeface="Arial"/>
                        </a:rPr>
                        <a:t>ASA V</a:t>
                      </a:r>
                      <a:endParaRPr lang="de-DE" sz="1300" b="1" i="0" u="none" strike="noStrike" cap="none" dirty="0">
                        <a:solidFill>
                          <a:schemeClr val="accent6"/>
                        </a:solidFill>
                        <a:latin typeface="Calibri" panose="020F0502020204030204" pitchFamily="34" charset="0"/>
                        <a:cs typeface="Calibri" panose="020F0502020204030204" pitchFamily="34" charset="0"/>
                        <a:sym typeface="Arial"/>
                      </a:endParaRPr>
                    </a:p>
                  </a:txBody>
                  <a:tcPr/>
                </a:tc>
                <a:tc>
                  <a:txBody>
                    <a:bodyPr/>
                    <a:lstStyle/>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A critically ill patient not expected to survive without the operation</a:t>
                      </a:r>
                    </a:p>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Ruptured thoracic or abdominal aneurysm </a:t>
                      </a:r>
                    </a:p>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Massive trauma </a:t>
                      </a:r>
                    </a:p>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Intracranial bleeding with mass effect </a:t>
                      </a:r>
                    </a:p>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Ischemic bowel with significant cardiac pathology </a:t>
                      </a:r>
                    </a:p>
                    <a:p>
                      <a:pPr marL="285750" indent="-285750">
                        <a:buFont typeface="Arial" panose="020B0604020202020204" pitchFamily="34" charset="0"/>
                        <a:buChar char="•"/>
                      </a:pPr>
                      <a:r>
                        <a:rPr lang="en-US" sz="1300" u="none" strike="noStrike" cap="none" dirty="0">
                          <a:solidFill>
                            <a:schemeClr val="accent6"/>
                          </a:solidFill>
                          <a:effectLst/>
                          <a:latin typeface="Calibri" panose="020F0502020204030204" pitchFamily="34" charset="0"/>
                          <a:cs typeface="Calibri" panose="020F0502020204030204" pitchFamily="34" charset="0"/>
                          <a:sym typeface="Arial"/>
                        </a:rPr>
                        <a:t>Multiple organ or system dysfunction ASA 6: A declared brain-dead patient with plans for organ donation</a:t>
                      </a:r>
                    </a:p>
                    <a:p>
                      <a:endParaRPr lang="de-DE" sz="1300" dirty="0">
                        <a:solidFill>
                          <a:schemeClr val="accent6"/>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528619"/>
                  </a:ext>
                </a:extLst>
              </a:tr>
              <a:tr h="2978763">
                <a:tc>
                  <a:txBody>
                    <a:bodyPr/>
                    <a:lstStyle/>
                    <a:p>
                      <a:pPr algn="l"/>
                      <a:r>
                        <a:rPr lang="de-DE" sz="1300" b="1" dirty="0">
                          <a:solidFill>
                            <a:schemeClr val="bg1"/>
                          </a:solidFill>
                          <a:latin typeface="Calibri" panose="020F0502020204030204" pitchFamily="34" charset="0"/>
                          <a:cs typeface="Calibri" panose="020F0502020204030204" pitchFamily="34" charset="0"/>
                        </a:rPr>
                        <a:t>ASA III</a:t>
                      </a:r>
                    </a:p>
                  </a:txBody>
                  <a:tcPr>
                    <a:solidFill>
                      <a:srgbClr val="FF0000"/>
                    </a:solidFill>
                  </a:tcPr>
                </a:tc>
                <a:tc>
                  <a:txBody>
                    <a:bodyPr/>
                    <a:lstStyle/>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A patient with severe systemic disease with significant functional limitation</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Alcohol </a:t>
                      </a:r>
                      <a:r>
                        <a:rPr lang="en-US" sz="1300" u="none" strike="noStrike" cap="none" dirty="0" err="1">
                          <a:solidFill>
                            <a:schemeClr val="bg1"/>
                          </a:solidFill>
                          <a:effectLst/>
                          <a:latin typeface="Calibri" panose="020F0502020204030204" pitchFamily="34" charset="0"/>
                          <a:cs typeface="Calibri" panose="020F0502020204030204" pitchFamily="34" charset="0"/>
                          <a:sym typeface="Arial"/>
                        </a:rPr>
                        <a:t>depencence</a:t>
                      </a: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 or abuse</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Morbid obesity – BMI of more than 40</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Poorly controlled DM and hypertension</a:t>
                      </a:r>
                    </a:p>
                    <a:p>
                      <a:pPr marL="171450" indent="-171450">
                        <a:buFont typeface="Arial" panose="020B0604020202020204" pitchFamily="34" charset="0"/>
                        <a:buChar char="•"/>
                      </a:pPr>
                      <a:r>
                        <a:rPr lang="en-US" sz="1300" u="none" strike="noStrike" cap="none" dirty="0" err="1">
                          <a:solidFill>
                            <a:schemeClr val="bg1"/>
                          </a:solidFill>
                          <a:effectLst/>
                          <a:latin typeface="Calibri" panose="020F0502020204030204" pitchFamily="34" charset="0"/>
                          <a:cs typeface="Calibri" panose="020F0502020204030204" pitchFamily="34" charset="0"/>
                          <a:sym typeface="Arial"/>
                        </a:rPr>
                        <a:t>Acitve</a:t>
                      </a: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 hepatitis</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Implanted pacemaker</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Moderate reduction of ejection fraction</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End-stage renal disease, undergoing regular, scheduled dialysis</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COPD</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Premature infant with a post-conceptual age of less than 60 weeks</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Hear attack history</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Stroke or Trans ischemic attack (TIA)</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Coronary artery disease with stents</a:t>
                      </a:r>
                    </a:p>
                    <a:p>
                      <a:pPr marL="171450" indent="-171450">
                        <a:buFont typeface="Arial" panose="020B0604020202020204" pitchFamily="34" charset="0"/>
                        <a:buChar char="•"/>
                      </a:pPr>
                      <a:r>
                        <a:rPr lang="en-US" sz="1300" u="none" strike="noStrike" cap="none" dirty="0">
                          <a:solidFill>
                            <a:schemeClr val="bg1"/>
                          </a:solidFill>
                          <a:effectLst/>
                          <a:latin typeface="Calibri" panose="020F0502020204030204" pitchFamily="34" charset="0"/>
                          <a:cs typeface="Calibri" panose="020F0502020204030204" pitchFamily="34" charset="0"/>
                          <a:sym typeface="Arial"/>
                        </a:rPr>
                        <a:t>Obstructive sleep apnea</a:t>
                      </a:r>
                      <a:endParaRPr lang="de-DE" sz="1300" dirty="0">
                        <a:solidFill>
                          <a:schemeClr val="bg1"/>
                        </a:solidFill>
                        <a:latin typeface="Calibri" panose="020F0502020204030204" pitchFamily="34" charset="0"/>
                        <a:cs typeface="Calibri" panose="020F0502020204030204" pitchFamily="34" charset="0"/>
                      </a:endParaRPr>
                    </a:p>
                  </a:txBody>
                  <a:tcPr>
                    <a:solidFill>
                      <a:srgbClr val="FF0000"/>
                    </a:solidFill>
                  </a:tcPr>
                </a:tc>
                <a:tc>
                  <a:txBody>
                    <a:bodyPr/>
                    <a:lstStyle/>
                    <a:p>
                      <a:pPr marR="0" algn="l" rtl="0">
                        <a:lnSpc>
                          <a:spcPct val="100000"/>
                        </a:lnSpc>
                        <a:spcBef>
                          <a:spcPts val="0"/>
                        </a:spcBef>
                        <a:spcAft>
                          <a:spcPts val="0"/>
                        </a:spcAft>
                        <a:buClr>
                          <a:srgbClr val="000000"/>
                        </a:buClr>
                        <a:buFont typeface="Arial"/>
                      </a:pPr>
                      <a:r>
                        <a:rPr lang="de-DE" sz="1300" b="1" u="none" strike="noStrike" cap="none" dirty="0">
                          <a:solidFill>
                            <a:schemeClr val="accent6"/>
                          </a:solidFill>
                          <a:latin typeface="Calibri" panose="020F0502020204030204" pitchFamily="34" charset="0"/>
                          <a:cs typeface="Calibri" panose="020F0502020204030204" pitchFamily="34" charset="0"/>
                          <a:sym typeface="Arial"/>
                        </a:rPr>
                        <a:t>ASA VI</a:t>
                      </a:r>
                      <a:endParaRPr lang="de-DE" sz="1300" b="1" i="0" u="none" strike="noStrike" cap="none" dirty="0">
                        <a:solidFill>
                          <a:schemeClr val="accent6"/>
                        </a:solidFill>
                        <a:latin typeface="Calibri" panose="020F0502020204030204" pitchFamily="34" charset="0"/>
                        <a:cs typeface="Calibri" panose="020F0502020204030204" pitchFamily="34" charset="0"/>
                        <a:sym typeface="Arial"/>
                      </a:endParaRPr>
                    </a:p>
                  </a:txBody>
                  <a:tcPr/>
                </a:tc>
                <a:tc>
                  <a:txBody>
                    <a:bodyPr/>
                    <a:lstStyle/>
                    <a:p>
                      <a:pPr marL="171450" indent="-171450">
                        <a:buFont typeface="Arial" panose="020B0604020202020204" pitchFamily="34" charset="0"/>
                        <a:buChar char="•"/>
                      </a:pPr>
                      <a:r>
                        <a:rPr lang="en-US" sz="1300" dirty="0">
                          <a:solidFill>
                            <a:schemeClr val="accent6"/>
                          </a:solidFill>
                          <a:latin typeface="Calibri" panose="020F0502020204030204" pitchFamily="34" charset="0"/>
                          <a:cs typeface="Calibri" panose="020F0502020204030204" pitchFamily="34" charset="0"/>
                        </a:rPr>
                        <a:t>A declared brain-dead patient with plans for organ donation</a:t>
                      </a:r>
                      <a:endParaRPr lang="de-DE" sz="1300" dirty="0">
                        <a:solidFill>
                          <a:schemeClr val="accent6"/>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57922377"/>
                  </a:ext>
                </a:extLst>
              </a:tr>
            </a:tbl>
          </a:graphicData>
        </a:graphic>
      </p:graphicFrame>
    </p:spTree>
    <p:extLst>
      <p:ext uri="{BB962C8B-B14F-4D97-AF65-F5344CB8AC3E}">
        <p14:creationId xmlns:p14="http://schemas.microsoft.com/office/powerpoint/2010/main" val="270518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4BEFA54-EA64-44F7-947B-FBB15DAEE1A6}"/>
              </a:ext>
            </a:extLst>
          </p:cNvPr>
          <p:cNvSpPr/>
          <p:nvPr/>
        </p:nvSpPr>
        <p:spPr>
          <a:xfrm>
            <a:off x="4534243" y="5029201"/>
            <a:ext cx="7516245" cy="1600199"/>
          </a:xfrm>
          <a:prstGeom prst="roundRect">
            <a:avLst/>
          </a:prstGeom>
          <a:solidFill>
            <a:srgbClr val="00B050"/>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 name="Rectangle: Rounded Corners 8">
            <a:extLst>
              <a:ext uri="{FF2B5EF4-FFF2-40B4-BE49-F238E27FC236}">
                <a16:creationId xmlns:a16="http://schemas.microsoft.com/office/drawing/2014/main" id="{6AF6859E-BD4F-444B-8C65-816BB669217C}"/>
              </a:ext>
            </a:extLst>
          </p:cNvPr>
          <p:cNvSpPr/>
          <p:nvPr/>
        </p:nvSpPr>
        <p:spPr>
          <a:xfrm>
            <a:off x="4561290" y="3463512"/>
            <a:ext cx="7494236" cy="1554803"/>
          </a:xfrm>
          <a:prstGeom prst="roundRect">
            <a:avLst/>
          </a:prstGeom>
          <a:solidFill>
            <a:srgbClr val="FFC000"/>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432A784-E80C-40A6-BB79-F3AD3E3705BB}"/>
              </a:ext>
            </a:extLst>
          </p:cNvPr>
          <p:cNvSpPr/>
          <p:nvPr/>
        </p:nvSpPr>
        <p:spPr>
          <a:xfrm>
            <a:off x="4408717" y="1897823"/>
            <a:ext cx="7596388" cy="1554803"/>
          </a:xfrm>
          <a:prstGeom prst="roundRect">
            <a:avLst/>
          </a:prstGeom>
          <a:solidFill>
            <a:srgbClr val="FF0000"/>
          </a:solidFill>
          <a:ln>
            <a:no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dirty="0"/>
              <a:t>Sedation Strategy</a:t>
            </a:r>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p:txBody>
          <a:bodyPr/>
          <a:lstStyle/>
          <a:p>
            <a:r>
              <a:rPr lang="en-US" dirty="0"/>
              <a:t>Risk Classification</a:t>
            </a:r>
          </a:p>
        </p:txBody>
      </p:sp>
      <p:sp>
        <p:nvSpPr>
          <p:cNvPr id="5" name="Slide Number Placeholder 4">
            <a:extLst>
              <a:ext uri="{FF2B5EF4-FFF2-40B4-BE49-F238E27FC236}">
                <a16:creationId xmlns:a16="http://schemas.microsoft.com/office/drawing/2014/main" id="{82B643B4-8B9C-9845-ACCF-F7CFBA780B3D}"/>
              </a:ext>
            </a:extLst>
          </p:cNvPr>
          <p:cNvSpPr>
            <a:spLocks noGrp="1"/>
          </p:cNvSpPr>
          <p:nvPr>
            <p:ph type="sldNum" sz="quarter" idx="10"/>
          </p:nvPr>
        </p:nvSpPr>
        <p:spPr/>
        <p:txBody>
          <a:bodyPr/>
          <a:lstStyle/>
          <a:p>
            <a:fld id="{D888F868-255D-B747-B6D4-EC545A4D9D04}" type="slidenum">
              <a:rPr lang="en-US" smtClean="0"/>
              <a:pPr/>
              <a:t>24</a:t>
            </a:fld>
            <a:endParaRPr lang="en-US"/>
          </a:p>
        </p:txBody>
      </p:sp>
      <p:graphicFrame>
        <p:nvGraphicFramePr>
          <p:cNvPr id="7" name="Diagram 6">
            <a:extLst>
              <a:ext uri="{FF2B5EF4-FFF2-40B4-BE49-F238E27FC236}">
                <a16:creationId xmlns:a16="http://schemas.microsoft.com/office/drawing/2014/main" id="{105A3E2E-4DD2-4FDA-9379-08F08E27C8F7}"/>
              </a:ext>
            </a:extLst>
          </p:cNvPr>
          <p:cNvGraphicFramePr/>
          <p:nvPr/>
        </p:nvGraphicFramePr>
        <p:xfrm>
          <a:off x="1186887" y="1853197"/>
          <a:ext cx="6694715" cy="4776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42F9C05-3D36-4D61-A050-7FCC95896568}"/>
              </a:ext>
            </a:extLst>
          </p:cNvPr>
          <p:cNvSpPr txBox="1"/>
          <p:nvPr/>
        </p:nvSpPr>
        <p:spPr>
          <a:xfrm>
            <a:off x="7108373" y="5653639"/>
            <a:ext cx="3820885" cy="461665"/>
          </a:xfrm>
          <a:prstGeom prst="rect">
            <a:avLst/>
          </a:prstGeom>
          <a:noFill/>
        </p:spPr>
        <p:txBody>
          <a:bodyPr wrap="square" rtlCol="0">
            <a:spAutoFit/>
          </a:bodyPr>
          <a:lstStyle/>
          <a:p>
            <a:pPr algn="ctr"/>
            <a:r>
              <a:rPr lang="de-DE" sz="2400" dirty="0">
                <a:solidFill>
                  <a:schemeClr val="bg1"/>
                </a:solidFill>
                <a:latin typeface="Calibri" panose="020F0502020204030204" pitchFamily="34" charset="0"/>
                <a:cs typeface="Calibri" panose="020F0502020204030204" pitchFamily="34" charset="0"/>
              </a:rPr>
              <a:t>ASA I</a:t>
            </a:r>
          </a:p>
        </p:txBody>
      </p:sp>
      <p:sp>
        <p:nvSpPr>
          <p:cNvPr id="11" name="TextBox 10">
            <a:extLst>
              <a:ext uri="{FF2B5EF4-FFF2-40B4-BE49-F238E27FC236}">
                <a16:creationId xmlns:a16="http://schemas.microsoft.com/office/drawing/2014/main" id="{57767794-1639-421E-8004-2C073B186840}"/>
              </a:ext>
            </a:extLst>
          </p:cNvPr>
          <p:cNvSpPr txBox="1"/>
          <p:nvPr/>
        </p:nvSpPr>
        <p:spPr>
          <a:xfrm>
            <a:off x="7108372" y="4049015"/>
            <a:ext cx="3820885" cy="461665"/>
          </a:xfrm>
          <a:prstGeom prst="rect">
            <a:avLst/>
          </a:prstGeom>
          <a:noFill/>
        </p:spPr>
        <p:txBody>
          <a:bodyPr wrap="square" rtlCol="0">
            <a:spAutoFit/>
          </a:bodyPr>
          <a:lstStyle/>
          <a:p>
            <a:pPr algn="ctr"/>
            <a:r>
              <a:rPr lang="de-DE" sz="2400" dirty="0">
                <a:solidFill>
                  <a:schemeClr val="bg1"/>
                </a:solidFill>
                <a:latin typeface="Calibri" panose="020F0502020204030204" pitchFamily="34" charset="0"/>
                <a:cs typeface="Calibri" panose="020F0502020204030204" pitchFamily="34" charset="0"/>
              </a:rPr>
              <a:t>ASA II</a:t>
            </a:r>
          </a:p>
        </p:txBody>
      </p:sp>
      <p:sp>
        <p:nvSpPr>
          <p:cNvPr id="12" name="TextBox 11">
            <a:extLst>
              <a:ext uri="{FF2B5EF4-FFF2-40B4-BE49-F238E27FC236}">
                <a16:creationId xmlns:a16="http://schemas.microsoft.com/office/drawing/2014/main" id="{F446593E-74B6-46AC-B733-EEF153B67338}"/>
              </a:ext>
            </a:extLst>
          </p:cNvPr>
          <p:cNvSpPr txBox="1"/>
          <p:nvPr/>
        </p:nvSpPr>
        <p:spPr>
          <a:xfrm>
            <a:off x="7075888" y="2444391"/>
            <a:ext cx="3820885" cy="461665"/>
          </a:xfrm>
          <a:prstGeom prst="rect">
            <a:avLst/>
          </a:prstGeom>
          <a:noFill/>
        </p:spPr>
        <p:txBody>
          <a:bodyPr wrap="square" rtlCol="0">
            <a:spAutoFit/>
          </a:bodyPr>
          <a:lstStyle/>
          <a:p>
            <a:pPr algn="ctr"/>
            <a:r>
              <a:rPr lang="de-DE" sz="2400" dirty="0">
                <a:solidFill>
                  <a:schemeClr val="bg1"/>
                </a:solidFill>
                <a:latin typeface="Calibri" panose="020F0502020204030204" pitchFamily="34" charset="0"/>
                <a:cs typeface="Calibri" panose="020F0502020204030204" pitchFamily="34" charset="0"/>
              </a:rPr>
              <a:t>ASA III - IV</a:t>
            </a:r>
          </a:p>
        </p:txBody>
      </p:sp>
    </p:spTree>
    <p:extLst>
      <p:ext uri="{BB962C8B-B14F-4D97-AF65-F5344CB8AC3E}">
        <p14:creationId xmlns:p14="http://schemas.microsoft.com/office/powerpoint/2010/main" val="21310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4"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A66793-86D4-CF4E-9BBB-B5DD4C455DBF}"/>
              </a:ext>
            </a:extLst>
          </p:cNvPr>
          <p:cNvSpPr>
            <a:spLocks noGrp="1"/>
          </p:cNvSpPr>
          <p:nvPr>
            <p:ph type="title"/>
          </p:nvPr>
        </p:nvSpPr>
        <p:spPr>
          <a:xfrm>
            <a:off x="7592813" y="331849"/>
            <a:ext cx="5557132" cy="583230"/>
          </a:xfrm>
        </p:spPr>
        <p:txBody>
          <a:bodyPr/>
          <a:lstStyle/>
          <a:p>
            <a:r>
              <a:rPr lang="en-US" dirty="0">
                <a:latin typeface="Calibri" panose="020F0502020204030204" pitchFamily="34" charset="0"/>
                <a:cs typeface="Calibri" panose="020F0502020204030204" pitchFamily="34" charset="0"/>
              </a:rPr>
              <a:t>Deep sedation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9" name="Text Placeholder 8">
            <a:extLst>
              <a:ext uri="{FF2B5EF4-FFF2-40B4-BE49-F238E27FC236}">
                <a16:creationId xmlns:a16="http://schemas.microsoft.com/office/drawing/2014/main" id="{8EBA3059-2B9A-A543-8578-4DBF29BB33D9}"/>
              </a:ext>
            </a:extLst>
          </p:cNvPr>
          <p:cNvSpPr>
            <a:spLocks noGrp="1"/>
          </p:cNvSpPr>
          <p:nvPr>
            <p:ph type="body" idx="3"/>
          </p:nvPr>
        </p:nvSpPr>
        <p:spPr>
          <a:xfrm>
            <a:off x="7168608" y="838878"/>
            <a:ext cx="6943015" cy="4562476"/>
          </a:xfrm>
        </p:spPr>
        <p:txBody>
          <a:bodyPr/>
          <a:lstStyle/>
          <a:p>
            <a:pPr indent="-11112">
              <a:lnSpc>
                <a:spcPct val="100000"/>
              </a:lnSpc>
              <a:spcBef>
                <a:spcPts val="0"/>
              </a:spcBef>
            </a:pPr>
            <a:r>
              <a:rPr lang="en-US" sz="2000" dirty="0"/>
              <a:t>Deep sedation is defined as “a controlled, pharmacologically induced state of depressed consciousness from which the patient is not easily aroused, and which may be accompanied by a partial loss of protective reflexes, including the ability to maintain a patent airway independently and/or respond purposefully to physical stimulation or verbal command.”</a:t>
            </a:r>
          </a:p>
          <a:p>
            <a:pPr indent="-11112">
              <a:lnSpc>
                <a:spcPct val="100000"/>
              </a:lnSpc>
              <a:spcBef>
                <a:spcPts val="0"/>
              </a:spcBef>
            </a:pPr>
            <a:endParaRPr lang="en-US" sz="2000" dirty="0">
              <a:latin typeface="Calibri" panose="020F0502020204030204" pitchFamily="34" charset="0"/>
              <a:cs typeface="Calibri" panose="020F0502020204030204" pitchFamily="34" charset="0"/>
            </a:endParaRPr>
          </a:p>
          <a:p>
            <a:pPr indent="-11112">
              <a:lnSpc>
                <a:spcPct val="100000"/>
              </a:lnSpc>
              <a:spcBef>
                <a:spcPts val="0"/>
              </a:spcBef>
            </a:pPr>
            <a:endParaRPr lang="en-US" sz="2000" b="1" dirty="0">
              <a:latin typeface="Calibri" panose="020F0502020204030204" pitchFamily="34" charset="0"/>
              <a:cs typeface="Calibri" panose="020F0502020204030204" pitchFamily="34" charset="0"/>
            </a:endParaRPr>
          </a:p>
          <a:p>
            <a:pPr indent="-11112">
              <a:lnSpc>
                <a:spcPct val="100000"/>
              </a:lnSpc>
              <a:spcBef>
                <a:spcPts val="0"/>
              </a:spcBef>
            </a:pPr>
            <a:r>
              <a:rPr lang="en-US" sz="2000" b="1" dirty="0">
                <a:latin typeface="Calibri" panose="020F0502020204030204" pitchFamily="34" charset="0"/>
                <a:cs typeface="Calibri" panose="020F0502020204030204" pitchFamily="34" charset="0"/>
              </a:rPr>
              <a:t>Propofol is a common sedative-hypnotic agent that can be used for Monitored Anesthesia Care (MAC).</a:t>
            </a:r>
          </a:p>
          <a:p>
            <a:pPr indent="-11112">
              <a:lnSpc>
                <a:spcPct val="100000"/>
              </a:lnSpc>
              <a:spcBef>
                <a:spcPts val="0"/>
              </a:spcBef>
            </a:pPr>
            <a:endParaRPr lang="en-US" sz="2000" b="1" dirty="0">
              <a:latin typeface="Calibri" panose="020F0502020204030204" pitchFamily="34" charset="0"/>
              <a:cs typeface="Calibri" panose="020F0502020204030204" pitchFamily="34" charset="0"/>
            </a:endParaRPr>
          </a:p>
          <a:p>
            <a:pPr indent="-11112">
              <a:lnSpc>
                <a:spcPct val="100000"/>
              </a:lnSpc>
              <a:spcBef>
                <a:spcPts val="0"/>
              </a:spcBef>
            </a:pPr>
            <a:r>
              <a:rPr lang="en-US" sz="2000" b="1" dirty="0">
                <a:latin typeface="Calibri" panose="020F0502020204030204" pitchFamily="34" charset="0"/>
                <a:cs typeface="Calibri" panose="020F0502020204030204" pitchFamily="34" charset="0"/>
              </a:rPr>
              <a:t>Risk of Propofol Sedation:</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Airway collapse</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Hypoxia</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Hypotension</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Arrhythmia</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Apnea</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Hypoventilation</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Co-morbidities</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Undiagnosed Sleep Apnea</a:t>
            </a:r>
          </a:p>
          <a:p>
            <a:pPr marL="788956" indent="-342887">
              <a:lnSpc>
                <a:spcPct val="100000"/>
              </a:lnSpc>
              <a:spcBef>
                <a:spcPts val="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Cardiopulmonary pre-existing diseases</a:t>
            </a:r>
          </a:p>
          <a:p>
            <a:endParaRPr lang="en-US" sz="20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1DE39A9-B7DC-4445-8628-6DEEB425CDDA}"/>
              </a:ext>
            </a:extLst>
          </p:cNvPr>
          <p:cNvSpPr/>
          <p:nvPr/>
        </p:nvSpPr>
        <p:spPr>
          <a:xfrm>
            <a:off x="12148458" y="7344518"/>
            <a:ext cx="2481943" cy="885082"/>
          </a:xfrm>
          <a:prstGeom prst="rect">
            <a:avLst/>
          </a:prstGeom>
          <a:solidFill>
            <a:srgbClr val="13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F0D99C4-DAF6-4587-8FBB-7969A59CA169}"/>
              </a:ext>
            </a:extLst>
          </p:cNvPr>
          <p:cNvSpPr/>
          <p:nvPr/>
        </p:nvSpPr>
        <p:spPr>
          <a:xfrm>
            <a:off x="7548946" y="2715241"/>
            <a:ext cx="3876382" cy="246221"/>
          </a:xfrm>
          <a:prstGeom prst="rect">
            <a:avLst/>
          </a:prstGeom>
        </p:spPr>
        <p:txBody>
          <a:bodyPr wrap="none">
            <a:spAutoFit/>
          </a:bodyPr>
          <a:lstStyle/>
          <a:p>
            <a:r>
              <a:rPr lang="en-US" sz="1000" dirty="0">
                <a:solidFill>
                  <a:schemeClr val="bg1"/>
                </a:solidFill>
                <a:latin typeface="Calibri" panose="020F0502020204030204" pitchFamily="34" charset="0"/>
                <a:cs typeface="Calibri" panose="020F0502020204030204" pitchFamily="34" charset="0"/>
              </a:rPr>
              <a:t>Clinical Review of Oral and Maxillofacial Surgery (Second Edition), 2014</a:t>
            </a:r>
            <a:endParaRPr lang="de-DE" sz="1000" dirty="0">
              <a:solidFill>
                <a:schemeClr val="bg1"/>
              </a:solidFill>
              <a:latin typeface="Calibri" panose="020F0502020204030204" pitchFamily="34" charset="0"/>
              <a:cs typeface="Calibri" panose="020F0502020204030204" pitchFamily="34" charset="0"/>
            </a:endParaRPr>
          </a:p>
        </p:txBody>
      </p:sp>
      <p:pic>
        <p:nvPicPr>
          <p:cNvPr id="8" name="Picture Placeholder 7" descr="A picture containing person, indoor, room, scene&#10;&#10;Description automatically generated">
            <a:extLst>
              <a:ext uri="{FF2B5EF4-FFF2-40B4-BE49-F238E27FC236}">
                <a16:creationId xmlns:a16="http://schemas.microsoft.com/office/drawing/2014/main" id="{8AA77F58-C755-4CB3-A203-2BA65B1981C2}"/>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l="19898" r="19898"/>
          <a:stretch>
            <a:fillRect/>
          </a:stretch>
        </p:blipFill>
        <p:spPr/>
      </p:pic>
    </p:spTree>
    <p:extLst>
      <p:ext uri="{BB962C8B-B14F-4D97-AF65-F5344CB8AC3E}">
        <p14:creationId xmlns:p14="http://schemas.microsoft.com/office/powerpoint/2010/main" val="1137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030B-AE4F-4894-B9B8-8611D34C1FBC}"/>
              </a:ext>
            </a:extLst>
          </p:cNvPr>
          <p:cNvSpPr>
            <a:spLocks noGrp="1"/>
          </p:cNvSpPr>
          <p:nvPr>
            <p:ph type="title"/>
          </p:nvPr>
        </p:nvSpPr>
        <p:spPr/>
        <p:txBody>
          <a:bodyPr/>
          <a:lstStyle/>
          <a:p>
            <a:r>
              <a:rPr lang="de-DE" dirty="0"/>
              <a:t>Deep Sedation</a:t>
            </a:r>
          </a:p>
        </p:txBody>
      </p:sp>
      <p:sp>
        <p:nvSpPr>
          <p:cNvPr id="3" name="Text Placeholder 2">
            <a:extLst>
              <a:ext uri="{FF2B5EF4-FFF2-40B4-BE49-F238E27FC236}">
                <a16:creationId xmlns:a16="http://schemas.microsoft.com/office/drawing/2014/main" id="{F11EF797-034D-493E-8EC1-5B56C89448F9}"/>
              </a:ext>
            </a:extLst>
          </p:cNvPr>
          <p:cNvSpPr>
            <a:spLocks noGrp="1"/>
          </p:cNvSpPr>
          <p:nvPr>
            <p:ph type="body" idx="1"/>
          </p:nvPr>
        </p:nvSpPr>
        <p:spPr>
          <a:xfrm>
            <a:off x="349229" y="885082"/>
            <a:ext cx="13133541" cy="521207"/>
          </a:xfrm>
        </p:spPr>
        <p:txBody>
          <a:bodyPr/>
          <a:lstStyle/>
          <a:p>
            <a:r>
              <a:rPr lang="de-DE" dirty="0"/>
              <a:t>Patient Monitoring</a:t>
            </a:r>
          </a:p>
        </p:txBody>
      </p:sp>
      <p:sp>
        <p:nvSpPr>
          <p:cNvPr id="6" name="Content Placeholder 3">
            <a:extLst>
              <a:ext uri="{FF2B5EF4-FFF2-40B4-BE49-F238E27FC236}">
                <a16:creationId xmlns:a16="http://schemas.microsoft.com/office/drawing/2014/main" id="{813533D9-37F6-4EB9-9D18-39B9B6F290F0}"/>
              </a:ext>
            </a:extLst>
          </p:cNvPr>
          <p:cNvSpPr>
            <a:spLocks noGrp="1"/>
          </p:cNvSpPr>
          <p:nvPr>
            <p:ph sz="quarter" idx="10"/>
          </p:nvPr>
        </p:nvSpPr>
        <p:spPr>
          <a:xfrm>
            <a:off x="566738" y="1468312"/>
            <a:ext cx="7079932" cy="4562475"/>
          </a:xfrm>
        </p:spPr>
        <p:txBody>
          <a:bodyPr/>
          <a:lstStyle/>
          <a:p>
            <a:pPr marL="457200" indent="-342900">
              <a:buClr>
                <a:srgbClr val="FF0000"/>
              </a:buClr>
              <a:buFont typeface="Arial" panose="020B0604020202020204" pitchFamily="34" charset="0"/>
              <a:buChar char="•"/>
            </a:pPr>
            <a:r>
              <a:rPr lang="en-US" dirty="0"/>
              <a:t>Blood pressure</a:t>
            </a:r>
          </a:p>
          <a:p>
            <a:pPr marL="457200" indent="-342900">
              <a:buClr>
                <a:srgbClr val="FF0000"/>
              </a:buClr>
              <a:buFont typeface="Arial" panose="020B0604020202020204" pitchFamily="34" charset="0"/>
              <a:buChar char="•"/>
            </a:pPr>
            <a:r>
              <a:rPr lang="en-US" dirty="0"/>
              <a:t>Heart rate</a:t>
            </a:r>
          </a:p>
          <a:p>
            <a:pPr marL="457200" indent="-342900">
              <a:buClr>
                <a:srgbClr val="FF0000"/>
              </a:buClr>
              <a:buFont typeface="Arial" panose="020B0604020202020204" pitchFamily="34" charset="0"/>
              <a:buChar char="•"/>
            </a:pPr>
            <a:r>
              <a:rPr lang="en-US" dirty="0"/>
              <a:t>Pulse oximetry/SpO</a:t>
            </a:r>
            <a:r>
              <a:rPr lang="en-US" baseline="-25000" dirty="0"/>
              <a:t>2</a:t>
            </a:r>
          </a:p>
          <a:p>
            <a:pPr marL="457200" indent="-342900">
              <a:buClr>
                <a:schemeClr val="accent6"/>
              </a:buClr>
              <a:buFont typeface="Arial" panose="020B0604020202020204" pitchFamily="34" charset="0"/>
              <a:buChar char="•"/>
            </a:pPr>
            <a:r>
              <a:rPr lang="en-US" dirty="0"/>
              <a:t>Patient vital signs before, during, and after the procedure</a:t>
            </a:r>
            <a:endParaRPr lang="en-US" baseline="-25000" dirty="0"/>
          </a:p>
          <a:p>
            <a:pPr marL="457200" indent="-342900">
              <a:buFont typeface="Arial" panose="020B0604020202020204" pitchFamily="34" charset="0"/>
              <a:buChar char="•"/>
            </a:pPr>
            <a:r>
              <a:rPr lang="en-US" dirty="0"/>
              <a:t>ECG monitoring should be continuous for high-risk patients, during prolonged procedures, or during deep sedation.</a:t>
            </a:r>
          </a:p>
          <a:p>
            <a:pPr marL="457200" indent="-342900">
              <a:buFont typeface="Arial" panose="020B0604020202020204" pitchFamily="34" charset="0"/>
              <a:buChar char="•"/>
            </a:pPr>
            <a:r>
              <a:rPr lang="en-US" dirty="0"/>
              <a:t>Monitor airway patency.</a:t>
            </a:r>
          </a:p>
          <a:p>
            <a:pPr marL="457200" indent="-342900">
              <a:buFont typeface="Arial" panose="020B0604020202020204" pitchFamily="34" charset="0"/>
              <a:buChar char="•"/>
            </a:pPr>
            <a:r>
              <a:rPr lang="en-US" dirty="0"/>
              <a:t>Monitor response to physical stimuli and verbal command.</a:t>
            </a:r>
          </a:p>
        </p:txBody>
      </p:sp>
      <p:pic>
        <p:nvPicPr>
          <p:cNvPr id="8" name="Picture 7">
            <a:extLst>
              <a:ext uri="{FF2B5EF4-FFF2-40B4-BE49-F238E27FC236}">
                <a16:creationId xmlns:a16="http://schemas.microsoft.com/office/drawing/2014/main" id="{D5FEC14B-6F40-4822-A348-4F33537F4D45}"/>
              </a:ext>
            </a:extLst>
          </p:cNvPr>
          <p:cNvPicPr>
            <a:picLocks noChangeAspect="1"/>
          </p:cNvPicPr>
          <p:nvPr/>
        </p:nvPicPr>
        <p:blipFill>
          <a:blip r:embed="rId2"/>
          <a:stretch>
            <a:fillRect/>
          </a:stretch>
        </p:blipFill>
        <p:spPr>
          <a:xfrm>
            <a:off x="8365606" y="1710537"/>
            <a:ext cx="5503091" cy="4808526"/>
          </a:xfrm>
          <a:prstGeom prst="rect">
            <a:avLst/>
          </a:prstGeom>
        </p:spPr>
      </p:pic>
    </p:spTree>
    <p:extLst>
      <p:ext uri="{BB962C8B-B14F-4D97-AF65-F5344CB8AC3E}">
        <p14:creationId xmlns:p14="http://schemas.microsoft.com/office/powerpoint/2010/main" val="895626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2A49-C230-47E3-92DF-75907D8EF5E3}"/>
              </a:ext>
            </a:extLst>
          </p:cNvPr>
          <p:cNvSpPr>
            <a:spLocks noGrp="1"/>
          </p:cNvSpPr>
          <p:nvPr>
            <p:ph type="title"/>
          </p:nvPr>
        </p:nvSpPr>
        <p:spPr/>
        <p:txBody>
          <a:bodyPr/>
          <a:lstStyle/>
          <a:p>
            <a:r>
              <a:rPr lang="de-DE" dirty="0"/>
              <a:t>Patient Monitoring</a:t>
            </a:r>
          </a:p>
        </p:txBody>
      </p:sp>
      <p:sp>
        <p:nvSpPr>
          <p:cNvPr id="3" name="Text Placeholder 2">
            <a:extLst>
              <a:ext uri="{FF2B5EF4-FFF2-40B4-BE49-F238E27FC236}">
                <a16:creationId xmlns:a16="http://schemas.microsoft.com/office/drawing/2014/main" id="{A92E4030-FB3C-45AE-B406-B2DC27496E9F}"/>
              </a:ext>
            </a:extLst>
          </p:cNvPr>
          <p:cNvSpPr>
            <a:spLocks noGrp="1"/>
          </p:cNvSpPr>
          <p:nvPr>
            <p:ph type="body" idx="1"/>
          </p:nvPr>
        </p:nvSpPr>
        <p:spPr>
          <a:xfrm>
            <a:off x="337799" y="885082"/>
            <a:ext cx="13133541" cy="521207"/>
          </a:xfrm>
        </p:spPr>
        <p:txBody>
          <a:bodyPr/>
          <a:lstStyle/>
          <a:p>
            <a:r>
              <a:rPr lang="de-DE" dirty="0"/>
              <a:t>Blood Gas Analysis</a:t>
            </a:r>
          </a:p>
        </p:txBody>
      </p:sp>
      <p:pic>
        <p:nvPicPr>
          <p:cNvPr id="1026" name="Picture 2">
            <a:extLst>
              <a:ext uri="{FF2B5EF4-FFF2-40B4-BE49-F238E27FC236}">
                <a16:creationId xmlns:a16="http://schemas.microsoft.com/office/drawing/2014/main" id="{981147D6-6787-4CA8-8E7A-B94A23E5C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772" y="2130425"/>
            <a:ext cx="3548766" cy="3548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2713FA0-15AC-44F7-AEFC-48D06E95339B}"/>
              </a:ext>
            </a:extLst>
          </p:cNvPr>
          <p:cNvSpPr/>
          <p:nvPr/>
        </p:nvSpPr>
        <p:spPr>
          <a:xfrm>
            <a:off x="566399" y="1746598"/>
            <a:ext cx="6748801" cy="2862322"/>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6"/>
                </a:solidFill>
                <a:latin typeface="Calibri"/>
                <a:cs typeface="Calibri"/>
                <a:sym typeface="Calibri"/>
              </a:rPr>
              <a:t>The most common monitor for both oxygenation and ventilation is the </a:t>
            </a:r>
            <a:r>
              <a:rPr lang="en-US" sz="2000" b="1" dirty="0">
                <a:solidFill>
                  <a:schemeClr val="accent6"/>
                </a:solidFill>
                <a:latin typeface="Calibri"/>
                <a:cs typeface="Calibri"/>
                <a:sym typeface="Calibri"/>
              </a:rPr>
              <a:t>arterial blood gas (ABG)</a:t>
            </a:r>
            <a:r>
              <a:rPr lang="en-US" sz="2000" dirty="0">
                <a:solidFill>
                  <a:schemeClr val="accent6"/>
                </a:solidFill>
                <a:latin typeface="Calibri"/>
                <a:cs typeface="Calibri"/>
                <a:sym typeface="Calibri"/>
              </a:rPr>
              <a:t>. An ABG test is the most commonly used method to measure both oxygenation and ventilation. </a:t>
            </a:r>
          </a:p>
          <a:p>
            <a:pPr marL="342900" indent="-342900">
              <a:buFont typeface="Arial" panose="020B0604020202020204" pitchFamily="34" charset="0"/>
              <a:buChar char="•"/>
            </a:pPr>
            <a:endParaRPr lang="en-US" sz="2000" dirty="0">
              <a:solidFill>
                <a:schemeClr val="accent6"/>
              </a:solidFill>
              <a:latin typeface="Calibri"/>
              <a:cs typeface="Calibri"/>
              <a:sym typeface="Calibri"/>
            </a:endParaRPr>
          </a:p>
          <a:p>
            <a:pPr marL="342900" indent="-342900">
              <a:buFont typeface="Arial" panose="020B0604020202020204" pitchFamily="34" charset="0"/>
              <a:buChar char="•"/>
            </a:pPr>
            <a:r>
              <a:rPr lang="en-US" sz="2000" dirty="0">
                <a:solidFill>
                  <a:schemeClr val="accent6"/>
                </a:solidFill>
                <a:latin typeface="Calibri"/>
                <a:cs typeface="Calibri"/>
                <a:sym typeface="Calibri"/>
              </a:rPr>
              <a:t>It is an </a:t>
            </a:r>
            <a:r>
              <a:rPr lang="en-US" sz="2000" b="1" dirty="0">
                <a:solidFill>
                  <a:schemeClr val="accent6"/>
                </a:solidFill>
                <a:latin typeface="Calibri"/>
                <a:cs typeface="Calibri"/>
                <a:sym typeface="Calibri"/>
              </a:rPr>
              <a:t>invasive procedure that involves taking blood from an artery </a:t>
            </a:r>
            <a:r>
              <a:rPr lang="en-US" sz="2000" dirty="0">
                <a:solidFill>
                  <a:schemeClr val="accent6"/>
                </a:solidFill>
                <a:latin typeface="Calibri"/>
                <a:cs typeface="Calibri"/>
                <a:sym typeface="Calibri"/>
              </a:rPr>
              <a:t>and measuring the amounts of oxygen and carbon dioxide dissolved in the blood. </a:t>
            </a:r>
          </a:p>
          <a:p>
            <a:pPr marL="342900" indent="-342900">
              <a:buFont typeface="Arial" panose="020B0604020202020204" pitchFamily="34" charset="0"/>
              <a:buChar char="•"/>
            </a:pPr>
            <a:endParaRPr lang="en-US" sz="2000" dirty="0">
              <a:solidFill>
                <a:schemeClr val="accent6"/>
              </a:solidFill>
              <a:latin typeface="Calibri"/>
              <a:cs typeface="Calibri"/>
              <a:sym typeface="Calibri"/>
            </a:endParaRPr>
          </a:p>
        </p:txBody>
      </p:sp>
      <p:graphicFrame>
        <p:nvGraphicFramePr>
          <p:cNvPr id="6" name="Table 6">
            <a:extLst>
              <a:ext uri="{FF2B5EF4-FFF2-40B4-BE49-F238E27FC236}">
                <a16:creationId xmlns:a16="http://schemas.microsoft.com/office/drawing/2014/main" id="{858CC6E8-333F-4E59-85EE-CEB933B5E460}"/>
              </a:ext>
            </a:extLst>
          </p:cNvPr>
          <p:cNvGraphicFramePr>
            <a:graphicFrameLocks noGrp="1"/>
          </p:cNvGraphicFramePr>
          <p:nvPr>
            <p:extLst>
              <p:ext uri="{D42A27DB-BD31-4B8C-83A1-F6EECF244321}">
                <p14:modId xmlns:p14="http://schemas.microsoft.com/office/powerpoint/2010/main" val="1932403821"/>
              </p:ext>
            </p:extLst>
          </p:nvPr>
        </p:nvGraphicFramePr>
        <p:xfrm>
          <a:off x="11257175" y="2130425"/>
          <a:ext cx="3044142" cy="2804160"/>
        </p:xfrm>
        <a:graphic>
          <a:graphicData uri="http://schemas.openxmlformats.org/drawingml/2006/table">
            <a:tbl>
              <a:tblPr firstRow="1" bandRow="1">
                <a:tableStyleId>{2D5ABB26-0587-4C30-8999-92F81FD0307C}</a:tableStyleId>
              </a:tblPr>
              <a:tblGrid>
                <a:gridCol w="1014714">
                  <a:extLst>
                    <a:ext uri="{9D8B030D-6E8A-4147-A177-3AD203B41FA5}">
                      <a16:colId xmlns:a16="http://schemas.microsoft.com/office/drawing/2014/main" val="884891681"/>
                    </a:ext>
                  </a:extLst>
                </a:gridCol>
                <a:gridCol w="1014714">
                  <a:extLst>
                    <a:ext uri="{9D8B030D-6E8A-4147-A177-3AD203B41FA5}">
                      <a16:colId xmlns:a16="http://schemas.microsoft.com/office/drawing/2014/main" val="1442949467"/>
                    </a:ext>
                  </a:extLst>
                </a:gridCol>
                <a:gridCol w="1014714">
                  <a:extLst>
                    <a:ext uri="{9D8B030D-6E8A-4147-A177-3AD203B41FA5}">
                      <a16:colId xmlns:a16="http://schemas.microsoft.com/office/drawing/2014/main" val="3943505462"/>
                    </a:ext>
                  </a:extLst>
                </a:gridCol>
              </a:tblGrid>
              <a:tr h="370840">
                <a:tc gridSpan="3">
                  <a:txBody>
                    <a:bodyPr/>
                    <a:lstStyle/>
                    <a:p>
                      <a:pPr algn="ctr"/>
                      <a:r>
                        <a:rPr lang="de-DE" sz="1600" b="1" dirty="0"/>
                        <a:t>Normal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9558138"/>
                  </a:ext>
                </a:extLst>
              </a:tr>
              <a:tr h="370840">
                <a:tc>
                  <a:txBody>
                    <a:bodyPr/>
                    <a:lstStyle/>
                    <a:p>
                      <a:endParaRPr lang="de-DE" sz="1600" dirty="0"/>
                    </a:p>
                  </a:txBody>
                  <a:tcPr>
                    <a:lnL w="12700" cap="flat" cmpd="sng" algn="ctr">
                      <a:solidFill>
                        <a:schemeClr val="tx1"/>
                      </a:solidFill>
                      <a:prstDash val="solid"/>
                      <a:round/>
                      <a:headEnd type="none" w="med" len="med"/>
                      <a:tailEnd type="none" w="med" len="med"/>
                    </a:lnL>
                  </a:tcPr>
                </a:tc>
                <a:tc>
                  <a:txBody>
                    <a:bodyPr/>
                    <a:lstStyle/>
                    <a:p>
                      <a:pPr algn="ctr"/>
                      <a:r>
                        <a:rPr lang="de-DE" sz="1600" b="1" dirty="0"/>
                        <a:t>Arterial</a:t>
                      </a:r>
                    </a:p>
                  </a:txBody>
                  <a:tcPr/>
                </a:tc>
                <a:tc>
                  <a:txBody>
                    <a:bodyPr/>
                    <a:lstStyle/>
                    <a:p>
                      <a:pPr algn="ctr"/>
                      <a:endParaRPr lang="de-DE" sz="1600" b="1"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82898751"/>
                  </a:ext>
                </a:extLst>
              </a:tr>
              <a:tr h="370840">
                <a:tc>
                  <a:txBody>
                    <a:bodyPr/>
                    <a:lstStyle/>
                    <a:p>
                      <a:r>
                        <a:rPr lang="de-DE" sz="1600" b="1" dirty="0"/>
                        <a:t>pH</a:t>
                      </a:r>
                    </a:p>
                  </a:txBody>
                  <a:tcPr>
                    <a:lnL w="12700" cap="flat" cmpd="sng" algn="ctr">
                      <a:solidFill>
                        <a:schemeClr val="tx1"/>
                      </a:solidFill>
                      <a:prstDash val="solid"/>
                      <a:round/>
                      <a:headEnd type="none" w="med" len="med"/>
                      <a:tailEnd type="none" w="med" len="med"/>
                    </a:lnL>
                  </a:tcPr>
                </a:tc>
                <a:tc gridSpan="2">
                  <a:txBody>
                    <a:bodyPr/>
                    <a:lstStyle/>
                    <a:p>
                      <a:pPr algn="ctr"/>
                      <a:r>
                        <a:rPr lang="de-DE" sz="1600" dirty="0"/>
                        <a:t>7.40 (7.35 - 7.45)</a:t>
                      </a:r>
                    </a:p>
                  </a:txBody>
                  <a:tcPr anchor="ctr">
                    <a:lnR w="12700" cap="flat" cmpd="sng" algn="ctr">
                      <a:solidFill>
                        <a:schemeClr val="tx1"/>
                      </a:solidFill>
                      <a:prstDash val="solid"/>
                      <a:round/>
                      <a:headEnd type="none" w="med" len="med"/>
                      <a:tailEnd type="none" w="med" len="med"/>
                    </a:lnR>
                    <a:noFill/>
                  </a:tcPr>
                </a:tc>
                <a:tc hMerge="1">
                  <a:txBody>
                    <a:bodyPr/>
                    <a:lstStyle/>
                    <a:p>
                      <a:pPr algn="ctr"/>
                      <a:endParaRPr lang="de-DE" dirty="0"/>
                    </a:p>
                  </a:txBody>
                  <a:tcPr>
                    <a:lnR w="12700" cap="flat" cmpd="sng" algn="ctr">
                      <a:solidFill>
                        <a:schemeClr val="tx1"/>
                      </a:solidFill>
                      <a:prstDash val="solid"/>
                      <a:round/>
                      <a:headEnd type="none" w="med" len="med"/>
                      <a:tailEnd type="none" w="med" len="med"/>
                    </a:lnR>
                    <a:solidFill>
                      <a:srgbClr val="4BB2FF"/>
                    </a:solidFill>
                  </a:tcPr>
                </a:tc>
                <a:extLst>
                  <a:ext uri="{0D108BD9-81ED-4DB2-BD59-A6C34878D82A}">
                    <a16:rowId xmlns:a16="http://schemas.microsoft.com/office/drawing/2014/main" val="3204556294"/>
                  </a:ext>
                </a:extLst>
              </a:tr>
              <a:tr h="370840">
                <a:tc>
                  <a:txBody>
                    <a:bodyPr/>
                    <a:lstStyle/>
                    <a:p>
                      <a:r>
                        <a:rPr lang="de-DE" sz="1600" b="1" dirty="0"/>
                        <a:t>pCO2</a:t>
                      </a:r>
                    </a:p>
                  </a:txBody>
                  <a:tcPr>
                    <a:lnL w="12700" cap="flat" cmpd="sng" algn="ctr">
                      <a:solidFill>
                        <a:schemeClr val="tx1"/>
                      </a:solidFill>
                      <a:prstDash val="solid"/>
                      <a:round/>
                      <a:headEnd type="none" w="med" len="med"/>
                      <a:tailEnd type="none" w="med" len="med"/>
                    </a:lnL>
                  </a:tcPr>
                </a:tc>
                <a:tc gridSpan="2">
                  <a:txBody>
                    <a:bodyPr/>
                    <a:lstStyle/>
                    <a:p>
                      <a:pPr algn="ctr"/>
                      <a:r>
                        <a:rPr lang="de-DE" sz="1600" dirty="0"/>
                        <a:t>35 - 45 mm Hg</a:t>
                      </a:r>
                    </a:p>
                  </a:txBody>
                  <a:tcPr anchor="ctr">
                    <a:lnR w="12700" cap="flat" cmpd="sng" algn="ctr">
                      <a:solidFill>
                        <a:schemeClr val="tx1"/>
                      </a:solidFill>
                      <a:prstDash val="solid"/>
                      <a:round/>
                      <a:headEnd type="none" w="med" len="med"/>
                      <a:tailEnd type="none" w="med" len="med"/>
                    </a:lnR>
                    <a:noFill/>
                  </a:tcPr>
                </a:tc>
                <a:tc hMerge="1">
                  <a:txBody>
                    <a:bodyPr/>
                    <a:lstStyle/>
                    <a:p>
                      <a:pPr algn="ctr"/>
                      <a:endParaRPr lang="de-DE" dirty="0"/>
                    </a:p>
                  </a:txBody>
                  <a:tcPr>
                    <a:lnR w="12700" cap="flat" cmpd="sng" algn="ctr">
                      <a:solidFill>
                        <a:schemeClr val="tx1"/>
                      </a:solidFill>
                      <a:prstDash val="solid"/>
                      <a:round/>
                      <a:headEnd type="none" w="med" len="med"/>
                      <a:tailEnd type="none" w="med" len="med"/>
                    </a:lnR>
                    <a:solidFill>
                      <a:srgbClr val="4BB2FF"/>
                    </a:solidFill>
                  </a:tcPr>
                </a:tc>
                <a:extLst>
                  <a:ext uri="{0D108BD9-81ED-4DB2-BD59-A6C34878D82A}">
                    <a16:rowId xmlns:a16="http://schemas.microsoft.com/office/drawing/2014/main" val="2183512980"/>
                  </a:ext>
                </a:extLst>
              </a:tr>
              <a:tr h="370840">
                <a:tc>
                  <a:txBody>
                    <a:bodyPr/>
                    <a:lstStyle/>
                    <a:p>
                      <a:r>
                        <a:rPr lang="de-DE" sz="1600" b="1" dirty="0"/>
                        <a:t>pO2</a:t>
                      </a:r>
                    </a:p>
                  </a:txBody>
                  <a:tcPr>
                    <a:lnL w="12700" cap="flat" cmpd="sng" algn="ctr">
                      <a:solidFill>
                        <a:schemeClr val="tx1"/>
                      </a:solidFill>
                      <a:prstDash val="solid"/>
                      <a:round/>
                      <a:headEnd type="none" w="med" len="med"/>
                      <a:tailEnd type="none" w="med" len="med"/>
                    </a:lnL>
                  </a:tcPr>
                </a:tc>
                <a:tc gridSpan="2">
                  <a:txBody>
                    <a:bodyPr/>
                    <a:lstStyle/>
                    <a:p>
                      <a:pPr algn="ctr"/>
                      <a:r>
                        <a:rPr lang="de-DE" sz="1600" dirty="0"/>
                        <a:t>80 - 100 mm Hg</a:t>
                      </a:r>
                    </a:p>
                  </a:txBody>
                  <a:tcPr anchor="ctr">
                    <a:lnR w="12700" cap="flat" cmpd="sng" algn="ctr">
                      <a:solidFill>
                        <a:schemeClr val="tx1"/>
                      </a:solidFill>
                      <a:prstDash val="solid"/>
                      <a:round/>
                      <a:headEnd type="none" w="med" len="med"/>
                      <a:tailEnd type="none" w="med" len="med"/>
                    </a:lnR>
                    <a:noFill/>
                  </a:tcPr>
                </a:tc>
                <a:tc hMerge="1">
                  <a:txBody>
                    <a:bodyPr/>
                    <a:lstStyle/>
                    <a:p>
                      <a:pPr algn="ctr"/>
                      <a:endParaRPr lang="de-DE" dirty="0"/>
                    </a:p>
                  </a:txBody>
                  <a:tcPr>
                    <a:lnR w="12700" cap="flat" cmpd="sng" algn="ctr">
                      <a:solidFill>
                        <a:schemeClr val="tx1"/>
                      </a:solidFill>
                      <a:prstDash val="solid"/>
                      <a:round/>
                      <a:headEnd type="none" w="med" len="med"/>
                      <a:tailEnd type="none" w="med" len="med"/>
                    </a:lnR>
                    <a:solidFill>
                      <a:srgbClr val="4BB2FF"/>
                    </a:solidFill>
                  </a:tcPr>
                </a:tc>
                <a:extLst>
                  <a:ext uri="{0D108BD9-81ED-4DB2-BD59-A6C34878D82A}">
                    <a16:rowId xmlns:a16="http://schemas.microsoft.com/office/drawing/2014/main" val="3351772895"/>
                  </a:ext>
                </a:extLst>
              </a:tr>
              <a:tr h="370840">
                <a:tc>
                  <a:txBody>
                    <a:bodyPr/>
                    <a:lstStyle/>
                    <a:p>
                      <a:r>
                        <a:rPr lang="de-DE" sz="1600" b="1" dirty="0"/>
                        <a:t>HCO3</a:t>
                      </a:r>
                    </a:p>
                  </a:txBody>
                  <a:tcPr>
                    <a:lnL w="12700" cap="flat" cmpd="sng" algn="ctr">
                      <a:solidFill>
                        <a:schemeClr val="tx1"/>
                      </a:solidFill>
                      <a:prstDash val="solid"/>
                      <a:round/>
                      <a:headEnd type="none" w="med" len="med"/>
                      <a:tailEnd type="none" w="med" len="med"/>
                    </a:lnL>
                  </a:tcPr>
                </a:tc>
                <a:tc gridSpan="2">
                  <a:txBody>
                    <a:bodyPr/>
                    <a:lstStyle/>
                    <a:p>
                      <a:pPr algn="ctr"/>
                      <a:r>
                        <a:rPr lang="de-DE" sz="1600" dirty="0"/>
                        <a:t>22 - 26 mEq/L</a:t>
                      </a:r>
                    </a:p>
                  </a:txBody>
                  <a:tcPr anchor="ctr">
                    <a:lnR w="12700" cap="flat" cmpd="sng" algn="ctr">
                      <a:solidFill>
                        <a:schemeClr val="tx1"/>
                      </a:solidFill>
                      <a:prstDash val="solid"/>
                      <a:round/>
                      <a:headEnd type="none" w="med" len="med"/>
                      <a:tailEnd type="none" w="med" len="med"/>
                    </a:lnR>
                    <a:noFill/>
                  </a:tcPr>
                </a:tc>
                <a:tc hMerge="1">
                  <a:txBody>
                    <a:bodyPr/>
                    <a:lstStyle/>
                    <a:p>
                      <a:pPr algn="ctr"/>
                      <a:endParaRPr lang="de-DE" dirty="0"/>
                    </a:p>
                  </a:txBody>
                  <a:tcPr>
                    <a:lnR w="12700" cap="flat" cmpd="sng" algn="ctr">
                      <a:solidFill>
                        <a:schemeClr val="tx1"/>
                      </a:solidFill>
                      <a:prstDash val="solid"/>
                      <a:round/>
                      <a:headEnd type="none" w="med" len="med"/>
                      <a:tailEnd type="none" w="med" len="med"/>
                    </a:lnR>
                    <a:solidFill>
                      <a:srgbClr val="4BB2FF"/>
                    </a:solidFill>
                  </a:tcPr>
                </a:tc>
                <a:extLst>
                  <a:ext uri="{0D108BD9-81ED-4DB2-BD59-A6C34878D82A}">
                    <a16:rowId xmlns:a16="http://schemas.microsoft.com/office/drawing/2014/main" val="720093543"/>
                  </a:ext>
                </a:extLst>
              </a:tr>
              <a:tr h="370840">
                <a:tc>
                  <a:txBody>
                    <a:bodyPr/>
                    <a:lstStyle/>
                    <a:p>
                      <a:r>
                        <a:rPr lang="de-DE" sz="1600" b="1" dirty="0"/>
                        <a:t>Base Excess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2">
                  <a:txBody>
                    <a:bodyPr/>
                    <a:lstStyle/>
                    <a:p>
                      <a:pPr algn="ctr"/>
                      <a:r>
                        <a:rPr lang="de-DE" sz="1600" dirty="0"/>
                        <a:t>-2 to +2</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algn="ctr"/>
                      <a:endParaRPr lang="de-DE"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4BB2FF"/>
                    </a:solidFill>
                  </a:tcPr>
                </a:tc>
                <a:extLst>
                  <a:ext uri="{0D108BD9-81ED-4DB2-BD59-A6C34878D82A}">
                    <a16:rowId xmlns:a16="http://schemas.microsoft.com/office/drawing/2014/main" val="3582307678"/>
                  </a:ext>
                </a:extLst>
              </a:tr>
            </a:tbl>
          </a:graphicData>
        </a:graphic>
      </p:graphicFrame>
    </p:spTree>
    <p:extLst>
      <p:ext uri="{BB962C8B-B14F-4D97-AF65-F5344CB8AC3E}">
        <p14:creationId xmlns:p14="http://schemas.microsoft.com/office/powerpoint/2010/main" val="185576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0E7E-2564-471C-B853-8DC22EB785A7}"/>
              </a:ext>
            </a:extLst>
          </p:cNvPr>
          <p:cNvSpPr>
            <a:spLocks noGrp="1"/>
          </p:cNvSpPr>
          <p:nvPr>
            <p:ph type="title"/>
          </p:nvPr>
        </p:nvSpPr>
        <p:spPr/>
        <p:txBody>
          <a:bodyPr/>
          <a:lstStyle/>
          <a:p>
            <a:r>
              <a:rPr lang="de-DE" dirty="0"/>
              <a:t>Hypoventilation</a:t>
            </a:r>
          </a:p>
        </p:txBody>
      </p:sp>
      <p:sp>
        <p:nvSpPr>
          <p:cNvPr id="3" name="Text Placeholder 2">
            <a:extLst>
              <a:ext uri="{FF2B5EF4-FFF2-40B4-BE49-F238E27FC236}">
                <a16:creationId xmlns:a16="http://schemas.microsoft.com/office/drawing/2014/main" id="{1EB9D000-26EB-423E-B6EA-54FCFCEA6F26}"/>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1C385F19-94F8-46EE-A19B-6E3135A05CA1}"/>
              </a:ext>
            </a:extLst>
          </p:cNvPr>
          <p:cNvSpPr>
            <a:spLocks noGrp="1"/>
          </p:cNvSpPr>
          <p:nvPr>
            <p:ph sz="quarter" idx="10"/>
          </p:nvPr>
        </p:nvSpPr>
        <p:spPr>
          <a:xfrm>
            <a:off x="453287" y="1593532"/>
            <a:ext cx="4669893" cy="4562475"/>
          </a:xfrm>
        </p:spPr>
        <p:txBody>
          <a:bodyPr/>
          <a:lstStyle/>
          <a:p>
            <a:pPr marL="457200" indent="-342900">
              <a:buFont typeface="Arial" panose="020B0604020202020204" pitchFamily="34" charset="0"/>
              <a:buChar char="•"/>
            </a:pPr>
            <a:r>
              <a:rPr lang="en-US" sz="2000" dirty="0"/>
              <a:t>Increase in CO</a:t>
            </a:r>
            <a:r>
              <a:rPr lang="en-US" sz="2000" baseline="-25000" dirty="0"/>
              <a:t>2  </a:t>
            </a:r>
            <a:r>
              <a:rPr lang="en-US" sz="2000" dirty="0"/>
              <a:t>causes respiratory drive (breathing)</a:t>
            </a:r>
            <a:r>
              <a:rPr lang="en-US" sz="2000" baseline="-25000" dirty="0"/>
              <a:t> </a:t>
            </a:r>
            <a:endParaRPr lang="en-US" sz="2000" dirty="0"/>
          </a:p>
          <a:p>
            <a:pPr marL="457200" indent="-342900">
              <a:buFont typeface="Arial" panose="020B0604020202020204" pitchFamily="34" charset="0"/>
              <a:buChar char="•"/>
            </a:pPr>
            <a:r>
              <a:rPr lang="en-US" sz="2000" dirty="0"/>
              <a:t>Sedation dampens the central nervous system, i.e. respiration is reduced and the musculature tonus relaxed. </a:t>
            </a:r>
          </a:p>
        </p:txBody>
      </p:sp>
      <p:pic>
        <p:nvPicPr>
          <p:cNvPr id="5" name="Inhaltsplatzhalter 12">
            <a:extLst>
              <a:ext uri="{FF2B5EF4-FFF2-40B4-BE49-F238E27FC236}">
                <a16:creationId xmlns:a16="http://schemas.microsoft.com/office/drawing/2014/main" id="{C8764112-ED6E-48B0-AC83-CCE8E45BCB31}"/>
              </a:ext>
            </a:extLst>
          </p:cNvPr>
          <p:cNvPicPr>
            <a:picLocks noChangeAspect="1"/>
          </p:cNvPicPr>
          <p:nvPr/>
        </p:nvPicPr>
        <p:blipFill>
          <a:blip r:embed="rId3"/>
          <a:stretch>
            <a:fillRect/>
          </a:stretch>
        </p:blipFill>
        <p:spPr>
          <a:xfrm>
            <a:off x="5151305" y="2099945"/>
            <a:ext cx="9193855" cy="3549650"/>
          </a:xfrm>
          <a:prstGeom prst="rect">
            <a:avLst/>
          </a:prstGeom>
          <a:noFill/>
          <a:ln>
            <a:noFill/>
          </a:ln>
        </p:spPr>
      </p:pic>
      <p:sp>
        <p:nvSpPr>
          <p:cNvPr id="6" name="TextBox 5">
            <a:extLst>
              <a:ext uri="{FF2B5EF4-FFF2-40B4-BE49-F238E27FC236}">
                <a16:creationId xmlns:a16="http://schemas.microsoft.com/office/drawing/2014/main" id="{5D49D96C-271F-4A6C-B54B-64B458953230}"/>
              </a:ext>
            </a:extLst>
          </p:cNvPr>
          <p:cNvSpPr txBox="1"/>
          <p:nvPr/>
        </p:nvSpPr>
        <p:spPr>
          <a:xfrm>
            <a:off x="1361986" y="5189204"/>
            <a:ext cx="608385" cy="307777"/>
          </a:xfrm>
          <a:prstGeom prst="rect">
            <a:avLst/>
          </a:prstGeom>
          <a:noFill/>
        </p:spPr>
        <p:txBody>
          <a:bodyPr wrap="square" rtlCol="0">
            <a:spAutoFit/>
          </a:bodyPr>
          <a:lstStyle/>
          <a:p>
            <a:r>
              <a:rPr lang="de-DE" b="1" dirty="0">
                <a:solidFill>
                  <a:srgbClr val="EB8A41"/>
                </a:solidFill>
              </a:rPr>
              <a:t>CO</a:t>
            </a:r>
            <a:r>
              <a:rPr lang="de-DE" b="1" baseline="-25000" dirty="0">
                <a:solidFill>
                  <a:srgbClr val="EB8A41"/>
                </a:solidFill>
              </a:rPr>
              <a:t>2</a:t>
            </a:r>
          </a:p>
        </p:txBody>
      </p:sp>
      <p:cxnSp>
        <p:nvCxnSpPr>
          <p:cNvPr id="8" name="Straight Arrow Connector 7">
            <a:extLst>
              <a:ext uri="{FF2B5EF4-FFF2-40B4-BE49-F238E27FC236}">
                <a16:creationId xmlns:a16="http://schemas.microsoft.com/office/drawing/2014/main" id="{4BE6C51D-9434-46BD-A158-55FEC5783942}"/>
              </a:ext>
            </a:extLst>
          </p:cNvPr>
          <p:cNvCxnSpPr/>
          <p:nvPr/>
        </p:nvCxnSpPr>
        <p:spPr>
          <a:xfrm flipV="1">
            <a:off x="1918005" y="5189204"/>
            <a:ext cx="0" cy="307777"/>
          </a:xfrm>
          <a:prstGeom prst="straightConnector1">
            <a:avLst/>
          </a:prstGeom>
          <a:ln w="28575">
            <a:solidFill>
              <a:srgbClr val="EB8A41"/>
            </a:solidFill>
            <a:tailEnd type="triangle"/>
          </a:ln>
        </p:spPr>
        <p:style>
          <a:lnRef idx="1">
            <a:schemeClr val="accent1"/>
          </a:lnRef>
          <a:fillRef idx="0">
            <a:schemeClr val="accent1"/>
          </a:fillRef>
          <a:effectRef idx="0">
            <a:schemeClr val="accent1"/>
          </a:effectRef>
          <a:fontRef idx="minor">
            <a:schemeClr val="tx1"/>
          </a:fontRef>
        </p:style>
      </p:cxnSp>
      <p:sp>
        <p:nvSpPr>
          <p:cNvPr id="9" name="Arrow: Down 8">
            <a:extLst>
              <a:ext uri="{FF2B5EF4-FFF2-40B4-BE49-F238E27FC236}">
                <a16:creationId xmlns:a16="http://schemas.microsoft.com/office/drawing/2014/main" id="{C1EA8D20-099E-49CE-A439-94DE306C2113}"/>
              </a:ext>
            </a:extLst>
          </p:cNvPr>
          <p:cNvSpPr/>
          <p:nvPr/>
        </p:nvSpPr>
        <p:spPr>
          <a:xfrm rot="16200000">
            <a:off x="2236086" y="5129456"/>
            <a:ext cx="231486" cy="42727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9">
            <a:extLst>
              <a:ext uri="{FF2B5EF4-FFF2-40B4-BE49-F238E27FC236}">
                <a16:creationId xmlns:a16="http://schemas.microsoft.com/office/drawing/2014/main" id="{0D841A7F-9D02-4D80-A232-0427997E981F}"/>
              </a:ext>
            </a:extLst>
          </p:cNvPr>
          <p:cNvSpPr txBox="1"/>
          <p:nvPr/>
        </p:nvSpPr>
        <p:spPr>
          <a:xfrm>
            <a:off x="2655168" y="5189204"/>
            <a:ext cx="1693662" cy="307777"/>
          </a:xfrm>
          <a:prstGeom prst="rect">
            <a:avLst/>
          </a:prstGeom>
          <a:noFill/>
        </p:spPr>
        <p:txBody>
          <a:bodyPr wrap="square" rtlCol="0">
            <a:spAutoFit/>
          </a:bodyPr>
          <a:lstStyle/>
          <a:p>
            <a:r>
              <a:rPr lang="de-DE" b="1" dirty="0">
                <a:solidFill>
                  <a:srgbClr val="EB8A41"/>
                </a:solidFill>
              </a:rPr>
              <a:t>RR</a:t>
            </a:r>
          </a:p>
        </p:txBody>
      </p:sp>
      <p:cxnSp>
        <p:nvCxnSpPr>
          <p:cNvPr id="11" name="Straight Arrow Connector 10">
            <a:extLst>
              <a:ext uri="{FF2B5EF4-FFF2-40B4-BE49-F238E27FC236}">
                <a16:creationId xmlns:a16="http://schemas.microsoft.com/office/drawing/2014/main" id="{B6B5DAC9-BED1-4A6B-8A64-5C8348768101}"/>
              </a:ext>
            </a:extLst>
          </p:cNvPr>
          <p:cNvCxnSpPr/>
          <p:nvPr/>
        </p:nvCxnSpPr>
        <p:spPr>
          <a:xfrm flipV="1">
            <a:off x="3168409" y="5189204"/>
            <a:ext cx="0" cy="307777"/>
          </a:xfrm>
          <a:prstGeom prst="straightConnector1">
            <a:avLst/>
          </a:prstGeom>
          <a:ln w="28575">
            <a:solidFill>
              <a:srgbClr val="EB8A4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C2A963E-A520-4396-B5AB-FFFF36D0AE95}"/>
              </a:ext>
            </a:extLst>
          </p:cNvPr>
          <p:cNvSpPr/>
          <p:nvPr/>
        </p:nvSpPr>
        <p:spPr>
          <a:xfrm>
            <a:off x="1002704" y="4959992"/>
            <a:ext cx="2688410" cy="689603"/>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Picture 12" descr="Icon&#10;&#10;Description automatically generated">
            <a:extLst>
              <a:ext uri="{FF2B5EF4-FFF2-40B4-BE49-F238E27FC236}">
                <a16:creationId xmlns:a16="http://schemas.microsoft.com/office/drawing/2014/main" id="{34630714-916D-4597-A194-A77FFB259C4B}"/>
              </a:ext>
            </a:extLst>
          </p:cNvPr>
          <p:cNvPicPr>
            <a:picLocks noChangeAspect="1"/>
          </p:cNvPicPr>
          <p:nvPr/>
        </p:nvPicPr>
        <p:blipFill>
          <a:blip r:embed="rId4"/>
          <a:stretch>
            <a:fillRect/>
          </a:stretch>
        </p:blipFill>
        <p:spPr>
          <a:xfrm>
            <a:off x="623488" y="4439015"/>
            <a:ext cx="892913" cy="949427"/>
          </a:xfrm>
          <a:prstGeom prst="rect">
            <a:avLst/>
          </a:prstGeom>
        </p:spPr>
      </p:pic>
    </p:spTree>
    <p:extLst>
      <p:ext uri="{BB962C8B-B14F-4D97-AF65-F5344CB8AC3E}">
        <p14:creationId xmlns:p14="http://schemas.microsoft.com/office/powerpoint/2010/main" val="17048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539C2-2FD5-40B8-B1F7-10EC62F6E371}"/>
              </a:ext>
            </a:extLst>
          </p:cNvPr>
          <p:cNvPicPr>
            <a:picLocks noChangeAspect="1"/>
          </p:cNvPicPr>
          <p:nvPr/>
        </p:nvPicPr>
        <p:blipFill rotWithShape="1">
          <a:blip r:embed="rId3"/>
          <a:srcRect b="10131"/>
          <a:stretch/>
        </p:blipFill>
        <p:spPr>
          <a:xfrm>
            <a:off x="2642877" y="1297613"/>
            <a:ext cx="9616463" cy="2032474"/>
          </a:xfrm>
          <a:prstGeom prst="rect">
            <a:avLst/>
          </a:prstGeom>
        </p:spPr>
      </p:pic>
      <p:sp>
        <p:nvSpPr>
          <p:cNvPr id="2" name="Title 1">
            <a:extLst>
              <a:ext uri="{FF2B5EF4-FFF2-40B4-BE49-F238E27FC236}">
                <a16:creationId xmlns:a16="http://schemas.microsoft.com/office/drawing/2014/main" id="{6E66AAA8-FC79-4A40-9176-09F45E959C40}"/>
              </a:ext>
            </a:extLst>
          </p:cNvPr>
          <p:cNvSpPr>
            <a:spLocks noGrp="1"/>
          </p:cNvSpPr>
          <p:nvPr>
            <p:ph type="title"/>
          </p:nvPr>
        </p:nvSpPr>
        <p:spPr/>
        <p:txBody>
          <a:bodyPr/>
          <a:lstStyle/>
          <a:p>
            <a:r>
              <a:rPr lang="de-DE" dirty="0"/>
              <a:t>Morbidity/Mortality</a:t>
            </a:r>
          </a:p>
        </p:txBody>
      </p:sp>
      <p:sp>
        <p:nvSpPr>
          <p:cNvPr id="3" name="Text Placeholder 2">
            <a:extLst>
              <a:ext uri="{FF2B5EF4-FFF2-40B4-BE49-F238E27FC236}">
                <a16:creationId xmlns:a16="http://schemas.microsoft.com/office/drawing/2014/main" id="{14213E6B-C3D8-4B55-B84E-7E4DCB288E21}"/>
              </a:ext>
            </a:extLst>
          </p:cNvPr>
          <p:cNvSpPr>
            <a:spLocks noGrp="1"/>
          </p:cNvSpPr>
          <p:nvPr>
            <p:ph type="body" idx="1"/>
          </p:nvPr>
        </p:nvSpPr>
        <p:spPr>
          <a:xfrm>
            <a:off x="349831" y="885082"/>
            <a:ext cx="13133541" cy="521207"/>
          </a:xfrm>
        </p:spPr>
        <p:txBody>
          <a:bodyPr/>
          <a:lstStyle/>
          <a:p>
            <a:r>
              <a:rPr lang="en-US" dirty="0"/>
              <a:t>Complications associated with UAO and hypoventilation </a:t>
            </a:r>
            <a:endParaRPr lang="de-DE" dirty="0"/>
          </a:p>
        </p:txBody>
      </p:sp>
      <p:sp>
        <p:nvSpPr>
          <p:cNvPr id="8" name="Content Placeholder 7">
            <a:extLst>
              <a:ext uri="{FF2B5EF4-FFF2-40B4-BE49-F238E27FC236}">
                <a16:creationId xmlns:a16="http://schemas.microsoft.com/office/drawing/2014/main" id="{6624B9E7-8326-4C5B-9494-99CA8E1ED9EB}"/>
              </a:ext>
            </a:extLst>
          </p:cNvPr>
          <p:cNvSpPr>
            <a:spLocks noGrp="1"/>
          </p:cNvSpPr>
          <p:nvPr>
            <p:ph sz="quarter" idx="10"/>
          </p:nvPr>
        </p:nvSpPr>
        <p:spPr>
          <a:xfrm>
            <a:off x="443168" y="3721259"/>
            <a:ext cx="6655865" cy="2081213"/>
          </a:xfrm>
        </p:spPr>
        <p:txBody>
          <a:bodyPr/>
          <a:lstStyle/>
          <a:p>
            <a:pPr marL="400050" indent="-285750">
              <a:buFont typeface="Arial" panose="020B0604020202020204" pitchFamily="34" charset="0"/>
              <a:buChar char="•"/>
            </a:pPr>
            <a:r>
              <a:rPr lang="en-US" sz="1800" dirty="0"/>
              <a:t>Hypoventilation and upper airway obstruction are the two mechanisms that result in a life-threatening complication known as Respiratory Compromise (RC). </a:t>
            </a:r>
          </a:p>
          <a:p>
            <a:pPr marL="400050" indent="-285750">
              <a:buFont typeface="Arial" panose="020B0604020202020204" pitchFamily="34" charset="0"/>
              <a:buChar char="•"/>
            </a:pPr>
            <a:r>
              <a:rPr lang="en-US" sz="1800" dirty="0"/>
              <a:t>RC is a continuum of respiratory complications that consists of minor complications such as oxygen desaturation to life-threatening complications such as respiratory failure. </a:t>
            </a:r>
          </a:p>
          <a:p>
            <a:pPr marL="400050" indent="-285750">
              <a:buFont typeface="Arial" panose="020B0604020202020204" pitchFamily="34" charset="0"/>
              <a:buChar char="•"/>
            </a:pPr>
            <a:r>
              <a:rPr lang="en-US" sz="1800" dirty="0"/>
              <a:t>UAO and respiratory depression are the most common serious adverse effects associated with sedative drug administration. </a:t>
            </a:r>
          </a:p>
        </p:txBody>
      </p:sp>
      <p:sp>
        <p:nvSpPr>
          <p:cNvPr id="11" name="Rectangle: Rounded Corners 10">
            <a:extLst>
              <a:ext uri="{FF2B5EF4-FFF2-40B4-BE49-F238E27FC236}">
                <a16:creationId xmlns:a16="http://schemas.microsoft.com/office/drawing/2014/main" id="{776E084B-3833-4DF5-B40E-11DBBE2A1028}"/>
              </a:ext>
            </a:extLst>
          </p:cNvPr>
          <p:cNvSpPr/>
          <p:nvPr/>
        </p:nvSpPr>
        <p:spPr>
          <a:xfrm>
            <a:off x="7938315" y="5389756"/>
            <a:ext cx="5704462" cy="1180399"/>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Picture 11" descr="Icon&#10;&#10;Description automatically generated">
            <a:extLst>
              <a:ext uri="{FF2B5EF4-FFF2-40B4-BE49-F238E27FC236}">
                <a16:creationId xmlns:a16="http://schemas.microsoft.com/office/drawing/2014/main" id="{D9818942-208E-4BD9-98B0-A9CD09A5DAAB}"/>
              </a:ext>
            </a:extLst>
          </p:cNvPr>
          <p:cNvPicPr>
            <a:picLocks noChangeAspect="1"/>
          </p:cNvPicPr>
          <p:nvPr/>
        </p:nvPicPr>
        <p:blipFill>
          <a:blip r:embed="rId4"/>
          <a:stretch>
            <a:fillRect/>
          </a:stretch>
        </p:blipFill>
        <p:spPr>
          <a:xfrm>
            <a:off x="7315200" y="4921821"/>
            <a:ext cx="1110137" cy="1180399"/>
          </a:xfrm>
          <a:prstGeom prst="rect">
            <a:avLst/>
          </a:prstGeom>
        </p:spPr>
      </p:pic>
      <p:sp>
        <p:nvSpPr>
          <p:cNvPr id="13" name="TextBox 12">
            <a:extLst>
              <a:ext uri="{FF2B5EF4-FFF2-40B4-BE49-F238E27FC236}">
                <a16:creationId xmlns:a16="http://schemas.microsoft.com/office/drawing/2014/main" id="{C6A5D97F-FCF1-4533-9356-3657194861E3}"/>
              </a:ext>
            </a:extLst>
          </p:cNvPr>
          <p:cNvSpPr txBox="1"/>
          <p:nvPr/>
        </p:nvSpPr>
        <p:spPr>
          <a:xfrm>
            <a:off x="8425337" y="5477730"/>
            <a:ext cx="4702732" cy="1015663"/>
          </a:xfrm>
          <a:prstGeom prst="rect">
            <a:avLst/>
          </a:prstGeom>
          <a:noFill/>
        </p:spPr>
        <p:txBody>
          <a:bodyPr wrap="square" rtlCol="0">
            <a:spAutoFit/>
          </a:bodyPr>
          <a:lstStyle/>
          <a:p>
            <a:pPr algn="ctr"/>
            <a:r>
              <a:rPr lang="en-US" sz="2000" b="1" dirty="0">
                <a:solidFill>
                  <a:srgbClr val="EB8A41"/>
                </a:solidFill>
                <a:latin typeface="Calibri" panose="020F0502020204030204" pitchFamily="34" charset="0"/>
                <a:cs typeface="Calibri" panose="020F0502020204030204" pitchFamily="34" charset="0"/>
              </a:rPr>
              <a:t>The greater the degree of sedation, the greater the degree of respiratory depression</a:t>
            </a:r>
            <a:endParaRPr lang="de-DE" sz="2000" b="1" dirty="0">
              <a:solidFill>
                <a:srgbClr val="EB8A4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5D4BAA8-F4AD-435A-8CBF-00E81C272EEB}"/>
              </a:ext>
            </a:extLst>
          </p:cNvPr>
          <p:cNvSpPr txBox="1"/>
          <p:nvPr/>
        </p:nvSpPr>
        <p:spPr>
          <a:xfrm>
            <a:off x="10621923" y="3051273"/>
            <a:ext cx="2357288" cy="292388"/>
          </a:xfrm>
          <a:prstGeom prst="rect">
            <a:avLst/>
          </a:prstGeom>
          <a:noFill/>
        </p:spPr>
        <p:txBody>
          <a:bodyPr wrap="square" rtlCol="0">
            <a:spAutoFit/>
          </a:bodyPr>
          <a:lstStyle/>
          <a:p>
            <a:r>
              <a:rPr lang="de-DE" sz="1250" b="1" dirty="0"/>
              <a:t>Cardiac Arrest </a:t>
            </a:r>
          </a:p>
        </p:txBody>
      </p:sp>
      <p:sp>
        <p:nvSpPr>
          <p:cNvPr id="10" name="TextBox 9">
            <a:extLst>
              <a:ext uri="{FF2B5EF4-FFF2-40B4-BE49-F238E27FC236}">
                <a16:creationId xmlns:a16="http://schemas.microsoft.com/office/drawing/2014/main" id="{8B705F25-CB94-49F2-8D83-EBFE5211612A}"/>
              </a:ext>
            </a:extLst>
          </p:cNvPr>
          <p:cNvSpPr txBox="1"/>
          <p:nvPr/>
        </p:nvSpPr>
        <p:spPr>
          <a:xfrm>
            <a:off x="11811199" y="3044486"/>
            <a:ext cx="2357288" cy="292388"/>
          </a:xfrm>
          <a:prstGeom prst="rect">
            <a:avLst/>
          </a:prstGeom>
          <a:noFill/>
        </p:spPr>
        <p:txBody>
          <a:bodyPr wrap="square" rtlCol="0">
            <a:spAutoFit/>
          </a:bodyPr>
          <a:lstStyle/>
          <a:p>
            <a:r>
              <a:rPr lang="de-DE" sz="1250" b="1" dirty="0"/>
              <a:t>Death</a:t>
            </a:r>
          </a:p>
        </p:txBody>
      </p:sp>
      <p:cxnSp>
        <p:nvCxnSpPr>
          <p:cNvPr id="7" name="Straight Connector 6">
            <a:extLst>
              <a:ext uri="{FF2B5EF4-FFF2-40B4-BE49-F238E27FC236}">
                <a16:creationId xmlns:a16="http://schemas.microsoft.com/office/drawing/2014/main" id="{0DC10C7A-A4D5-4E74-907C-7796C61E603E}"/>
              </a:ext>
            </a:extLst>
          </p:cNvPr>
          <p:cNvCxnSpPr/>
          <p:nvPr/>
        </p:nvCxnSpPr>
        <p:spPr>
          <a:xfrm>
            <a:off x="11419367" y="2530475"/>
            <a:ext cx="531628" cy="5207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2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2F5AA-7B5D-2B4A-9577-AC28DD9676AB}"/>
              </a:ext>
            </a:extLst>
          </p:cNvPr>
          <p:cNvSpPr>
            <a:spLocks noGrp="1"/>
          </p:cNvSpPr>
          <p:nvPr>
            <p:ph type="body" idx="2"/>
          </p:nvPr>
        </p:nvSpPr>
        <p:spPr/>
        <p:txBody>
          <a:bodyPr/>
          <a:lstStyle/>
          <a:p>
            <a:r>
              <a:rPr lang="en-US" dirty="0"/>
              <a:t>Anatomy, Physiology &amp; Pathophysiology</a:t>
            </a:r>
          </a:p>
        </p:txBody>
      </p:sp>
      <p:sp>
        <p:nvSpPr>
          <p:cNvPr id="3" name="Text Placeholder 2">
            <a:extLst>
              <a:ext uri="{FF2B5EF4-FFF2-40B4-BE49-F238E27FC236}">
                <a16:creationId xmlns:a16="http://schemas.microsoft.com/office/drawing/2014/main" id="{8C1CE844-9627-C448-BDC0-48A6557131D0}"/>
              </a:ext>
            </a:extLst>
          </p:cNvPr>
          <p:cNvSpPr>
            <a:spLocks noGrp="1"/>
          </p:cNvSpPr>
          <p:nvPr>
            <p:ph type="body" idx="11"/>
          </p:nvPr>
        </p:nvSpPr>
        <p:spPr/>
        <p:txBody>
          <a:bodyPr/>
          <a:lstStyle/>
          <a:p>
            <a:r>
              <a:rPr lang="en-US" dirty="0"/>
              <a:t>Sedation</a:t>
            </a:r>
          </a:p>
        </p:txBody>
      </p:sp>
      <p:sp>
        <p:nvSpPr>
          <p:cNvPr id="4" name="Text Placeholder 3">
            <a:extLst>
              <a:ext uri="{FF2B5EF4-FFF2-40B4-BE49-F238E27FC236}">
                <a16:creationId xmlns:a16="http://schemas.microsoft.com/office/drawing/2014/main" id="{94594B70-BCE6-A844-9341-6C94D432524C}"/>
              </a:ext>
            </a:extLst>
          </p:cNvPr>
          <p:cNvSpPr>
            <a:spLocks noGrp="1"/>
          </p:cNvSpPr>
          <p:nvPr>
            <p:ph type="body" idx="12"/>
          </p:nvPr>
        </p:nvSpPr>
        <p:spPr/>
        <p:txBody>
          <a:bodyPr/>
          <a:lstStyle/>
          <a:p>
            <a:r>
              <a:rPr lang="en-US" dirty="0"/>
              <a:t>Fields of application</a:t>
            </a:r>
          </a:p>
        </p:txBody>
      </p:sp>
      <p:sp>
        <p:nvSpPr>
          <p:cNvPr id="5" name="Text Placeholder 4">
            <a:extLst>
              <a:ext uri="{FF2B5EF4-FFF2-40B4-BE49-F238E27FC236}">
                <a16:creationId xmlns:a16="http://schemas.microsoft.com/office/drawing/2014/main" id="{A47E3435-022D-E140-9233-7E3EE0924496}"/>
              </a:ext>
            </a:extLst>
          </p:cNvPr>
          <p:cNvSpPr>
            <a:spLocks noGrp="1"/>
          </p:cNvSpPr>
          <p:nvPr>
            <p:ph type="body" idx="13"/>
          </p:nvPr>
        </p:nvSpPr>
        <p:spPr/>
        <p:txBody>
          <a:bodyPr/>
          <a:lstStyle/>
          <a:p>
            <a:r>
              <a:rPr lang="en-US" dirty="0"/>
              <a:t>Target groups</a:t>
            </a:r>
          </a:p>
        </p:txBody>
      </p:sp>
      <p:sp>
        <p:nvSpPr>
          <p:cNvPr id="6" name="Text Placeholder 5">
            <a:extLst>
              <a:ext uri="{FF2B5EF4-FFF2-40B4-BE49-F238E27FC236}">
                <a16:creationId xmlns:a16="http://schemas.microsoft.com/office/drawing/2014/main" id="{3BB670D1-6343-C248-B401-4A5C47C74599}"/>
              </a:ext>
            </a:extLst>
          </p:cNvPr>
          <p:cNvSpPr>
            <a:spLocks noGrp="1"/>
          </p:cNvSpPr>
          <p:nvPr>
            <p:ph type="body" idx="14"/>
          </p:nvPr>
        </p:nvSpPr>
        <p:spPr/>
        <p:txBody>
          <a:bodyPr/>
          <a:lstStyle/>
          <a:p>
            <a:r>
              <a:rPr lang="en-US" dirty="0"/>
              <a:t>Way to success!</a:t>
            </a:r>
          </a:p>
        </p:txBody>
      </p:sp>
    </p:spTree>
    <p:extLst>
      <p:ext uri="{BB962C8B-B14F-4D97-AF65-F5344CB8AC3E}">
        <p14:creationId xmlns:p14="http://schemas.microsoft.com/office/powerpoint/2010/main" val="1081690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598F-4FCF-4EE1-9BF1-2938C67F329F}"/>
              </a:ext>
            </a:extLst>
          </p:cNvPr>
          <p:cNvSpPr>
            <a:spLocks noGrp="1"/>
          </p:cNvSpPr>
          <p:nvPr>
            <p:ph type="title"/>
          </p:nvPr>
        </p:nvSpPr>
        <p:spPr>
          <a:xfrm>
            <a:off x="566400" y="426599"/>
            <a:ext cx="13442028" cy="583230"/>
          </a:xfrm>
        </p:spPr>
        <p:txBody>
          <a:bodyPr/>
          <a:lstStyle/>
          <a:p>
            <a:r>
              <a:rPr lang="de-DE" dirty="0"/>
              <a:t>CO</a:t>
            </a:r>
            <a:r>
              <a:rPr lang="de-DE" baseline="-25000" dirty="0"/>
              <a:t>2</a:t>
            </a:r>
            <a:r>
              <a:rPr lang="de-DE" dirty="0"/>
              <a:t> measurement</a:t>
            </a:r>
            <a:br>
              <a:rPr lang="de-DE" dirty="0"/>
            </a:br>
            <a:endParaRPr lang="de-DE" dirty="0"/>
          </a:p>
        </p:txBody>
      </p:sp>
      <p:sp>
        <p:nvSpPr>
          <p:cNvPr id="3" name="Text Placeholder 2">
            <a:extLst>
              <a:ext uri="{FF2B5EF4-FFF2-40B4-BE49-F238E27FC236}">
                <a16:creationId xmlns:a16="http://schemas.microsoft.com/office/drawing/2014/main" id="{F5DE7B43-7DFB-4592-8942-D9885377F02A}"/>
              </a:ext>
            </a:extLst>
          </p:cNvPr>
          <p:cNvSpPr>
            <a:spLocks noGrp="1"/>
          </p:cNvSpPr>
          <p:nvPr>
            <p:ph type="body" idx="1"/>
          </p:nvPr>
        </p:nvSpPr>
        <p:spPr>
          <a:xfrm>
            <a:off x="337800" y="885082"/>
            <a:ext cx="13442028" cy="521207"/>
          </a:xfrm>
        </p:spPr>
        <p:txBody>
          <a:bodyPr/>
          <a:lstStyle/>
          <a:p>
            <a:r>
              <a:rPr lang="de-DE" dirty="0"/>
              <a:t>ETCO</a:t>
            </a:r>
            <a:r>
              <a:rPr lang="de-DE" baseline="-25000" dirty="0"/>
              <a:t>2</a:t>
            </a:r>
            <a:r>
              <a:rPr lang="de-DE" dirty="0"/>
              <a:t> measurement</a:t>
            </a:r>
          </a:p>
        </p:txBody>
      </p:sp>
      <p:sp>
        <p:nvSpPr>
          <p:cNvPr id="8" name="Content Placeholder 3">
            <a:extLst>
              <a:ext uri="{FF2B5EF4-FFF2-40B4-BE49-F238E27FC236}">
                <a16:creationId xmlns:a16="http://schemas.microsoft.com/office/drawing/2014/main" id="{3B7C8D74-9905-453E-992C-4D24098F52FD}"/>
              </a:ext>
            </a:extLst>
          </p:cNvPr>
          <p:cNvSpPr txBox="1">
            <a:spLocks/>
          </p:cNvSpPr>
          <p:nvPr/>
        </p:nvSpPr>
        <p:spPr>
          <a:xfrm>
            <a:off x="566739" y="1633538"/>
            <a:ext cx="6627275" cy="45624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00"/>
              </a:spcBef>
              <a:spcAft>
                <a:spcPts val="300"/>
              </a:spcAft>
              <a:buClr>
                <a:prstClr val="black"/>
              </a:buClr>
              <a:buSzPct val="80000"/>
            </a:pPr>
            <a:r>
              <a:rPr lang="de-DE" sz="2400" b="1" dirty="0">
                <a:solidFill>
                  <a:schemeClr val="accent3"/>
                </a:solidFill>
                <a:latin typeface="Calibri" panose="020F0502020204030204" pitchFamily="34" charset="0"/>
                <a:cs typeface="Calibri" panose="020F0502020204030204" pitchFamily="34" charset="0"/>
                <a:sym typeface="Calibri"/>
              </a:rPr>
              <a:t>What is ETCO</a:t>
            </a:r>
            <a:r>
              <a:rPr lang="de-DE" sz="2400" b="1" baseline="-25000" dirty="0">
                <a:solidFill>
                  <a:schemeClr val="accent3"/>
                </a:solidFill>
                <a:latin typeface="Calibri" panose="020F0502020204030204" pitchFamily="34" charset="0"/>
                <a:cs typeface="Calibri" panose="020F0502020204030204" pitchFamily="34" charset="0"/>
                <a:sym typeface="Calibri"/>
              </a:rPr>
              <a:t>2</a:t>
            </a:r>
            <a:r>
              <a:rPr lang="de-DE" sz="2400" b="1" dirty="0">
                <a:solidFill>
                  <a:schemeClr val="accent3"/>
                </a:solidFill>
                <a:latin typeface="Calibri" panose="020F0502020204030204" pitchFamily="34" charset="0"/>
                <a:cs typeface="Calibri" panose="020F0502020204030204" pitchFamily="34" charset="0"/>
                <a:sym typeface="Calibri"/>
              </a:rPr>
              <a:t>?</a:t>
            </a:r>
          </a:p>
          <a:p>
            <a:pPr marL="285750" indent="-28575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The CO</a:t>
            </a:r>
            <a:r>
              <a:rPr lang="en-US" sz="1800" baseline="-25000" dirty="0">
                <a:solidFill>
                  <a:prstClr val="black"/>
                </a:solidFill>
                <a:latin typeface="Calibri" panose="020F0502020204030204" pitchFamily="34" charset="0"/>
                <a:cs typeface="Calibri" panose="020F0502020204030204" pitchFamily="34" charset="0"/>
              </a:rPr>
              <a:t>2</a:t>
            </a:r>
            <a:r>
              <a:rPr lang="en-US" sz="1800" dirty="0">
                <a:solidFill>
                  <a:prstClr val="black"/>
                </a:solidFill>
                <a:latin typeface="Calibri" panose="020F0502020204030204" pitchFamily="34" charset="0"/>
                <a:cs typeface="Calibri" panose="020F0502020204030204" pitchFamily="34" charset="0"/>
              </a:rPr>
              <a:t> concentration at the end of expiration</a:t>
            </a:r>
          </a:p>
          <a:p>
            <a:pPr marL="285750" indent="-28575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Provides a clinical estimate of the PaCO</a:t>
            </a:r>
            <a:r>
              <a:rPr lang="en-US" sz="1800" baseline="-25000" dirty="0">
                <a:solidFill>
                  <a:prstClr val="black"/>
                </a:solidFill>
                <a:latin typeface="Calibri" panose="020F0502020204030204" pitchFamily="34" charset="0"/>
                <a:cs typeface="Calibri" panose="020F0502020204030204" pitchFamily="34" charset="0"/>
              </a:rPr>
              <a:t>2</a:t>
            </a:r>
          </a:p>
          <a:p>
            <a:pPr marL="285750" indent="-28575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Breath by breath assessment of ventilation</a:t>
            </a:r>
          </a:p>
          <a:p>
            <a:pPr marL="285750" indent="-285750">
              <a:spcBef>
                <a:spcPts val="300"/>
              </a:spcBef>
              <a:spcAft>
                <a:spcPts val="300"/>
              </a:spcAft>
              <a:buClr>
                <a:prstClr val="black"/>
              </a:buClr>
              <a:buSzPct val="80000"/>
              <a:buFont typeface="Arial" panose="020B0604020202020204" pitchFamily="34" charset="0"/>
              <a:buChar char="•"/>
            </a:pPr>
            <a:endParaRPr lang="en-US" sz="1800" dirty="0">
              <a:solidFill>
                <a:prstClr val="black"/>
              </a:solidFill>
              <a:latin typeface="Calibri" panose="020F0502020204030204" pitchFamily="34" charset="0"/>
              <a:cs typeface="Calibri" panose="020F0502020204030204" pitchFamily="34" charset="0"/>
            </a:endParaRPr>
          </a:p>
          <a:p>
            <a:pPr marL="266700" indent="-266700">
              <a:spcBef>
                <a:spcPts val="300"/>
              </a:spcBef>
              <a:spcAft>
                <a:spcPts val="300"/>
              </a:spcAft>
              <a:buClr>
                <a:prstClr val="black"/>
              </a:buClr>
              <a:buSzPct val="80000"/>
              <a:buFont typeface="Arial" panose="020B0604020202020204" pitchFamily="34" charset="0"/>
              <a:buChar char="•"/>
            </a:pPr>
            <a:endParaRPr lang="en-US" sz="1800" dirty="0">
              <a:solidFill>
                <a:prstClr val="black"/>
              </a:solidFill>
              <a:latin typeface="Calibri" panose="020F0502020204030204" pitchFamily="34" charset="0"/>
              <a:cs typeface="Calibri" panose="020F0502020204030204" pitchFamily="34" charset="0"/>
            </a:endParaRPr>
          </a:p>
          <a:p>
            <a:pPr marL="266700" indent="-26670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Oxygen &amp; carbon dioxide levels determine how sufficient the ventilation is</a:t>
            </a:r>
          </a:p>
          <a:p>
            <a:pPr marL="266700" indent="-26670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Allow for clinician intervention</a:t>
            </a:r>
          </a:p>
          <a:p>
            <a:pPr marL="266700" indent="-266700">
              <a:spcBef>
                <a:spcPts val="300"/>
              </a:spcBef>
              <a:spcAft>
                <a:spcPts val="300"/>
              </a:spcAft>
              <a:buClr>
                <a:prstClr val="black"/>
              </a:buClr>
              <a:buSzPct val="80000"/>
              <a:buFont typeface="Arial" panose="020B0604020202020204" pitchFamily="34" charset="0"/>
              <a:buChar char="•"/>
            </a:pPr>
            <a:endParaRPr lang="en-US" sz="1800" dirty="0">
              <a:solidFill>
                <a:prstClr val="black"/>
              </a:solidFill>
              <a:latin typeface="Calibri" panose="020F0502020204030204" pitchFamily="34" charset="0"/>
              <a:cs typeface="Calibri" panose="020F0502020204030204" pitchFamily="34" charset="0"/>
            </a:endParaRPr>
          </a:p>
          <a:p>
            <a:pPr marL="266700" indent="-266700">
              <a:spcBef>
                <a:spcPts val="300"/>
              </a:spcBef>
              <a:spcAft>
                <a:spcPts val="300"/>
              </a:spcAft>
              <a:buClr>
                <a:prstClr val="black"/>
              </a:buClr>
              <a:buSzPct val="80000"/>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Using equipment to measure the CO</a:t>
            </a:r>
            <a:r>
              <a:rPr lang="en-US" sz="1800" baseline="-25000" dirty="0">
                <a:solidFill>
                  <a:prstClr val="black"/>
                </a:solidFill>
                <a:latin typeface="Calibri" panose="020F0502020204030204" pitchFamily="34" charset="0"/>
                <a:cs typeface="Calibri" panose="020F0502020204030204" pitchFamily="34" charset="0"/>
              </a:rPr>
              <a:t>2</a:t>
            </a:r>
            <a:r>
              <a:rPr lang="en-US" sz="1800" dirty="0">
                <a:solidFill>
                  <a:prstClr val="black"/>
                </a:solidFill>
                <a:latin typeface="Calibri" panose="020F0502020204030204" pitchFamily="34" charset="0"/>
                <a:cs typeface="Calibri" panose="020F0502020204030204" pitchFamily="34" charset="0"/>
              </a:rPr>
              <a:t> is important because dangerous levels of excess carbon dioxide can build up in the system even though the level of oxygen saturation in the blood is adequate, such as when supplemental oxygen is given.</a:t>
            </a:r>
          </a:p>
          <a:p>
            <a:pPr marL="400050" indent="-285750">
              <a:buFont typeface="Arial" panose="020B0604020202020204" pitchFamily="34" charset="0"/>
              <a:buChar char="•"/>
            </a:pPr>
            <a:endParaRPr lang="de-DE" sz="1800" dirty="0">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245C7A91-6142-406A-86DD-49C452328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268" y="1550741"/>
            <a:ext cx="6843306" cy="19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D43A06D-B15A-4A36-BC44-C81F4E00A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414" y="4114800"/>
            <a:ext cx="6721014" cy="181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77018FB9-DC45-4EA3-8F1A-DA65E900083C}"/>
              </a:ext>
            </a:extLst>
          </p:cNvPr>
          <p:cNvCxnSpPr>
            <a:cxnSpLocks/>
          </p:cNvCxnSpPr>
          <p:nvPr/>
        </p:nvCxnSpPr>
        <p:spPr>
          <a:xfrm flipV="1">
            <a:off x="7420293" y="4514127"/>
            <a:ext cx="4593360" cy="197159"/>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 name="Rectangle: Rounded Corners 8">
            <a:extLst>
              <a:ext uri="{FF2B5EF4-FFF2-40B4-BE49-F238E27FC236}">
                <a16:creationId xmlns:a16="http://schemas.microsoft.com/office/drawing/2014/main" id="{4EDDDB9E-59E5-4639-A3F9-949D9299D2E5}"/>
              </a:ext>
            </a:extLst>
          </p:cNvPr>
          <p:cNvSpPr/>
          <p:nvPr/>
        </p:nvSpPr>
        <p:spPr>
          <a:xfrm>
            <a:off x="7287414" y="6399259"/>
            <a:ext cx="5704462" cy="1180399"/>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Picture 11" descr="Icon&#10;&#10;Description automatically generated">
            <a:extLst>
              <a:ext uri="{FF2B5EF4-FFF2-40B4-BE49-F238E27FC236}">
                <a16:creationId xmlns:a16="http://schemas.microsoft.com/office/drawing/2014/main" id="{C34A5C4E-9B40-495A-B5F2-E457629C3657}"/>
              </a:ext>
            </a:extLst>
          </p:cNvPr>
          <p:cNvPicPr>
            <a:picLocks noChangeAspect="1"/>
          </p:cNvPicPr>
          <p:nvPr/>
        </p:nvPicPr>
        <p:blipFill>
          <a:blip r:embed="rId5"/>
          <a:stretch>
            <a:fillRect/>
          </a:stretch>
        </p:blipFill>
        <p:spPr>
          <a:xfrm>
            <a:off x="6664299" y="5931324"/>
            <a:ext cx="1110137" cy="1180399"/>
          </a:xfrm>
          <a:prstGeom prst="rect">
            <a:avLst/>
          </a:prstGeom>
        </p:spPr>
      </p:pic>
      <p:sp>
        <p:nvSpPr>
          <p:cNvPr id="13" name="TextBox 12">
            <a:extLst>
              <a:ext uri="{FF2B5EF4-FFF2-40B4-BE49-F238E27FC236}">
                <a16:creationId xmlns:a16="http://schemas.microsoft.com/office/drawing/2014/main" id="{C0634D17-BC42-4259-8982-9E393DD303EE}"/>
              </a:ext>
            </a:extLst>
          </p:cNvPr>
          <p:cNvSpPr txBox="1"/>
          <p:nvPr/>
        </p:nvSpPr>
        <p:spPr>
          <a:xfrm>
            <a:off x="7774436" y="6635823"/>
            <a:ext cx="4702732" cy="707886"/>
          </a:xfrm>
          <a:prstGeom prst="rect">
            <a:avLst/>
          </a:prstGeom>
          <a:noFill/>
        </p:spPr>
        <p:txBody>
          <a:bodyPr wrap="square" rtlCol="0">
            <a:spAutoFit/>
          </a:bodyPr>
          <a:lstStyle/>
          <a:p>
            <a:r>
              <a:rPr lang="en-US" sz="2000" b="1" dirty="0">
                <a:solidFill>
                  <a:srgbClr val="EB8A41"/>
                </a:solidFill>
                <a:latin typeface="Calibri" panose="020F0502020204030204" pitchFamily="34" charset="0"/>
                <a:cs typeface="Calibri" panose="020F0502020204030204" pitchFamily="34" charset="0"/>
              </a:rPr>
              <a:t>CO</a:t>
            </a:r>
            <a:r>
              <a:rPr lang="en-US" sz="2000" b="1" baseline="-25000" dirty="0">
                <a:solidFill>
                  <a:srgbClr val="EB8A41"/>
                </a:solidFill>
                <a:latin typeface="Calibri" panose="020F0502020204030204" pitchFamily="34" charset="0"/>
                <a:cs typeface="Calibri" panose="020F0502020204030204" pitchFamily="34" charset="0"/>
              </a:rPr>
              <a:t>2</a:t>
            </a:r>
            <a:r>
              <a:rPr lang="en-US" sz="2000" b="1" dirty="0">
                <a:solidFill>
                  <a:srgbClr val="EB8A41"/>
                </a:solidFill>
                <a:latin typeface="Calibri" panose="020F0502020204030204" pitchFamily="34" charset="0"/>
                <a:cs typeface="Calibri" panose="020F0502020204030204" pitchFamily="34" charset="0"/>
              </a:rPr>
              <a:t> can be dangerously high even if the SpO</a:t>
            </a:r>
            <a:r>
              <a:rPr lang="en-US" sz="2000" b="1" baseline="-25000" dirty="0">
                <a:solidFill>
                  <a:srgbClr val="EB8A41"/>
                </a:solidFill>
                <a:latin typeface="Calibri" panose="020F0502020204030204" pitchFamily="34" charset="0"/>
                <a:cs typeface="Calibri" panose="020F0502020204030204" pitchFamily="34" charset="0"/>
              </a:rPr>
              <a:t>2</a:t>
            </a:r>
            <a:r>
              <a:rPr lang="en-US" sz="2000" b="1" dirty="0">
                <a:solidFill>
                  <a:srgbClr val="EB8A41"/>
                </a:solidFill>
                <a:latin typeface="Calibri" panose="020F0502020204030204" pitchFamily="34" charset="0"/>
                <a:cs typeface="Calibri" panose="020F0502020204030204" pitchFamily="34" charset="0"/>
              </a:rPr>
              <a:t> is normal.</a:t>
            </a:r>
            <a:endParaRPr lang="de-DE" sz="2000" b="1" dirty="0">
              <a:solidFill>
                <a:srgbClr val="EB8A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911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D448-AD4D-4AFF-90B9-2F0FCDD26FC4}"/>
              </a:ext>
            </a:extLst>
          </p:cNvPr>
          <p:cNvSpPr>
            <a:spLocks noGrp="1"/>
          </p:cNvSpPr>
          <p:nvPr>
            <p:ph type="title"/>
          </p:nvPr>
        </p:nvSpPr>
        <p:spPr/>
        <p:txBody>
          <a:bodyPr/>
          <a:lstStyle/>
          <a:p>
            <a:r>
              <a:rPr lang="de-DE" dirty="0"/>
              <a:t>Canary bird in the coal mine</a:t>
            </a:r>
          </a:p>
        </p:txBody>
      </p:sp>
      <p:sp>
        <p:nvSpPr>
          <p:cNvPr id="3" name="Text Placeholder 2">
            <a:extLst>
              <a:ext uri="{FF2B5EF4-FFF2-40B4-BE49-F238E27FC236}">
                <a16:creationId xmlns:a16="http://schemas.microsoft.com/office/drawing/2014/main" id="{05A3E254-D66B-45B7-BDE6-832F1410D434}"/>
              </a:ext>
            </a:extLst>
          </p:cNvPr>
          <p:cNvSpPr>
            <a:spLocks noGrp="1"/>
          </p:cNvSpPr>
          <p:nvPr>
            <p:ph type="body" idx="1"/>
          </p:nvPr>
        </p:nvSpPr>
        <p:spPr/>
        <p:txBody>
          <a:bodyPr/>
          <a:lstStyle/>
          <a:p>
            <a:r>
              <a:rPr lang="de-DE" dirty="0"/>
              <a:t>ETCO</a:t>
            </a:r>
            <a:r>
              <a:rPr lang="de-DE" baseline="-25000" dirty="0"/>
              <a:t>2</a:t>
            </a:r>
          </a:p>
        </p:txBody>
      </p:sp>
      <p:pic>
        <p:nvPicPr>
          <p:cNvPr id="5" name="Picture 4">
            <a:extLst>
              <a:ext uri="{FF2B5EF4-FFF2-40B4-BE49-F238E27FC236}">
                <a16:creationId xmlns:a16="http://schemas.microsoft.com/office/drawing/2014/main" id="{6D967FD5-CA2A-42B2-96BB-1E9150AC318B}"/>
              </a:ext>
            </a:extLst>
          </p:cNvPr>
          <p:cNvPicPr>
            <a:picLocks noChangeAspect="1"/>
          </p:cNvPicPr>
          <p:nvPr/>
        </p:nvPicPr>
        <p:blipFill>
          <a:blip r:embed="rId2"/>
          <a:stretch>
            <a:fillRect/>
          </a:stretch>
        </p:blipFill>
        <p:spPr>
          <a:xfrm>
            <a:off x="3145400" y="1642853"/>
            <a:ext cx="8251774" cy="5121410"/>
          </a:xfrm>
          <a:prstGeom prst="rect">
            <a:avLst/>
          </a:prstGeom>
        </p:spPr>
      </p:pic>
    </p:spTree>
    <p:extLst>
      <p:ext uri="{BB962C8B-B14F-4D97-AF65-F5344CB8AC3E}">
        <p14:creationId xmlns:p14="http://schemas.microsoft.com/office/powerpoint/2010/main" val="1377947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C728B-F7F7-4ACB-8DF3-EF6EC239E304}"/>
              </a:ext>
            </a:extLst>
          </p:cNvPr>
          <p:cNvSpPr>
            <a:spLocks noGrp="1"/>
          </p:cNvSpPr>
          <p:nvPr>
            <p:ph type="title"/>
          </p:nvPr>
        </p:nvSpPr>
        <p:spPr/>
        <p:txBody>
          <a:bodyPr/>
          <a:lstStyle/>
          <a:p>
            <a:r>
              <a:rPr lang="de-DE" dirty="0"/>
              <a:t>Fields of application</a:t>
            </a:r>
            <a:endParaRPr lang="en-DE" dirty="0"/>
          </a:p>
        </p:txBody>
      </p:sp>
      <p:sp>
        <p:nvSpPr>
          <p:cNvPr id="3" name="Textplatzhalter 2">
            <a:extLst>
              <a:ext uri="{FF2B5EF4-FFF2-40B4-BE49-F238E27FC236}">
                <a16:creationId xmlns:a16="http://schemas.microsoft.com/office/drawing/2014/main" id="{88BBB200-7187-4A5D-9A25-1F434C461D14}"/>
              </a:ext>
            </a:extLst>
          </p:cNvPr>
          <p:cNvSpPr>
            <a:spLocks noGrp="1"/>
          </p:cNvSpPr>
          <p:nvPr>
            <p:ph type="body" idx="1"/>
          </p:nvPr>
        </p:nvSpPr>
        <p:spPr>
          <a:xfrm>
            <a:off x="360659" y="885082"/>
            <a:ext cx="13133541" cy="521207"/>
          </a:xfrm>
        </p:spPr>
        <p:txBody>
          <a:bodyPr/>
          <a:lstStyle/>
          <a:p>
            <a:r>
              <a:rPr lang="de-DE" dirty="0"/>
              <a:t>Where can SuperNO</a:t>
            </a:r>
            <a:r>
              <a:rPr lang="de-DE" baseline="-25000" dirty="0"/>
              <a:t>2</a:t>
            </a:r>
            <a:r>
              <a:rPr lang="de-DE" dirty="0"/>
              <a:t>VA help the most?</a:t>
            </a:r>
            <a:endParaRPr lang="en-DE" dirty="0"/>
          </a:p>
        </p:txBody>
      </p:sp>
      <p:sp>
        <p:nvSpPr>
          <p:cNvPr id="8" name="TextBox 7">
            <a:extLst>
              <a:ext uri="{FF2B5EF4-FFF2-40B4-BE49-F238E27FC236}">
                <a16:creationId xmlns:a16="http://schemas.microsoft.com/office/drawing/2014/main" id="{17AF2E0C-7D95-4F66-9777-EF7B315C88EA}"/>
              </a:ext>
            </a:extLst>
          </p:cNvPr>
          <p:cNvSpPr txBox="1"/>
          <p:nvPr/>
        </p:nvSpPr>
        <p:spPr>
          <a:xfrm>
            <a:off x="648616" y="5709725"/>
            <a:ext cx="3946967" cy="400110"/>
          </a:xfrm>
          <a:prstGeom prst="rect">
            <a:avLst/>
          </a:prstGeom>
          <a:noFill/>
        </p:spPr>
        <p:txBody>
          <a:bodyPr wrap="square" rtlCol="0">
            <a:spAutoFit/>
          </a:bodyPr>
          <a:lstStyle/>
          <a:p>
            <a:pPr algn="ctr"/>
            <a:r>
              <a:rPr lang="de-DE" sz="2000" dirty="0">
                <a:latin typeface="Calibri" panose="020F0502020204030204" pitchFamily="34" charset="0"/>
                <a:cs typeface="Calibri" panose="020F0502020204030204" pitchFamily="34" charset="0"/>
              </a:rPr>
              <a:t>Operating Room</a:t>
            </a:r>
          </a:p>
        </p:txBody>
      </p:sp>
      <p:sp>
        <p:nvSpPr>
          <p:cNvPr id="12" name="TextBox 11">
            <a:extLst>
              <a:ext uri="{FF2B5EF4-FFF2-40B4-BE49-F238E27FC236}">
                <a16:creationId xmlns:a16="http://schemas.microsoft.com/office/drawing/2014/main" id="{FA1CA668-DAAD-4CA0-87BD-16234B179B82}"/>
              </a:ext>
            </a:extLst>
          </p:cNvPr>
          <p:cNvSpPr txBox="1"/>
          <p:nvPr/>
        </p:nvSpPr>
        <p:spPr>
          <a:xfrm>
            <a:off x="5383097" y="5709725"/>
            <a:ext cx="3946967" cy="400110"/>
          </a:xfrm>
          <a:prstGeom prst="rect">
            <a:avLst/>
          </a:prstGeom>
          <a:noFill/>
        </p:spPr>
        <p:txBody>
          <a:bodyPr wrap="square" rtlCol="0">
            <a:spAutoFit/>
          </a:bodyPr>
          <a:lstStyle/>
          <a:p>
            <a:pPr algn="ctr"/>
            <a:r>
              <a:rPr lang="de-DE" sz="2000" dirty="0">
                <a:latin typeface="Calibri" panose="020F0502020204030204" pitchFamily="34" charset="0"/>
                <a:cs typeface="Calibri" panose="020F0502020204030204" pitchFamily="34" charset="0"/>
              </a:rPr>
              <a:t>GI Endoscopy</a:t>
            </a:r>
          </a:p>
        </p:txBody>
      </p:sp>
      <p:pic>
        <p:nvPicPr>
          <p:cNvPr id="6" name="Picture 5" descr="Icon&#10;&#10;Description automatically generated">
            <a:extLst>
              <a:ext uri="{FF2B5EF4-FFF2-40B4-BE49-F238E27FC236}">
                <a16:creationId xmlns:a16="http://schemas.microsoft.com/office/drawing/2014/main" id="{6E585BFA-6175-4240-96F7-1B726311BEC2}"/>
              </a:ext>
            </a:extLst>
          </p:cNvPr>
          <p:cNvPicPr>
            <a:picLocks noChangeAspect="1"/>
          </p:cNvPicPr>
          <p:nvPr/>
        </p:nvPicPr>
        <p:blipFill>
          <a:blip r:embed="rId3"/>
          <a:stretch>
            <a:fillRect/>
          </a:stretch>
        </p:blipFill>
        <p:spPr>
          <a:xfrm>
            <a:off x="759925" y="2487150"/>
            <a:ext cx="3724348" cy="3175753"/>
          </a:xfrm>
          <a:prstGeom prst="rect">
            <a:avLst/>
          </a:prstGeom>
        </p:spPr>
      </p:pic>
      <p:pic>
        <p:nvPicPr>
          <p:cNvPr id="11" name="Picture 10" descr="Logo&#10;&#10;Description automatically generated">
            <a:extLst>
              <a:ext uri="{FF2B5EF4-FFF2-40B4-BE49-F238E27FC236}">
                <a16:creationId xmlns:a16="http://schemas.microsoft.com/office/drawing/2014/main" id="{1E429BBE-E760-48AF-9B70-B5868EF5C20E}"/>
              </a:ext>
            </a:extLst>
          </p:cNvPr>
          <p:cNvPicPr>
            <a:picLocks noChangeAspect="1"/>
          </p:cNvPicPr>
          <p:nvPr/>
        </p:nvPicPr>
        <p:blipFill>
          <a:blip r:embed="rId4"/>
          <a:stretch>
            <a:fillRect/>
          </a:stretch>
        </p:blipFill>
        <p:spPr>
          <a:xfrm>
            <a:off x="5435198" y="2459216"/>
            <a:ext cx="3742634" cy="3200135"/>
          </a:xfrm>
          <a:prstGeom prst="rect">
            <a:avLst/>
          </a:prstGeom>
        </p:spPr>
      </p:pic>
      <p:grpSp>
        <p:nvGrpSpPr>
          <p:cNvPr id="4" name="Group 3">
            <a:extLst>
              <a:ext uri="{FF2B5EF4-FFF2-40B4-BE49-F238E27FC236}">
                <a16:creationId xmlns:a16="http://schemas.microsoft.com/office/drawing/2014/main" id="{5219B077-082A-6D76-9BA2-F19FB90FF11A}"/>
              </a:ext>
            </a:extLst>
          </p:cNvPr>
          <p:cNvGrpSpPr/>
          <p:nvPr/>
        </p:nvGrpSpPr>
        <p:grpSpPr>
          <a:xfrm>
            <a:off x="10128756" y="2483598"/>
            <a:ext cx="3742634" cy="3175753"/>
            <a:chOff x="10128756" y="2483598"/>
            <a:chExt cx="3742634" cy="3175753"/>
          </a:xfrm>
        </p:grpSpPr>
        <p:sp>
          <p:nvSpPr>
            <p:cNvPr id="13" name="Rectangle: Rounded Corners 12">
              <a:extLst>
                <a:ext uri="{FF2B5EF4-FFF2-40B4-BE49-F238E27FC236}">
                  <a16:creationId xmlns:a16="http://schemas.microsoft.com/office/drawing/2014/main" id="{45B66DD1-C86B-421D-8121-DD6A55D2AA38}"/>
                </a:ext>
              </a:extLst>
            </p:cNvPr>
            <p:cNvSpPr/>
            <p:nvPr/>
          </p:nvSpPr>
          <p:spPr>
            <a:xfrm>
              <a:off x="10128756" y="2483598"/>
              <a:ext cx="3742634" cy="3175753"/>
            </a:xfrm>
            <a:prstGeom prst="roundRect">
              <a:avLst/>
            </a:prstGeom>
            <a:noFill/>
            <a:ln w="31750">
              <a:solidFill>
                <a:srgbClr val="1F1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Picture 30" descr="Icon&#10;&#10;Description automatically generated">
              <a:extLst>
                <a:ext uri="{FF2B5EF4-FFF2-40B4-BE49-F238E27FC236}">
                  <a16:creationId xmlns:a16="http://schemas.microsoft.com/office/drawing/2014/main" id="{46709810-C55B-417E-BFC0-D20D3BCCE4DD}"/>
                </a:ext>
              </a:extLst>
            </p:cNvPr>
            <p:cNvPicPr>
              <a:picLocks noChangeAspect="1"/>
            </p:cNvPicPr>
            <p:nvPr/>
          </p:nvPicPr>
          <p:blipFill>
            <a:blip r:embed="rId5"/>
            <a:stretch>
              <a:fillRect/>
            </a:stretch>
          </p:blipFill>
          <p:spPr>
            <a:xfrm>
              <a:off x="10602246" y="2868483"/>
              <a:ext cx="2977633" cy="2628901"/>
            </a:xfrm>
            <a:prstGeom prst="rect">
              <a:avLst/>
            </a:prstGeom>
          </p:spPr>
        </p:pic>
      </p:grpSp>
      <p:sp>
        <p:nvSpPr>
          <p:cNvPr id="32" name="TextBox 31">
            <a:extLst>
              <a:ext uri="{FF2B5EF4-FFF2-40B4-BE49-F238E27FC236}">
                <a16:creationId xmlns:a16="http://schemas.microsoft.com/office/drawing/2014/main" id="{2FFB51A7-5C90-464F-B403-229255DCCD63}"/>
              </a:ext>
            </a:extLst>
          </p:cNvPr>
          <p:cNvSpPr txBox="1"/>
          <p:nvPr/>
        </p:nvSpPr>
        <p:spPr>
          <a:xfrm>
            <a:off x="10026589" y="5709725"/>
            <a:ext cx="3946967" cy="400110"/>
          </a:xfrm>
          <a:prstGeom prst="rect">
            <a:avLst/>
          </a:prstGeom>
          <a:noFill/>
        </p:spPr>
        <p:txBody>
          <a:bodyPr wrap="square" rtlCol="0">
            <a:spAutoFit/>
          </a:bodyPr>
          <a:lstStyle/>
          <a:p>
            <a:pPr algn="ctr"/>
            <a:r>
              <a:rPr lang="de-DE" sz="2000" dirty="0">
                <a:latin typeface="Calibri" panose="020F0502020204030204" pitchFamily="34" charset="0"/>
                <a:cs typeface="Calibri" panose="020F0502020204030204" pitchFamily="34" charset="0"/>
              </a:rPr>
              <a:t>Cardiology</a:t>
            </a:r>
          </a:p>
        </p:txBody>
      </p:sp>
    </p:spTree>
    <p:extLst>
      <p:ext uri="{BB962C8B-B14F-4D97-AF65-F5344CB8AC3E}">
        <p14:creationId xmlns:p14="http://schemas.microsoft.com/office/powerpoint/2010/main" val="219527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21AA-D039-4EF5-9ABF-EC6E9CF4C71A}"/>
              </a:ext>
            </a:extLst>
          </p:cNvPr>
          <p:cNvSpPr>
            <a:spLocks noGrp="1"/>
          </p:cNvSpPr>
          <p:nvPr>
            <p:ph type="title"/>
          </p:nvPr>
        </p:nvSpPr>
        <p:spPr/>
        <p:txBody>
          <a:bodyPr/>
          <a:lstStyle/>
          <a:p>
            <a:r>
              <a:rPr lang="de-DE" dirty="0"/>
              <a:t>Cardiology</a:t>
            </a:r>
          </a:p>
        </p:txBody>
      </p:sp>
      <p:sp>
        <p:nvSpPr>
          <p:cNvPr id="3" name="Text Placeholder 2">
            <a:extLst>
              <a:ext uri="{FF2B5EF4-FFF2-40B4-BE49-F238E27FC236}">
                <a16:creationId xmlns:a16="http://schemas.microsoft.com/office/drawing/2014/main" id="{185AEB11-C7C1-4627-980D-28C1574E267A}"/>
              </a:ext>
            </a:extLst>
          </p:cNvPr>
          <p:cNvSpPr>
            <a:spLocks noGrp="1"/>
          </p:cNvSpPr>
          <p:nvPr>
            <p:ph type="body" idx="1"/>
          </p:nvPr>
        </p:nvSpPr>
        <p:spPr>
          <a:xfrm>
            <a:off x="349229" y="885082"/>
            <a:ext cx="13133541" cy="521207"/>
          </a:xfrm>
        </p:spPr>
        <p:txBody>
          <a:bodyPr/>
          <a:lstStyle/>
          <a:p>
            <a:r>
              <a:rPr lang="de-DE" dirty="0"/>
              <a:t>Electrophysiology Unit (EPU)</a:t>
            </a:r>
          </a:p>
        </p:txBody>
      </p:sp>
      <p:pic>
        <p:nvPicPr>
          <p:cNvPr id="1026" name="Picture 2" descr="Elektrophysiologische Ablation">
            <a:extLst>
              <a:ext uri="{FF2B5EF4-FFF2-40B4-BE49-F238E27FC236}">
                <a16:creationId xmlns:a16="http://schemas.microsoft.com/office/drawing/2014/main" id="{0F8525DC-717C-4C67-A305-9C3460007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903" y="4477482"/>
            <a:ext cx="4799801" cy="29086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Lukaskrankenhaus Neuss - Elektrophysiologische Untersuchung und  Katheterablation">
            <a:extLst>
              <a:ext uri="{FF2B5EF4-FFF2-40B4-BE49-F238E27FC236}">
                <a16:creationId xmlns:a16="http://schemas.microsoft.com/office/drawing/2014/main" id="{AFAD3F4C-3B36-4911-B919-ECA67DA69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903" y="1102252"/>
            <a:ext cx="4799801" cy="3206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C1438BD-5BA9-4715-AB12-78CAB75200AC}"/>
              </a:ext>
            </a:extLst>
          </p:cNvPr>
          <p:cNvSpPr/>
          <p:nvPr/>
        </p:nvSpPr>
        <p:spPr>
          <a:xfrm>
            <a:off x="486389" y="1810555"/>
            <a:ext cx="6785314" cy="2585323"/>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accent6"/>
                </a:solidFill>
                <a:latin typeface="Calibri"/>
                <a:cs typeface="Calibri"/>
                <a:sym typeface="Calibri"/>
              </a:rPr>
              <a:t>An electrophysiology (EP) study is a test performed to assess your heart's electrical system or activity and is used to diagnose abnormal heartbeats or arrhythmia. </a:t>
            </a:r>
          </a:p>
          <a:p>
            <a:pPr marL="285750" indent="-285750">
              <a:buFont typeface="Arial" panose="020B0604020202020204" pitchFamily="34" charset="0"/>
              <a:buChar char="•"/>
            </a:pPr>
            <a:endParaRPr lang="en-US" sz="1800" dirty="0">
              <a:solidFill>
                <a:schemeClr val="accent6"/>
              </a:solidFill>
              <a:latin typeface="Calibri"/>
              <a:cs typeface="Calibri"/>
              <a:sym typeface="Calibri"/>
            </a:endParaRPr>
          </a:p>
          <a:p>
            <a:pPr marL="285750" indent="-285750">
              <a:buFont typeface="Arial" panose="020B0604020202020204" pitchFamily="34" charset="0"/>
              <a:buChar char="•"/>
            </a:pPr>
            <a:r>
              <a:rPr lang="en-US" sz="1800" dirty="0">
                <a:solidFill>
                  <a:schemeClr val="accent6"/>
                </a:solidFill>
                <a:latin typeface="Calibri"/>
                <a:cs typeface="Calibri"/>
                <a:sym typeface="Calibri"/>
              </a:rPr>
              <a:t>The test is performed by </a:t>
            </a:r>
            <a:r>
              <a:rPr lang="en-US" sz="1800" b="1" dirty="0">
                <a:solidFill>
                  <a:schemeClr val="accent6"/>
                </a:solidFill>
                <a:latin typeface="Calibri"/>
                <a:cs typeface="Calibri"/>
                <a:sym typeface="Calibri"/>
              </a:rPr>
              <a:t>inserting catheters and then wire electrodes, which measure electrical activity, through blood vessels that enter the heart.</a:t>
            </a:r>
          </a:p>
          <a:p>
            <a:pPr marL="285750" indent="-285750">
              <a:buFont typeface="Arial" panose="020B0604020202020204" pitchFamily="34" charset="0"/>
              <a:buChar char="•"/>
            </a:pPr>
            <a:endParaRPr lang="en-US" sz="1800" dirty="0">
              <a:solidFill>
                <a:schemeClr val="accent6"/>
              </a:solidFill>
              <a:latin typeface="Calibri"/>
              <a:cs typeface="Calibri"/>
              <a:sym typeface="Calibri"/>
            </a:endParaRPr>
          </a:p>
          <a:p>
            <a:pPr marL="285750" indent="-285750">
              <a:buFont typeface="Arial" panose="020B0604020202020204" pitchFamily="34" charset="0"/>
              <a:buChar char="•"/>
            </a:pPr>
            <a:r>
              <a:rPr lang="en-US" sz="1800" dirty="0">
                <a:solidFill>
                  <a:schemeClr val="accent6"/>
                </a:solidFill>
                <a:latin typeface="Calibri"/>
                <a:cs typeface="Calibri"/>
                <a:sym typeface="Calibri"/>
              </a:rPr>
              <a:t>Patients </a:t>
            </a:r>
            <a:r>
              <a:rPr lang="en-US" sz="1800" b="1" dirty="0">
                <a:solidFill>
                  <a:schemeClr val="accent6"/>
                </a:solidFill>
                <a:latin typeface="Calibri"/>
                <a:cs typeface="Calibri"/>
                <a:sym typeface="Calibri"/>
              </a:rPr>
              <a:t>need sedation </a:t>
            </a:r>
            <a:r>
              <a:rPr lang="en-US" sz="1800" dirty="0">
                <a:solidFill>
                  <a:schemeClr val="accent6"/>
                </a:solidFill>
                <a:latin typeface="Calibri"/>
                <a:cs typeface="Calibri"/>
                <a:sym typeface="Calibri"/>
              </a:rPr>
              <a:t>for this procedure.</a:t>
            </a:r>
            <a:endParaRPr lang="de-DE" sz="1800" dirty="0">
              <a:solidFill>
                <a:schemeClr val="accent6"/>
              </a:solidFill>
              <a:latin typeface="Calibri"/>
              <a:cs typeface="Calibri"/>
              <a:sym typeface="Calibri"/>
            </a:endParaRPr>
          </a:p>
        </p:txBody>
      </p:sp>
    </p:spTree>
    <p:extLst>
      <p:ext uri="{BB962C8B-B14F-4D97-AF65-F5344CB8AC3E}">
        <p14:creationId xmlns:p14="http://schemas.microsoft.com/office/powerpoint/2010/main" val="2152799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EB80-A627-4750-BE79-4E54BA5B81A1}"/>
              </a:ext>
            </a:extLst>
          </p:cNvPr>
          <p:cNvSpPr>
            <a:spLocks noGrp="1"/>
          </p:cNvSpPr>
          <p:nvPr>
            <p:ph type="title"/>
          </p:nvPr>
        </p:nvSpPr>
        <p:spPr/>
        <p:txBody>
          <a:bodyPr/>
          <a:lstStyle/>
          <a:p>
            <a:r>
              <a:rPr lang="de-DE" dirty="0"/>
              <a:t>Transaorthic Catheter Valve Implantation</a:t>
            </a:r>
          </a:p>
        </p:txBody>
      </p:sp>
      <p:sp>
        <p:nvSpPr>
          <p:cNvPr id="3" name="Text Placeholder 2">
            <a:extLst>
              <a:ext uri="{FF2B5EF4-FFF2-40B4-BE49-F238E27FC236}">
                <a16:creationId xmlns:a16="http://schemas.microsoft.com/office/drawing/2014/main" id="{829B115B-33B1-4B5F-A6CC-1B5069471C13}"/>
              </a:ext>
            </a:extLst>
          </p:cNvPr>
          <p:cNvSpPr>
            <a:spLocks noGrp="1"/>
          </p:cNvSpPr>
          <p:nvPr>
            <p:ph type="body" idx="1"/>
          </p:nvPr>
        </p:nvSpPr>
        <p:spPr>
          <a:xfrm>
            <a:off x="360659" y="885082"/>
            <a:ext cx="13133541" cy="521207"/>
          </a:xfrm>
        </p:spPr>
        <p:txBody>
          <a:bodyPr/>
          <a:lstStyle/>
          <a:p>
            <a:r>
              <a:rPr lang="de-DE" dirty="0"/>
              <a:t>TAVI / TAVR</a:t>
            </a:r>
          </a:p>
        </p:txBody>
      </p:sp>
      <p:pic>
        <p:nvPicPr>
          <p:cNvPr id="9" name="Picture 8">
            <a:extLst>
              <a:ext uri="{FF2B5EF4-FFF2-40B4-BE49-F238E27FC236}">
                <a16:creationId xmlns:a16="http://schemas.microsoft.com/office/drawing/2014/main" id="{6E08AE6B-2721-47D7-83C4-977AB55A594F}"/>
              </a:ext>
            </a:extLst>
          </p:cNvPr>
          <p:cNvPicPr>
            <a:picLocks noChangeAspect="1"/>
          </p:cNvPicPr>
          <p:nvPr/>
        </p:nvPicPr>
        <p:blipFill>
          <a:blip r:embed="rId2"/>
          <a:stretch>
            <a:fillRect/>
          </a:stretch>
        </p:blipFill>
        <p:spPr>
          <a:xfrm>
            <a:off x="7766122" y="1145685"/>
            <a:ext cx="2778711" cy="3543803"/>
          </a:xfrm>
          <a:prstGeom prst="rect">
            <a:avLst/>
          </a:prstGeom>
        </p:spPr>
      </p:pic>
      <p:pic>
        <p:nvPicPr>
          <p:cNvPr id="10" name="Picture 9">
            <a:extLst>
              <a:ext uri="{FF2B5EF4-FFF2-40B4-BE49-F238E27FC236}">
                <a16:creationId xmlns:a16="http://schemas.microsoft.com/office/drawing/2014/main" id="{0863EB31-9B9D-42AD-BC80-3AEE94BAB4E6}"/>
              </a:ext>
            </a:extLst>
          </p:cNvPr>
          <p:cNvPicPr>
            <a:picLocks noChangeAspect="1"/>
          </p:cNvPicPr>
          <p:nvPr/>
        </p:nvPicPr>
        <p:blipFill>
          <a:blip r:embed="rId3"/>
          <a:stretch>
            <a:fillRect/>
          </a:stretch>
        </p:blipFill>
        <p:spPr>
          <a:xfrm>
            <a:off x="8095113" y="4816120"/>
            <a:ext cx="1554044" cy="2498005"/>
          </a:xfrm>
          <a:prstGeom prst="rect">
            <a:avLst/>
          </a:prstGeom>
        </p:spPr>
      </p:pic>
      <p:pic>
        <p:nvPicPr>
          <p:cNvPr id="11" name="Picture 10">
            <a:extLst>
              <a:ext uri="{FF2B5EF4-FFF2-40B4-BE49-F238E27FC236}">
                <a16:creationId xmlns:a16="http://schemas.microsoft.com/office/drawing/2014/main" id="{734A1E0B-CE0C-406D-BF0B-C673382A852B}"/>
              </a:ext>
            </a:extLst>
          </p:cNvPr>
          <p:cNvPicPr>
            <a:picLocks noChangeAspect="1"/>
          </p:cNvPicPr>
          <p:nvPr/>
        </p:nvPicPr>
        <p:blipFill>
          <a:blip r:embed="rId4"/>
          <a:stretch>
            <a:fillRect/>
          </a:stretch>
        </p:blipFill>
        <p:spPr>
          <a:xfrm>
            <a:off x="9767811" y="4869542"/>
            <a:ext cx="1554044" cy="2555472"/>
          </a:xfrm>
          <a:prstGeom prst="rect">
            <a:avLst/>
          </a:prstGeom>
        </p:spPr>
      </p:pic>
      <p:pic>
        <p:nvPicPr>
          <p:cNvPr id="12" name="Picture 11">
            <a:extLst>
              <a:ext uri="{FF2B5EF4-FFF2-40B4-BE49-F238E27FC236}">
                <a16:creationId xmlns:a16="http://schemas.microsoft.com/office/drawing/2014/main" id="{770D13B5-3905-48C0-88BD-6491F5C079F1}"/>
              </a:ext>
            </a:extLst>
          </p:cNvPr>
          <p:cNvPicPr>
            <a:picLocks noChangeAspect="1"/>
          </p:cNvPicPr>
          <p:nvPr/>
        </p:nvPicPr>
        <p:blipFill>
          <a:blip r:embed="rId5"/>
          <a:stretch>
            <a:fillRect/>
          </a:stretch>
        </p:blipFill>
        <p:spPr>
          <a:xfrm>
            <a:off x="11440509" y="4869542"/>
            <a:ext cx="1577759" cy="2474976"/>
          </a:xfrm>
          <a:prstGeom prst="rect">
            <a:avLst/>
          </a:prstGeom>
        </p:spPr>
      </p:pic>
      <p:pic>
        <p:nvPicPr>
          <p:cNvPr id="14" name="Picture 13">
            <a:extLst>
              <a:ext uri="{FF2B5EF4-FFF2-40B4-BE49-F238E27FC236}">
                <a16:creationId xmlns:a16="http://schemas.microsoft.com/office/drawing/2014/main" id="{2FFAF197-B8CA-48CA-A47A-34AD215CDDAF}"/>
              </a:ext>
            </a:extLst>
          </p:cNvPr>
          <p:cNvPicPr>
            <a:picLocks noChangeAspect="1"/>
          </p:cNvPicPr>
          <p:nvPr/>
        </p:nvPicPr>
        <p:blipFill>
          <a:blip r:embed="rId6"/>
          <a:stretch>
            <a:fillRect/>
          </a:stretch>
        </p:blipFill>
        <p:spPr>
          <a:xfrm>
            <a:off x="10451966" y="2530475"/>
            <a:ext cx="2566302" cy="1813641"/>
          </a:xfrm>
          <a:prstGeom prst="rect">
            <a:avLst/>
          </a:prstGeom>
        </p:spPr>
      </p:pic>
      <p:pic>
        <p:nvPicPr>
          <p:cNvPr id="13" name="Picture 12">
            <a:extLst>
              <a:ext uri="{FF2B5EF4-FFF2-40B4-BE49-F238E27FC236}">
                <a16:creationId xmlns:a16="http://schemas.microsoft.com/office/drawing/2014/main" id="{EFDD2C85-9254-4C66-B4D3-CCFB2F64050D}"/>
              </a:ext>
            </a:extLst>
          </p:cNvPr>
          <p:cNvPicPr>
            <a:picLocks noChangeAspect="1"/>
          </p:cNvPicPr>
          <p:nvPr/>
        </p:nvPicPr>
        <p:blipFill>
          <a:blip r:embed="rId7"/>
          <a:stretch>
            <a:fillRect/>
          </a:stretch>
        </p:blipFill>
        <p:spPr>
          <a:xfrm>
            <a:off x="11981359" y="1111033"/>
            <a:ext cx="1718581" cy="1813641"/>
          </a:xfrm>
          <a:prstGeom prst="rect">
            <a:avLst/>
          </a:prstGeom>
        </p:spPr>
      </p:pic>
      <p:sp>
        <p:nvSpPr>
          <p:cNvPr id="4" name="Rectangle 3">
            <a:extLst>
              <a:ext uri="{FF2B5EF4-FFF2-40B4-BE49-F238E27FC236}">
                <a16:creationId xmlns:a16="http://schemas.microsoft.com/office/drawing/2014/main" id="{EDB18437-07DC-4B66-A2C8-1577AB05930D}"/>
              </a:ext>
            </a:extLst>
          </p:cNvPr>
          <p:cNvSpPr/>
          <p:nvPr/>
        </p:nvSpPr>
        <p:spPr>
          <a:xfrm>
            <a:off x="485212" y="1648521"/>
            <a:ext cx="6864278" cy="2585323"/>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accent6"/>
                </a:solidFill>
                <a:latin typeface="Calibri"/>
                <a:cs typeface="Calibri"/>
              </a:rPr>
              <a:t>During this </a:t>
            </a:r>
            <a:r>
              <a:rPr lang="en-US" sz="1800" b="1" dirty="0">
                <a:solidFill>
                  <a:schemeClr val="accent6"/>
                </a:solidFill>
                <a:latin typeface="Calibri"/>
                <a:cs typeface="Calibri"/>
              </a:rPr>
              <a:t>minimally invasive procedure a new valve is inserted without removing the old</a:t>
            </a:r>
            <a:r>
              <a:rPr lang="en-US" sz="1800" dirty="0">
                <a:solidFill>
                  <a:schemeClr val="accent6"/>
                </a:solidFill>
                <a:latin typeface="Calibri"/>
                <a:cs typeface="Calibri"/>
              </a:rPr>
              <a:t>, damaged valve. </a:t>
            </a:r>
            <a:r>
              <a:rPr lang="en-US" sz="1800" b="1" dirty="0">
                <a:solidFill>
                  <a:schemeClr val="accent6"/>
                </a:solidFill>
                <a:latin typeface="Calibri"/>
                <a:cs typeface="Calibri"/>
              </a:rPr>
              <a:t>The new valve is placed inside the diseased valve. </a:t>
            </a:r>
          </a:p>
          <a:p>
            <a:pPr marL="285750" indent="-285750">
              <a:buFont typeface="Arial" panose="020B0604020202020204" pitchFamily="34" charset="0"/>
              <a:buChar char="•"/>
            </a:pPr>
            <a:endParaRPr lang="en-US" sz="1800" dirty="0">
              <a:solidFill>
                <a:schemeClr val="accent6"/>
              </a:solidFill>
              <a:latin typeface="Calibri"/>
              <a:cs typeface="Calibri"/>
            </a:endParaRPr>
          </a:p>
          <a:p>
            <a:pPr marL="285750" indent="-285750">
              <a:buFont typeface="Arial" panose="020B0604020202020204" pitchFamily="34" charset="0"/>
              <a:buChar char="•"/>
            </a:pPr>
            <a:r>
              <a:rPr lang="en-US" sz="1800" dirty="0">
                <a:solidFill>
                  <a:schemeClr val="accent6"/>
                </a:solidFill>
                <a:latin typeface="Calibri"/>
                <a:cs typeface="Calibri"/>
              </a:rPr>
              <a:t>The surgery may be called a transcatheter aortic valve replacement (TAVR) or transcatheter aortic valve implantation (TAVI).</a:t>
            </a:r>
          </a:p>
          <a:p>
            <a:pPr marL="285750" indent="-285750">
              <a:buFont typeface="Arial" panose="020B0604020202020204" pitchFamily="34" charset="0"/>
              <a:buChar char="•"/>
            </a:pPr>
            <a:endParaRPr lang="en-US" sz="1800" dirty="0">
              <a:solidFill>
                <a:schemeClr val="accent6"/>
              </a:solidFill>
              <a:latin typeface="Calibri"/>
              <a:cs typeface="Calibri"/>
            </a:endParaRPr>
          </a:p>
          <a:p>
            <a:pPr marL="285750" indent="-285750">
              <a:buFont typeface="Arial" panose="020B0604020202020204" pitchFamily="34" charset="0"/>
              <a:buChar char="•"/>
            </a:pPr>
            <a:r>
              <a:rPr lang="en-US" sz="1800" b="1" dirty="0">
                <a:solidFill>
                  <a:schemeClr val="accent6"/>
                </a:solidFill>
                <a:latin typeface="Calibri"/>
                <a:cs typeface="Calibri"/>
              </a:rPr>
              <a:t>This procedure is performed under deep sedation.</a:t>
            </a:r>
          </a:p>
          <a:p>
            <a:pPr marL="285750" indent="-285750">
              <a:buFont typeface="Arial" panose="020B0604020202020204" pitchFamily="34" charset="0"/>
              <a:buChar char="•"/>
            </a:pPr>
            <a:endParaRPr lang="en-US" sz="1800" b="1" dirty="0">
              <a:solidFill>
                <a:schemeClr val="accent6"/>
              </a:solidFill>
              <a:latin typeface="Calibri"/>
              <a:cs typeface="Calibri"/>
            </a:endParaRPr>
          </a:p>
        </p:txBody>
      </p:sp>
    </p:spTree>
    <p:extLst>
      <p:ext uri="{BB962C8B-B14F-4D97-AF65-F5344CB8AC3E}">
        <p14:creationId xmlns:p14="http://schemas.microsoft.com/office/powerpoint/2010/main" val="3591688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BBE9D-71CB-488D-B01F-C616DC9C7B66}"/>
              </a:ext>
            </a:extLst>
          </p:cNvPr>
          <p:cNvSpPr>
            <a:spLocks noGrp="1"/>
          </p:cNvSpPr>
          <p:nvPr>
            <p:ph type="title"/>
          </p:nvPr>
        </p:nvSpPr>
        <p:spPr/>
        <p:txBody>
          <a:bodyPr/>
          <a:lstStyle/>
          <a:p>
            <a:r>
              <a:rPr lang="de-DE" dirty="0"/>
              <a:t>Transaorthic Catheter Valve Implantation</a:t>
            </a:r>
            <a:endParaRPr lang="en-DE" dirty="0"/>
          </a:p>
        </p:txBody>
      </p:sp>
      <p:sp>
        <p:nvSpPr>
          <p:cNvPr id="3" name="Textplatzhalter 2">
            <a:extLst>
              <a:ext uri="{FF2B5EF4-FFF2-40B4-BE49-F238E27FC236}">
                <a16:creationId xmlns:a16="http://schemas.microsoft.com/office/drawing/2014/main" id="{0E310033-A9D9-4C23-AD49-59B7462D51EA}"/>
              </a:ext>
            </a:extLst>
          </p:cNvPr>
          <p:cNvSpPr>
            <a:spLocks noGrp="1"/>
          </p:cNvSpPr>
          <p:nvPr>
            <p:ph type="body" idx="1"/>
          </p:nvPr>
        </p:nvSpPr>
        <p:spPr>
          <a:xfrm>
            <a:off x="337799" y="885082"/>
            <a:ext cx="13133541" cy="521207"/>
          </a:xfrm>
        </p:spPr>
        <p:txBody>
          <a:bodyPr/>
          <a:lstStyle/>
          <a:p>
            <a:r>
              <a:rPr lang="de-DE" dirty="0"/>
              <a:t>Procedures</a:t>
            </a:r>
            <a:endParaRPr lang="en-DE" dirty="0"/>
          </a:p>
        </p:txBody>
      </p:sp>
      <p:pic>
        <p:nvPicPr>
          <p:cNvPr id="5" name="Picture 4">
            <a:extLst>
              <a:ext uri="{FF2B5EF4-FFF2-40B4-BE49-F238E27FC236}">
                <a16:creationId xmlns:a16="http://schemas.microsoft.com/office/drawing/2014/main" id="{7BDF7ACB-A8CC-4C85-AF95-55018F787A5A}"/>
              </a:ext>
            </a:extLst>
          </p:cNvPr>
          <p:cNvPicPr>
            <a:picLocks noChangeAspect="1"/>
          </p:cNvPicPr>
          <p:nvPr/>
        </p:nvPicPr>
        <p:blipFill rotWithShape="1">
          <a:blip r:embed="rId2"/>
          <a:srcRect l="3017"/>
          <a:stretch/>
        </p:blipFill>
        <p:spPr>
          <a:xfrm>
            <a:off x="566399" y="2345430"/>
            <a:ext cx="6353461" cy="4060253"/>
          </a:xfrm>
          <a:prstGeom prst="rect">
            <a:avLst/>
          </a:prstGeom>
          <a:ln>
            <a:noFill/>
          </a:ln>
          <a:effectLst>
            <a:outerShdw blurRad="190500" algn="tl" rotWithShape="0">
              <a:srgbClr val="000000">
                <a:alpha val="70000"/>
              </a:srgbClr>
            </a:outerShdw>
          </a:effectLst>
        </p:spPr>
      </p:pic>
      <p:pic>
        <p:nvPicPr>
          <p:cNvPr id="8" name="Grafik 6">
            <a:extLst>
              <a:ext uri="{FF2B5EF4-FFF2-40B4-BE49-F238E27FC236}">
                <a16:creationId xmlns:a16="http://schemas.microsoft.com/office/drawing/2014/main" id="{F9287F1A-4477-494A-B860-A708EEF73698}"/>
              </a:ext>
            </a:extLst>
          </p:cNvPr>
          <p:cNvPicPr>
            <a:picLocks noChangeAspect="1"/>
          </p:cNvPicPr>
          <p:nvPr/>
        </p:nvPicPr>
        <p:blipFill>
          <a:blip r:embed="rId3"/>
          <a:stretch>
            <a:fillRect/>
          </a:stretch>
        </p:blipFill>
        <p:spPr>
          <a:xfrm>
            <a:off x="7710542" y="2141631"/>
            <a:ext cx="5830114" cy="44678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56238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5BA10-4A53-4DEA-A41C-69F7D7B9D303}"/>
              </a:ext>
            </a:extLst>
          </p:cNvPr>
          <p:cNvSpPr>
            <a:spLocks noGrp="1"/>
          </p:cNvSpPr>
          <p:nvPr>
            <p:ph type="title"/>
          </p:nvPr>
        </p:nvSpPr>
        <p:spPr/>
        <p:txBody>
          <a:bodyPr/>
          <a:lstStyle/>
          <a:p>
            <a:r>
              <a:rPr lang="de-DE" dirty="0"/>
              <a:t>Obese patients</a:t>
            </a:r>
            <a:endParaRPr lang="en-DE" dirty="0"/>
          </a:p>
        </p:txBody>
      </p:sp>
      <p:sp>
        <p:nvSpPr>
          <p:cNvPr id="3" name="Textplatzhalter 2">
            <a:extLst>
              <a:ext uri="{FF2B5EF4-FFF2-40B4-BE49-F238E27FC236}">
                <a16:creationId xmlns:a16="http://schemas.microsoft.com/office/drawing/2014/main" id="{6F319156-8E88-48A2-9729-9345CE0C3D7C}"/>
              </a:ext>
            </a:extLst>
          </p:cNvPr>
          <p:cNvSpPr>
            <a:spLocks noGrp="1"/>
          </p:cNvSpPr>
          <p:nvPr>
            <p:ph type="body" idx="1"/>
          </p:nvPr>
        </p:nvSpPr>
        <p:spPr>
          <a:xfrm>
            <a:off x="360659" y="885082"/>
            <a:ext cx="13133541" cy="521207"/>
          </a:xfrm>
        </p:spPr>
        <p:txBody>
          <a:bodyPr/>
          <a:lstStyle/>
          <a:p>
            <a:r>
              <a:rPr lang="de-DE" dirty="0"/>
              <a:t>Overweight population</a:t>
            </a:r>
            <a:endParaRPr lang="en-DE" dirty="0"/>
          </a:p>
        </p:txBody>
      </p:sp>
      <p:pic>
        <p:nvPicPr>
          <p:cNvPr id="8" name="Picture 7">
            <a:extLst>
              <a:ext uri="{FF2B5EF4-FFF2-40B4-BE49-F238E27FC236}">
                <a16:creationId xmlns:a16="http://schemas.microsoft.com/office/drawing/2014/main" id="{83375045-63D8-42BC-83BF-852C38923135}"/>
              </a:ext>
            </a:extLst>
          </p:cNvPr>
          <p:cNvPicPr>
            <a:picLocks noChangeAspect="1"/>
          </p:cNvPicPr>
          <p:nvPr/>
        </p:nvPicPr>
        <p:blipFill rotWithShape="1">
          <a:blip r:embed="rId3"/>
          <a:srcRect l="8860" r="7720"/>
          <a:stretch/>
        </p:blipFill>
        <p:spPr>
          <a:xfrm>
            <a:off x="566399" y="1555994"/>
            <a:ext cx="6225435" cy="601244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55655259-44E0-4891-B2F4-A102C496732B}"/>
              </a:ext>
            </a:extLst>
          </p:cNvPr>
          <p:cNvPicPr>
            <a:picLocks noChangeAspect="1"/>
          </p:cNvPicPr>
          <p:nvPr/>
        </p:nvPicPr>
        <p:blipFill>
          <a:blip r:embed="rId4"/>
          <a:stretch>
            <a:fillRect/>
          </a:stretch>
        </p:blipFill>
        <p:spPr>
          <a:xfrm>
            <a:off x="7838568" y="1555994"/>
            <a:ext cx="6077798" cy="56300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194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5876-8B52-3C43-B7E5-4BEFF473D3BA}"/>
              </a:ext>
            </a:extLst>
          </p:cNvPr>
          <p:cNvSpPr>
            <a:spLocks noGrp="1"/>
          </p:cNvSpPr>
          <p:nvPr>
            <p:ph type="title"/>
          </p:nvPr>
        </p:nvSpPr>
        <p:spPr>
          <a:xfrm>
            <a:off x="7324479" y="449604"/>
            <a:ext cx="6943096" cy="583230"/>
          </a:xfrm>
        </p:spPr>
        <p:txBody>
          <a:bodyPr/>
          <a:lstStyle/>
          <a:p>
            <a:r>
              <a:rPr lang="en-US" dirty="0"/>
              <a:t>Population demography</a:t>
            </a:r>
          </a:p>
        </p:txBody>
      </p:sp>
      <p:sp>
        <p:nvSpPr>
          <p:cNvPr id="3" name="Text Placeholder 2">
            <a:extLst>
              <a:ext uri="{FF2B5EF4-FFF2-40B4-BE49-F238E27FC236}">
                <a16:creationId xmlns:a16="http://schemas.microsoft.com/office/drawing/2014/main" id="{18E72795-BCC6-1148-8841-7BC5FD42B7E8}"/>
              </a:ext>
            </a:extLst>
          </p:cNvPr>
          <p:cNvSpPr>
            <a:spLocks noGrp="1"/>
          </p:cNvSpPr>
          <p:nvPr>
            <p:ph type="body" idx="1"/>
          </p:nvPr>
        </p:nvSpPr>
        <p:spPr/>
        <p:txBody>
          <a:bodyPr/>
          <a:lstStyle/>
          <a:p>
            <a:r>
              <a:rPr lang="en-US" dirty="0"/>
              <a:t>Ages</a:t>
            </a:r>
          </a:p>
        </p:txBody>
      </p:sp>
      <p:pic>
        <p:nvPicPr>
          <p:cNvPr id="5" name="Content Placeholder 5" descr="Chart, bar chart&#10;&#10;Description automatically generated">
            <a:extLst>
              <a:ext uri="{FF2B5EF4-FFF2-40B4-BE49-F238E27FC236}">
                <a16:creationId xmlns:a16="http://schemas.microsoft.com/office/drawing/2014/main" id="{7FC7B0B9-725C-4AE6-9A6E-2192F003F895}"/>
              </a:ext>
            </a:extLst>
          </p:cNvPr>
          <p:cNvPicPr>
            <a:picLocks noGrp="1" noChangeAspect="1"/>
          </p:cNvPicPr>
          <p:nvPr>
            <p:ph sz="quarter" idx="10"/>
          </p:nvPr>
        </p:nvPicPr>
        <p:blipFill rotWithShape="1">
          <a:blip r:embed="rId2"/>
          <a:srcRect b="29558"/>
          <a:stretch/>
        </p:blipFill>
        <p:spPr>
          <a:xfrm>
            <a:off x="7380093" y="1853197"/>
            <a:ext cx="7129047" cy="3938579"/>
          </a:xfrm>
        </p:spPr>
      </p:pic>
      <p:sp>
        <p:nvSpPr>
          <p:cNvPr id="6" name="TextBox 5">
            <a:extLst>
              <a:ext uri="{FF2B5EF4-FFF2-40B4-BE49-F238E27FC236}">
                <a16:creationId xmlns:a16="http://schemas.microsoft.com/office/drawing/2014/main" id="{A2B45A1C-F5C1-4C2F-AFAD-475548AFB02D}"/>
              </a:ext>
            </a:extLst>
          </p:cNvPr>
          <p:cNvSpPr txBox="1"/>
          <p:nvPr/>
        </p:nvSpPr>
        <p:spPr>
          <a:xfrm>
            <a:off x="7315200" y="5791776"/>
            <a:ext cx="3472248" cy="307777"/>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Source: Understandig Society</a:t>
            </a:r>
          </a:p>
        </p:txBody>
      </p:sp>
    </p:spTree>
    <p:extLst>
      <p:ext uri="{BB962C8B-B14F-4D97-AF65-F5344CB8AC3E}">
        <p14:creationId xmlns:p14="http://schemas.microsoft.com/office/powerpoint/2010/main" val="1214536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4A6A-C150-F345-AAB1-CB035F01B45C}"/>
              </a:ext>
            </a:extLst>
          </p:cNvPr>
          <p:cNvSpPr>
            <a:spLocks noGrp="1"/>
          </p:cNvSpPr>
          <p:nvPr>
            <p:ph type="title"/>
          </p:nvPr>
        </p:nvSpPr>
        <p:spPr/>
        <p:txBody>
          <a:bodyPr/>
          <a:lstStyle/>
          <a:p>
            <a:r>
              <a:rPr lang="en-US" dirty="0"/>
              <a:t>Medical Interventions</a:t>
            </a:r>
          </a:p>
        </p:txBody>
      </p:sp>
      <p:sp>
        <p:nvSpPr>
          <p:cNvPr id="3" name="Text Placeholder 2">
            <a:extLst>
              <a:ext uri="{FF2B5EF4-FFF2-40B4-BE49-F238E27FC236}">
                <a16:creationId xmlns:a16="http://schemas.microsoft.com/office/drawing/2014/main" id="{9A026ABD-88DD-B044-8D2B-2D804A489E63}"/>
              </a:ext>
            </a:extLst>
          </p:cNvPr>
          <p:cNvSpPr>
            <a:spLocks noGrp="1"/>
          </p:cNvSpPr>
          <p:nvPr>
            <p:ph type="body" idx="1"/>
          </p:nvPr>
        </p:nvSpPr>
        <p:spPr>
          <a:xfrm>
            <a:off x="349230" y="885082"/>
            <a:ext cx="6534530" cy="521207"/>
          </a:xfrm>
        </p:spPr>
        <p:txBody>
          <a:bodyPr/>
          <a:lstStyle/>
          <a:p>
            <a:r>
              <a:rPr lang="en-US" dirty="0"/>
              <a:t>Sedation needed</a:t>
            </a:r>
          </a:p>
        </p:txBody>
      </p:sp>
      <p:sp>
        <p:nvSpPr>
          <p:cNvPr id="4" name="Content Placeholder 3">
            <a:extLst>
              <a:ext uri="{FF2B5EF4-FFF2-40B4-BE49-F238E27FC236}">
                <a16:creationId xmlns:a16="http://schemas.microsoft.com/office/drawing/2014/main" id="{F83CC2A3-9240-524E-A8AE-59DDAFB57D09}"/>
              </a:ext>
            </a:extLst>
          </p:cNvPr>
          <p:cNvSpPr>
            <a:spLocks noGrp="1"/>
          </p:cNvSpPr>
          <p:nvPr>
            <p:ph sz="quarter" idx="10"/>
          </p:nvPr>
        </p:nvSpPr>
        <p:spPr>
          <a:xfrm>
            <a:off x="463868" y="1633538"/>
            <a:ext cx="6534453" cy="4562475"/>
          </a:xfrm>
        </p:spPr>
        <p:txBody>
          <a:bodyPr/>
          <a:lstStyle/>
          <a:p>
            <a:pPr marL="457200" indent="-342900">
              <a:buFont typeface="Arial" panose="020B0604020202020204" pitchFamily="34" charset="0"/>
              <a:buChar char="•"/>
            </a:pPr>
            <a:r>
              <a:rPr lang="en-US" dirty="0"/>
              <a:t>Patients are older, sicker and have more comorbidities in this case the risk is </a:t>
            </a:r>
            <a:r>
              <a:rPr lang="de-DE" dirty="0"/>
              <a:t>increasing in those patients. </a:t>
            </a:r>
          </a:p>
          <a:p>
            <a:pPr marL="457200" indent="-342900">
              <a:buFont typeface="Arial" panose="020B0604020202020204" pitchFamily="34" charset="0"/>
              <a:buChar char="•"/>
            </a:pPr>
            <a:r>
              <a:rPr lang="en-US" dirty="0"/>
              <a:t>Therefore it is important to avoid </a:t>
            </a:r>
            <a:r>
              <a:rPr lang="de-DE" dirty="0"/>
              <a:t>sedation complications for those patients.</a:t>
            </a:r>
            <a:endParaRPr lang="en-US" dirty="0"/>
          </a:p>
        </p:txBody>
      </p:sp>
    </p:spTree>
    <p:extLst>
      <p:ext uri="{BB962C8B-B14F-4D97-AF65-F5344CB8AC3E}">
        <p14:creationId xmlns:p14="http://schemas.microsoft.com/office/powerpoint/2010/main" val="3363874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4BEFA54-EA64-44F7-947B-FBB15DAEE1A6}"/>
              </a:ext>
            </a:extLst>
          </p:cNvPr>
          <p:cNvSpPr/>
          <p:nvPr/>
        </p:nvSpPr>
        <p:spPr>
          <a:xfrm>
            <a:off x="4534243" y="5029201"/>
            <a:ext cx="7516245" cy="1600199"/>
          </a:xfrm>
          <a:prstGeom prst="roundRect">
            <a:avLst/>
          </a:prstGeom>
          <a:noFill/>
          <a:ln w="38100">
            <a:solidFill>
              <a:srgbClr val="00B050"/>
            </a:solid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9" name="Rectangle: Rounded Corners 8">
            <a:extLst>
              <a:ext uri="{FF2B5EF4-FFF2-40B4-BE49-F238E27FC236}">
                <a16:creationId xmlns:a16="http://schemas.microsoft.com/office/drawing/2014/main" id="{6AF6859E-BD4F-444B-8C65-816BB669217C}"/>
              </a:ext>
            </a:extLst>
          </p:cNvPr>
          <p:cNvSpPr/>
          <p:nvPr/>
        </p:nvSpPr>
        <p:spPr>
          <a:xfrm>
            <a:off x="4561290" y="3463512"/>
            <a:ext cx="7494236" cy="1554803"/>
          </a:xfrm>
          <a:prstGeom prst="roundRect">
            <a:avLst/>
          </a:prstGeom>
          <a:noFill/>
          <a:ln w="38100">
            <a:solidFill>
              <a:srgbClr val="FFC000"/>
            </a:solid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432A784-E80C-40A6-BB79-F3AD3E3705BB}"/>
              </a:ext>
            </a:extLst>
          </p:cNvPr>
          <p:cNvSpPr/>
          <p:nvPr/>
        </p:nvSpPr>
        <p:spPr>
          <a:xfrm>
            <a:off x="4408717" y="1897823"/>
            <a:ext cx="7596388" cy="1554803"/>
          </a:xfrm>
          <a:prstGeom prst="roundRect">
            <a:avLst/>
          </a:prstGeom>
          <a:noFill/>
          <a:ln w="38100">
            <a:solidFill>
              <a:srgbClr val="FF0000"/>
            </a:solidFill>
          </a:ln>
          <a:scene3d>
            <a:camera prst="orthographicFront"/>
            <a:lightRig rig="threePt" dir="t"/>
          </a:scene3d>
          <a:sp3d>
            <a:bevelT prst="angle"/>
          </a:sp3d>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p:txBody>
          <a:bodyPr/>
          <a:lstStyle/>
          <a:p>
            <a:r>
              <a:rPr lang="en-US" dirty="0"/>
              <a:t>Sedation Strategy</a:t>
            </a:r>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p:txBody>
          <a:bodyPr/>
          <a:lstStyle/>
          <a:p>
            <a:r>
              <a:rPr lang="en-US" dirty="0"/>
              <a:t>Risk Classification</a:t>
            </a:r>
          </a:p>
        </p:txBody>
      </p:sp>
      <p:sp>
        <p:nvSpPr>
          <p:cNvPr id="5" name="Slide Number Placeholder 4">
            <a:extLst>
              <a:ext uri="{FF2B5EF4-FFF2-40B4-BE49-F238E27FC236}">
                <a16:creationId xmlns:a16="http://schemas.microsoft.com/office/drawing/2014/main" id="{82B643B4-8B9C-9845-ACCF-F7CFBA780B3D}"/>
              </a:ext>
            </a:extLst>
          </p:cNvPr>
          <p:cNvSpPr>
            <a:spLocks noGrp="1"/>
          </p:cNvSpPr>
          <p:nvPr>
            <p:ph type="sldNum" sz="quarter" idx="10"/>
          </p:nvPr>
        </p:nvSpPr>
        <p:spPr/>
        <p:txBody>
          <a:bodyPr/>
          <a:lstStyle/>
          <a:p>
            <a:fld id="{D888F868-255D-B747-B6D4-EC545A4D9D04}" type="slidenum">
              <a:rPr lang="en-US" smtClean="0"/>
              <a:pPr/>
              <a:t>39</a:t>
            </a:fld>
            <a:endParaRPr lang="en-US"/>
          </a:p>
        </p:txBody>
      </p:sp>
      <p:graphicFrame>
        <p:nvGraphicFramePr>
          <p:cNvPr id="7" name="Diagram 6">
            <a:extLst>
              <a:ext uri="{FF2B5EF4-FFF2-40B4-BE49-F238E27FC236}">
                <a16:creationId xmlns:a16="http://schemas.microsoft.com/office/drawing/2014/main" id="{105A3E2E-4DD2-4FDA-9379-08F08E27C8F7}"/>
              </a:ext>
            </a:extLst>
          </p:cNvPr>
          <p:cNvGraphicFramePr/>
          <p:nvPr/>
        </p:nvGraphicFramePr>
        <p:xfrm>
          <a:off x="1186887" y="1853197"/>
          <a:ext cx="6694715" cy="4776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close up of a device&#10;&#10;Description generated with high confidence">
            <a:extLst>
              <a:ext uri="{FF2B5EF4-FFF2-40B4-BE49-F238E27FC236}">
                <a16:creationId xmlns:a16="http://schemas.microsoft.com/office/drawing/2014/main" id="{015B7898-0F9A-404F-AAB2-09DE230217C6}"/>
              </a:ext>
            </a:extLst>
          </p:cNvPr>
          <p:cNvPicPr>
            <a:picLocks noChangeAspect="1"/>
          </p:cNvPicPr>
          <p:nvPr/>
        </p:nvPicPr>
        <p:blipFill rotWithShape="1">
          <a:blip r:embed="rId8">
            <a:clrChange>
              <a:clrFrom>
                <a:srgbClr val="FFFFFF"/>
              </a:clrFrom>
              <a:clrTo>
                <a:srgbClr val="FFFFFF">
                  <a:alpha val="0"/>
                </a:srgbClr>
              </a:clrTo>
            </a:clrChange>
          </a:blip>
          <a:srcRect l="27156" r="24509" b="14097"/>
          <a:stretch/>
        </p:blipFill>
        <p:spPr>
          <a:xfrm>
            <a:off x="10200790" y="5126068"/>
            <a:ext cx="1122518" cy="1406464"/>
          </a:xfrm>
          <a:prstGeom prst="rect">
            <a:avLst/>
          </a:prstGeom>
        </p:spPr>
      </p:pic>
      <p:pic>
        <p:nvPicPr>
          <p:cNvPr id="14" name="Picture 13">
            <a:extLst>
              <a:ext uri="{FF2B5EF4-FFF2-40B4-BE49-F238E27FC236}">
                <a16:creationId xmlns:a16="http://schemas.microsoft.com/office/drawing/2014/main" id="{11C14BB3-F533-4F85-A767-F179E510E3B2}"/>
              </a:ext>
            </a:extLst>
          </p:cNvPr>
          <p:cNvPicPr>
            <a:picLocks noChangeAspect="1"/>
          </p:cNvPicPr>
          <p:nvPr/>
        </p:nvPicPr>
        <p:blipFill>
          <a:blip r:embed="rId9"/>
          <a:stretch>
            <a:fillRect/>
          </a:stretch>
        </p:blipFill>
        <p:spPr>
          <a:xfrm>
            <a:off x="8137018" y="5441124"/>
            <a:ext cx="1621624" cy="776352"/>
          </a:xfrm>
          <a:prstGeom prst="rect">
            <a:avLst/>
          </a:prstGeom>
        </p:spPr>
      </p:pic>
      <p:pic>
        <p:nvPicPr>
          <p:cNvPr id="16" name="Picture 15" descr="A close up of a device&#10;&#10;Description generated with high confidence">
            <a:extLst>
              <a:ext uri="{FF2B5EF4-FFF2-40B4-BE49-F238E27FC236}">
                <a16:creationId xmlns:a16="http://schemas.microsoft.com/office/drawing/2014/main" id="{F850D3E6-2B2A-4438-8CE8-C57DFD16E72E}"/>
              </a:ext>
            </a:extLst>
          </p:cNvPr>
          <p:cNvPicPr>
            <a:picLocks noChangeAspect="1"/>
          </p:cNvPicPr>
          <p:nvPr/>
        </p:nvPicPr>
        <p:blipFill rotWithShape="1">
          <a:blip r:embed="rId8">
            <a:clrChange>
              <a:clrFrom>
                <a:srgbClr val="FFFFFF"/>
              </a:clrFrom>
              <a:clrTo>
                <a:srgbClr val="FFFFFF">
                  <a:alpha val="0"/>
                </a:srgbClr>
              </a:clrTo>
            </a:clrChange>
          </a:blip>
          <a:srcRect l="27156" r="24509" b="14097"/>
          <a:stretch/>
        </p:blipFill>
        <p:spPr>
          <a:xfrm>
            <a:off x="10009656" y="3556284"/>
            <a:ext cx="1122518" cy="1406464"/>
          </a:xfrm>
          <a:prstGeom prst="rect">
            <a:avLst/>
          </a:prstGeom>
        </p:spPr>
      </p:pic>
      <p:pic>
        <p:nvPicPr>
          <p:cNvPr id="18" name="Picture 17" descr="A picture containing indoor, plastic&#10;&#10;Description automatically generated">
            <a:extLst>
              <a:ext uri="{FF2B5EF4-FFF2-40B4-BE49-F238E27FC236}">
                <a16:creationId xmlns:a16="http://schemas.microsoft.com/office/drawing/2014/main" id="{0E6B947F-8730-4422-AEA4-28C39B7DDB3C}"/>
              </a:ext>
            </a:extLst>
          </p:cNvPr>
          <p:cNvPicPr>
            <a:picLocks noChangeAspect="1"/>
          </p:cNvPicPr>
          <p:nvPr/>
        </p:nvPicPr>
        <p:blipFill>
          <a:blip r:embed="rId10"/>
          <a:stretch>
            <a:fillRect/>
          </a:stretch>
        </p:blipFill>
        <p:spPr>
          <a:xfrm>
            <a:off x="8116363" y="3657437"/>
            <a:ext cx="1600110" cy="1204158"/>
          </a:xfrm>
          <a:prstGeom prst="rect">
            <a:avLst/>
          </a:prstGeom>
        </p:spPr>
      </p:pic>
      <p:pic>
        <p:nvPicPr>
          <p:cNvPr id="20" name="Picture 19">
            <a:extLst>
              <a:ext uri="{FF2B5EF4-FFF2-40B4-BE49-F238E27FC236}">
                <a16:creationId xmlns:a16="http://schemas.microsoft.com/office/drawing/2014/main" id="{91AF64D0-06BB-48BB-BDEF-90465A54CEF6}"/>
              </a:ext>
            </a:extLst>
          </p:cNvPr>
          <p:cNvPicPr>
            <a:picLocks noChangeAspect="1"/>
          </p:cNvPicPr>
          <p:nvPr/>
        </p:nvPicPr>
        <p:blipFill>
          <a:blip r:embed="rId11"/>
          <a:stretch>
            <a:fillRect/>
          </a:stretch>
        </p:blipFill>
        <p:spPr>
          <a:xfrm>
            <a:off x="9413535" y="1902123"/>
            <a:ext cx="1040880" cy="1554803"/>
          </a:xfrm>
          <a:prstGeom prst="rect">
            <a:avLst/>
          </a:prstGeom>
        </p:spPr>
      </p:pic>
      <p:pic>
        <p:nvPicPr>
          <p:cNvPr id="21" name="Picture 20" descr="A picture containing indoor, plastic&#10;&#10;Description automatically generated">
            <a:extLst>
              <a:ext uri="{FF2B5EF4-FFF2-40B4-BE49-F238E27FC236}">
                <a16:creationId xmlns:a16="http://schemas.microsoft.com/office/drawing/2014/main" id="{6A9DF7FA-9413-4D08-91B4-74B07C948343}"/>
              </a:ext>
            </a:extLst>
          </p:cNvPr>
          <p:cNvPicPr>
            <a:picLocks noChangeAspect="1"/>
          </p:cNvPicPr>
          <p:nvPr/>
        </p:nvPicPr>
        <p:blipFill>
          <a:blip r:embed="rId10"/>
          <a:stretch>
            <a:fillRect/>
          </a:stretch>
        </p:blipFill>
        <p:spPr>
          <a:xfrm>
            <a:off x="6744943" y="2088272"/>
            <a:ext cx="1600110" cy="1204158"/>
          </a:xfrm>
          <a:prstGeom prst="rect">
            <a:avLst/>
          </a:prstGeom>
        </p:spPr>
      </p:pic>
      <p:pic>
        <p:nvPicPr>
          <p:cNvPr id="22" name="Picture 21">
            <a:extLst>
              <a:ext uri="{FF2B5EF4-FFF2-40B4-BE49-F238E27FC236}">
                <a16:creationId xmlns:a16="http://schemas.microsoft.com/office/drawing/2014/main" id="{1F87E13F-88A6-47DE-B549-DA36D45C182C}"/>
              </a:ext>
            </a:extLst>
          </p:cNvPr>
          <p:cNvPicPr>
            <a:picLocks noChangeAspect="1"/>
          </p:cNvPicPr>
          <p:nvPr/>
        </p:nvPicPr>
        <p:blipFill>
          <a:blip r:embed="rId12"/>
          <a:stretch>
            <a:fillRect/>
          </a:stretch>
        </p:blipFill>
        <p:spPr>
          <a:xfrm>
            <a:off x="6689344" y="3723872"/>
            <a:ext cx="1133836" cy="1071289"/>
          </a:xfrm>
          <a:prstGeom prst="rect">
            <a:avLst/>
          </a:prstGeom>
        </p:spPr>
      </p:pic>
    </p:spTree>
    <p:extLst>
      <p:ext uri="{BB962C8B-B14F-4D97-AF65-F5344CB8AC3E}">
        <p14:creationId xmlns:p14="http://schemas.microsoft.com/office/powerpoint/2010/main" val="42859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0209-9E80-448E-BF5B-148D4B5C148B}"/>
              </a:ext>
            </a:extLst>
          </p:cNvPr>
          <p:cNvSpPr>
            <a:spLocks noGrp="1"/>
          </p:cNvSpPr>
          <p:nvPr>
            <p:ph type="title"/>
          </p:nvPr>
        </p:nvSpPr>
        <p:spPr/>
        <p:txBody>
          <a:bodyPr/>
          <a:lstStyle/>
          <a:p>
            <a:r>
              <a:rPr lang="de-DE" dirty="0"/>
              <a:t>Upper Airway</a:t>
            </a:r>
          </a:p>
        </p:txBody>
      </p:sp>
      <p:sp>
        <p:nvSpPr>
          <p:cNvPr id="3" name="Text Placeholder 2">
            <a:extLst>
              <a:ext uri="{FF2B5EF4-FFF2-40B4-BE49-F238E27FC236}">
                <a16:creationId xmlns:a16="http://schemas.microsoft.com/office/drawing/2014/main" id="{9D8FE76C-AFC0-490E-8F09-0F25158E018C}"/>
              </a:ext>
            </a:extLst>
          </p:cNvPr>
          <p:cNvSpPr>
            <a:spLocks noGrp="1"/>
          </p:cNvSpPr>
          <p:nvPr>
            <p:ph type="body" idx="1"/>
          </p:nvPr>
        </p:nvSpPr>
        <p:spPr/>
        <p:txBody>
          <a:bodyPr/>
          <a:lstStyle/>
          <a:p>
            <a:endParaRPr lang="de-DE" dirty="0"/>
          </a:p>
        </p:txBody>
      </p:sp>
      <p:pic>
        <p:nvPicPr>
          <p:cNvPr id="6" name="Picture 5" descr="Diagram&#10;&#10;Description automatically generated">
            <a:extLst>
              <a:ext uri="{FF2B5EF4-FFF2-40B4-BE49-F238E27FC236}">
                <a16:creationId xmlns:a16="http://schemas.microsoft.com/office/drawing/2014/main" id="{29DB789D-CCEC-446A-B758-AFBDE783CB2E}"/>
              </a:ext>
            </a:extLst>
          </p:cNvPr>
          <p:cNvPicPr>
            <a:picLocks noChangeAspect="1"/>
          </p:cNvPicPr>
          <p:nvPr/>
        </p:nvPicPr>
        <p:blipFill>
          <a:blip r:embed="rId3"/>
          <a:stretch>
            <a:fillRect/>
          </a:stretch>
        </p:blipFill>
        <p:spPr>
          <a:xfrm>
            <a:off x="7969976" y="1342608"/>
            <a:ext cx="5334699" cy="5562678"/>
          </a:xfrm>
          <a:prstGeom prst="rect">
            <a:avLst/>
          </a:prstGeom>
        </p:spPr>
      </p:pic>
      <p:sp>
        <p:nvSpPr>
          <p:cNvPr id="7" name="TextBox 6">
            <a:extLst>
              <a:ext uri="{FF2B5EF4-FFF2-40B4-BE49-F238E27FC236}">
                <a16:creationId xmlns:a16="http://schemas.microsoft.com/office/drawing/2014/main" id="{B57B0404-A7CA-4BE2-BCDC-B6147D94B08F}"/>
              </a:ext>
            </a:extLst>
          </p:cNvPr>
          <p:cNvSpPr txBox="1"/>
          <p:nvPr/>
        </p:nvSpPr>
        <p:spPr>
          <a:xfrm>
            <a:off x="509249" y="1698171"/>
            <a:ext cx="7140687" cy="4339650"/>
          </a:xfrm>
          <a:prstGeom prst="rect">
            <a:avLst/>
          </a:prstGeom>
          <a:noFill/>
        </p:spPr>
        <p:txBody>
          <a:bodyPr wrap="square" rtlCol="0">
            <a:spAutoFit/>
          </a:bodyPr>
          <a:lstStyle/>
          <a:p>
            <a:r>
              <a:rPr lang="de-DE" sz="2400" b="1" dirty="0">
                <a:latin typeface="Calibri" panose="020F0502020204030204" pitchFamily="34" charset="0"/>
                <a:cs typeface="Calibri" panose="020F0502020204030204" pitchFamily="34" charset="0"/>
              </a:rPr>
              <a:t>Oral cavity:</a:t>
            </a:r>
          </a:p>
          <a:p>
            <a:r>
              <a:rPr lang="de-DE" sz="2000" dirty="0">
                <a:latin typeface="Calibri" panose="020F0502020204030204" pitchFamily="34" charset="0"/>
                <a:cs typeface="Calibri" panose="020F0502020204030204" pitchFamily="34" charset="0"/>
              </a:rPr>
              <a:t>Mouth, tongue, soft palate</a:t>
            </a:r>
          </a:p>
          <a:p>
            <a:endParaRPr lang="de-DE" sz="2000" dirty="0">
              <a:latin typeface="Calibri" panose="020F0502020204030204" pitchFamily="34" charset="0"/>
              <a:cs typeface="Calibri" panose="020F0502020204030204" pitchFamily="34" charset="0"/>
            </a:endParaRPr>
          </a:p>
          <a:p>
            <a:r>
              <a:rPr lang="de-DE" sz="2400" b="1" dirty="0">
                <a:latin typeface="Calibri" panose="020F0502020204030204" pitchFamily="34" charset="0"/>
                <a:cs typeface="Calibri" panose="020F0502020204030204" pitchFamily="34" charset="0"/>
              </a:rPr>
              <a:t>Nasal cavity:</a:t>
            </a:r>
          </a:p>
          <a:p>
            <a:r>
              <a:rPr lang="de-DE" sz="2000" dirty="0">
                <a:latin typeface="Calibri" panose="020F0502020204030204" pitchFamily="34" charset="0"/>
                <a:cs typeface="Calibri" panose="020F0502020204030204" pitchFamily="34" charset="0"/>
              </a:rPr>
              <a:t>Nostrils, nasal mucosa</a:t>
            </a:r>
          </a:p>
          <a:p>
            <a:endParaRPr lang="de-DE" sz="2000" dirty="0">
              <a:latin typeface="Calibri" panose="020F0502020204030204" pitchFamily="34" charset="0"/>
              <a:cs typeface="Calibri" panose="020F0502020204030204" pitchFamily="34" charset="0"/>
            </a:endParaRPr>
          </a:p>
          <a:p>
            <a:pPr lvl="2"/>
            <a:r>
              <a:rPr lang="de-DE" sz="2400" b="1" dirty="0">
                <a:latin typeface="Calibri" panose="020F0502020204030204" pitchFamily="34" charset="0"/>
                <a:cs typeface="Calibri" panose="020F0502020204030204" pitchFamily="34" charset="0"/>
              </a:rPr>
              <a:t>Pharnyx:</a:t>
            </a:r>
            <a:endParaRPr lang="de-DE" sz="2000" dirty="0">
              <a:latin typeface="Calibri" panose="020F0502020204030204" pitchFamily="34" charset="0"/>
              <a:cs typeface="Calibri" panose="020F0502020204030204" pitchFamily="34" charset="0"/>
            </a:endParaRPr>
          </a:p>
          <a:p>
            <a:pPr marL="285750" lvl="4" indent="-285750">
              <a:buFont typeface="Arial" panose="020B0604020202020204" pitchFamily="34" charset="0"/>
              <a:buChar char="•"/>
            </a:pPr>
            <a:r>
              <a:rPr lang="de-DE" sz="2000" b="1" dirty="0">
                <a:latin typeface="Calibri" panose="020F0502020204030204" pitchFamily="34" charset="0"/>
                <a:cs typeface="Calibri" panose="020F0502020204030204" pitchFamily="34" charset="0"/>
              </a:rPr>
              <a:t>Nasopharynx</a:t>
            </a:r>
            <a:r>
              <a:rPr lang="de-DE" sz="2000" dirty="0">
                <a:latin typeface="Calibri" panose="020F0502020204030204" pitchFamily="34" charset="0"/>
                <a:cs typeface="Calibri" panose="020F0502020204030204" pitchFamily="34" charset="0"/>
              </a:rPr>
              <a:t>: connects nasal cavity to pharynx</a:t>
            </a:r>
          </a:p>
          <a:p>
            <a:pPr marL="285750" lvl="4" indent="-285750">
              <a:buFont typeface="Arial" panose="020B0604020202020204" pitchFamily="34" charset="0"/>
              <a:buChar char="•"/>
            </a:pPr>
            <a:r>
              <a:rPr lang="de-DE" sz="2000" b="1" dirty="0">
                <a:latin typeface="Calibri" panose="020F0502020204030204" pitchFamily="34" charset="0"/>
                <a:cs typeface="Calibri" panose="020F0502020204030204" pitchFamily="34" charset="0"/>
              </a:rPr>
              <a:t>Oropharynx: </a:t>
            </a:r>
            <a:r>
              <a:rPr lang="de-DE" sz="2000" dirty="0">
                <a:latin typeface="Calibri" panose="020F0502020204030204" pitchFamily="34" charset="0"/>
                <a:cs typeface="Calibri" panose="020F0502020204030204" pitchFamily="34" charset="0"/>
              </a:rPr>
              <a:t>connects oral cavity to pharynx</a:t>
            </a:r>
          </a:p>
          <a:p>
            <a:pPr marL="285750" lvl="2" indent="-285750">
              <a:buFont typeface="Arial" panose="020B0604020202020204" pitchFamily="34" charset="0"/>
              <a:buChar char="•"/>
            </a:pPr>
            <a:r>
              <a:rPr lang="de-DE" sz="2000" b="1" dirty="0">
                <a:latin typeface="Calibri" panose="020F0502020204030204" pitchFamily="34" charset="0"/>
                <a:cs typeface="Calibri" panose="020F0502020204030204" pitchFamily="34" charset="0"/>
              </a:rPr>
              <a:t>Laryngopharynx/Hypopharynx </a:t>
            </a:r>
            <a:r>
              <a:rPr lang="de-DE" sz="2000" dirty="0">
                <a:latin typeface="Calibri" panose="020F0502020204030204" pitchFamily="34" charset="0"/>
                <a:cs typeface="Calibri" panose="020F0502020204030204" pitchFamily="34" charset="0"/>
              </a:rPr>
              <a:t>connects larynx to pharynx</a:t>
            </a:r>
          </a:p>
          <a:p>
            <a:endParaRPr lang="de-DE" sz="20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Larynx: </a:t>
            </a:r>
            <a:r>
              <a:rPr lang="en-US" sz="2000" dirty="0">
                <a:latin typeface="Calibri" panose="020F0502020204030204" pitchFamily="34" charset="0"/>
                <a:cs typeface="Calibri" panose="020F0502020204030204" pitchFamily="34" charset="0"/>
              </a:rPr>
              <a:t>an organ that divides the upper and</a:t>
            </a:r>
          </a:p>
          <a:p>
            <a:r>
              <a:rPr lang="en-US" sz="2000" dirty="0">
                <a:latin typeface="Calibri" panose="020F0502020204030204" pitchFamily="34" charset="0"/>
                <a:cs typeface="Calibri" panose="020F0502020204030204" pitchFamily="34" charset="0"/>
              </a:rPr>
              <a:t>lower airways and contains the vocal cords</a:t>
            </a:r>
            <a:endParaRPr lang="de-D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548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AE3E-2CB0-4CDF-8936-532A1941359D}"/>
              </a:ext>
            </a:extLst>
          </p:cNvPr>
          <p:cNvSpPr>
            <a:spLocks noGrp="1"/>
          </p:cNvSpPr>
          <p:nvPr>
            <p:ph type="title"/>
          </p:nvPr>
        </p:nvSpPr>
        <p:spPr/>
        <p:txBody>
          <a:bodyPr/>
          <a:lstStyle/>
          <a:p>
            <a:r>
              <a:rPr lang="de-DE" dirty="0"/>
              <a:t>Sedation Strategy</a:t>
            </a:r>
          </a:p>
        </p:txBody>
      </p:sp>
      <p:sp>
        <p:nvSpPr>
          <p:cNvPr id="3" name="Text Placeholder 2">
            <a:extLst>
              <a:ext uri="{FF2B5EF4-FFF2-40B4-BE49-F238E27FC236}">
                <a16:creationId xmlns:a16="http://schemas.microsoft.com/office/drawing/2014/main" id="{A9129D4C-89BD-4BCB-BE98-DAE1309FF21B}"/>
              </a:ext>
            </a:extLst>
          </p:cNvPr>
          <p:cNvSpPr>
            <a:spLocks noGrp="1"/>
          </p:cNvSpPr>
          <p:nvPr>
            <p:ph type="body" idx="1"/>
          </p:nvPr>
        </p:nvSpPr>
        <p:spPr/>
        <p:txBody>
          <a:bodyPr/>
          <a:lstStyle/>
          <a:p>
            <a:endParaRPr lang="de-DE"/>
          </a:p>
        </p:txBody>
      </p:sp>
      <p:sp>
        <p:nvSpPr>
          <p:cNvPr id="5" name="Arrow: Chevron 4">
            <a:extLst>
              <a:ext uri="{FF2B5EF4-FFF2-40B4-BE49-F238E27FC236}">
                <a16:creationId xmlns:a16="http://schemas.microsoft.com/office/drawing/2014/main" id="{6322924B-46EA-44C4-B128-F155E1BFFCEC}"/>
              </a:ext>
            </a:extLst>
          </p:cNvPr>
          <p:cNvSpPr/>
          <p:nvPr/>
        </p:nvSpPr>
        <p:spPr>
          <a:xfrm>
            <a:off x="4403293" y="5815894"/>
            <a:ext cx="5981569" cy="458537"/>
          </a:xfrm>
          <a:prstGeom prst="chevron">
            <a:avLst/>
          </a:prstGeom>
          <a:gradFill>
            <a:gsLst>
              <a:gs pos="0">
                <a:srgbClr val="FF0000"/>
              </a:gs>
              <a:gs pos="53000">
                <a:schemeClr val="bg1">
                  <a:lumMod val="75000"/>
                </a:schemeClr>
              </a:gs>
              <a:gs pos="100000">
                <a:schemeClr val="bg1">
                  <a:lumMod val="95000"/>
                </a:schemeClr>
              </a:gs>
            </a:gsLst>
            <a:lin ang="10800000" scaled="1"/>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solidFill>
                <a:schemeClr val="tx1"/>
              </a:solidFill>
              <a:latin typeface="Calibri" panose="020F0502020204030204" pitchFamily="34" charset="0"/>
              <a:cs typeface="Calibri" panose="020F0502020204030204" pitchFamily="34" charset="0"/>
            </a:endParaRPr>
          </a:p>
        </p:txBody>
      </p:sp>
      <p:sp>
        <p:nvSpPr>
          <p:cNvPr id="6" name="Arrow: Chevron 5">
            <a:extLst>
              <a:ext uri="{FF2B5EF4-FFF2-40B4-BE49-F238E27FC236}">
                <a16:creationId xmlns:a16="http://schemas.microsoft.com/office/drawing/2014/main" id="{E89ECEC8-9604-4073-B4C2-19BC3C9817FC}"/>
              </a:ext>
            </a:extLst>
          </p:cNvPr>
          <p:cNvSpPr/>
          <p:nvPr/>
        </p:nvSpPr>
        <p:spPr>
          <a:xfrm>
            <a:off x="4368735" y="4811940"/>
            <a:ext cx="5981569" cy="458537"/>
          </a:xfrm>
          <a:prstGeom prst="chevron">
            <a:avLst/>
          </a:prstGeom>
          <a:gradFill>
            <a:gsLst>
              <a:gs pos="0">
                <a:srgbClr val="FFC000"/>
              </a:gs>
              <a:gs pos="53000">
                <a:schemeClr val="bg1">
                  <a:lumMod val="75000"/>
                </a:schemeClr>
              </a:gs>
              <a:gs pos="100000">
                <a:schemeClr val="bg1">
                  <a:lumMod val="95000"/>
                </a:schemeClr>
              </a:gs>
            </a:gsLst>
            <a:lin ang="10800000" scaled="1"/>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solidFill>
                <a:schemeClr val="tx1"/>
              </a:solidFill>
              <a:latin typeface="Calibri" panose="020F0502020204030204" pitchFamily="34" charset="0"/>
              <a:cs typeface="Calibri" panose="020F0502020204030204" pitchFamily="34" charset="0"/>
            </a:endParaRPr>
          </a:p>
        </p:txBody>
      </p:sp>
      <p:sp>
        <p:nvSpPr>
          <p:cNvPr id="7" name="Arrow: Chevron 6">
            <a:extLst>
              <a:ext uri="{FF2B5EF4-FFF2-40B4-BE49-F238E27FC236}">
                <a16:creationId xmlns:a16="http://schemas.microsoft.com/office/drawing/2014/main" id="{FDDF546D-963A-4908-A6DE-7A5234FBF112}"/>
              </a:ext>
            </a:extLst>
          </p:cNvPr>
          <p:cNvSpPr/>
          <p:nvPr/>
        </p:nvSpPr>
        <p:spPr>
          <a:xfrm>
            <a:off x="4402111" y="3842749"/>
            <a:ext cx="5981569" cy="458537"/>
          </a:xfrm>
          <a:prstGeom prst="chevron">
            <a:avLst/>
          </a:prstGeom>
          <a:gradFill>
            <a:gsLst>
              <a:gs pos="0">
                <a:srgbClr val="92D050"/>
              </a:gs>
              <a:gs pos="53000">
                <a:schemeClr val="bg1">
                  <a:lumMod val="75000"/>
                </a:schemeClr>
              </a:gs>
              <a:gs pos="100000">
                <a:schemeClr val="bg1">
                  <a:lumMod val="95000"/>
                </a:schemeClr>
              </a:gs>
            </a:gsLst>
            <a:lin ang="10800000" scaled="1"/>
          </a:gra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dirty="0">
              <a:solidFill>
                <a:schemeClr val="tx1"/>
              </a:solidFill>
              <a:latin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F4F15B07-763F-45F5-86D6-367B28BE3A9A}"/>
              </a:ext>
            </a:extLst>
          </p:cNvPr>
          <p:cNvGraphicFramePr>
            <a:graphicFrameLocks noGrp="1"/>
          </p:cNvGraphicFramePr>
          <p:nvPr/>
        </p:nvGraphicFramePr>
        <p:xfrm>
          <a:off x="2648780" y="2048669"/>
          <a:ext cx="9674811" cy="1589798"/>
        </p:xfrm>
        <a:graphic>
          <a:graphicData uri="http://schemas.openxmlformats.org/drawingml/2006/table">
            <a:tbl>
              <a:tblPr/>
              <a:tblGrid>
                <a:gridCol w="1744930">
                  <a:extLst>
                    <a:ext uri="{9D8B030D-6E8A-4147-A177-3AD203B41FA5}">
                      <a16:colId xmlns:a16="http://schemas.microsoft.com/office/drawing/2014/main" val="3996588707"/>
                    </a:ext>
                  </a:extLst>
                </a:gridCol>
                <a:gridCol w="1864810">
                  <a:extLst>
                    <a:ext uri="{9D8B030D-6E8A-4147-A177-3AD203B41FA5}">
                      <a16:colId xmlns:a16="http://schemas.microsoft.com/office/drawing/2014/main" val="4265313893"/>
                    </a:ext>
                  </a:extLst>
                </a:gridCol>
                <a:gridCol w="2011331">
                  <a:extLst>
                    <a:ext uri="{9D8B030D-6E8A-4147-A177-3AD203B41FA5}">
                      <a16:colId xmlns:a16="http://schemas.microsoft.com/office/drawing/2014/main" val="1229553327"/>
                    </a:ext>
                  </a:extLst>
                </a:gridCol>
                <a:gridCol w="2117890">
                  <a:extLst>
                    <a:ext uri="{9D8B030D-6E8A-4147-A177-3AD203B41FA5}">
                      <a16:colId xmlns:a16="http://schemas.microsoft.com/office/drawing/2014/main" val="2417838999"/>
                    </a:ext>
                  </a:extLst>
                </a:gridCol>
                <a:gridCol w="1935850">
                  <a:extLst>
                    <a:ext uri="{9D8B030D-6E8A-4147-A177-3AD203B41FA5}">
                      <a16:colId xmlns:a16="http://schemas.microsoft.com/office/drawing/2014/main" val="1005791683"/>
                    </a:ext>
                  </a:extLst>
                </a:gridCol>
              </a:tblGrid>
              <a:tr h="631303">
                <a:tc>
                  <a:txBody>
                    <a:bodyPr/>
                    <a:lstStyle/>
                    <a:p>
                      <a:pPr algn="ctr" fontAlgn="ctr"/>
                      <a:r>
                        <a:rPr lang="en-GB" sz="1600" b="1" u="none" strike="noStrike">
                          <a:solidFill>
                            <a:schemeClr val="bg1"/>
                          </a:solidFill>
                          <a:effectLst/>
                          <a:latin typeface="Calibri" panose="020F0502020204030204" pitchFamily="34" charset="0"/>
                          <a:cs typeface="Calibri" panose="020F0502020204030204" pitchFamily="34" charset="0"/>
                        </a:rPr>
                        <a:t> </a:t>
                      </a:r>
                      <a:endParaRPr lang="en-GB" sz="1600" b="1"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ctr"/>
                      <a:r>
                        <a:rPr lang="en-GB" sz="1600" b="1" u="none" strike="noStrike">
                          <a:solidFill>
                            <a:schemeClr val="accent6"/>
                          </a:solidFill>
                          <a:effectLst/>
                          <a:latin typeface="Calibri" panose="020F0502020204030204" pitchFamily="34" charset="0"/>
                          <a:cs typeface="Calibri" panose="020F0502020204030204" pitchFamily="34" charset="0"/>
                        </a:rPr>
                        <a:t>Minimal sedation (anxiolysis)</a:t>
                      </a:r>
                      <a:endParaRPr lang="en-GB" sz="1600" b="1"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GB" sz="1600" b="1" u="none" strike="noStrike">
                          <a:solidFill>
                            <a:schemeClr val="accent6"/>
                          </a:solidFill>
                          <a:effectLst/>
                          <a:latin typeface="Calibri" panose="020F0502020204030204" pitchFamily="34" charset="0"/>
                          <a:cs typeface="Calibri" panose="020F0502020204030204" pitchFamily="34" charset="0"/>
                        </a:rPr>
                        <a:t>Moderate sedation (conscious sedation)</a:t>
                      </a:r>
                      <a:endParaRPr lang="en-GB" sz="1600" b="1"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ctr"/>
                      <a:r>
                        <a:rPr lang="en-GB" sz="1600" b="1" u="none" strike="noStrike">
                          <a:solidFill>
                            <a:schemeClr val="bg1"/>
                          </a:solidFill>
                          <a:effectLst/>
                          <a:latin typeface="Calibri" panose="020F0502020204030204" pitchFamily="34" charset="0"/>
                          <a:cs typeface="Calibri" panose="020F0502020204030204" pitchFamily="34" charset="0"/>
                        </a:rPr>
                        <a:t>Deep sedation</a:t>
                      </a:r>
                      <a:endParaRPr lang="en-GB" sz="1600" b="1"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GB" sz="1600" b="1" u="none" strike="noStrike">
                          <a:solidFill>
                            <a:schemeClr val="bg1"/>
                          </a:solidFill>
                          <a:effectLst/>
                          <a:latin typeface="Calibri" panose="020F0502020204030204" pitchFamily="34" charset="0"/>
                          <a:cs typeface="Calibri" panose="020F0502020204030204" pitchFamily="34" charset="0"/>
                        </a:rPr>
                        <a:t>General </a:t>
                      </a:r>
                      <a:r>
                        <a:rPr lang="en-GB" sz="1600" b="1" u="none" strike="noStrike" err="1">
                          <a:solidFill>
                            <a:schemeClr val="bg1"/>
                          </a:solidFill>
                          <a:effectLst/>
                          <a:latin typeface="Calibri" panose="020F0502020204030204" pitchFamily="34" charset="0"/>
                          <a:cs typeface="Calibri" panose="020F0502020204030204" pitchFamily="34" charset="0"/>
                        </a:rPr>
                        <a:t>anesthesia</a:t>
                      </a:r>
                      <a:endParaRPr lang="en-GB" sz="1600" b="1"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1965927502"/>
                  </a:ext>
                </a:extLst>
              </a:tr>
              <a:tr h="463544">
                <a:tc>
                  <a:txBody>
                    <a:bodyPr/>
                    <a:lstStyle/>
                    <a:p>
                      <a:pPr algn="ctr" fontAlgn="t"/>
                      <a:r>
                        <a:rPr lang="en-GB" sz="1600" b="1" u="none" strike="noStrike">
                          <a:solidFill>
                            <a:schemeClr val="bg1"/>
                          </a:solidFill>
                          <a:effectLst/>
                          <a:latin typeface="Calibri" panose="020F0502020204030204" pitchFamily="34" charset="0"/>
                          <a:cs typeface="Calibri" panose="020F0502020204030204" pitchFamily="34" charset="0"/>
                        </a:rPr>
                        <a:t>Airway</a:t>
                      </a:r>
                      <a:endParaRPr lang="en-GB" sz="1600" b="1"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r>
                        <a:rPr lang="en-GB" sz="1400" u="none" strike="noStrike">
                          <a:solidFill>
                            <a:schemeClr val="accent6"/>
                          </a:solidFill>
                          <a:effectLst/>
                          <a:latin typeface="Calibri" panose="020F0502020204030204" pitchFamily="34" charset="0"/>
                          <a:cs typeface="Calibri" panose="020F0502020204030204" pitchFamily="34" charset="0"/>
                        </a:rPr>
                        <a:t>Normal</a:t>
                      </a:r>
                      <a:endParaRPr lang="en-GB" sz="1400" b="0"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400" u="none" strike="noStrike">
                          <a:solidFill>
                            <a:schemeClr val="accent6"/>
                          </a:solidFill>
                          <a:effectLst/>
                          <a:latin typeface="Calibri" panose="020F0502020204030204" pitchFamily="34" charset="0"/>
                          <a:cs typeface="Calibri" panose="020F0502020204030204" pitchFamily="34" charset="0"/>
                        </a:rPr>
                        <a:t>No intervention needed</a:t>
                      </a:r>
                      <a:endParaRPr lang="en-GB" sz="1400" b="0"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r>
                        <a:rPr lang="en-GB" sz="1400" u="none" strike="noStrike">
                          <a:solidFill>
                            <a:schemeClr val="bg1"/>
                          </a:solidFill>
                          <a:effectLst/>
                          <a:latin typeface="Calibri" panose="020F0502020204030204" pitchFamily="34" charset="0"/>
                          <a:cs typeface="Calibri" panose="020F0502020204030204" pitchFamily="34" charset="0"/>
                        </a:rPr>
                        <a:t>Intervention may be needed</a:t>
                      </a:r>
                      <a:endParaRPr lang="en-GB" sz="1400" b="0"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400" u="none" strike="noStrike">
                          <a:solidFill>
                            <a:schemeClr val="bg1"/>
                          </a:solidFill>
                          <a:effectLst/>
                          <a:latin typeface="Calibri" panose="020F0502020204030204" pitchFamily="34" charset="0"/>
                          <a:cs typeface="Calibri" panose="020F0502020204030204" pitchFamily="34" charset="0"/>
                        </a:rPr>
                        <a:t>Airway support needed</a:t>
                      </a:r>
                      <a:endParaRPr lang="en-GB" sz="1400" b="0"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1080235660"/>
                  </a:ext>
                </a:extLst>
              </a:tr>
              <a:tr h="494951">
                <a:tc>
                  <a:txBody>
                    <a:bodyPr/>
                    <a:lstStyle/>
                    <a:p>
                      <a:pPr algn="ctr" fontAlgn="t"/>
                      <a:r>
                        <a:rPr lang="en-GB" sz="1600" b="1" u="none" strike="noStrike">
                          <a:solidFill>
                            <a:schemeClr val="bg1"/>
                          </a:solidFill>
                          <a:effectLst/>
                          <a:latin typeface="Calibri" panose="020F0502020204030204" pitchFamily="34" charset="0"/>
                          <a:cs typeface="Calibri" panose="020F0502020204030204" pitchFamily="34" charset="0"/>
                        </a:rPr>
                        <a:t>Spontaneous ventilation</a:t>
                      </a:r>
                      <a:endParaRPr lang="en-GB" sz="1600" b="1"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r>
                        <a:rPr lang="en-GB" sz="1400" u="none" strike="noStrike">
                          <a:solidFill>
                            <a:schemeClr val="accent6"/>
                          </a:solidFill>
                          <a:effectLst/>
                          <a:latin typeface="Calibri" panose="020F0502020204030204" pitchFamily="34" charset="0"/>
                          <a:cs typeface="Calibri" panose="020F0502020204030204" pitchFamily="34" charset="0"/>
                        </a:rPr>
                        <a:t>Normal</a:t>
                      </a:r>
                      <a:endParaRPr lang="en-GB" sz="1400" b="0"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en-GB" sz="1400" u="none" strike="noStrike">
                          <a:solidFill>
                            <a:schemeClr val="accent6"/>
                          </a:solidFill>
                          <a:effectLst/>
                          <a:latin typeface="Calibri" panose="020F0502020204030204" pitchFamily="34" charset="0"/>
                          <a:cs typeface="Calibri" panose="020F0502020204030204" pitchFamily="34" charset="0"/>
                        </a:rPr>
                        <a:t>Adequate</a:t>
                      </a:r>
                      <a:endParaRPr lang="en-GB" sz="1400" b="0" i="0" u="none" strike="noStrike">
                        <a:solidFill>
                          <a:schemeClr val="accent6"/>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t"/>
                      <a:r>
                        <a:rPr lang="en-GB" sz="1400" u="none" strike="noStrike">
                          <a:solidFill>
                            <a:schemeClr val="bg1"/>
                          </a:solidFill>
                          <a:effectLst/>
                          <a:latin typeface="Calibri" panose="020F0502020204030204" pitchFamily="34" charset="0"/>
                          <a:cs typeface="Calibri" panose="020F0502020204030204" pitchFamily="34" charset="0"/>
                        </a:rPr>
                        <a:t>Usually inadequate</a:t>
                      </a:r>
                      <a:endParaRPr lang="en-GB" sz="1400" b="0"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t"/>
                      <a:r>
                        <a:rPr lang="en-GB" sz="1400" u="none" strike="noStrike">
                          <a:solidFill>
                            <a:schemeClr val="bg1"/>
                          </a:solidFill>
                          <a:effectLst/>
                          <a:latin typeface="Calibri" panose="020F0502020204030204" pitchFamily="34" charset="0"/>
                          <a:cs typeface="Calibri" panose="020F0502020204030204" pitchFamily="34" charset="0"/>
                        </a:rPr>
                        <a:t>Ventilatory support usually needed</a:t>
                      </a:r>
                      <a:endParaRPr lang="en-GB" sz="1400" b="0" i="0" u="none" strike="noStrike">
                        <a:solidFill>
                          <a:schemeClr val="bg1"/>
                        </a:solidFill>
                        <a:effectLst/>
                        <a:latin typeface="Calibri" panose="020F0502020204030204" pitchFamily="34" charset="0"/>
                        <a:cs typeface="Calibri" panose="020F0502020204030204" pitchFamily="34" charset="0"/>
                      </a:endParaRPr>
                    </a:p>
                  </a:txBody>
                  <a:tcPr marL="7271" marR="7271" marT="727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extLst>
                  <a:ext uri="{0D108BD9-81ED-4DB2-BD59-A6C34878D82A}">
                    <a16:rowId xmlns:a16="http://schemas.microsoft.com/office/drawing/2014/main" val="3365899192"/>
                  </a:ext>
                </a:extLst>
              </a:tr>
            </a:tbl>
          </a:graphicData>
        </a:graphic>
      </p:graphicFrame>
      <p:pic>
        <p:nvPicPr>
          <p:cNvPr id="9" name="Picture 8">
            <a:extLst>
              <a:ext uri="{FF2B5EF4-FFF2-40B4-BE49-F238E27FC236}">
                <a16:creationId xmlns:a16="http://schemas.microsoft.com/office/drawing/2014/main" id="{E382EF01-FA0D-49C6-BEA4-3ECF945BB322}"/>
              </a:ext>
            </a:extLst>
          </p:cNvPr>
          <p:cNvPicPr>
            <a:picLocks noChangeAspect="1"/>
          </p:cNvPicPr>
          <p:nvPr/>
        </p:nvPicPr>
        <p:blipFill>
          <a:blip r:embed="rId2"/>
          <a:stretch>
            <a:fillRect/>
          </a:stretch>
        </p:blipFill>
        <p:spPr>
          <a:xfrm>
            <a:off x="6791896" y="5733848"/>
            <a:ext cx="1074942" cy="782254"/>
          </a:xfrm>
          <a:prstGeom prst="rect">
            <a:avLst/>
          </a:prstGeom>
        </p:spPr>
      </p:pic>
      <p:pic>
        <p:nvPicPr>
          <p:cNvPr id="10" name="Picture 9" descr="A close up of a device&#10;&#10;Description generated with high confidence">
            <a:extLst>
              <a:ext uri="{FF2B5EF4-FFF2-40B4-BE49-F238E27FC236}">
                <a16:creationId xmlns:a16="http://schemas.microsoft.com/office/drawing/2014/main" id="{BA8E3F1A-19CF-4677-8E31-720E48637BDC}"/>
              </a:ext>
            </a:extLst>
          </p:cNvPr>
          <p:cNvPicPr>
            <a:picLocks noChangeAspect="1"/>
          </p:cNvPicPr>
          <p:nvPr/>
        </p:nvPicPr>
        <p:blipFill rotWithShape="1">
          <a:blip r:embed="rId3">
            <a:clrChange>
              <a:clrFrom>
                <a:srgbClr val="FFFFFF"/>
              </a:clrFrom>
              <a:clrTo>
                <a:srgbClr val="FFFFFF">
                  <a:alpha val="0"/>
                </a:srgbClr>
              </a:clrTo>
            </a:clrChange>
          </a:blip>
          <a:srcRect l="27156" r="24509" b="14097"/>
          <a:stretch/>
        </p:blipFill>
        <p:spPr>
          <a:xfrm>
            <a:off x="7791837" y="3575634"/>
            <a:ext cx="850655" cy="1065832"/>
          </a:xfrm>
          <a:prstGeom prst="rect">
            <a:avLst/>
          </a:prstGeom>
        </p:spPr>
      </p:pic>
      <p:pic>
        <p:nvPicPr>
          <p:cNvPr id="11" name="Picture 10">
            <a:extLst>
              <a:ext uri="{FF2B5EF4-FFF2-40B4-BE49-F238E27FC236}">
                <a16:creationId xmlns:a16="http://schemas.microsoft.com/office/drawing/2014/main" id="{C1BDD690-6BA5-4FED-A8E6-1379314719FD}"/>
              </a:ext>
            </a:extLst>
          </p:cNvPr>
          <p:cNvPicPr>
            <a:picLocks noChangeAspect="1"/>
          </p:cNvPicPr>
          <p:nvPr/>
        </p:nvPicPr>
        <p:blipFill>
          <a:blip r:embed="rId4"/>
          <a:stretch>
            <a:fillRect/>
          </a:stretch>
        </p:blipFill>
        <p:spPr>
          <a:xfrm>
            <a:off x="9487559" y="5660715"/>
            <a:ext cx="731263" cy="884116"/>
          </a:xfrm>
          <a:prstGeom prst="rect">
            <a:avLst/>
          </a:prstGeom>
        </p:spPr>
      </p:pic>
      <p:sp>
        <p:nvSpPr>
          <p:cNvPr id="14" name="Left Brace 13">
            <a:extLst>
              <a:ext uri="{FF2B5EF4-FFF2-40B4-BE49-F238E27FC236}">
                <a16:creationId xmlns:a16="http://schemas.microsoft.com/office/drawing/2014/main" id="{33D7DE6A-4BBB-4C71-8D4E-291761849989}"/>
              </a:ext>
            </a:extLst>
          </p:cNvPr>
          <p:cNvSpPr/>
          <p:nvPr/>
        </p:nvSpPr>
        <p:spPr>
          <a:xfrm rot="5400000">
            <a:off x="8113829" y="-210977"/>
            <a:ext cx="457266" cy="4082432"/>
          </a:xfrm>
          <a:prstGeom prst="leftBrace">
            <a:avLst>
              <a:gd name="adj1" fmla="val 32200"/>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GB" sz="1800"/>
          </a:p>
        </p:txBody>
      </p:sp>
      <p:sp>
        <p:nvSpPr>
          <p:cNvPr id="15" name="Left Brace 14">
            <a:extLst>
              <a:ext uri="{FF2B5EF4-FFF2-40B4-BE49-F238E27FC236}">
                <a16:creationId xmlns:a16="http://schemas.microsoft.com/office/drawing/2014/main" id="{E66DF846-857F-4F5B-821B-6A6D6CC9AC33}"/>
              </a:ext>
            </a:extLst>
          </p:cNvPr>
          <p:cNvSpPr/>
          <p:nvPr/>
        </p:nvSpPr>
        <p:spPr>
          <a:xfrm rot="5400000">
            <a:off x="10053740" y="-210977"/>
            <a:ext cx="457266" cy="4082432"/>
          </a:xfrm>
          <a:prstGeom prst="leftBrace">
            <a:avLst>
              <a:gd name="adj1" fmla="val 32200"/>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GB" sz="1800"/>
          </a:p>
        </p:txBody>
      </p:sp>
      <p:sp>
        <p:nvSpPr>
          <p:cNvPr id="16" name="TextBox 15">
            <a:extLst>
              <a:ext uri="{FF2B5EF4-FFF2-40B4-BE49-F238E27FC236}">
                <a16:creationId xmlns:a16="http://schemas.microsoft.com/office/drawing/2014/main" id="{75DF37ED-9008-4747-80E1-328FBDFDCB06}"/>
              </a:ext>
            </a:extLst>
          </p:cNvPr>
          <p:cNvSpPr txBox="1"/>
          <p:nvPr/>
        </p:nvSpPr>
        <p:spPr>
          <a:xfrm>
            <a:off x="7134254" y="1252294"/>
            <a:ext cx="2470484" cy="369332"/>
          </a:xfrm>
          <a:prstGeom prst="rect">
            <a:avLst/>
          </a:prstGeom>
          <a:noFill/>
        </p:spPr>
        <p:txBody>
          <a:bodyPr wrap="square" rtlCol="0">
            <a:spAutoFit/>
          </a:bodyPr>
          <a:lstStyle/>
          <a:p>
            <a:pPr algn="ctr"/>
            <a:r>
              <a:rPr lang="en-GB" sz="1800">
                <a:solidFill>
                  <a:schemeClr val="accent3"/>
                </a:solidFill>
              </a:rPr>
              <a:t>Endoscopy / GI</a:t>
            </a:r>
          </a:p>
        </p:txBody>
      </p:sp>
      <p:sp>
        <p:nvSpPr>
          <p:cNvPr id="17" name="TextBox 16">
            <a:extLst>
              <a:ext uri="{FF2B5EF4-FFF2-40B4-BE49-F238E27FC236}">
                <a16:creationId xmlns:a16="http://schemas.microsoft.com/office/drawing/2014/main" id="{3ADAE297-A7F4-4ED2-A480-C198BC843203}"/>
              </a:ext>
            </a:extLst>
          </p:cNvPr>
          <p:cNvSpPr txBox="1"/>
          <p:nvPr/>
        </p:nvSpPr>
        <p:spPr>
          <a:xfrm>
            <a:off x="9047131" y="1245649"/>
            <a:ext cx="2470484" cy="369332"/>
          </a:xfrm>
          <a:prstGeom prst="rect">
            <a:avLst/>
          </a:prstGeom>
          <a:noFill/>
        </p:spPr>
        <p:txBody>
          <a:bodyPr wrap="square" rtlCol="0">
            <a:spAutoFit/>
          </a:bodyPr>
          <a:lstStyle/>
          <a:p>
            <a:pPr algn="ctr"/>
            <a:r>
              <a:rPr lang="en-GB" sz="1800">
                <a:solidFill>
                  <a:schemeClr val="accent5"/>
                </a:solidFill>
              </a:rPr>
              <a:t>Operating Room</a:t>
            </a:r>
          </a:p>
        </p:txBody>
      </p:sp>
      <p:sp>
        <p:nvSpPr>
          <p:cNvPr id="18" name="Left Brace 17">
            <a:extLst>
              <a:ext uri="{FF2B5EF4-FFF2-40B4-BE49-F238E27FC236}">
                <a16:creationId xmlns:a16="http://schemas.microsoft.com/office/drawing/2014/main" id="{47A62ACB-9C56-4EDC-9712-F4B56AF154C8}"/>
              </a:ext>
            </a:extLst>
          </p:cNvPr>
          <p:cNvSpPr/>
          <p:nvPr/>
        </p:nvSpPr>
        <p:spPr>
          <a:xfrm rot="5400000">
            <a:off x="5123046" y="843361"/>
            <a:ext cx="457264" cy="1899137"/>
          </a:xfrm>
          <a:prstGeom prst="leftBrace">
            <a:avLst>
              <a:gd name="adj1" fmla="val 3220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800"/>
          </a:p>
        </p:txBody>
      </p:sp>
      <p:sp>
        <p:nvSpPr>
          <p:cNvPr id="19" name="TextBox 18">
            <a:extLst>
              <a:ext uri="{FF2B5EF4-FFF2-40B4-BE49-F238E27FC236}">
                <a16:creationId xmlns:a16="http://schemas.microsoft.com/office/drawing/2014/main" id="{749517D4-7661-4DCB-B7BF-5F8B3AEB63DD}"/>
              </a:ext>
            </a:extLst>
          </p:cNvPr>
          <p:cNvSpPr txBox="1"/>
          <p:nvPr/>
        </p:nvSpPr>
        <p:spPr>
          <a:xfrm>
            <a:off x="4116436" y="1308258"/>
            <a:ext cx="2470484" cy="369332"/>
          </a:xfrm>
          <a:prstGeom prst="rect">
            <a:avLst/>
          </a:prstGeom>
          <a:noFill/>
        </p:spPr>
        <p:txBody>
          <a:bodyPr wrap="square" rtlCol="0">
            <a:spAutoFit/>
          </a:bodyPr>
          <a:lstStyle/>
          <a:p>
            <a:pPr algn="ctr"/>
            <a:r>
              <a:rPr lang="en-GB" sz="1800">
                <a:solidFill>
                  <a:schemeClr val="accent3"/>
                </a:solidFill>
              </a:rPr>
              <a:t>Cross Dept. / ED</a:t>
            </a:r>
          </a:p>
        </p:txBody>
      </p:sp>
      <p:sp>
        <p:nvSpPr>
          <p:cNvPr id="20" name="TextBox 19">
            <a:extLst>
              <a:ext uri="{FF2B5EF4-FFF2-40B4-BE49-F238E27FC236}">
                <a16:creationId xmlns:a16="http://schemas.microsoft.com/office/drawing/2014/main" id="{68A70719-51C2-4DDD-BFF6-ECFF9F013F75}"/>
              </a:ext>
            </a:extLst>
          </p:cNvPr>
          <p:cNvSpPr txBox="1"/>
          <p:nvPr/>
        </p:nvSpPr>
        <p:spPr>
          <a:xfrm>
            <a:off x="2685348" y="3795503"/>
            <a:ext cx="1467658" cy="584775"/>
          </a:xfrm>
          <a:prstGeom prst="rect">
            <a:avLst/>
          </a:prstGeom>
          <a:noFill/>
        </p:spPr>
        <p:txBody>
          <a:bodyPr wrap="square" rtlCol="0">
            <a:spAutoFit/>
          </a:bodyPr>
          <a:lstStyle/>
          <a:p>
            <a:r>
              <a:rPr lang="en-GB" sz="1600">
                <a:solidFill>
                  <a:schemeClr val="accent6"/>
                </a:solidFill>
                <a:latin typeface="Calibri" panose="020F0502020204030204" pitchFamily="34" charset="0"/>
                <a:cs typeface="Calibri" panose="020F0502020204030204" pitchFamily="34" charset="0"/>
              </a:rPr>
              <a:t>Low Risk Patients</a:t>
            </a:r>
          </a:p>
        </p:txBody>
      </p:sp>
      <p:sp>
        <p:nvSpPr>
          <p:cNvPr id="22" name="TextBox 21">
            <a:extLst>
              <a:ext uri="{FF2B5EF4-FFF2-40B4-BE49-F238E27FC236}">
                <a16:creationId xmlns:a16="http://schemas.microsoft.com/office/drawing/2014/main" id="{EE78C9E5-3526-4365-B608-EC1FF18224A0}"/>
              </a:ext>
            </a:extLst>
          </p:cNvPr>
          <p:cNvSpPr txBox="1"/>
          <p:nvPr/>
        </p:nvSpPr>
        <p:spPr>
          <a:xfrm>
            <a:off x="2685348" y="4771401"/>
            <a:ext cx="1753330" cy="584775"/>
          </a:xfrm>
          <a:prstGeom prst="rect">
            <a:avLst/>
          </a:prstGeom>
          <a:noFill/>
        </p:spPr>
        <p:txBody>
          <a:bodyPr wrap="square" rtlCol="0">
            <a:spAutoFit/>
          </a:bodyPr>
          <a:lstStyle/>
          <a:p>
            <a:r>
              <a:rPr lang="en-GB" sz="1600">
                <a:solidFill>
                  <a:schemeClr val="accent6"/>
                </a:solidFill>
                <a:latin typeface="Calibri" panose="020F0502020204030204" pitchFamily="34" charset="0"/>
                <a:cs typeface="Calibri" panose="020F0502020204030204" pitchFamily="34" charset="0"/>
              </a:rPr>
              <a:t>Medium Risk Patients</a:t>
            </a:r>
          </a:p>
        </p:txBody>
      </p:sp>
      <p:sp>
        <p:nvSpPr>
          <p:cNvPr id="25" name="TextBox 24">
            <a:extLst>
              <a:ext uri="{FF2B5EF4-FFF2-40B4-BE49-F238E27FC236}">
                <a16:creationId xmlns:a16="http://schemas.microsoft.com/office/drawing/2014/main" id="{8D671FFC-F91B-43E6-A0DD-A4B43E16BA5C}"/>
              </a:ext>
            </a:extLst>
          </p:cNvPr>
          <p:cNvSpPr txBox="1"/>
          <p:nvPr/>
        </p:nvSpPr>
        <p:spPr>
          <a:xfrm>
            <a:off x="2685348" y="5791412"/>
            <a:ext cx="1489192" cy="584775"/>
          </a:xfrm>
          <a:prstGeom prst="rect">
            <a:avLst/>
          </a:prstGeom>
          <a:noFill/>
        </p:spPr>
        <p:txBody>
          <a:bodyPr wrap="square" rtlCol="0">
            <a:spAutoFit/>
          </a:bodyPr>
          <a:lstStyle/>
          <a:p>
            <a:r>
              <a:rPr lang="en-GB" sz="1600">
                <a:solidFill>
                  <a:schemeClr val="accent6"/>
                </a:solidFill>
                <a:latin typeface="Calibri" panose="020F0502020204030204" pitchFamily="34" charset="0"/>
                <a:cs typeface="Calibri" panose="020F0502020204030204" pitchFamily="34" charset="0"/>
              </a:rPr>
              <a:t>High Risk Patients</a:t>
            </a:r>
          </a:p>
        </p:txBody>
      </p:sp>
      <p:pic>
        <p:nvPicPr>
          <p:cNvPr id="30" name="Picture 29" descr="A close up of a device&#10;&#10;Description generated with high confidence">
            <a:extLst>
              <a:ext uri="{FF2B5EF4-FFF2-40B4-BE49-F238E27FC236}">
                <a16:creationId xmlns:a16="http://schemas.microsoft.com/office/drawing/2014/main" id="{659DDCD5-76EC-4183-80CB-C0B8FA26C779}"/>
              </a:ext>
            </a:extLst>
          </p:cNvPr>
          <p:cNvPicPr>
            <a:picLocks noChangeAspect="1"/>
          </p:cNvPicPr>
          <p:nvPr/>
        </p:nvPicPr>
        <p:blipFill rotWithShape="1">
          <a:blip r:embed="rId3">
            <a:clrChange>
              <a:clrFrom>
                <a:srgbClr val="FFFFFF"/>
              </a:clrFrom>
              <a:clrTo>
                <a:srgbClr val="FFFFFF">
                  <a:alpha val="0"/>
                </a:srgbClr>
              </a:clrTo>
            </a:clrChange>
          </a:blip>
          <a:srcRect l="27156" r="24509" b="14097"/>
          <a:stretch/>
        </p:blipFill>
        <p:spPr>
          <a:xfrm>
            <a:off x="4633670" y="4416135"/>
            <a:ext cx="850655" cy="1065832"/>
          </a:xfrm>
          <a:prstGeom prst="rect">
            <a:avLst/>
          </a:prstGeom>
        </p:spPr>
      </p:pic>
      <p:pic>
        <p:nvPicPr>
          <p:cNvPr id="32" name="Picture 31" descr="A close up of a device&#10;&#10;Description generated with high confidence">
            <a:extLst>
              <a:ext uri="{FF2B5EF4-FFF2-40B4-BE49-F238E27FC236}">
                <a16:creationId xmlns:a16="http://schemas.microsoft.com/office/drawing/2014/main" id="{2FA69D19-6EBA-4673-AD74-59A877E6A1E4}"/>
              </a:ext>
            </a:extLst>
          </p:cNvPr>
          <p:cNvPicPr>
            <a:picLocks noChangeAspect="1"/>
          </p:cNvPicPr>
          <p:nvPr/>
        </p:nvPicPr>
        <p:blipFill rotWithShape="1">
          <a:blip r:embed="rId3">
            <a:clrChange>
              <a:clrFrom>
                <a:srgbClr val="FFFFFF"/>
              </a:clrFrom>
              <a:clrTo>
                <a:srgbClr val="FFFFFF">
                  <a:alpha val="0"/>
                </a:srgbClr>
              </a:clrTo>
            </a:clrChange>
          </a:blip>
          <a:srcRect l="27156" r="24509" b="14097"/>
          <a:stretch/>
        </p:blipFill>
        <p:spPr>
          <a:xfrm>
            <a:off x="4644365" y="5570216"/>
            <a:ext cx="850655" cy="1065832"/>
          </a:xfrm>
          <a:prstGeom prst="rect">
            <a:avLst/>
          </a:prstGeom>
        </p:spPr>
      </p:pic>
      <p:sp>
        <p:nvSpPr>
          <p:cNvPr id="34" name="AutoShape 2">
            <a:extLst>
              <a:ext uri="{FF2B5EF4-FFF2-40B4-BE49-F238E27FC236}">
                <a16:creationId xmlns:a16="http://schemas.microsoft.com/office/drawing/2014/main" id="{C9A407BC-FB32-4748-8D9C-24971E988C6F}"/>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p>
        </p:txBody>
      </p:sp>
      <p:sp>
        <p:nvSpPr>
          <p:cNvPr id="35" name="Rectangle: Rounded Corners 34">
            <a:extLst>
              <a:ext uri="{FF2B5EF4-FFF2-40B4-BE49-F238E27FC236}">
                <a16:creationId xmlns:a16="http://schemas.microsoft.com/office/drawing/2014/main" id="{CB54D833-448A-4E86-9F3A-4028BCB512C0}"/>
              </a:ext>
            </a:extLst>
          </p:cNvPr>
          <p:cNvSpPr/>
          <p:nvPr/>
        </p:nvSpPr>
        <p:spPr>
          <a:xfrm>
            <a:off x="10538059" y="3842750"/>
            <a:ext cx="1738631" cy="243168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40">
                <a:solidFill>
                  <a:schemeClr val="accent6"/>
                </a:solidFill>
              </a:rPr>
              <a:t>Pull through legacy portfolio of OR consumables</a:t>
            </a:r>
          </a:p>
        </p:txBody>
      </p:sp>
      <p:pic>
        <p:nvPicPr>
          <p:cNvPr id="36" name="Google Shape;140;p20">
            <a:extLst>
              <a:ext uri="{FF2B5EF4-FFF2-40B4-BE49-F238E27FC236}">
                <a16:creationId xmlns:a16="http://schemas.microsoft.com/office/drawing/2014/main" id="{455E93D0-D304-4C8D-951B-BD53EE1F2DA6}"/>
              </a:ext>
            </a:extLst>
          </p:cNvPr>
          <p:cNvPicPr preferRelativeResize="0"/>
          <p:nvPr/>
        </p:nvPicPr>
        <p:blipFill rotWithShape="1">
          <a:blip r:embed="rId5">
            <a:alphaModFix/>
          </a:blip>
          <a:srcRect l="31831" t="9142" r="13314" b="4324"/>
          <a:stretch/>
        </p:blipFill>
        <p:spPr>
          <a:xfrm>
            <a:off x="10654734" y="5481965"/>
            <a:ext cx="1486176" cy="585150"/>
          </a:xfrm>
          <a:prstGeom prst="rect">
            <a:avLst/>
          </a:prstGeom>
          <a:noFill/>
          <a:ln>
            <a:noFill/>
          </a:ln>
        </p:spPr>
      </p:pic>
      <p:pic>
        <p:nvPicPr>
          <p:cNvPr id="37" name="Picture 36">
            <a:extLst>
              <a:ext uri="{FF2B5EF4-FFF2-40B4-BE49-F238E27FC236}">
                <a16:creationId xmlns:a16="http://schemas.microsoft.com/office/drawing/2014/main" id="{94FF7881-AC83-47BD-AA53-5C3AEE731176}"/>
              </a:ext>
            </a:extLst>
          </p:cNvPr>
          <p:cNvPicPr>
            <a:picLocks noChangeAspect="1"/>
          </p:cNvPicPr>
          <p:nvPr/>
        </p:nvPicPr>
        <p:blipFill>
          <a:blip r:embed="rId6"/>
          <a:stretch>
            <a:fillRect/>
          </a:stretch>
        </p:blipFill>
        <p:spPr>
          <a:xfrm>
            <a:off x="10815101" y="4962161"/>
            <a:ext cx="565038" cy="458550"/>
          </a:xfrm>
          <a:prstGeom prst="rect">
            <a:avLst/>
          </a:prstGeom>
        </p:spPr>
      </p:pic>
      <p:pic>
        <p:nvPicPr>
          <p:cNvPr id="38" name="Google Shape;140;p20">
            <a:extLst>
              <a:ext uri="{FF2B5EF4-FFF2-40B4-BE49-F238E27FC236}">
                <a16:creationId xmlns:a16="http://schemas.microsoft.com/office/drawing/2014/main" id="{28B5AB57-E3ED-420E-9849-D1D7C239A794}"/>
              </a:ext>
            </a:extLst>
          </p:cNvPr>
          <p:cNvPicPr preferRelativeResize="0"/>
          <p:nvPr/>
        </p:nvPicPr>
        <p:blipFill rotWithShape="1">
          <a:blip r:embed="rId5">
            <a:alphaModFix/>
          </a:blip>
          <a:srcRect l="12415" t="6253" r="70110" b="4325"/>
          <a:stretch/>
        </p:blipFill>
        <p:spPr>
          <a:xfrm>
            <a:off x="11331171" y="4889093"/>
            <a:ext cx="473444" cy="604687"/>
          </a:xfrm>
          <a:prstGeom prst="rect">
            <a:avLst/>
          </a:prstGeom>
          <a:noFill/>
          <a:ln>
            <a:noFill/>
          </a:ln>
        </p:spPr>
      </p:pic>
      <p:pic>
        <p:nvPicPr>
          <p:cNvPr id="40" name="Picture 39">
            <a:extLst>
              <a:ext uri="{FF2B5EF4-FFF2-40B4-BE49-F238E27FC236}">
                <a16:creationId xmlns:a16="http://schemas.microsoft.com/office/drawing/2014/main" id="{8C8172FF-7DD6-42C6-882F-A00F8C4105AF}"/>
              </a:ext>
            </a:extLst>
          </p:cNvPr>
          <p:cNvPicPr>
            <a:picLocks noChangeAspect="1"/>
          </p:cNvPicPr>
          <p:nvPr/>
        </p:nvPicPr>
        <p:blipFill>
          <a:blip r:embed="rId7"/>
          <a:stretch>
            <a:fillRect/>
          </a:stretch>
        </p:blipFill>
        <p:spPr>
          <a:xfrm>
            <a:off x="7431447" y="4706994"/>
            <a:ext cx="747531" cy="706294"/>
          </a:xfrm>
          <a:prstGeom prst="rect">
            <a:avLst/>
          </a:prstGeom>
        </p:spPr>
      </p:pic>
      <p:pic>
        <p:nvPicPr>
          <p:cNvPr id="41" name="Picture 40">
            <a:extLst>
              <a:ext uri="{FF2B5EF4-FFF2-40B4-BE49-F238E27FC236}">
                <a16:creationId xmlns:a16="http://schemas.microsoft.com/office/drawing/2014/main" id="{80BBB99A-BA04-4FBA-B797-5356C0D776E7}"/>
              </a:ext>
            </a:extLst>
          </p:cNvPr>
          <p:cNvPicPr>
            <a:picLocks noChangeAspect="1"/>
          </p:cNvPicPr>
          <p:nvPr/>
        </p:nvPicPr>
        <p:blipFill rotWithShape="1">
          <a:blip r:embed="rId8"/>
          <a:srcRect t="20472"/>
          <a:stretch/>
        </p:blipFill>
        <p:spPr>
          <a:xfrm>
            <a:off x="4779316" y="3808941"/>
            <a:ext cx="1431407" cy="544994"/>
          </a:xfrm>
          <a:prstGeom prst="rect">
            <a:avLst/>
          </a:prstGeom>
        </p:spPr>
      </p:pic>
    </p:spTree>
    <p:extLst>
      <p:ext uri="{BB962C8B-B14F-4D97-AF65-F5344CB8AC3E}">
        <p14:creationId xmlns:p14="http://schemas.microsoft.com/office/powerpoint/2010/main" val="1626864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CB23DD-105B-4B73-B14D-0CEF4057CD52}"/>
              </a:ext>
            </a:extLst>
          </p:cNvPr>
          <p:cNvSpPr>
            <a:spLocks noGrp="1"/>
          </p:cNvSpPr>
          <p:nvPr>
            <p:ph type="title"/>
          </p:nvPr>
        </p:nvSpPr>
        <p:spPr>
          <a:xfrm>
            <a:off x="7312429" y="438174"/>
            <a:ext cx="6943096" cy="583230"/>
          </a:xfrm>
        </p:spPr>
        <p:txBody>
          <a:bodyPr/>
          <a:lstStyle/>
          <a:p>
            <a:r>
              <a:rPr lang="de-DE" dirty="0"/>
              <a:t>Sedation in patients</a:t>
            </a:r>
          </a:p>
        </p:txBody>
      </p:sp>
      <p:sp>
        <p:nvSpPr>
          <p:cNvPr id="4" name="Text Placeholder 3">
            <a:extLst>
              <a:ext uri="{FF2B5EF4-FFF2-40B4-BE49-F238E27FC236}">
                <a16:creationId xmlns:a16="http://schemas.microsoft.com/office/drawing/2014/main" id="{18CEC646-7140-4315-92CA-09A81909C87E}"/>
              </a:ext>
            </a:extLst>
          </p:cNvPr>
          <p:cNvSpPr>
            <a:spLocks noGrp="1"/>
          </p:cNvSpPr>
          <p:nvPr>
            <p:ph type="body" idx="1"/>
          </p:nvPr>
        </p:nvSpPr>
        <p:spPr>
          <a:xfrm>
            <a:off x="7102362" y="885082"/>
            <a:ext cx="6943096" cy="521207"/>
          </a:xfrm>
        </p:spPr>
        <p:txBody>
          <a:bodyPr/>
          <a:lstStyle/>
          <a:p>
            <a:r>
              <a:rPr lang="de-DE" dirty="0"/>
              <a:t>Mid Risk patients</a:t>
            </a:r>
          </a:p>
        </p:txBody>
      </p:sp>
      <p:pic>
        <p:nvPicPr>
          <p:cNvPr id="7" name="Content Placeholder 6" descr="A picture containing person, person, indoor&#10;&#10;Description automatically generated">
            <a:extLst>
              <a:ext uri="{FF2B5EF4-FFF2-40B4-BE49-F238E27FC236}">
                <a16:creationId xmlns:a16="http://schemas.microsoft.com/office/drawing/2014/main" id="{47E2D4D4-F4E8-47A5-A25B-B5F7D2BB2DCA}"/>
              </a:ext>
            </a:extLst>
          </p:cNvPr>
          <p:cNvPicPr>
            <a:picLocks noGrp="1" noChangeAspect="1"/>
          </p:cNvPicPr>
          <p:nvPr>
            <p:ph sz="quarter" idx="10"/>
          </p:nvPr>
        </p:nvPicPr>
        <p:blipFill>
          <a:blip r:embed="rId3"/>
          <a:stretch>
            <a:fillRect/>
          </a:stretch>
        </p:blipFill>
        <p:spPr>
          <a:xfrm>
            <a:off x="1263983" y="1357520"/>
            <a:ext cx="4135920" cy="551456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FA074A59-F742-4677-BBD1-D2BD88A66E3D}"/>
              </a:ext>
            </a:extLst>
          </p:cNvPr>
          <p:cNvSpPr/>
          <p:nvPr/>
        </p:nvSpPr>
        <p:spPr>
          <a:xfrm>
            <a:off x="1964970" y="5141955"/>
            <a:ext cx="778475" cy="778475"/>
          </a:xfrm>
          <a:prstGeom prst="ellipse">
            <a:avLst/>
          </a:prstGeom>
          <a:solidFill>
            <a:srgbClr val="13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 Placeholder 8">
            <a:extLst>
              <a:ext uri="{FF2B5EF4-FFF2-40B4-BE49-F238E27FC236}">
                <a16:creationId xmlns:a16="http://schemas.microsoft.com/office/drawing/2014/main" id="{DEE87B76-1496-4827-B938-263853004321}"/>
              </a:ext>
            </a:extLst>
          </p:cNvPr>
          <p:cNvSpPr txBox="1">
            <a:spLocks/>
          </p:cNvSpPr>
          <p:nvPr/>
        </p:nvSpPr>
        <p:spPr>
          <a:xfrm>
            <a:off x="7225757" y="1604689"/>
            <a:ext cx="6943015" cy="20414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31787" indent="-342900">
              <a:buClr>
                <a:schemeClr val="bg1"/>
              </a:buClr>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Upper airway obstruction rarely occurs in intermediate-risk patients, so adequate oxygenation can bridge sedation in these patients.</a:t>
            </a:r>
          </a:p>
          <a:p>
            <a:pPr marL="331787" indent="-342900">
              <a:buClr>
                <a:schemeClr val="bg1"/>
              </a:buClr>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91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76BC8-EB86-4B14-863D-1FBC151C6E29}"/>
              </a:ext>
            </a:extLst>
          </p:cNvPr>
          <p:cNvSpPr>
            <a:spLocks noGrp="1"/>
          </p:cNvSpPr>
          <p:nvPr>
            <p:ph type="title"/>
          </p:nvPr>
        </p:nvSpPr>
        <p:spPr>
          <a:xfrm>
            <a:off x="7313579" y="438174"/>
            <a:ext cx="6943096" cy="583230"/>
          </a:xfrm>
        </p:spPr>
        <p:txBody>
          <a:bodyPr/>
          <a:lstStyle/>
          <a:p>
            <a:r>
              <a:rPr lang="de-DE" dirty="0"/>
              <a:t>Sedation in patients</a:t>
            </a:r>
          </a:p>
        </p:txBody>
      </p:sp>
      <p:sp>
        <p:nvSpPr>
          <p:cNvPr id="4" name="Text Placeholder 3">
            <a:extLst>
              <a:ext uri="{FF2B5EF4-FFF2-40B4-BE49-F238E27FC236}">
                <a16:creationId xmlns:a16="http://schemas.microsoft.com/office/drawing/2014/main" id="{89FBBD7D-5BDF-4B5F-BFE2-C9715B40254B}"/>
              </a:ext>
            </a:extLst>
          </p:cNvPr>
          <p:cNvSpPr>
            <a:spLocks noGrp="1"/>
          </p:cNvSpPr>
          <p:nvPr>
            <p:ph type="body" idx="1"/>
          </p:nvPr>
        </p:nvSpPr>
        <p:spPr>
          <a:xfrm>
            <a:off x="7069023" y="885082"/>
            <a:ext cx="6943096" cy="521207"/>
          </a:xfrm>
        </p:spPr>
        <p:txBody>
          <a:bodyPr/>
          <a:lstStyle/>
          <a:p>
            <a:r>
              <a:rPr lang="de-DE" dirty="0"/>
              <a:t>High risk patients</a:t>
            </a:r>
          </a:p>
        </p:txBody>
      </p:sp>
      <p:sp>
        <p:nvSpPr>
          <p:cNvPr id="5" name="Content Placeholder 4">
            <a:extLst>
              <a:ext uri="{FF2B5EF4-FFF2-40B4-BE49-F238E27FC236}">
                <a16:creationId xmlns:a16="http://schemas.microsoft.com/office/drawing/2014/main" id="{29489714-AB6C-4512-87DA-D738D1DD0711}"/>
              </a:ext>
            </a:extLst>
          </p:cNvPr>
          <p:cNvSpPr>
            <a:spLocks noGrp="1"/>
          </p:cNvSpPr>
          <p:nvPr>
            <p:ph sz="quarter" idx="10"/>
          </p:nvPr>
        </p:nvSpPr>
        <p:spPr>
          <a:xfrm>
            <a:off x="7176227" y="1633538"/>
            <a:ext cx="6943015" cy="4562475"/>
          </a:xfrm>
        </p:spPr>
        <p:txBody>
          <a:bodyPr/>
          <a:lstStyle/>
          <a:p>
            <a:pPr marL="457200" indent="-342900">
              <a:buFont typeface="Arial" panose="020B0604020202020204" pitchFamily="34" charset="0"/>
              <a:buChar char="•"/>
            </a:pPr>
            <a:r>
              <a:rPr lang="de-DE" sz="2000" dirty="0"/>
              <a:t>In high risk patients upper airway obstruction occurs often.</a:t>
            </a:r>
          </a:p>
          <a:p>
            <a:pPr marL="457200" indent="-342900">
              <a:buFont typeface="Arial" panose="020B0604020202020204" pitchFamily="34" charset="0"/>
              <a:buChar char="•"/>
            </a:pPr>
            <a:r>
              <a:rPr lang="de-DE" sz="2000" dirty="0"/>
              <a:t>Positive pressure is needed to stent open the upper airway and provide adequate oxygenation.</a:t>
            </a:r>
          </a:p>
        </p:txBody>
      </p:sp>
      <p:pic>
        <p:nvPicPr>
          <p:cNvPr id="1026" name="Picture 2" descr="Image">
            <a:extLst>
              <a:ext uri="{FF2B5EF4-FFF2-40B4-BE49-F238E27FC236}">
                <a16:creationId xmlns:a16="http://schemas.microsoft.com/office/drawing/2014/main" id="{DFC781EA-7A1A-43BE-AEF0-63867E604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24"/>
          <a:stretch/>
        </p:blipFill>
        <p:spPr bwMode="auto">
          <a:xfrm>
            <a:off x="1156772" y="595424"/>
            <a:ext cx="4058578" cy="6432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977972BD-A504-40AD-8D0A-7EE984E36701}"/>
              </a:ext>
            </a:extLst>
          </p:cNvPr>
          <p:cNvSpPr/>
          <p:nvPr/>
        </p:nvSpPr>
        <p:spPr>
          <a:xfrm>
            <a:off x="3154162" y="5077048"/>
            <a:ext cx="372139" cy="372139"/>
          </a:xfrm>
          <a:prstGeom prst="ellipse">
            <a:avLst/>
          </a:prstGeom>
          <a:solidFill>
            <a:srgbClr val="13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1262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84577C-B59B-4267-A1A1-B230E6B6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81" y="348"/>
            <a:ext cx="14629166" cy="8228906"/>
          </a:xfrm>
          <a:prstGeom prst="rect">
            <a:avLst/>
          </a:prstGeom>
        </p:spPr>
      </p:pic>
      <p:pic>
        <p:nvPicPr>
          <p:cNvPr id="7" name="Grafik 6">
            <a:extLst>
              <a:ext uri="{FF2B5EF4-FFF2-40B4-BE49-F238E27FC236}">
                <a16:creationId xmlns:a16="http://schemas.microsoft.com/office/drawing/2014/main" id="{A9265F98-70DF-42BE-A84E-254652E13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 y="348"/>
            <a:ext cx="8723750" cy="8228906"/>
          </a:xfrm>
          <a:prstGeom prst="rect">
            <a:avLst/>
          </a:prstGeom>
        </p:spPr>
      </p:pic>
      <p:sp>
        <p:nvSpPr>
          <p:cNvPr id="8" name="Textfeld 7">
            <a:extLst>
              <a:ext uri="{FF2B5EF4-FFF2-40B4-BE49-F238E27FC236}">
                <a16:creationId xmlns:a16="http://schemas.microsoft.com/office/drawing/2014/main" id="{6F5836F4-3BAF-41F0-AF6C-11E8387B34FE}"/>
              </a:ext>
            </a:extLst>
          </p:cNvPr>
          <p:cNvSpPr txBox="1"/>
          <p:nvPr/>
        </p:nvSpPr>
        <p:spPr>
          <a:xfrm>
            <a:off x="479928" y="376295"/>
            <a:ext cx="6871785" cy="646331"/>
          </a:xfrm>
          <a:prstGeom prst="rect">
            <a:avLst/>
          </a:prstGeom>
          <a:noFill/>
        </p:spPr>
        <p:txBody>
          <a:bodyPr wrap="square" rtlCol="0">
            <a:spAutoFit/>
          </a:bodyPr>
          <a:lstStyle/>
          <a:p>
            <a:r>
              <a:rPr lang="de-DE" sz="3600" b="1" dirty="0">
                <a:solidFill>
                  <a:schemeClr val="accent6"/>
                </a:solidFill>
                <a:latin typeface="Calibri"/>
                <a:cs typeface="Calibri"/>
                <a:sym typeface="Calibri"/>
              </a:rPr>
              <a:t>Upper Airway Obstruction (UAO)</a:t>
            </a:r>
            <a:endParaRPr lang="en-DE" sz="3600" b="1" dirty="0">
              <a:solidFill>
                <a:schemeClr val="accent6"/>
              </a:solidFill>
              <a:latin typeface="Calibri"/>
              <a:cs typeface="Calibri"/>
              <a:sym typeface="Calibri"/>
            </a:endParaRPr>
          </a:p>
        </p:txBody>
      </p:sp>
      <p:sp>
        <p:nvSpPr>
          <p:cNvPr id="9" name="Textfeld 8">
            <a:extLst>
              <a:ext uri="{FF2B5EF4-FFF2-40B4-BE49-F238E27FC236}">
                <a16:creationId xmlns:a16="http://schemas.microsoft.com/office/drawing/2014/main" id="{BC8994ED-EEB6-47AB-88A9-65A0D7CF8979}"/>
              </a:ext>
            </a:extLst>
          </p:cNvPr>
          <p:cNvSpPr txBox="1"/>
          <p:nvPr/>
        </p:nvSpPr>
        <p:spPr>
          <a:xfrm>
            <a:off x="492867" y="1182455"/>
            <a:ext cx="6216648" cy="6205545"/>
          </a:xfrm>
          <a:prstGeom prst="rect">
            <a:avLst/>
          </a:prstGeom>
          <a:noFill/>
        </p:spPr>
        <p:txBody>
          <a:bodyPr wrap="square" rtlCol="0">
            <a:spAutoFit/>
          </a:bodyPr>
          <a:lstStyle/>
          <a:p>
            <a:r>
              <a:rPr lang="en-US" sz="2000" dirty="0">
                <a:solidFill>
                  <a:schemeClr val="accent6"/>
                </a:solidFill>
                <a:latin typeface="Calibri"/>
                <a:cs typeface="Calibri"/>
                <a:sym typeface="Calibri"/>
              </a:rPr>
              <a:t>Upper airway obstruction and severe atelectasis induced by sedation and/or opioids are known causes of hypoxemia, hypoventilation and acute respiratory failure in the perioperative setting or during endoscopic examinations</a:t>
            </a:r>
            <a:r>
              <a:rPr lang="de-DE" sz="2000" dirty="0">
                <a:solidFill>
                  <a:schemeClr val="accent6"/>
                </a:solidFill>
                <a:latin typeface="Calibri"/>
                <a:cs typeface="Calibri"/>
                <a:sym typeface="Calibri"/>
              </a:rPr>
              <a:t>.</a:t>
            </a:r>
            <a:r>
              <a:rPr lang="de-DE" sz="2000" baseline="30000" dirty="0">
                <a:solidFill>
                  <a:schemeClr val="accent6"/>
                </a:solidFill>
                <a:latin typeface="Calibri" panose="020F0502020204030204" pitchFamily="34" charset="0"/>
                <a:cs typeface="Calibri" panose="020F0502020204030204" pitchFamily="34" charset="0"/>
              </a:rPr>
              <a:t>4-5</a:t>
            </a:r>
            <a:r>
              <a:rPr lang="en-DE" sz="2000" dirty="0">
                <a:solidFill>
                  <a:schemeClr val="bg2">
                    <a:lumMod val="50000"/>
                  </a:schemeClr>
                </a:solidFill>
                <a:latin typeface="Calibri" panose="020F0502020204030204" pitchFamily="34" charset="0"/>
                <a:cs typeface="Calibri" panose="020F0502020204030204" pitchFamily="34" charset="0"/>
              </a:rPr>
              <a:t> </a:t>
            </a:r>
            <a:endParaRPr lang="de-DE" sz="2000" dirty="0">
              <a:solidFill>
                <a:schemeClr val="bg2">
                  <a:lumMod val="50000"/>
                </a:schemeClr>
              </a:solidFill>
              <a:latin typeface="Calibri" panose="020F0502020204030204" pitchFamily="34" charset="0"/>
              <a:cs typeface="Calibri" panose="020F0502020204030204" pitchFamily="34" charset="0"/>
            </a:endParaRPr>
          </a:p>
          <a:p>
            <a:pPr lvl="0"/>
            <a:endPar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r>
              <a:rPr lang="en-US" sz="2000" b="1" dirty="0">
                <a:solidFill>
                  <a:schemeClr val="accent6"/>
                </a:solidFill>
                <a:latin typeface="Calibri" panose="020F0502020204030204" pitchFamily="34" charset="0"/>
                <a:ea typeface="Calibri" panose="020F0502020204030204" pitchFamily="34" charset="0"/>
                <a:cs typeface="Calibri" panose="020F0502020204030204" pitchFamily="34" charset="0"/>
              </a:rPr>
              <a:t>High risk patients:</a:t>
            </a:r>
          </a:p>
          <a:p>
            <a:pPr marL="342934" indent="-342934">
              <a:lnSpc>
                <a:spcPct val="107000"/>
              </a:lnSpc>
              <a:buFont typeface="Symbol" panose="05050102010706020507" pitchFamily="18" charset="2"/>
              <a:buChar char=""/>
            </a:pPr>
            <a:r>
              <a:rPr lang="en-US" sz="2000" dirty="0">
                <a:solidFill>
                  <a:schemeClr val="accent6"/>
                </a:solidFill>
                <a:latin typeface="Calibri" panose="020F0502020204030204" pitchFamily="34" charset="0"/>
                <a:cs typeface="Calibri" panose="020F0502020204030204" pitchFamily="34" charset="0"/>
              </a:rPr>
              <a:t>BMI ≥ 30kg/m2 </a:t>
            </a:r>
          </a:p>
          <a:p>
            <a:pPr marL="342934" indent="-342934">
              <a:lnSpc>
                <a:spcPct val="107000"/>
              </a:lnSpc>
              <a:buFont typeface="Symbol" panose="05050102010706020507" pitchFamily="18" charset="2"/>
              <a:buChar char=""/>
            </a:pPr>
            <a:r>
              <a:rPr lang="en-US" sz="2000" dirty="0">
                <a:solidFill>
                  <a:schemeClr val="accent6"/>
                </a:solidFill>
                <a:latin typeface="Calibri" panose="020F0502020204030204" pitchFamily="34" charset="0"/>
                <a:cs typeface="Calibri" panose="020F0502020204030204" pitchFamily="34" charset="0"/>
              </a:rPr>
              <a:t>Obstructive sleep apnea (OSA)</a:t>
            </a:r>
          </a:p>
          <a:p>
            <a:pPr marL="342934" indent="-342934">
              <a:lnSpc>
                <a:spcPct val="107000"/>
              </a:lnSpc>
              <a:buFont typeface="Symbol" panose="05050102010706020507" pitchFamily="18" charset="2"/>
              <a:buChar char=""/>
            </a:pPr>
            <a:r>
              <a:rPr lang="en-US" sz="2000" dirty="0">
                <a:solidFill>
                  <a:schemeClr val="accent6"/>
                </a:solidFill>
                <a:latin typeface="Calibri" panose="020F0502020204030204" pitchFamily="34" charset="0"/>
                <a:cs typeface="Calibri" panose="020F0502020204030204" pitchFamily="34" charset="0"/>
              </a:rPr>
              <a:t>Congestive heart failure (CHF) </a:t>
            </a:r>
          </a:p>
          <a:p>
            <a:pPr marL="342934" indent="-342934">
              <a:lnSpc>
                <a:spcPct val="107000"/>
              </a:lnSpc>
              <a:buFont typeface="Symbol" panose="05050102010706020507" pitchFamily="18" charset="2"/>
              <a:buChar char=""/>
            </a:pPr>
            <a:r>
              <a:rPr lang="en-US" sz="2000" dirty="0">
                <a:solidFill>
                  <a:schemeClr val="accent6"/>
                </a:solidFill>
                <a:latin typeface="Calibri" panose="020F0502020204030204" pitchFamily="34" charset="0"/>
                <a:cs typeface="Calibri" panose="020F0502020204030204" pitchFamily="34" charset="0"/>
              </a:rPr>
              <a:t>Chronic obstructive pulmonary disease (COPD) </a:t>
            </a:r>
          </a:p>
          <a:p>
            <a:pPr marL="342934" indent="-342934">
              <a:lnSpc>
                <a:spcPct val="107000"/>
              </a:lnSpc>
              <a:buFont typeface="Symbol" panose="05050102010706020507" pitchFamily="18" charset="2"/>
              <a:buChar char=""/>
            </a:pPr>
            <a:r>
              <a:rPr lang="en-US" sz="2000" dirty="0">
                <a:solidFill>
                  <a:schemeClr val="accent6"/>
                </a:solidFill>
                <a:latin typeface="Calibri" panose="020F0502020204030204" pitchFamily="34" charset="0"/>
                <a:cs typeface="Calibri" panose="020F0502020204030204" pitchFamily="34" charset="0"/>
              </a:rPr>
              <a:t>Oxygen saturation &lt;95% on supplemental oxygen</a:t>
            </a:r>
          </a:p>
          <a:p>
            <a:pPr>
              <a:lnSpc>
                <a:spcPct val="107000"/>
              </a:lnSpc>
            </a:pPr>
            <a:endParaRPr lang="en-DE" sz="20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2000" dirty="0">
                <a:solidFill>
                  <a:schemeClr val="accent6"/>
                </a:solidFill>
                <a:latin typeface="Calibri" panose="020F0502020204030204" pitchFamily="34" charset="0"/>
                <a:ea typeface="Calibri" panose="020F0502020204030204" pitchFamily="34" charset="0"/>
                <a:cs typeface="Calibri" panose="020F0502020204030204" pitchFamily="34" charset="0"/>
              </a:rPr>
              <a:t>Patients are older, sicker and have more comorbidities in this case the risk is increasing.</a:t>
            </a:r>
          </a:p>
          <a:p>
            <a:pPr>
              <a:lnSpc>
                <a:spcPct val="107000"/>
              </a:lnSpc>
            </a:pPr>
            <a:endParaRPr lang="en-US" sz="20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2000"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algn="ctr">
              <a:lnSpc>
                <a:spcPct val="107000"/>
              </a:lnSpc>
            </a:pPr>
            <a:r>
              <a:rPr lang="en-US" sz="2000" b="1" dirty="0">
                <a:solidFill>
                  <a:srgbClr val="EB8A41"/>
                </a:solidFill>
                <a:latin typeface="Calibri" panose="020F0502020204030204" pitchFamily="34" charset="0"/>
                <a:ea typeface="Calibri" panose="020F0502020204030204" pitchFamily="34" charset="0"/>
                <a:cs typeface="Calibri" panose="020F0502020204030204" pitchFamily="34" charset="0"/>
              </a:rPr>
              <a:t>Therefore, it is important to avoid sedation complications for those patients</a:t>
            </a:r>
            <a:r>
              <a:rPr lang="en-US" sz="2000" dirty="0">
                <a:solidFill>
                  <a:srgbClr val="EB8A41"/>
                </a:solidFill>
                <a:latin typeface="Calibri" panose="020F0502020204030204" pitchFamily="34" charset="0"/>
                <a:ea typeface="Calibri" panose="020F0502020204030204" pitchFamily="34" charset="0"/>
                <a:cs typeface="Calibri" panose="020F0502020204030204" pitchFamily="34" charset="0"/>
              </a:rPr>
              <a:t>.</a:t>
            </a:r>
            <a:endParaRPr lang="en-DE" sz="2000" dirty="0">
              <a:solidFill>
                <a:srgbClr val="EB8A41"/>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ACF5220-2AB0-44E4-AC5B-C701604771CC}"/>
              </a:ext>
            </a:extLst>
          </p:cNvPr>
          <p:cNvSpPr/>
          <p:nvPr/>
        </p:nvSpPr>
        <p:spPr>
          <a:xfrm>
            <a:off x="1094446" y="6461771"/>
            <a:ext cx="4983037" cy="1034414"/>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Picture 14" descr="Icon&#10;&#10;Description automatically generated">
            <a:extLst>
              <a:ext uri="{FF2B5EF4-FFF2-40B4-BE49-F238E27FC236}">
                <a16:creationId xmlns:a16="http://schemas.microsoft.com/office/drawing/2014/main" id="{4D98C062-AEDB-4007-8B79-12D03A0A877A}"/>
              </a:ext>
            </a:extLst>
          </p:cNvPr>
          <p:cNvPicPr>
            <a:picLocks noChangeAspect="1"/>
          </p:cNvPicPr>
          <p:nvPr/>
        </p:nvPicPr>
        <p:blipFill>
          <a:blip r:embed="rId5"/>
          <a:stretch>
            <a:fillRect/>
          </a:stretch>
        </p:blipFill>
        <p:spPr>
          <a:xfrm>
            <a:off x="691499" y="6033321"/>
            <a:ext cx="805894" cy="856900"/>
          </a:xfrm>
          <a:prstGeom prst="rect">
            <a:avLst/>
          </a:prstGeom>
        </p:spPr>
      </p:pic>
    </p:spTree>
    <p:extLst>
      <p:ext uri="{BB962C8B-B14F-4D97-AF65-F5344CB8AC3E}">
        <p14:creationId xmlns:p14="http://schemas.microsoft.com/office/powerpoint/2010/main" val="29494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A22A-9D53-438F-AE1B-79F99980285C}"/>
              </a:ext>
            </a:extLst>
          </p:cNvPr>
          <p:cNvSpPr>
            <a:spLocks noGrp="1"/>
          </p:cNvSpPr>
          <p:nvPr>
            <p:ph type="title"/>
          </p:nvPr>
        </p:nvSpPr>
        <p:spPr>
          <a:xfrm>
            <a:off x="566399" y="449604"/>
            <a:ext cx="13133541" cy="583230"/>
          </a:xfrm>
        </p:spPr>
        <p:txBody>
          <a:bodyPr/>
          <a:lstStyle/>
          <a:p>
            <a:r>
              <a:rPr lang="de-DE" dirty="0"/>
              <a:t>Morbidly Obese</a:t>
            </a:r>
          </a:p>
        </p:txBody>
      </p:sp>
      <p:sp>
        <p:nvSpPr>
          <p:cNvPr id="3" name="Text Placeholder 2">
            <a:extLst>
              <a:ext uri="{FF2B5EF4-FFF2-40B4-BE49-F238E27FC236}">
                <a16:creationId xmlns:a16="http://schemas.microsoft.com/office/drawing/2014/main" id="{F01DAE53-4BC0-407D-9823-5D21227DECA4}"/>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2E54C5DC-55D6-477C-8251-363765EC8DFD}"/>
              </a:ext>
            </a:extLst>
          </p:cNvPr>
          <p:cNvSpPr>
            <a:spLocks noGrp="1"/>
          </p:cNvSpPr>
          <p:nvPr>
            <p:ph sz="quarter" idx="10"/>
          </p:nvPr>
        </p:nvSpPr>
        <p:spPr>
          <a:xfrm>
            <a:off x="475299" y="1542098"/>
            <a:ext cx="6748462" cy="4562475"/>
          </a:xfrm>
        </p:spPr>
        <p:txBody>
          <a:bodyPr/>
          <a:lstStyle/>
          <a:p>
            <a:r>
              <a:rPr lang="en-US" sz="2200" dirty="0"/>
              <a:t>There are three reasons why morbidly obese patients are at a higher risk for Respiratory Compromise. </a:t>
            </a:r>
          </a:p>
          <a:p>
            <a:pPr marL="571500" indent="-457200">
              <a:buClr>
                <a:schemeClr val="accent6"/>
              </a:buClr>
              <a:buFont typeface="+mj-lt"/>
              <a:buAutoNum type="arabicPeriod"/>
            </a:pPr>
            <a:r>
              <a:rPr lang="en-US" sz="2200" dirty="0"/>
              <a:t>They have a significantly </a:t>
            </a:r>
            <a:r>
              <a:rPr lang="en-US" sz="2200" b="1" dirty="0"/>
              <a:t>larger amount of pharyngeal soft tissue</a:t>
            </a:r>
            <a:r>
              <a:rPr lang="en-US" sz="2200" dirty="0"/>
              <a:t>, which </a:t>
            </a:r>
            <a:r>
              <a:rPr lang="en-US" sz="2200" b="1" dirty="0"/>
              <a:t>increases their risk for Upper Airway Obstruction under sedation</a:t>
            </a:r>
            <a:r>
              <a:rPr lang="en-US" sz="2200" dirty="0"/>
              <a:t>. </a:t>
            </a:r>
          </a:p>
          <a:p>
            <a:pPr marL="571500" indent="-457200">
              <a:buClr>
                <a:schemeClr val="accent6"/>
              </a:buClr>
              <a:buFont typeface="+mj-lt"/>
              <a:buAutoNum type="arabicPeriod"/>
            </a:pPr>
            <a:r>
              <a:rPr lang="en-US" sz="2200" dirty="0"/>
              <a:t>Their larger amount of </a:t>
            </a:r>
            <a:r>
              <a:rPr lang="en-US" sz="2200" b="1" dirty="0"/>
              <a:t>abdominal tissue compresses their lungs, resulting in decreased FRC, increased atelectasis, and a reduction in oxygen delivery</a:t>
            </a:r>
            <a:r>
              <a:rPr lang="en-US" sz="2200" dirty="0"/>
              <a:t>. </a:t>
            </a:r>
          </a:p>
          <a:p>
            <a:pPr marL="571500" indent="-457200">
              <a:buClr>
                <a:schemeClr val="accent6"/>
              </a:buClr>
              <a:buFont typeface="+mj-lt"/>
              <a:buAutoNum type="arabicPeriod"/>
            </a:pPr>
            <a:r>
              <a:rPr lang="en-US" sz="2200" dirty="0"/>
              <a:t>The </a:t>
            </a:r>
            <a:r>
              <a:rPr lang="en-US" sz="2200" b="1" dirty="0"/>
              <a:t>oxygen consumption in obese patients may be up to 5 – 10x higher than average</a:t>
            </a:r>
            <a:r>
              <a:rPr lang="en-US" sz="2200" dirty="0"/>
              <a:t>. Therefore, not only do they have less oxygen entering their blood, but </a:t>
            </a:r>
            <a:r>
              <a:rPr lang="en-US" sz="2200" b="1" dirty="0"/>
              <a:t>their oxygen requirements are also much higher</a:t>
            </a:r>
            <a:r>
              <a:rPr lang="en-US" sz="2200" dirty="0"/>
              <a:t>. </a:t>
            </a:r>
            <a:endParaRPr lang="de-DE" sz="2200" dirty="0"/>
          </a:p>
        </p:txBody>
      </p:sp>
      <p:pic>
        <p:nvPicPr>
          <p:cNvPr id="7" name="Picture 1">
            <a:extLst>
              <a:ext uri="{FF2B5EF4-FFF2-40B4-BE49-F238E27FC236}">
                <a16:creationId xmlns:a16="http://schemas.microsoft.com/office/drawing/2014/main" id="{9C6AFE44-4716-41C3-8E66-FEC3738A31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38855" y="1633538"/>
            <a:ext cx="3510345" cy="2883515"/>
          </a:xfrm>
          <a:prstGeom prst="rect">
            <a:avLst/>
          </a:prstGeom>
        </p:spPr>
      </p:pic>
      <p:sp>
        <p:nvSpPr>
          <p:cNvPr id="8" name="TextBox 7">
            <a:extLst>
              <a:ext uri="{FF2B5EF4-FFF2-40B4-BE49-F238E27FC236}">
                <a16:creationId xmlns:a16="http://schemas.microsoft.com/office/drawing/2014/main" id="{8E2F27CC-AD66-4C5C-8EE1-B0BC51303230}"/>
              </a:ext>
            </a:extLst>
          </p:cNvPr>
          <p:cNvSpPr txBox="1"/>
          <p:nvPr/>
        </p:nvSpPr>
        <p:spPr>
          <a:xfrm>
            <a:off x="8145112" y="4517053"/>
            <a:ext cx="5497829" cy="830997"/>
          </a:xfrm>
          <a:prstGeom prst="rect">
            <a:avLst/>
          </a:prstGeom>
          <a:noFill/>
        </p:spPr>
        <p:txBody>
          <a:bodyPr wrap="square" rtlCol="0">
            <a:spAutoFit/>
          </a:bodyPr>
          <a:lstStyle/>
          <a:p>
            <a:pPr algn="ctr"/>
            <a:r>
              <a:rPr lang="en-US" sz="1600" dirty="0">
                <a:solidFill>
                  <a:srgbClr val="FF0000"/>
                </a:solidFill>
                <a:latin typeface="Calibri" panose="020F0502020204030204" pitchFamily="34" charset="0"/>
                <a:cs typeface="Calibri" panose="020F0502020204030204" pitchFamily="34" charset="0"/>
              </a:rPr>
              <a:t>Fat tissue and abdominal diaphragm shift compresses the lungs and leads to volume reduction in the alveoli which </a:t>
            </a:r>
            <a:r>
              <a:rPr lang="de-DE" sz="1600" dirty="0">
                <a:solidFill>
                  <a:srgbClr val="FF0000"/>
                </a:solidFill>
                <a:latin typeface="Calibri" panose="020F0502020204030204" pitchFamily="34" charset="0"/>
                <a:cs typeface="Calibri" panose="020F0502020204030204" pitchFamily="34" charset="0"/>
              </a:rPr>
              <a:t>leads to atelctasis.</a:t>
            </a:r>
          </a:p>
        </p:txBody>
      </p:sp>
      <p:pic>
        <p:nvPicPr>
          <p:cNvPr id="9" name="Picture 8" descr="A picture containing text, vector graphics&#10;&#10;Description automatically generated">
            <a:extLst>
              <a:ext uri="{FF2B5EF4-FFF2-40B4-BE49-F238E27FC236}">
                <a16:creationId xmlns:a16="http://schemas.microsoft.com/office/drawing/2014/main" id="{FB7FB3C7-7DAA-45DD-BB12-362EC8CC10E0}"/>
              </a:ext>
            </a:extLst>
          </p:cNvPr>
          <p:cNvPicPr>
            <a:picLocks noChangeAspect="1"/>
          </p:cNvPicPr>
          <p:nvPr/>
        </p:nvPicPr>
        <p:blipFill rotWithShape="1">
          <a:blip r:embed="rId4"/>
          <a:srcRect t="9381" b="11840"/>
          <a:stretch/>
        </p:blipFill>
        <p:spPr>
          <a:xfrm>
            <a:off x="9317055" y="5375679"/>
            <a:ext cx="3398655" cy="2274213"/>
          </a:xfrm>
          <a:prstGeom prst="rect">
            <a:avLst/>
          </a:prstGeom>
        </p:spPr>
      </p:pic>
    </p:spTree>
    <p:extLst>
      <p:ext uri="{BB962C8B-B14F-4D97-AF65-F5344CB8AC3E}">
        <p14:creationId xmlns:p14="http://schemas.microsoft.com/office/powerpoint/2010/main" val="2307718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1167-1A66-407C-A4E9-849E3A649833}"/>
              </a:ext>
            </a:extLst>
          </p:cNvPr>
          <p:cNvSpPr>
            <a:spLocks noGrp="1"/>
          </p:cNvSpPr>
          <p:nvPr>
            <p:ph type="title"/>
          </p:nvPr>
        </p:nvSpPr>
        <p:spPr>
          <a:xfrm>
            <a:off x="566399" y="449604"/>
            <a:ext cx="13133541" cy="583230"/>
          </a:xfrm>
        </p:spPr>
        <p:txBody>
          <a:bodyPr/>
          <a:lstStyle/>
          <a:p>
            <a:r>
              <a:rPr lang="de-DE" dirty="0"/>
              <a:t>Obstructive Sleep Apnea</a:t>
            </a:r>
          </a:p>
        </p:txBody>
      </p:sp>
      <p:sp>
        <p:nvSpPr>
          <p:cNvPr id="3" name="Text Placeholder 2">
            <a:extLst>
              <a:ext uri="{FF2B5EF4-FFF2-40B4-BE49-F238E27FC236}">
                <a16:creationId xmlns:a16="http://schemas.microsoft.com/office/drawing/2014/main" id="{D933E31E-B924-4EDB-BF2C-8B5843F1AFBB}"/>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69ED1AAC-EBD0-46FD-858C-64D1ABECDAE2}"/>
              </a:ext>
            </a:extLst>
          </p:cNvPr>
          <p:cNvSpPr>
            <a:spLocks noGrp="1"/>
          </p:cNvSpPr>
          <p:nvPr>
            <p:ph sz="quarter" idx="10"/>
          </p:nvPr>
        </p:nvSpPr>
        <p:spPr>
          <a:xfrm>
            <a:off x="455526" y="1633538"/>
            <a:ext cx="6384904" cy="4562475"/>
          </a:xfrm>
        </p:spPr>
        <p:txBody>
          <a:bodyPr/>
          <a:lstStyle/>
          <a:p>
            <a:pPr marL="400050" indent="-285750">
              <a:buFont typeface="Arial" panose="020B0604020202020204" pitchFamily="34" charset="0"/>
              <a:buChar char="•"/>
            </a:pPr>
            <a:r>
              <a:rPr lang="en-US" sz="1800" dirty="0"/>
              <a:t>The first reason for </a:t>
            </a:r>
            <a:r>
              <a:rPr lang="en-US" sz="1800" b="1" dirty="0"/>
              <a:t>increased risk in this population</a:t>
            </a:r>
            <a:r>
              <a:rPr lang="en-US" sz="1800" dirty="0"/>
              <a:t> is the tendency towards </a:t>
            </a:r>
            <a:r>
              <a:rPr lang="en-US" sz="1800" b="1" dirty="0"/>
              <a:t>upper airway obstruction</a:t>
            </a:r>
            <a:r>
              <a:rPr lang="en-US" sz="1800" dirty="0"/>
              <a:t>. </a:t>
            </a:r>
          </a:p>
          <a:p>
            <a:pPr marL="400050" indent="-285750">
              <a:buFont typeface="Arial" panose="020B0604020202020204" pitchFamily="34" charset="0"/>
              <a:buChar char="•"/>
            </a:pPr>
            <a:r>
              <a:rPr lang="en-US" sz="1800" b="1" dirty="0"/>
              <a:t>A patient who obstructs during normal sleep will certainly obstruct during anesthesia, leading to increased risk for hypoxemia and hypercarbia. </a:t>
            </a:r>
          </a:p>
          <a:p>
            <a:pPr marL="400050" indent="-285750">
              <a:buFont typeface="Arial" panose="020B0604020202020204" pitchFamily="34" charset="0"/>
              <a:buChar char="•"/>
            </a:pPr>
            <a:r>
              <a:rPr lang="en-US" sz="1800" dirty="0"/>
              <a:t>Second, </a:t>
            </a:r>
            <a:r>
              <a:rPr lang="en-US" sz="1800" b="1" dirty="0"/>
              <a:t>over time chronic hypercarbia and hypoxemia leads to a reduced responsiveness </a:t>
            </a:r>
            <a:r>
              <a:rPr lang="en-US" sz="1800" dirty="0"/>
              <a:t>of the normal respiratory center in the brain. </a:t>
            </a:r>
          </a:p>
          <a:p>
            <a:pPr marL="400050" indent="-285750">
              <a:buFont typeface="Arial" panose="020B0604020202020204" pitchFamily="34" charset="0"/>
              <a:buChar char="•"/>
            </a:pPr>
            <a:r>
              <a:rPr lang="en-US" sz="1800" dirty="0"/>
              <a:t>This leads to </a:t>
            </a:r>
            <a:r>
              <a:rPr lang="en-US" sz="1800" b="1" dirty="0"/>
              <a:t>chronically elevated pCO</a:t>
            </a:r>
            <a:r>
              <a:rPr lang="en-US" sz="1800" b="1" baseline="-25000" dirty="0"/>
              <a:t>2</a:t>
            </a:r>
            <a:r>
              <a:rPr lang="en-US" sz="1800" dirty="0"/>
              <a:t> levels at baseline, and a further reduced responsiveness under anesthesia. </a:t>
            </a:r>
          </a:p>
          <a:p>
            <a:pPr marL="400050" indent="-285750">
              <a:buFont typeface="Arial" panose="020B0604020202020204" pitchFamily="34" charset="0"/>
              <a:buChar char="•"/>
            </a:pPr>
            <a:r>
              <a:rPr lang="en-US" sz="1800" dirty="0"/>
              <a:t>Therefore, even </a:t>
            </a:r>
            <a:r>
              <a:rPr lang="en-US" sz="1800" b="1" dirty="0"/>
              <a:t>small amounts of sedative medications can cause significant depression in respiratory drive. </a:t>
            </a:r>
            <a:endParaRPr lang="de-DE" sz="1800" b="1" dirty="0"/>
          </a:p>
        </p:txBody>
      </p:sp>
      <p:pic>
        <p:nvPicPr>
          <p:cNvPr id="5" name="Picture 4">
            <a:extLst>
              <a:ext uri="{FF2B5EF4-FFF2-40B4-BE49-F238E27FC236}">
                <a16:creationId xmlns:a16="http://schemas.microsoft.com/office/drawing/2014/main" id="{DA8BA894-4113-474B-B699-433CF435B6A7}"/>
              </a:ext>
            </a:extLst>
          </p:cNvPr>
          <p:cNvPicPr>
            <a:picLocks noChangeAspect="1"/>
          </p:cNvPicPr>
          <p:nvPr/>
        </p:nvPicPr>
        <p:blipFill>
          <a:blip r:embed="rId2"/>
          <a:stretch>
            <a:fillRect/>
          </a:stretch>
        </p:blipFill>
        <p:spPr>
          <a:xfrm>
            <a:off x="7762070" y="1633538"/>
            <a:ext cx="5782482" cy="4763165"/>
          </a:xfrm>
          <a:prstGeom prst="rect">
            <a:avLst/>
          </a:prstGeom>
        </p:spPr>
      </p:pic>
      <p:sp>
        <p:nvSpPr>
          <p:cNvPr id="7" name="Rectangle 6">
            <a:extLst>
              <a:ext uri="{FF2B5EF4-FFF2-40B4-BE49-F238E27FC236}">
                <a16:creationId xmlns:a16="http://schemas.microsoft.com/office/drawing/2014/main" id="{9395A634-8689-4E8D-B851-05493CA7121F}"/>
              </a:ext>
            </a:extLst>
          </p:cNvPr>
          <p:cNvSpPr/>
          <p:nvPr/>
        </p:nvSpPr>
        <p:spPr>
          <a:xfrm>
            <a:off x="7762070" y="6516230"/>
            <a:ext cx="4095993" cy="215444"/>
          </a:xfrm>
          <a:prstGeom prst="rect">
            <a:avLst/>
          </a:prstGeom>
        </p:spPr>
        <p:txBody>
          <a:bodyPr wrap="none">
            <a:spAutoFit/>
          </a:bodyPr>
          <a:lstStyle/>
          <a:p>
            <a:r>
              <a:rPr lang="de-DE" sz="800" dirty="0"/>
              <a:t>https://www.indiamart.com/proddetail/osa-obstructive-sleep-apnea-19402856388.html</a:t>
            </a:r>
          </a:p>
        </p:txBody>
      </p:sp>
    </p:spTree>
    <p:extLst>
      <p:ext uri="{BB962C8B-B14F-4D97-AF65-F5344CB8AC3E}">
        <p14:creationId xmlns:p14="http://schemas.microsoft.com/office/powerpoint/2010/main" val="83568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46A1-C175-4301-963D-C597C7254C88}"/>
              </a:ext>
            </a:extLst>
          </p:cNvPr>
          <p:cNvSpPr>
            <a:spLocks noGrp="1"/>
          </p:cNvSpPr>
          <p:nvPr>
            <p:ph type="title"/>
          </p:nvPr>
        </p:nvSpPr>
        <p:spPr/>
        <p:txBody>
          <a:bodyPr/>
          <a:lstStyle/>
          <a:p>
            <a:r>
              <a:rPr lang="de-DE" dirty="0"/>
              <a:t>STOP BANG Score</a:t>
            </a:r>
          </a:p>
        </p:txBody>
      </p:sp>
      <p:sp>
        <p:nvSpPr>
          <p:cNvPr id="3" name="Text Placeholder 2">
            <a:extLst>
              <a:ext uri="{FF2B5EF4-FFF2-40B4-BE49-F238E27FC236}">
                <a16:creationId xmlns:a16="http://schemas.microsoft.com/office/drawing/2014/main" id="{E54B8E49-3C46-4FC1-A6F1-ACBF39537A54}"/>
              </a:ext>
            </a:extLst>
          </p:cNvPr>
          <p:cNvSpPr>
            <a:spLocks noGrp="1"/>
          </p:cNvSpPr>
          <p:nvPr>
            <p:ph type="body" idx="1"/>
          </p:nvPr>
        </p:nvSpPr>
        <p:spPr/>
        <p:txBody>
          <a:bodyPr/>
          <a:lstStyle/>
          <a:p>
            <a:endParaRPr lang="de-DE"/>
          </a:p>
        </p:txBody>
      </p:sp>
      <p:graphicFrame>
        <p:nvGraphicFramePr>
          <p:cNvPr id="5" name="Table 5">
            <a:extLst>
              <a:ext uri="{FF2B5EF4-FFF2-40B4-BE49-F238E27FC236}">
                <a16:creationId xmlns:a16="http://schemas.microsoft.com/office/drawing/2014/main" id="{F79279C3-3B72-4420-BC8B-1B7379B98AB7}"/>
              </a:ext>
            </a:extLst>
          </p:cNvPr>
          <p:cNvGraphicFramePr>
            <a:graphicFrameLocks noGrp="1"/>
          </p:cNvGraphicFramePr>
          <p:nvPr>
            <p:extLst>
              <p:ext uri="{D42A27DB-BD31-4B8C-83A1-F6EECF244321}">
                <p14:modId xmlns:p14="http://schemas.microsoft.com/office/powerpoint/2010/main" val="3045141751"/>
              </p:ext>
            </p:extLst>
          </p:nvPr>
        </p:nvGraphicFramePr>
        <p:xfrm>
          <a:off x="566399" y="1990943"/>
          <a:ext cx="13133540" cy="3708400"/>
        </p:xfrm>
        <a:graphic>
          <a:graphicData uri="http://schemas.openxmlformats.org/drawingml/2006/table">
            <a:tbl>
              <a:tblPr firstRow="1" bandRow="1">
                <a:tableStyleId>{2D5ABB26-0587-4C30-8999-92F81FD0307C}</a:tableStyleId>
              </a:tblPr>
              <a:tblGrid>
                <a:gridCol w="5220626">
                  <a:extLst>
                    <a:ext uri="{9D8B030D-6E8A-4147-A177-3AD203B41FA5}">
                      <a16:colId xmlns:a16="http://schemas.microsoft.com/office/drawing/2014/main" val="1834495609"/>
                    </a:ext>
                  </a:extLst>
                </a:gridCol>
                <a:gridCol w="2637638">
                  <a:extLst>
                    <a:ext uri="{9D8B030D-6E8A-4147-A177-3AD203B41FA5}">
                      <a16:colId xmlns:a16="http://schemas.microsoft.com/office/drawing/2014/main" val="108815568"/>
                    </a:ext>
                  </a:extLst>
                </a:gridCol>
                <a:gridCol w="2637638">
                  <a:extLst>
                    <a:ext uri="{9D8B030D-6E8A-4147-A177-3AD203B41FA5}">
                      <a16:colId xmlns:a16="http://schemas.microsoft.com/office/drawing/2014/main" val="3280930792"/>
                    </a:ext>
                  </a:extLst>
                </a:gridCol>
                <a:gridCol w="2637638">
                  <a:extLst>
                    <a:ext uri="{9D8B030D-6E8A-4147-A177-3AD203B41FA5}">
                      <a16:colId xmlns:a16="http://schemas.microsoft.com/office/drawing/2014/main" val="1688344704"/>
                    </a:ext>
                  </a:extLst>
                </a:gridCol>
              </a:tblGrid>
              <a:tr h="370840">
                <a:tc>
                  <a:txBody>
                    <a:bodyPr/>
                    <a:lstStyle/>
                    <a:p>
                      <a:pPr algn="ctr"/>
                      <a:r>
                        <a:rPr lang="de-DE" b="1" dirty="0">
                          <a:solidFill>
                            <a:schemeClr val="bg1"/>
                          </a:solidFill>
                        </a:rPr>
                        <a:t>STOP</a:t>
                      </a:r>
                    </a:p>
                  </a:txBody>
                  <a:tcPr anchor="ctr">
                    <a:solidFill>
                      <a:srgbClr val="2C2B94"/>
                    </a:solidFill>
                  </a:tcPr>
                </a:tc>
                <a:tc gridSpan="2">
                  <a:txBody>
                    <a:bodyPr/>
                    <a:lstStyle/>
                    <a:p>
                      <a:pPr algn="ctr"/>
                      <a:r>
                        <a:rPr lang="de-DE" b="1" dirty="0">
                          <a:solidFill>
                            <a:schemeClr val="bg1"/>
                          </a:solidFill>
                        </a:rPr>
                        <a:t>Result</a:t>
                      </a:r>
                    </a:p>
                  </a:txBody>
                  <a:tcPr anchor="ctr">
                    <a:solidFill>
                      <a:srgbClr val="2C2B94"/>
                    </a:solidFill>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de-DE" b="1" dirty="0">
                          <a:solidFill>
                            <a:schemeClr val="bg1"/>
                          </a:solidFill>
                        </a:rPr>
                        <a:t>Score</a:t>
                      </a:r>
                    </a:p>
                  </a:txBody>
                  <a:tcPr anchor="ctr">
                    <a:solidFill>
                      <a:srgbClr val="2C2B94"/>
                    </a:solidFill>
                  </a:tcPr>
                </a:tc>
                <a:extLst>
                  <a:ext uri="{0D108BD9-81ED-4DB2-BD59-A6C34878D82A}">
                    <a16:rowId xmlns:a16="http://schemas.microsoft.com/office/drawing/2014/main" val="1423306478"/>
                  </a:ext>
                </a:extLst>
              </a:tr>
              <a:tr h="370840">
                <a:tc>
                  <a:txBody>
                    <a:bodyPr/>
                    <a:lstStyle/>
                    <a:p>
                      <a:r>
                        <a:rPr lang="de-DE" dirty="0"/>
                        <a:t>Do you often </a:t>
                      </a:r>
                      <a:r>
                        <a:rPr lang="de-DE" b="1" dirty="0"/>
                        <a:t>SNORE</a:t>
                      </a:r>
                      <a:r>
                        <a:rPr lang="de-DE" dirty="0"/>
                        <a:t> loudly (louder than talking)</a:t>
                      </a:r>
                    </a:p>
                  </a:txBody>
                  <a:tcPr anchor="ctr"/>
                </a:tc>
                <a:tc>
                  <a:txBody>
                    <a:bodyPr/>
                    <a:lstStyle/>
                    <a:p>
                      <a:pPr algn="ctr"/>
                      <a:r>
                        <a:rPr lang="de-DE" dirty="0"/>
                        <a:t>Yes</a:t>
                      </a:r>
                    </a:p>
                  </a:txBody>
                  <a:tcPr anchor="ctr"/>
                </a:tc>
                <a:tc>
                  <a:txBody>
                    <a:bodyPr/>
                    <a:lstStyle/>
                    <a:p>
                      <a:pPr algn="ctr"/>
                      <a:r>
                        <a:rPr lang="de-DE" dirty="0"/>
                        <a:t>No</a:t>
                      </a:r>
                    </a:p>
                  </a:txBody>
                  <a:tcPr anchor="ctr"/>
                </a:tc>
                <a:tc>
                  <a:txBody>
                    <a:bodyPr/>
                    <a:lstStyle/>
                    <a:p>
                      <a:pPr algn="ctr"/>
                      <a:r>
                        <a:rPr lang="de-DE" dirty="0"/>
                        <a:t>1</a:t>
                      </a:r>
                    </a:p>
                  </a:txBody>
                  <a:tcPr anchor="ctr"/>
                </a:tc>
                <a:extLst>
                  <a:ext uri="{0D108BD9-81ED-4DB2-BD59-A6C34878D82A}">
                    <a16:rowId xmlns:a16="http://schemas.microsoft.com/office/drawing/2014/main" val="3523111827"/>
                  </a:ext>
                </a:extLst>
              </a:tr>
              <a:tr h="370840">
                <a:tc>
                  <a:txBody>
                    <a:bodyPr/>
                    <a:lstStyle/>
                    <a:p>
                      <a:r>
                        <a:rPr lang="de-DE" dirty="0"/>
                        <a:t>Do you often feel </a:t>
                      </a:r>
                      <a:r>
                        <a:rPr lang="de-DE" b="1" dirty="0"/>
                        <a:t>TIRED</a:t>
                      </a:r>
                      <a:r>
                        <a:rPr lang="de-DE" dirty="0"/>
                        <a:t>, fatigued or sleepy during day</a:t>
                      </a:r>
                    </a:p>
                  </a:txBody>
                  <a:tcPr anchor="ctr">
                    <a:solidFill>
                      <a:schemeClr val="accent3">
                        <a:lumMod val="20000"/>
                        <a:lumOff val="80000"/>
                      </a:schemeClr>
                    </a:solidFill>
                  </a:tcPr>
                </a:tc>
                <a:tc>
                  <a:txBody>
                    <a:bodyPr/>
                    <a:lstStyle/>
                    <a:p>
                      <a:pPr algn="ctr"/>
                      <a:r>
                        <a:rPr lang="de-DE" dirty="0"/>
                        <a:t>Yes</a:t>
                      </a:r>
                    </a:p>
                  </a:txBody>
                  <a:tcPr anchor="ctr">
                    <a:solidFill>
                      <a:schemeClr val="accent3">
                        <a:lumMod val="20000"/>
                        <a:lumOff val="80000"/>
                      </a:schemeClr>
                    </a:solidFill>
                  </a:tcPr>
                </a:tc>
                <a:tc>
                  <a:txBody>
                    <a:bodyPr/>
                    <a:lstStyle/>
                    <a:p>
                      <a:pPr algn="ctr"/>
                      <a:r>
                        <a:rPr lang="de-DE" dirty="0"/>
                        <a:t>No</a:t>
                      </a:r>
                    </a:p>
                  </a:txBody>
                  <a:tcPr anchor="ctr">
                    <a:solidFill>
                      <a:schemeClr val="accent3">
                        <a:lumMod val="20000"/>
                        <a:lumOff val="80000"/>
                      </a:schemeClr>
                    </a:solidFill>
                  </a:tcPr>
                </a:tc>
                <a:tc>
                  <a:txBody>
                    <a:bodyPr/>
                    <a:lstStyle/>
                    <a:p>
                      <a:pPr algn="ctr"/>
                      <a:r>
                        <a:rPr lang="de-DE" dirty="0"/>
                        <a:t>1</a:t>
                      </a:r>
                    </a:p>
                  </a:txBody>
                  <a:tcPr anchor="ctr">
                    <a:solidFill>
                      <a:schemeClr val="accent3">
                        <a:lumMod val="20000"/>
                        <a:lumOff val="80000"/>
                      </a:schemeClr>
                    </a:solidFill>
                  </a:tcPr>
                </a:tc>
                <a:extLst>
                  <a:ext uri="{0D108BD9-81ED-4DB2-BD59-A6C34878D82A}">
                    <a16:rowId xmlns:a16="http://schemas.microsoft.com/office/drawing/2014/main" val="654986394"/>
                  </a:ext>
                </a:extLst>
              </a:tr>
              <a:tr h="370840">
                <a:tc>
                  <a:txBody>
                    <a:bodyPr/>
                    <a:lstStyle/>
                    <a:p>
                      <a:r>
                        <a:rPr lang="de-DE" dirty="0"/>
                        <a:t>Has anyone </a:t>
                      </a:r>
                      <a:r>
                        <a:rPr lang="de-DE" b="1" dirty="0"/>
                        <a:t>OBSERVED</a:t>
                      </a:r>
                      <a:r>
                        <a:rPr lang="de-DE" dirty="0"/>
                        <a:t> you stop breathing during sleep</a:t>
                      </a:r>
                    </a:p>
                  </a:txBody>
                  <a:tcPr anchor="ctr"/>
                </a:tc>
                <a:tc>
                  <a:txBody>
                    <a:bodyPr/>
                    <a:lstStyle/>
                    <a:p>
                      <a:pPr algn="ctr"/>
                      <a:r>
                        <a:rPr lang="de-DE" dirty="0"/>
                        <a:t>Yes</a:t>
                      </a:r>
                    </a:p>
                  </a:txBody>
                  <a:tcPr anchor="ctr"/>
                </a:tc>
                <a:tc>
                  <a:txBody>
                    <a:bodyPr/>
                    <a:lstStyle/>
                    <a:p>
                      <a:pPr algn="ctr"/>
                      <a:r>
                        <a:rPr lang="de-DE" dirty="0"/>
                        <a:t>No</a:t>
                      </a:r>
                    </a:p>
                  </a:txBody>
                  <a:tcPr anchor="ctr"/>
                </a:tc>
                <a:tc>
                  <a:txBody>
                    <a:bodyPr/>
                    <a:lstStyle/>
                    <a:p>
                      <a:pPr algn="ctr"/>
                      <a:r>
                        <a:rPr lang="de-DE" dirty="0"/>
                        <a:t>1</a:t>
                      </a:r>
                    </a:p>
                  </a:txBody>
                  <a:tcPr anchor="ctr"/>
                </a:tc>
                <a:extLst>
                  <a:ext uri="{0D108BD9-81ED-4DB2-BD59-A6C34878D82A}">
                    <a16:rowId xmlns:a16="http://schemas.microsoft.com/office/drawing/2014/main" val="3119759753"/>
                  </a:ext>
                </a:extLst>
              </a:tr>
              <a:tr h="370840">
                <a:tc>
                  <a:txBody>
                    <a:bodyPr/>
                    <a:lstStyle/>
                    <a:p>
                      <a:r>
                        <a:rPr lang="de-DE" dirty="0"/>
                        <a:t>Do you have high blood </a:t>
                      </a:r>
                      <a:r>
                        <a:rPr lang="de-DE" b="1" dirty="0"/>
                        <a:t>PRESSURE</a:t>
                      </a:r>
                    </a:p>
                  </a:txBody>
                  <a:tcPr anchor="ctr">
                    <a:solidFill>
                      <a:schemeClr val="accent3">
                        <a:lumMod val="20000"/>
                        <a:lumOff val="80000"/>
                      </a:schemeClr>
                    </a:solidFill>
                  </a:tcPr>
                </a:tc>
                <a:tc>
                  <a:txBody>
                    <a:bodyPr/>
                    <a:lstStyle/>
                    <a:p>
                      <a:pPr algn="ctr"/>
                      <a:r>
                        <a:rPr lang="de-DE" dirty="0"/>
                        <a:t>Yes</a:t>
                      </a:r>
                    </a:p>
                  </a:txBody>
                  <a:tcPr anchor="ctr">
                    <a:solidFill>
                      <a:schemeClr val="accent3">
                        <a:lumMod val="20000"/>
                        <a:lumOff val="80000"/>
                      </a:schemeClr>
                    </a:solidFill>
                  </a:tcPr>
                </a:tc>
                <a:tc>
                  <a:txBody>
                    <a:bodyPr/>
                    <a:lstStyle/>
                    <a:p>
                      <a:pPr algn="ctr"/>
                      <a:r>
                        <a:rPr lang="de-DE" dirty="0"/>
                        <a:t>No</a:t>
                      </a:r>
                    </a:p>
                  </a:txBody>
                  <a:tcPr anchor="ctr">
                    <a:solidFill>
                      <a:schemeClr val="accent3">
                        <a:lumMod val="20000"/>
                        <a:lumOff val="80000"/>
                      </a:schemeClr>
                    </a:solidFill>
                  </a:tcPr>
                </a:tc>
                <a:tc>
                  <a:txBody>
                    <a:bodyPr/>
                    <a:lstStyle/>
                    <a:p>
                      <a:pPr algn="ctr"/>
                      <a:r>
                        <a:rPr lang="de-DE" dirty="0"/>
                        <a:t>0</a:t>
                      </a:r>
                    </a:p>
                  </a:txBody>
                  <a:tcPr anchor="ctr">
                    <a:solidFill>
                      <a:schemeClr val="accent3">
                        <a:lumMod val="20000"/>
                        <a:lumOff val="80000"/>
                      </a:schemeClr>
                    </a:solidFill>
                  </a:tcPr>
                </a:tc>
                <a:extLst>
                  <a:ext uri="{0D108BD9-81ED-4DB2-BD59-A6C34878D82A}">
                    <a16:rowId xmlns:a16="http://schemas.microsoft.com/office/drawing/2014/main" val="2105354595"/>
                  </a:ext>
                </a:extLst>
              </a:tr>
              <a:tr h="370840">
                <a:tc>
                  <a:txBody>
                    <a:bodyPr/>
                    <a:lstStyle/>
                    <a:p>
                      <a:pPr algn="ctr"/>
                      <a:r>
                        <a:rPr lang="de-DE" b="1" dirty="0">
                          <a:solidFill>
                            <a:schemeClr val="bg1"/>
                          </a:solidFill>
                        </a:rPr>
                        <a:t>BANG</a:t>
                      </a:r>
                    </a:p>
                  </a:txBody>
                  <a:tcPr anchor="ctr">
                    <a:solidFill>
                      <a:schemeClr val="accent3"/>
                    </a:solidFill>
                  </a:tcPr>
                </a:tc>
                <a:tc>
                  <a:txBody>
                    <a:bodyPr/>
                    <a:lstStyle/>
                    <a:p>
                      <a:pPr algn="ctr"/>
                      <a:endParaRPr lang="de-DE" dirty="0"/>
                    </a:p>
                  </a:txBody>
                  <a:tcPr anchor="ctr">
                    <a:solidFill>
                      <a:schemeClr val="accent3"/>
                    </a:solidFill>
                  </a:tcPr>
                </a:tc>
                <a:tc>
                  <a:txBody>
                    <a:bodyPr/>
                    <a:lstStyle/>
                    <a:p>
                      <a:pPr algn="ctr"/>
                      <a:endParaRPr lang="de-DE" dirty="0"/>
                    </a:p>
                  </a:txBody>
                  <a:tcPr anchor="ctr">
                    <a:solidFill>
                      <a:schemeClr val="accent3"/>
                    </a:solidFill>
                  </a:tcPr>
                </a:tc>
                <a:tc>
                  <a:txBody>
                    <a:bodyPr/>
                    <a:lstStyle/>
                    <a:p>
                      <a:pPr algn="ctr"/>
                      <a:endParaRPr lang="de-DE" dirty="0"/>
                    </a:p>
                  </a:txBody>
                  <a:tcPr anchor="ctr">
                    <a:solidFill>
                      <a:schemeClr val="accent3"/>
                    </a:solidFill>
                  </a:tcPr>
                </a:tc>
                <a:extLst>
                  <a:ext uri="{0D108BD9-81ED-4DB2-BD59-A6C34878D82A}">
                    <a16:rowId xmlns:a16="http://schemas.microsoft.com/office/drawing/2014/main" val="4030789496"/>
                  </a:ext>
                </a:extLst>
              </a:tr>
              <a:tr h="370840">
                <a:tc>
                  <a:txBody>
                    <a:bodyPr/>
                    <a:lstStyle/>
                    <a:p>
                      <a:r>
                        <a:rPr lang="de-DE" b="1" dirty="0"/>
                        <a:t>BMI</a:t>
                      </a:r>
                      <a:r>
                        <a:rPr lang="de-DE" dirty="0"/>
                        <a:t> more than 35Kg/m2</a:t>
                      </a:r>
                    </a:p>
                  </a:txBody>
                  <a:tcPr anchor="ctr"/>
                </a:tc>
                <a:tc>
                  <a:txBody>
                    <a:bodyPr/>
                    <a:lstStyle/>
                    <a:p>
                      <a:pPr algn="ctr"/>
                      <a:r>
                        <a:rPr lang="de-DE" dirty="0"/>
                        <a:t>Yes</a:t>
                      </a:r>
                    </a:p>
                  </a:txBody>
                  <a:tcPr anchor="ctr"/>
                </a:tc>
                <a:tc>
                  <a:txBody>
                    <a:bodyPr/>
                    <a:lstStyle/>
                    <a:p>
                      <a:pPr algn="ctr"/>
                      <a:r>
                        <a:rPr lang="de-DE" dirty="0"/>
                        <a:t>No</a:t>
                      </a:r>
                    </a:p>
                  </a:txBody>
                  <a:tcPr anchor="ctr"/>
                </a:tc>
                <a:tc>
                  <a:txBody>
                    <a:bodyPr/>
                    <a:lstStyle/>
                    <a:p>
                      <a:pPr algn="ctr"/>
                      <a:r>
                        <a:rPr lang="de-DE" dirty="0"/>
                        <a:t>0</a:t>
                      </a:r>
                    </a:p>
                  </a:txBody>
                  <a:tcPr anchor="ctr"/>
                </a:tc>
                <a:extLst>
                  <a:ext uri="{0D108BD9-81ED-4DB2-BD59-A6C34878D82A}">
                    <a16:rowId xmlns:a16="http://schemas.microsoft.com/office/drawing/2014/main" val="3237875198"/>
                  </a:ext>
                </a:extLst>
              </a:tr>
              <a:tr h="370840">
                <a:tc>
                  <a:txBody>
                    <a:bodyPr/>
                    <a:lstStyle/>
                    <a:p>
                      <a:r>
                        <a:rPr lang="de-DE" b="1" dirty="0"/>
                        <a:t>AGE</a:t>
                      </a:r>
                      <a:r>
                        <a:rPr lang="de-DE" dirty="0"/>
                        <a:t> over 50 years</a:t>
                      </a:r>
                    </a:p>
                  </a:txBody>
                  <a:tcPr anchor="ctr">
                    <a:solidFill>
                      <a:schemeClr val="accent3">
                        <a:lumMod val="20000"/>
                        <a:lumOff val="80000"/>
                      </a:schemeClr>
                    </a:solidFill>
                  </a:tcPr>
                </a:tc>
                <a:tc>
                  <a:txBody>
                    <a:bodyPr/>
                    <a:lstStyle/>
                    <a:p>
                      <a:pPr algn="ctr"/>
                      <a:r>
                        <a:rPr lang="de-DE" dirty="0"/>
                        <a:t>Yes</a:t>
                      </a:r>
                    </a:p>
                  </a:txBody>
                  <a:tcPr anchor="ctr">
                    <a:solidFill>
                      <a:schemeClr val="accent3">
                        <a:lumMod val="20000"/>
                        <a:lumOff val="80000"/>
                      </a:schemeClr>
                    </a:solidFill>
                  </a:tcPr>
                </a:tc>
                <a:tc>
                  <a:txBody>
                    <a:bodyPr/>
                    <a:lstStyle/>
                    <a:p>
                      <a:pPr algn="ctr"/>
                      <a:r>
                        <a:rPr lang="de-DE" dirty="0"/>
                        <a:t>No</a:t>
                      </a:r>
                    </a:p>
                  </a:txBody>
                  <a:tcPr anchor="ctr">
                    <a:solidFill>
                      <a:schemeClr val="accent3">
                        <a:lumMod val="20000"/>
                        <a:lumOff val="80000"/>
                      </a:schemeClr>
                    </a:solidFill>
                  </a:tcPr>
                </a:tc>
                <a:tc>
                  <a:txBody>
                    <a:bodyPr/>
                    <a:lstStyle/>
                    <a:p>
                      <a:pPr algn="ctr"/>
                      <a:r>
                        <a:rPr lang="de-DE" dirty="0"/>
                        <a:t>0</a:t>
                      </a:r>
                    </a:p>
                  </a:txBody>
                  <a:tcPr anchor="ctr">
                    <a:solidFill>
                      <a:schemeClr val="accent3">
                        <a:lumMod val="20000"/>
                        <a:lumOff val="80000"/>
                      </a:schemeClr>
                    </a:solidFill>
                  </a:tcPr>
                </a:tc>
                <a:extLst>
                  <a:ext uri="{0D108BD9-81ED-4DB2-BD59-A6C34878D82A}">
                    <a16:rowId xmlns:a16="http://schemas.microsoft.com/office/drawing/2014/main" val="2324459099"/>
                  </a:ext>
                </a:extLst>
              </a:tr>
              <a:tr h="370840">
                <a:tc>
                  <a:txBody>
                    <a:bodyPr/>
                    <a:lstStyle/>
                    <a:p>
                      <a:r>
                        <a:rPr lang="de-DE" b="1" dirty="0"/>
                        <a:t>NECK</a:t>
                      </a:r>
                      <a:r>
                        <a:rPr lang="de-DE" dirty="0"/>
                        <a:t> circumference &gt;40cm</a:t>
                      </a:r>
                    </a:p>
                  </a:txBody>
                  <a:tcPr anchor="ctr"/>
                </a:tc>
                <a:tc>
                  <a:txBody>
                    <a:bodyPr/>
                    <a:lstStyle/>
                    <a:p>
                      <a:pPr algn="ctr"/>
                      <a:r>
                        <a:rPr lang="de-DE" dirty="0"/>
                        <a:t>Yes</a:t>
                      </a:r>
                    </a:p>
                  </a:txBody>
                  <a:tcPr anchor="ctr"/>
                </a:tc>
                <a:tc>
                  <a:txBody>
                    <a:bodyPr/>
                    <a:lstStyle/>
                    <a:p>
                      <a:pPr algn="ctr"/>
                      <a:r>
                        <a:rPr lang="de-DE" dirty="0"/>
                        <a:t>No</a:t>
                      </a:r>
                    </a:p>
                  </a:txBody>
                  <a:tcPr anchor="ctr"/>
                </a:tc>
                <a:tc>
                  <a:txBody>
                    <a:bodyPr/>
                    <a:lstStyle/>
                    <a:p>
                      <a:pPr algn="ctr"/>
                      <a:r>
                        <a:rPr lang="de-DE" dirty="0"/>
                        <a:t>0</a:t>
                      </a:r>
                    </a:p>
                  </a:txBody>
                  <a:tcPr anchor="ctr"/>
                </a:tc>
                <a:extLst>
                  <a:ext uri="{0D108BD9-81ED-4DB2-BD59-A6C34878D82A}">
                    <a16:rowId xmlns:a16="http://schemas.microsoft.com/office/drawing/2014/main" val="1683993165"/>
                  </a:ext>
                </a:extLst>
              </a:tr>
              <a:tr h="370840">
                <a:tc>
                  <a:txBody>
                    <a:bodyPr/>
                    <a:lstStyle/>
                    <a:p>
                      <a:r>
                        <a:rPr lang="de-DE" b="1" dirty="0"/>
                        <a:t>GENDER</a:t>
                      </a:r>
                      <a:r>
                        <a:rPr lang="de-DE" dirty="0"/>
                        <a:t> Male</a:t>
                      </a:r>
                      <a:endParaRPr lang="de-DE" b="0" dirty="0"/>
                    </a:p>
                  </a:txBody>
                  <a:tcPr anchor="ctr">
                    <a:solidFill>
                      <a:schemeClr val="accent3">
                        <a:lumMod val="20000"/>
                        <a:lumOff val="80000"/>
                      </a:schemeClr>
                    </a:solidFill>
                  </a:tcPr>
                </a:tc>
                <a:tc>
                  <a:txBody>
                    <a:bodyPr/>
                    <a:lstStyle/>
                    <a:p>
                      <a:pPr algn="ctr"/>
                      <a:r>
                        <a:rPr lang="de-DE" dirty="0"/>
                        <a:t>Yes</a:t>
                      </a:r>
                    </a:p>
                  </a:txBody>
                  <a:tcPr anchor="ctr">
                    <a:solidFill>
                      <a:schemeClr val="accent3">
                        <a:lumMod val="20000"/>
                        <a:lumOff val="80000"/>
                      </a:schemeClr>
                    </a:solidFill>
                  </a:tcPr>
                </a:tc>
                <a:tc>
                  <a:txBody>
                    <a:bodyPr/>
                    <a:lstStyle/>
                    <a:p>
                      <a:pPr algn="ctr"/>
                      <a:r>
                        <a:rPr lang="de-DE" dirty="0"/>
                        <a:t>No</a:t>
                      </a:r>
                    </a:p>
                  </a:txBody>
                  <a:tcPr anchor="ctr">
                    <a:solidFill>
                      <a:schemeClr val="accent3">
                        <a:lumMod val="20000"/>
                        <a:lumOff val="80000"/>
                      </a:schemeClr>
                    </a:solidFill>
                  </a:tcPr>
                </a:tc>
                <a:tc>
                  <a:txBody>
                    <a:bodyPr/>
                    <a:lstStyle/>
                    <a:p>
                      <a:pPr algn="ctr"/>
                      <a:r>
                        <a:rPr lang="de-DE" dirty="0"/>
                        <a:t>1</a:t>
                      </a:r>
                    </a:p>
                  </a:txBody>
                  <a:tcPr anchor="ctr">
                    <a:solidFill>
                      <a:schemeClr val="accent3">
                        <a:lumMod val="20000"/>
                        <a:lumOff val="80000"/>
                      </a:schemeClr>
                    </a:solidFill>
                  </a:tcPr>
                </a:tc>
                <a:extLst>
                  <a:ext uri="{0D108BD9-81ED-4DB2-BD59-A6C34878D82A}">
                    <a16:rowId xmlns:a16="http://schemas.microsoft.com/office/drawing/2014/main" val="1309104933"/>
                  </a:ext>
                </a:extLst>
              </a:tr>
            </a:tbl>
          </a:graphicData>
        </a:graphic>
      </p:graphicFrame>
      <p:sp>
        <p:nvSpPr>
          <p:cNvPr id="6" name="TextBox 5">
            <a:extLst>
              <a:ext uri="{FF2B5EF4-FFF2-40B4-BE49-F238E27FC236}">
                <a16:creationId xmlns:a16="http://schemas.microsoft.com/office/drawing/2014/main" id="{1646D7C6-21A2-4E73-900C-6096388BCD09}"/>
              </a:ext>
            </a:extLst>
          </p:cNvPr>
          <p:cNvSpPr txBox="1"/>
          <p:nvPr/>
        </p:nvSpPr>
        <p:spPr>
          <a:xfrm>
            <a:off x="566399" y="5962389"/>
            <a:ext cx="13133540" cy="707886"/>
          </a:xfrm>
          <a:prstGeom prst="rect">
            <a:avLst/>
          </a:prstGeom>
          <a:noFill/>
        </p:spPr>
        <p:txBody>
          <a:bodyPr wrap="square" rtlCol="0">
            <a:spAutoFit/>
          </a:bodyPr>
          <a:lstStyle/>
          <a:p>
            <a:r>
              <a:rPr lang="de-DE" sz="2000" dirty="0">
                <a:solidFill>
                  <a:schemeClr val="accent2"/>
                </a:solidFill>
                <a:latin typeface="Calibri" panose="020F0502020204030204" pitchFamily="34" charset="0"/>
                <a:cs typeface="Calibri" panose="020F0502020204030204" pitchFamily="34" charset="0"/>
              </a:rPr>
              <a:t>Score 1 point for each positive response</a:t>
            </a:r>
          </a:p>
          <a:p>
            <a:r>
              <a:rPr lang="de-DE" sz="2000" dirty="0">
                <a:solidFill>
                  <a:schemeClr val="accent2"/>
                </a:solidFill>
                <a:latin typeface="Calibri" panose="020F0502020204030204" pitchFamily="34" charset="0"/>
                <a:cs typeface="Calibri" panose="020F0502020204030204" pitchFamily="34" charset="0"/>
              </a:rPr>
              <a:t>Scoring Interpretation: 0-2 Low Risk; 3-4 Intermediate Risk; 5 or more High Risk</a:t>
            </a:r>
          </a:p>
        </p:txBody>
      </p:sp>
    </p:spTree>
    <p:extLst>
      <p:ext uri="{BB962C8B-B14F-4D97-AF65-F5344CB8AC3E}">
        <p14:creationId xmlns:p14="http://schemas.microsoft.com/office/powerpoint/2010/main" val="1101228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5124-8E3A-4DBA-B6EC-15B55B8C33C8}"/>
              </a:ext>
            </a:extLst>
          </p:cNvPr>
          <p:cNvSpPr>
            <a:spLocks noGrp="1"/>
          </p:cNvSpPr>
          <p:nvPr>
            <p:ph type="title"/>
          </p:nvPr>
        </p:nvSpPr>
        <p:spPr/>
        <p:txBody>
          <a:bodyPr/>
          <a:lstStyle/>
          <a:p>
            <a:r>
              <a:rPr lang="de-DE" dirty="0"/>
              <a:t>Congestive Heart Failure (CHF)</a:t>
            </a:r>
          </a:p>
        </p:txBody>
      </p:sp>
      <p:sp>
        <p:nvSpPr>
          <p:cNvPr id="3" name="Text Placeholder 2">
            <a:extLst>
              <a:ext uri="{FF2B5EF4-FFF2-40B4-BE49-F238E27FC236}">
                <a16:creationId xmlns:a16="http://schemas.microsoft.com/office/drawing/2014/main" id="{06969A11-035B-4C99-8B9D-F99BD025AAF2}"/>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83351951-CC66-4EFD-A553-D4223C889C8C}"/>
              </a:ext>
            </a:extLst>
          </p:cNvPr>
          <p:cNvSpPr>
            <a:spLocks noGrp="1"/>
          </p:cNvSpPr>
          <p:nvPr>
            <p:ph sz="quarter" idx="10"/>
          </p:nvPr>
        </p:nvSpPr>
        <p:spPr>
          <a:xfrm>
            <a:off x="566739" y="1633538"/>
            <a:ext cx="6627275" cy="4562475"/>
          </a:xfrm>
        </p:spPr>
        <p:txBody>
          <a:bodyPr/>
          <a:lstStyle/>
          <a:p>
            <a:pPr marL="400050" indent="-285750">
              <a:buFont typeface="Arial" panose="020B0604020202020204" pitchFamily="34" charset="0"/>
              <a:buChar char="•"/>
            </a:pPr>
            <a:r>
              <a:rPr lang="en-US" sz="1800" dirty="0"/>
              <a:t>CHF is associated with </a:t>
            </a:r>
            <a:r>
              <a:rPr lang="en-US" sz="1800" b="1" dirty="0"/>
              <a:t>two processes that significantly decrease the oxygen reserves and therefore increase risk for RC</a:t>
            </a:r>
            <a:r>
              <a:rPr lang="en-US" sz="1800" dirty="0"/>
              <a:t>. </a:t>
            </a:r>
          </a:p>
          <a:p>
            <a:pPr marL="400050" indent="-285750">
              <a:buFont typeface="Arial" panose="020B0604020202020204" pitchFamily="34" charset="0"/>
              <a:buChar char="•"/>
            </a:pPr>
            <a:r>
              <a:rPr lang="en-US" sz="1800" dirty="0"/>
              <a:t>First, the heart is </a:t>
            </a:r>
            <a:r>
              <a:rPr lang="en-US" sz="1800" b="1" dirty="0"/>
              <a:t>unable to pump sufficiently to maintain blood flow</a:t>
            </a:r>
            <a:r>
              <a:rPr lang="en-US" sz="1800" dirty="0"/>
              <a:t> to meet the body's demands, which means that the amount of oxygen being delivered to the patient is less than what the body is consuming (</a:t>
            </a:r>
            <a:r>
              <a:rPr lang="en-US" sz="1800" dirty="0" err="1"/>
              <a:t>ie</a:t>
            </a:r>
            <a:r>
              <a:rPr lang="en-US" sz="1800" dirty="0"/>
              <a:t>: oxygen delivery &lt; oxygen demand). </a:t>
            </a:r>
          </a:p>
          <a:p>
            <a:pPr marL="400050" indent="-285750">
              <a:buFont typeface="Arial" panose="020B0604020202020204" pitchFamily="34" charset="0"/>
              <a:buChar char="•"/>
            </a:pPr>
            <a:r>
              <a:rPr lang="en-US" sz="1800" dirty="0"/>
              <a:t>Second, the </a:t>
            </a:r>
            <a:r>
              <a:rPr lang="en-US" sz="1800" b="1" dirty="0"/>
              <a:t>heart as a pump may be so weak that it cannot effectively pump the blood out</a:t>
            </a:r>
            <a:r>
              <a:rPr lang="en-US" sz="1800" dirty="0"/>
              <a:t>, leading to a backup of blood in the pulmonary system (like traffic). </a:t>
            </a:r>
          </a:p>
          <a:p>
            <a:pPr marL="400050" indent="-285750">
              <a:buFont typeface="Arial" panose="020B0604020202020204" pitchFamily="34" charset="0"/>
              <a:buChar char="•"/>
            </a:pPr>
            <a:r>
              <a:rPr lang="en-US" sz="1800" dirty="0"/>
              <a:t>This </a:t>
            </a:r>
            <a:r>
              <a:rPr lang="en-US" sz="1800" b="1" dirty="0"/>
              <a:t>causes blood to back up into the lungs </a:t>
            </a:r>
            <a:r>
              <a:rPr lang="en-US" sz="1800" dirty="0"/>
              <a:t>(</a:t>
            </a:r>
            <a:r>
              <a:rPr lang="en-US" sz="1800" dirty="0" err="1"/>
              <a:t>ie</a:t>
            </a:r>
            <a:r>
              <a:rPr lang="en-US" sz="1800" dirty="0"/>
              <a:t>: alveoli) resulting in fluid to be built up (</a:t>
            </a:r>
            <a:r>
              <a:rPr lang="en-US" sz="1800" dirty="0" err="1"/>
              <a:t>ie</a:t>
            </a:r>
            <a:r>
              <a:rPr lang="en-US" sz="1800" dirty="0"/>
              <a:t>: pulmonary edema). </a:t>
            </a:r>
          </a:p>
          <a:p>
            <a:pPr marL="400050" indent="-285750">
              <a:buFont typeface="Arial" panose="020B0604020202020204" pitchFamily="34" charset="0"/>
              <a:buChar char="•"/>
            </a:pPr>
            <a:r>
              <a:rPr lang="en-US" sz="1800" dirty="0"/>
              <a:t>As </a:t>
            </a:r>
            <a:r>
              <a:rPr lang="en-US" sz="1800" b="1" dirty="0"/>
              <a:t>fluid fills the alveoli</a:t>
            </a:r>
            <a:r>
              <a:rPr lang="en-US" sz="1800" dirty="0"/>
              <a:t>, there is </a:t>
            </a:r>
            <a:r>
              <a:rPr lang="en-US" sz="1800" b="1" dirty="0"/>
              <a:t>no opportunity for air or oxygen to enter</a:t>
            </a:r>
            <a:r>
              <a:rPr lang="en-US" sz="1800" dirty="0"/>
              <a:t>, and therefore </a:t>
            </a:r>
            <a:r>
              <a:rPr lang="en-US" sz="1800" b="1" dirty="0"/>
              <a:t>no opportunity for gas exchange in those lung segments</a:t>
            </a:r>
            <a:r>
              <a:rPr lang="en-US" sz="1800" dirty="0"/>
              <a:t>. </a:t>
            </a:r>
            <a:endParaRPr lang="de-DE" sz="1800" dirty="0"/>
          </a:p>
        </p:txBody>
      </p:sp>
      <p:pic>
        <p:nvPicPr>
          <p:cNvPr id="6" name="Picture 5" descr="Diagram&#10;&#10;Description automatically generated">
            <a:extLst>
              <a:ext uri="{FF2B5EF4-FFF2-40B4-BE49-F238E27FC236}">
                <a16:creationId xmlns:a16="http://schemas.microsoft.com/office/drawing/2014/main" id="{E81A2AAF-1241-4313-AE75-9A99CB3AF6EA}"/>
              </a:ext>
            </a:extLst>
          </p:cNvPr>
          <p:cNvPicPr>
            <a:picLocks noChangeAspect="1"/>
          </p:cNvPicPr>
          <p:nvPr/>
        </p:nvPicPr>
        <p:blipFill>
          <a:blip r:embed="rId2"/>
          <a:stretch>
            <a:fillRect/>
          </a:stretch>
        </p:blipFill>
        <p:spPr>
          <a:xfrm>
            <a:off x="7579706" y="1633338"/>
            <a:ext cx="6345615" cy="5711180"/>
          </a:xfrm>
          <a:prstGeom prst="rect">
            <a:avLst/>
          </a:prstGeom>
        </p:spPr>
      </p:pic>
      <p:sp>
        <p:nvSpPr>
          <p:cNvPr id="7" name="Rectangle: Rounded Corners 6">
            <a:extLst>
              <a:ext uri="{FF2B5EF4-FFF2-40B4-BE49-F238E27FC236}">
                <a16:creationId xmlns:a16="http://schemas.microsoft.com/office/drawing/2014/main" id="{8724E998-ADC5-4458-93D8-EE2877EB66A6}"/>
              </a:ext>
            </a:extLst>
          </p:cNvPr>
          <p:cNvSpPr/>
          <p:nvPr/>
        </p:nvSpPr>
        <p:spPr>
          <a:xfrm>
            <a:off x="2646527" y="6387167"/>
            <a:ext cx="5643231" cy="1099196"/>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Picture 7" descr="Icon&#10;&#10;Description automatically generated">
            <a:extLst>
              <a:ext uri="{FF2B5EF4-FFF2-40B4-BE49-F238E27FC236}">
                <a16:creationId xmlns:a16="http://schemas.microsoft.com/office/drawing/2014/main" id="{5DB972B9-73E6-4F03-965D-783F36FB0D12}"/>
              </a:ext>
            </a:extLst>
          </p:cNvPr>
          <p:cNvPicPr>
            <a:picLocks noChangeAspect="1"/>
          </p:cNvPicPr>
          <p:nvPr/>
        </p:nvPicPr>
        <p:blipFill>
          <a:blip r:embed="rId3"/>
          <a:stretch>
            <a:fillRect/>
          </a:stretch>
        </p:blipFill>
        <p:spPr>
          <a:xfrm>
            <a:off x="2243580" y="6033321"/>
            <a:ext cx="805894" cy="856900"/>
          </a:xfrm>
          <a:prstGeom prst="rect">
            <a:avLst/>
          </a:prstGeom>
        </p:spPr>
      </p:pic>
      <p:sp>
        <p:nvSpPr>
          <p:cNvPr id="9" name="TextBox 8">
            <a:extLst>
              <a:ext uri="{FF2B5EF4-FFF2-40B4-BE49-F238E27FC236}">
                <a16:creationId xmlns:a16="http://schemas.microsoft.com/office/drawing/2014/main" id="{452D5E90-8F99-4BBD-9861-22FABBC6F33B}"/>
              </a:ext>
            </a:extLst>
          </p:cNvPr>
          <p:cNvSpPr txBox="1"/>
          <p:nvPr/>
        </p:nvSpPr>
        <p:spPr>
          <a:xfrm>
            <a:off x="3049474" y="6337857"/>
            <a:ext cx="4983037" cy="1200329"/>
          </a:xfrm>
          <a:prstGeom prst="rect">
            <a:avLst/>
          </a:prstGeom>
          <a:noFill/>
        </p:spPr>
        <p:txBody>
          <a:bodyPr wrap="square" rtlCol="0">
            <a:spAutoFit/>
          </a:bodyPr>
          <a:lstStyle/>
          <a:p>
            <a:pPr algn="ctr"/>
            <a:r>
              <a:rPr lang="de-DE" sz="2400" dirty="0">
                <a:solidFill>
                  <a:srgbClr val="EB8A41"/>
                </a:solidFill>
                <a:latin typeface="Calibri" panose="020F0502020204030204" pitchFamily="34" charset="0"/>
                <a:cs typeface="Calibri" panose="020F0502020204030204" pitchFamily="34" charset="0"/>
              </a:rPr>
              <a:t>The gas exchange is not possible because the alveolae are filled with fluids</a:t>
            </a:r>
          </a:p>
        </p:txBody>
      </p:sp>
    </p:spTree>
    <p:extLst>
      <p:ext uri="{BB962C8B-B14F-4D97-AF65-F5344CB8AC3E}">
        <p14:creationId xmlns:p14="http://schemas.microsoft.com/office/powerpoint/2010/main" val="23141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42A1-C420-4414-B924-BEBE5B170DBE}"/>
              </a:ext>
            </a:extLst>
          </p:cNvPr>
          <p:cNvSpPr>
            <a:spLocks noGrp="1"/>
          </p:cNvSpPr>
          <p:nvPr>
            <p:ph type="title"/>
          </p:nvPr>
        </p:nvSpPr>
        <p:spPr/>
        <p:txBody>
          <a:bodyPr/>
          <a:lstStyle/>
          <a:p>
            <a:r>
              <a:rPr lang="de-DE" dirty="0"/>
              <a:t>Chronic Obstructive Pulmonary Disease (COPD)</a:t>
            </a:r>
          </a:p>
        </p:txBody>
      </p:sp>
      <p:sp>
        <p:nvSpPr>
          <p:cNvPr id="3" name="Text Placeholder 2">
            <a:extLst>
              <a:ext uri="{FF2B5EF4-FFF2-40B4-BE49-F238E27FC236}">
                <a16:creationId xmlns:a16="http://schemas.microsoft.com/office/drawing/2014/main" id="{06E0098F-046F-4E1B-8838-734A0EFADBA4}"/>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81EAD143-0404-4F45-B2C8-89F770DF1116}"/>
              </a:ext>
            </a:extLst>
          </p:cNvPr>
          <p:cNvSpPr>
            <a:spLocks noGrp="1"/>
          </p:cNvSpPr>
          <p:nvPr>
            <p:ph sz="quarter" idx="10"/>
          </p:nvPr>
        </p:nvSpPr>
        <p:spPr>
          <a:xfrm>
            <a:off x="566739" y="1633538"/>
            <a:ext cx="6748462" cy="4562475"/>
          </a:xfrm>
        </p:spPr>
        <p:txBody>
          <a:bodyPr/>
          <a:lstStyle/>
          <a:p>
            <a:pPr marL="400050" indent="-285750">
              <a:buFont typeface="Arial" panose="020B0604020202020204" pitchFamily="34" charset="0"/>
              <a:buChar char="•"/>
            </a:pPr>
            <a:r>
              <a:rPr lang="en-US" sz="1800" b="1" dirty="0"/>
              <a:t>COPD is an obstructive lung disease </a:t>
            </a:r>
            <a:r>
              <a:rPr lang="en-US" sz="1800" dirty="0"/>
              <a:t>in which poor airflow and </a:t>
            </a:r>
            <a:r>
              <a:rPr lang="en-US" sz="1800" b="1" dirty="0"/>
              <a:t>inability to breathe out </a:t>
            </a:r>
            <a:r>
              <a:rPr lang="en-US" sz="1800" dirty="0"/>
              <a:t>fully (air trapping) exist. </a:t>
            </a:r>
          </a:p>
          <a:p>
            <a:pPr marL="400050" indent="-285750">
              <a:buFont typeface="Arial" panose="020B0604020202020204" pitchFamily="34" charset="0"/>
              <a:buChar char="•"/>
            </a:pPr>
            <a:r>
              <a:rPr lang="en-US" sz="1800" dirty="0"/>
              <a:t>In COPD, </a:t>
            </a:r>
            <a:r>
              <a:rPr lang="en-US" sz="1800" b="1" dirty="0"/>
              <a:t>more than half of alveoli are destroyed</a:t>
            </a:r>
            <a:r>
              <a:rPr lang="en-US" sz="1800" dirty="0"/>
              <a:t>, which leaves them only able to </a:t>
            </a:r>
            <a:r>
              <a:rPr lang="en-US" sz="1800" b="1" dirty="0"/>
              <a:t>fill half as many alveoli with oxygen</a:t>
            </a:r>
            <a:r>
              <a:rPr lang="en-US" sz="1800" dirty="0"/>
              <a:t> for diffusion. </a:t>
            </a:r>
          </a:p>
          <a:p>
            <a:pPr marL="400050" indent="-285750">
              <a:buFont typeface="Arial" panose="020B0604020202020204" pitchFamily="34" charset="0"/>
              <a:buChar char="•"/>
            </a:pPr>
            <a:r>
              <a:rPr lang="en-US" sz="1800" dirty="0"/>
              <a:t>The second process is </a:t>
            </a:r>
            <a:r>
              <a:rPr lang="en-US" sz="1800" b="1" dirty="0"/>
              <a:t>due to inflammation of the small airways</a:t>
            </a:r>
            <a:r>
              <a:rPr lang="en-US" sz="1800" dirty="0"/>
              <a:t>, which blocks the small airways and </a:t>
            </a:r>
            <a:r>
              <a:rPr lang="en-US" sz="1800" b="1" dirty="0"/>
              <a:t>prevents the patient from exhaling CO</a:t>
            </a:r>
            <a:r>
              <a:rPr lang="en-US" sz="1800" b="1" baseline="-25000" dirty="0"/>
              <a:t>2</a:t>
            </a:r>
            <a:r>
              <a:rPr lang="en-US" sz="1800" dirty="0"/>
              <a:t>.</a:t>
            </a:r>
          </a:p>
          <a:p>
            <a:pPr marL="400050" indent="-285750">
              <a:buFont typeface="Arial" panose="020B0604020202020204" pitchFamily="34" charset="0"/>
              <a:buChar char="•"/>
            </a:pPr>
            <a:r>
              <a:rPr lang="en-US" sz="1800" dirty="0"/>
              <a:t> Since a </a:t>
            </a:r>
            <a:r>
              <a:rPr lang="en-US" sz="1800" b="1" dirty="0"/>
              <a:t>significant amount of CO</a:t>
            </a:r>
            <a:r>
              <a:rPr lang="en-US" sz="1800" b="1" baseline="-25000" dirty="0"/>
              <a:t>2</a:t>
            </a:r>
            <a:r>
              <a:rPr lang="en-US" sz="1800" b="1" dirty="0"/>
              <a:t> remains in the lungs</a:t>
            </a:r>
            <a:r>
              <a:rPr lang="en-US" sz="1800" dirty="0"/>
              <a:t>, it prevents oxygen from entering. </a:t>
            </a:r>
          </a:p>
          <a:p>
            <a:pPr marL="400050" indent="-285750">
              <a:buFont typeface="Arial" panose="020B0604020202020204" pitchFamily="34" charset="0"/>
              <a:buChar char="•"/>
            </a:pPr>
            <a:r>
              <a:rPr lang="en-US" sz="1800" b="1" dirty="0"/>
              <a:t>These patients are a very high risk for oxygen desaturation once sedation is induced</a:t>
            </a:r>
            <a:r>
              <a:rPr lang="en-US" sz="1800" dirty="0"/>
              <a:t> because they have significantly less oxygen stored in their alveoli. </a:t>
            </a:r>
            <a:endParaRPr lang="de-DE" sz="1800" dirty="0"/>
          </a:p>
        </p:txBody>
      </p:sp>
      <p:pic>
        <p:nvPicPr>
          <p:cNvPr id="6" name="Picture 5" descr="Diagram&#10;&#10;Description automatically generated">
            <a:extLst>
              <a:ext uri="{FF2B5EF4-FFF2-40B4-BE49-F238E27FC236}">
                <a16:creationId xmlns:a16="http://schemas.microsoft.com/office/drawing/2014/main" id="{C39868D3-A786-4DC4-A98F-D89022912FB0}"/>
              </a:ext>
            </a:extLst>
          </p:cNvPr>
          <p:cNvPicPr>
            <a:picLocks noChangeAspect="1"/>
          </p:cNvPicPr>
          <p:nvPr/>
        </p:nvPicPr>
        <p:blipFill rotWithShape="1">
          <a:blip r:embed="rId3"/>
          <a:srcRect l="5571"/>
          <a:stretch/>
        </p:blipFill>
        <p:spPr>
          <a:xfrm>
            <a:off x="7700790" y="1853197"/>
            <a:ext cx="6534913" cy="4806177"/>
          </a:xfrm>
          <a:prstGeom prst="rect">
            <a:avLst/>
          </a:prstGeom>
        </p:spPr>
      </p:pic>
    </p:spTree>
    <p:extLst>
      <p:ext uri="{BB962C8B-B14F-4D97-AF65-F5344CB8AC3E}">
        <p14:creationId xmlns:p14="http://schemas.microsoft.com/office/powerpoint/2010/main" val="3980698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C1A3-DEDA-472F-85CA-01E30A137C3F}"/>
              </a:ext>
            </a:extLst>
          </p:cNvPr>
          <p:cNvSpPr>
            <a:spLocks noGrp="1"/>
          </p:cNvSpPr>
          <p:nvPr>
            <p:ph type="title"/>
          </p:nvPr>
        </p:nvSpPr>
        <p:spPr/>
        <p:txBody>
          <a:bodyPr/>
          <a:lstStyle/>
          <a:p>
            <a:r>
              <a:rPr lang="de-DE" dirty="0"/>
              <a:t>Difficult mask ventilation</a:t>
            </a:r>
          </a:p>
        </p:txBody>
      </p:sp>
      <p:sp>
        <p:nvSpPr>
          <p:cNvPr id="3" name="Text Placeholder 2">
            <a:extLst>
              <a:ext uri="{FF2B5EF4-FFF2-40B4-BE49-F238E27FC236}">
                <a16:creationId xmlns:a16="http://schemas.microsoft.com/office/drawing/2014/main" id="{B2C51763-60BB-4BBD-8C50-28B5D31D1560}"/>
              </a:ext>
            </a:extLst>
          </p:cNvPr>
          <p:cNvSpPr>
            <a:spLocks noGrp="1"/>
          </p:cNvSpPr>
          <p:nvPr>
            <p:ph type="body" idx="1"/>
          </p:nvPr>
        </p:nvSpPr>
        <p:spPr/>
        <p:txBody>
          <a:bodyPr/>
          <a:lstStyle/>
          <a:p>
            <a:endParaRPr lang="de-DE"/>
          </a:p>
        </p:txBody>
      </p:sp>
      <p:sp>
        <p:nvSpPr>
          <p:cNvPr id="4" name="Content Placeholder 3">
            <a:extLst>
              <a:ext uri="{FF2B5EF4-FFF2-40B4-BE49-F238E27FC236}">
                <a16:creationId xmlns:a16="http://schemas.microsoft.com/office/drawing/2014/main" id="{5B9305E1-D723-4F73-BFC5-2F2B8D031F2B}"/>
              </a:ext>
            </a:extLst>
          </p:cNvPr>
          <p:cNvSpPr>
            <a:spLocks noGrp="1"/>
          </p:cNvSpPr>
          <p:nvPr>
            <p:ph sz="quarter" idx="10"/>
          </p:nvPr>
        </p:nvSpPr>
        <p:spPr>
          <a:xfrm>
            <a:off x="566739" y="1633538"/>
            <a:ext cx="6122819" cy="4562475"/>
          </a:xfrm>
        </p:spPr>
        <p:txBody>
          <a:bodyPr/>
          <a:lstStyle/>
          <a:p>
            <a:r>
              <a:rPr lang="en-US" sz="1800" dirty="0"/>
              <a:t>Difficult ventilation has been defined as the inability of a trained anesthetist to maintain the oxygen saturation &gt; 90% using a facemask for ventilation and 100% inspired oxygen. </a:t>
            </a:r>
          </a:p>
          <a:p>
            <a:r>
              <a:rPr lang="en-US" sz="1800" dirty="0"/>
              <a:t>Risk factors:</a:t>
            </a:r>
          </a:p>
          <a:p>
            <a:pPr marL="457200" indent="-342900">
              <a:buFont typeface="Arial" panose="020B0604020202020204" pitchFamily="34" charset="0"/>
              <a:buChar char="•"/>
            </a:pPr>
            <a:r>
              <a:rPr lang="en-US" sz="1800" dirty="0"/>
              <a:t>Body mass index (BMI) &gt;26</a:t>
            </a:r>
          </a:p>
          <a:p>
            <a:pPr marL="457200" indent="-342900">
              <a:buFont typeface="Arial" panose="020B0604020202020204" pitchFamily="34" charset="0"/>
              <a:buChar char="•"/>
            </a:pPr>
            <a:r>
              <a:rPr lang="en-US" sz="1800" dirty="0"/>
              <a:t>Age &gt;55</a:t>
            </a:r>
          </a:p>
          <a:p>
            <a:pPr marL="457200" indent="-342900">
              <a:buFont typeface="Arial" panose="020B0604020202020204" pitchFamily="34" charset="0"/>
              <a:buChar char="•"/>
            </a:pPr>
            <a:r>
              <a:rPr lang="en-US" sz="1800" dirty="0"/>
              <a:t>Edentulous (</a:t>
            </a:r>
            <a:r>
              <a:rPr lang="en-US" sz="1800" dirty="0" err="1"/>
              <a:t>ie</a:t>
            </a:r>
            <a:r>
              <a:rPr lang="en-US" sz="1800" dirty="0"/>
              <a:t>: not teeth)</a:t>
            </a:r>
          </a:p>
          <a:p>
            <a:pPr marL="457200" indent="-342900">
              <a:buFont typeface="Arial" panose="020B0604020202020204" pitchFamily="34" charset="0"/>
              <a:buChar char="•"/>
            </a:pPr>
            <a:r>
              <a:rPr lang="en-US" sz="1800" dirty="0"/>
              <a:t>Beards</a:t>
            </a:r>
          </a:p>
          <a:p>
            <a:pPr marL="457200" indent="-342900">
              <a:buFont typeface="Arial" panose="020B0604020202020204" pitchFamily="34" charset="0"/>
              <a:buChar char="•"/>
            </a:pPr>
            <a:r>
              <a:rPr lang="en-US" sz="1800" dirty="0"/>
              <a:t>History of snoring</a:t>
            </a:r>
          </a:p>
          <a:p>
            <a:endParaRPr lang="en-US" dirty="0"/>
          </a:p>
        </p:txBody>
      </p:sp>
      <p:sp>
        <p:nvSpPr>
          <p:cNvPr id="5" name="Content Placeholder 3">
            <a:extLst>
              <a:ext uri="{FF2B5EF4-FFF2-40B4-BE49-F238E27FC236}">
                <a16:creationId xmlns:a16="http://schemas.microsoft.com/office/drawing/2014/main" id="{F75261B6-7698-4DE5-B5FB-01275C74120F}"/>
              </a:ext>
            </a:extLst>
          </p:cNvPr>
          <p:cNvSpPr txBox="1">
            <a:spLocks/>
          </p:cNvSpPr>
          <p:nvPr/>
        </p:nvSpPr>
        <p:spPr>
          <a:xfrm>
            <a:off x="7432760" y="1633538"/>
            <a:ext cx="6122819" cy="4562475"/>
          </a:xfrm>
          <a:prstGeom prst="rect">
            <a:avLst/>
          </a:prstGeom>
          <a:noFill/>
          <a:ln>
            <a:noFill/>
          </a:ln>
        </p:spPr>
        <p:txBody>
          <a:bodyPr spcFirstLastPara="1" wrap="square" lIns="0" tIns="12700" rIns="0" bIns="0" anchor="t" anchorCtr="0">
            <a:noAutofit/>
          </a:bodyPr>
          <a:lstStyle>
            <a:defPPr marR="0" lvl="0" algn="l" rtl="0">
              <a:lnSpc>
                <a:spcPct val="100000"/>
              </a:lnSpc>
              <a:spcBef>
                <a:spcPts val="0"/>
              </a:spcBef>
              <a:spcAft>
                <a:spcPts val="0"/>
              </a:spcAft>
            </a:defPPr>
            <a:lvl1pPr marL="114300" marR="0" lvl="0" indent="0" algn="l" rtl="0">
              <a:lnSpc>
                <a:spcPct val="90000"/>
              </a:lnSpc>
              <a:spcBef>
                <a:spcPts val="1600"/>
              </a:spcBef>
              <a:spcAft>
                <a:spcPts val="0"/>
              </a:spcAft>
              <a:buClr>
                <a:srgbClr val="002060"/>
              </a:buClr>
              <a:buSzPct val="100000"/>
              <a:buFont typeface="Arial" panose="020B0604020202020204" pitchFamily="34" charset="0"/>
              <a:buNone/>
              <a:defRPr sz="2400" b="0" i="0" u="none" strike="noStrike" cap="none">
                <a:solidFill>
                  <a:schemeClr val="accent6"/>
                </a:solidFill>
                <a:latin typeface="Calibri"/>
                <a:ea typeface="Calibri"/>
                <a:cs typeface="Calibri"/>
                <a:sym typeface="Calibri"/>
              </a:defRPr>
            </a:lvl1pPr>
            <a:lvl2pPr marL="914400" marR="0" lvl="1" indent="-342900" algn="l" rtl="0">
              <a:lnSpc>
                <a:spcPct val="90000"/>
              </a:lnSpc>
              <a:spcBef>
                <a:spcPts val="800"/>
              </a:spcBef>
              <a:spcAft>
                <a:spcPts val="0"/>
              </a:spcAft>
              <a:buClr>
                <a:srgbClr val="002060"/>
              </a:buClr>
              <a:buSzPts val="1800"/>
              <a:buFont typeface="Arial"/>
              <a:buChar char="•"/>
              <a:defRPr sz="1800" b="0" i="0" u="none" strike="noStrike" cap="none">
                <a:solidFill>
                  <a:schemeClr val="accent6"/>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02060"/>
              </a:buClr>
              <a:buSzPts val="1800"/>
              <a:buFont typeface="Arial"/>
              <a:buChar char="•"/>
              <a:defRPr sz="1600" b="0" i="0" u="none" strike="noStrike" cap="none">
                <a:solidFill>
                  <a:schemeClr val="accent6"/>
                </a:solidFill>
                <a:latin typeface="Calibri"/>
                <a:ea typeface="Calibri"/>
                <a:cs typeface="Calibri"/>
                <a:sym typeface="Calibri"/>
              </a:defRPr>
            </a:lvl3pPr>
            <a:lvl4pPr marL="1828800" marR="0" lvl="3" indent="-342900" algn="l" rtl="0">
              <a:lnSpc>
                <a:spcPct val="90000"/>
              </a:lnSpc>
              <a:spcBef>
                <a:spcPts val="800"/>
              </a:spcBef>
              <a:spcAft>
                <a:spcPts val="0"/>
              </a:spcAft>
              <a:buClr>
                <a:srgbClr val="002060"/>
              </a:buClr>
              <a:buSzPts val="1800"/>
              <a:buFont typeface="Arial"/>
              <a:buChar char="•"/>
              <a:defRPr sz="1400" b="0" i="0" u="none" strike="noStrike" cap="none">
                <a:solidFill>
                  <a:schemeClr val="accent6"/>
                </a:solidFill>
                <a:latin typeface="Calibri"/>
                <a:ea typeface="Calibri"/>
                <a:cs typeface="Calibri"/>
                <a:sym typeface="Calibri"/>
              </a:defRPr>
            </a:lvl4pPr>
            <a:lvl5pPr marL="2286000" marR="0" lvl="4" indent="-342900" algn="l" rtl="0">
              <a:lnSpc>
                <a:spcPct val="90000"/>
              </a:lnSpc>
              <a:spcBef>
                <a:spcPts val="800"/>
              </a:spcBef>
              <a:spcAft>
                <a:spcPts val="0"/>
              </a:spcAft>
              <a:buClr>
                <a:schemeClr val="accent2"/>
              </a:buClr>
              <a:buSzPts val="1800"/>
              <a:buFont typeface="Arial"/>
              <a:buChar char="•"/>
              <a:defRPr sz="1800" b="0" i="0" u="none" strike="noStrike" cap="none">
                <a:solidFill>
                  <a:schemeClr val="accent6"/>
                </a:solidFill>
                <a:latin typeface="Calibri"/>
                <a:ea typeface="Calibri"/>
                <a:cs typeface="Calibri"/>
                <a:sym typeface="Calibri"/>
              </a:defRPr>
            </a:lvl5pPr>
            <a:lvl6pPr marL="2743200" marR="0" lvl="5"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6pPr>
            <a:lvl7pPr marL="3200400" marR="0" lvl="6"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7pPr>
            <a:lvl8pPr marL="3657600" marR="0" lvl="7"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8pPr>
            <a:lvl9pPr marL="4114800" marR="0" lvl="8" indent="-411479" algn="l" rtl="0">
              <a:lnSpc>
                <a:spcPct val="90000"/>
              </a:lnSpc>
              <a:spcBef>
                <a:spcPts val="800"/>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9pPr>
          </a:lstStyle>
          <a:p>
            <a:endParaRPr lang="en-US" sz="1800" dirty="0"/>
          </a:p>
        </p:txBody>
      </p:sp>
      <p:pic>
        <p:nvPicPr>
          <p:cNvPr id="6" name="Picture 5">
            <a:extLst>
              <a:ext uri="{FF2B5EF4-FFF2-40B4-BE49-F238E27FC236}">
                <a16:creationId xmlns:a16="http://schemas.microsoft.com/office/drawing/2014/main" id="{C33262C7-0B5A-4C8C-A9A6-02EFD93D222E}"/>
              </a:ext>
            </a:extLst>
          </p:cNvPr>
          <p:cNvPicPr>
            <a:picLocks noChangeAspect="1"/>
          </p:cNvPicPr>
          <p:nvPr/>
        </p:nvPicPr>
        <p:blipFill>
          <a:blip r:embed="rId3"/>
          <a:stretch>
            <a:fillRect/>
          </a:stretch>
        </p:blipFill>
        <p:spPr>
          <a:xfrm>
            <a:off x="8312143" y="1272970"/>
            <a:ext cx="4058216" cy="2915057"/>
          </a:xfrm>
          <a:prstGeom prst="rect">
            <a:avLst/>
          </a:prstGeom>
          <a:ln>
            <a:noFill/>
          </a:ln>
          <a:effectLst>
            <a:outerShdw blurRad="190500" algn="tl" rotWithShape="0">
              <a:srgbClr val="000000">
                <a:alpha val="70000"/>
              </a:srgbClr>
            </a:outerShdw>
          </a:effectLst>
        </p:spPr>
      </p:pic>
      <p:pic>
        <p:nvPicPr>
          <p:cNvPr id="7" name="Grafik 5">
            <a:extLst>
              <a:ext uri="{FF2B5EF4-FFF2-40B4-BE49-F238E27FC236}">
                <a16:creationId xmlns:a16="http://schemas.microsoft.com/office/drawing/2014/main" id="{0EED5DFE-C93A-456A-86BB-B8469A0327E7}"/>
              </a:ext>
            </a:extLst>
          </p:cNvPr>
          <p:cNvPicPr>
            <a:picLocks noChangeAspect="1"/>
          </p:cNvPicPr>
          <p:nvPr/>
        </p:nvPicPr>
        <p:blipFill>
          <a:blip r:embed="rId4"/>
          <a:stretch>
            <a:fillRect/>
          </a:stretch>
        </p:blipFill>
        <p:spPr>
          <a:xfrm>
            <a:off x="8309582" y="4439593"/>
            <a:ext cx="4060777" cy="29150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479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0135-F0BE-6145-816E-00F4E2602E4E}"/>
              </a:ext>
            </a:extLst>
          </p:cNvPr>
          <p:cNvSpPr>
            <a:spLocks noGrp="1"/>
          </p:cNvSpPr>
          <p:nvPr>
            <p:ph type="title"/>
          </p:nvPr>
        </p:nvSpPr>
        <p:spPr/>
        <p:txBody>
          <a:bodyPr/>
          <a:lstStyle/>
          <a:p>
            <a:r>
              <a:rPr lang="en-US" dirty="0"/>
              <a:t>Spontaneous ventilation</a:t>
            </a:r>
          </a:p>
        </p:txBody>
      </p:sp>
      <p:sp>
        <p:nvSpPr>
          <p:cNvPr id="3" name="Text Placeholder 2">
            <a:extLst>
              <a:ext uri="{FF2B5EF4-FFF2-40B4-BE49-F238E27FC236}">
                <a16:creationId xmlns:a16="http://schemas.microsoft.com/office/drawing/2014/main" id="{139E20CF-2949-CE47-8523-B9380BF747D1}"/>
              </a:ext>
            </a:extLst>
          </p:cNvPr>
          <p:cNvSpPr>
            <a:spLocks noGrp="1"/>
          </p:cNvSpPr>
          <p:nvPr>
            <p:ph type="body" idx="1"/>
          </p:nvPr>
        </p:nvSpPr>
        <p:spPr/>
        <p:txBody>
          <a:bodyPr/>
          <a:lstStyle/>
          <a:p>
            <a:r>
              <a:rPr lang="en-US" dirty="0"/>
              <a:t>Inhalation &amp; Exhalation</a:t>
            </a:r>
          </a:p>
        </p:txBody>
      </p:sp>
      <p:pic>
        <p:nvPicPr>
          <p:cNvPr id="5" name="Spont_beat">
            <a:hlinkClick r:id="" action="ppaction://media"/>
            <a:extLst>
              <a:ext uri="{FF2B5EF4-FFF2-40B4-BE49-F238E27FC236}">
                <a16:creationId xmlns:a16="http://schemas.microsoft.com/office/drawing/2014/main" id="{6EC8C12D-F30C-455E-8200-0FB4E37517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087" y="1642181"/>
            <a:ext cx="6589813" cy="5391665"/>
          </a:xfrm>
          <a:prstGeom prst="rect">
            <a:avLst/>
          </a:prstGeom>
        </p:spPr>
      </p:pic>
      <p:sp>
        <p:nvSpPr>
          <p:cNvPr id="6" name="TextBox 5">
            <a:extLst>
              <a:ext uri="{FF2B5EF4-FFF2-40B4-BE49-F238E27FC236}">
                <a16:creationId xmlns:a16="http://schemas.microsoft.com/office/drawing/2014/main" id="{756BBC3C-A5A6-4F05-8A8F-40EE1E40CA43}"/>
              </a:ext>
            </a:extLst>
          </p:cNvPr>
          <p:cNvSpPr txBox="1"/>
          <p:nvPr/>
        </p:nvSpPr>
        <p:spPr>
          <a:xfrm>
            <a:off x="8728320" y="2375862"/>
            <a:ext cx="5290993"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Breathing starts with movement of the diaphragm</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Space gets created in Lungs, breath in through Nostrils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Then nasal cavity, Pharynx, Larynx, through the vocal cords to the Trachea to the Lungs, </a:t>
            </a:r>
            <a:r>
              <a:rPr lang="en-US" sz="2000" dirty="0" err="1">
                <a:latin typeface="Calibri" panose="020F0502020204030204" pitchFamily="34" charset="0"/>
                <a:cs typeface="Calibri" panose="020F0502020204030204" pitchFamily="34" charset="0"/>
              </a:rPr>
              <a:t>Bronchioli</a:t>
            </a:r>
            <a:r>
              <a:rPr lang="en-US" sz="2000" dirty="0">
                <a:latin typeface="Calibri" panose="020F0502020204030204" pitchFamily="34" charset="0"/>
                <a:cs typeface="Calibri" panose="020F0502020204030204" pitchFamily="34" charset="0"/>
              </a:rPr>
              <a:t>, Alveoli to the capillary systems</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Where the Gas exchange takes place</a:t>
            </a:r>
          </a:p>
        </p:txBody>
      </p:sp>
    </p:spTree>
    <p:extLst>
      <p:ext uri="{BB962C8B-B14F-4D97-AF65-F5344CB8AC3E}">
        <p14:creationId xmlns:p14="http://schemas.microsoft.com/office/powerpoint/2010/main" val="57658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B643B4-8B9C-9845-ACCF-F7CFBA780B3D}"/>
              </a:ext>
            </a:extLst>
          </p:cNvPr>
          <p:cNvSpPr>
            <a:spLocks noGrp="1"/>
          </p:cNvSpPr>
          <p:nvPr>
            <p:ph type="sldNum" sz="quarter" idx="10"/>
          </p:nvPr>
        </p:nvSpPr>
        <p:spPr/>
        <p:txBody>
          <a:bodyPr/>
          <a:lstStyle/>
          <a:p>
            <a:fld id="{D888F868-255D-B747-B6D4-EC545A4D9D04}" type="slidenum">
              <a:rPr lang="en-US" smtClean="0"/>
              <a:pPr/>
              <a:t>50</a:t>
            </a:fld>
            <a:endParaRPr lang="en-US"/>
          </a:p>
        </p:txBody>
      </p:sp>
      <p:pic>
        <p:nvPicPr>
          <p:cNvPr id="7" name="Picture 6" descr="Diagram&#10;&#10;Description automatically generated">
            <a:extLst>
              <a:ext uri="{FF2B5EF4-FFF2-40B4-BE49-F238E27FC236}">
                <a16:creationId xmlns:a16="http://schemas.microsoft.com/office/drawing/2014/main" id="{CE642AC5-64FF-4D6A-9989-09666871E615}"/>
              </a:ext>
            </a:extLst>
          </p:cNvPr>
          <p:cNvPicPr>
            <a:picLocks noChangeAspect="1"/>
          </p:cNvPicPr>
          <p:nvPr/>
        </p:nvPicPr>
        <p:blipFill rotWithShape="1">
          <a:blip r:embed="rId2"/>
          <a:srcRect l="34246"/>
          <a:stretch/>
        </p:blipFill>
        <p:spPr>
          <a:xfrm>
            <a:off x="1" y="-694"/>
            <a:ext cx="9620108" cy="8229600"/>
          </a:xfrm>
          <a:prstGeom prst="rect">
            <a:avLst/>
          </a:prstGeom>
        </p:spPr>
      </p:pic>
      <p:pic>
        <p:nvPicPr>
          <p:cNvPr id="6" name="Grafik 6">
            <a:extLst>
              <a:ext uri="{FF2B5EF4-FFF2-40B4-BE49-F238E27FC236}">
                <a16:creationId xmlns:a16="http://schemas.microsoft.com/office/drawing/2014/main" id="{7086C4FC-18B1-43B6-A490-550DEEC14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24632" y="-694"/>
            <a:ext cx="8723750" cy="8228906"/>
          </a:xfrm>
          <a:prstGeom prst="rect">
            <a:avLst/>
          </a:prstGeom>
        </p:spPr>
      </p:pic>
      <p:sp>
        <p:nvSpPr>
          <p:cNvPr id="2" name="Title 1">
            <a:extLst>
              <a:ext uri="{FF2B5EF4-FFF2-40B4-BE49-F238E27FC236}">
                <a16:creationId xmlns:a16="http://schemas.microsoft.com/office/drawing/2014/main" id="{83D5F930-9C90-3749-9F58-FB9E1909085A}"/>
              </a:ext>
            </a:extLst>
          </p:cNvPr>
          <p:cNvSpPr>
            <a:spLocks noGrp="1"/>
          </p:cNvSpPr>
          <p:nvPr>
            <p:ph type="title"/>
          </p:nvPr>
        </p:nvSpPr>
        <p:spPr>
          <a:xfrm>
            <a:off x="8062331" y="438174"/>
            <a:ext cx="5909519" cy="583230"/>
          </a:xfrm>
        </p:spPr>
        <p:txBody>
          <a:bodyPr/>
          <a:lstStyle/>
          <a:p>
            <a:r>
              <a:rPr lang="en-US" dirty="0">
                <a:latin typeface="Calibri" panose="020F0502020204030204" pitchFamily="34" charset="0"/>
                <a:cs typeface="Calibri" panose="020F0502020204030204" pitchFamily="34" charset="0"/>
              </a:rPr>
              <a:t>SuperNO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VA™</a:t>
            </a:r>
          </a:p>
        </p:txBody>
      </p:sp>
      <p:sp>
        <p:nvSpPr>
          <p:cNvPr id="3" name="Text Placeholder 2">
            <a:extLst>
              <a:ext uri="{FF2B5EF4-FFF2-40B4-BE49-F238E27FC236}">
                <a16:creationId xmlns:a16="http://schemas.microsoft.com/office/drawing/2014/main" id="{ACE66BDD-77E1-404F-8031-BC1BDF2DAD35}"/>
              </a:ext>
            </a:extLst>
          </p:cNvPr>
          <p:cNvSpPr>
            <a:spLocks noGrp="1"/>
          </p:cNvSpPr>
          <p:nvPr>
            <p:ph type="body" idx="1"/>
          </p:nvPr>
        </p:nvSpPr>
        <p:spPr>
          <a:xfrm>
            <a:off x="7993569" y="885082"/>
            <a:ext cx="5909701" cy="521207"/>
          </a:xfrm>
        </p:spPr>
        <p:txBody>
          <a:bodyPr/>
          <a:lstStyle/>
          <a:p>
            <a:pPr marL="271463" indent="-184150"/>
            <a:r>
              <a:rPr lang="en-US" dirty="0">
                <a:latin typeface="Calibri" panose="020F0502020204030204" pitchFamily="34" charset="0"/>
                <a:cs typeface="Calibri" panose="020F0502020204030204" pitchFamily="34" charset="0"/>
              </a:rPr>
              <a:t>Nasal positive airway pressure</a:t>
            </a:r>
          </a:p>
        </p:txBody>
      </p:sp>
      <p:pic>
        <p:nvPicPr>
          <p:cNvPr id="9" name="Picture 8">
            <a:extLst>
              <a:ext uri="{FF2B5EF4-FFF2-40B4-BE49-F238E27FC236}">
                <a16:creationId xmlns:a16="http://schemas.microsoft.com/office/drawing/2014/main" id="{98EB5849-4162-4683-A275-FDFE94283250}"/>
              </a:ext>
            </a:extLst>
          </p:cNvPr>
          <p:cNvPicPr>
            <a:picLocks noChangeAspect="1"/>
          </p:cNvPicPr>
          <p:nvPr/>
        </p:nvPicPr>
        <p:blipFill rotWithShape="1">
          <a:blip r:embed="rId4"/>
          <a:srcRect l="2742" r="3537"/>
          <a:stretch/>
        </p:blipFill>
        <p:spPr>
          <a:xfrm>
            <a:off x="7721865" y="1406289"/>
            <a:ext cx="6873953" cy="3207338"/>
          </a:xfrm>
          <a:prstGeom prst="rect">
            <a:avLst/>
          </a:prstGeom>
        </p:spPr>
      </p:pic>
      <p:sp>
        <p:nvSpPr>
          <p:cNvPr id="8" name="Textfeld 4">
            <a:extLst>
              <a:ext uri="{FF2B5EF4-FFF2-40B4-BE49-F238E27FC236}">
                <a16:creationId xmlns:a16="http://schemas.microsoft.com/office/drawing/2014/main" id="{2C773612-3AE1-4DC6-BE8C-F82701A98FF2}"/>
              </a:ext>
            </a:extLst>
          </p:cNvPr>
          <p:cNvSpPr txBox="1"/>
          <p:nvPr/>
        </p:nvSpPr>
        <p:spPr>
          <a:xfrm>
            <a:off x="7915736" y="4790505"/>
            <a:ext cx="6398978" cy="2031325"/>
          </a:xfrm>
          <a:prstGeom prst="rect">
            <a:avLst/>
          </a:prstGeom>
          <a:noFill/>
        </p:spPr>
        <p:txBody>
          <a:bodyPr wrap="square" rtlCol="0">
            <a:spAutoFit/>
          </a:bodyPr>
          <a:lstStyle/>
          <a:p>
            <a:pPr marL="342900" indent="-342900">
              <a:buFont typeface="Arial" panose="020B0604020202020204" pitchFamily="34" charset="0"/>
              <a:buChar char="•"/>
            </a:pPr>
            <a:r>
              <a:rPr lang="en-US" sz="1800" dirty="0">
                <a:solidFill>
                  <a:schemeClr val="bg2">
                    <a:lumMod val="50000"/>
                  </a:schemeClr>
                </a:solidFill>
                <a:latin typeface="Calibri" panose="020F0502020204030204" pitchFamily="34" charset="0"/>
                <a:cs typeface="Calibri" panose="020F0502020204030204" pitchFamily="34" charset="0"/>
              </a:rPr>
              <a:t>The SuperNO</a:t>
            </a:r>
            <a:r>
              <a:rPr lang="en-US" sz="1800" baseline="-25000" dirty="0">
                <a:solidFill>
                  <a:schemeClr val="bg2">
                    <a:lumMod val="50000"/>
                  </a:schemeClr>
                </a:solidFill>
                <a:latin typeface="Calibri" panose="020F0502020204030204" pitchFamily="34" charset="0"/>
                <a:cs typeface="Calibri" panose="020F0502020204030204" pitchFamily="34" charset="0"/>
              </a:rPr>
              <a:t>2</a:t>
            </a:r>
            <a:r>
              <a:rPr lang="en-US" sz="1800" dirty="0">
                <a:solidFill>
                  <a:schemeClr val="bg2">
                    <a:lumMod val="50000"/>
                  </a:schemeClr>
                </a:solidFill>
                <a:latin typeface="Calibri" panose="020F0502020204030204" pitchFamily="34" charset="0"/>
                <a:cs typeface="Calibri" panose="020F0502020204030204" pitchFamily="34" charset="0"/>
              </a:rPr>
              <a:t>VA™ nasal PAP ventilation system uses the flow from any oxygen source. </a:t>
            </a:r>
          </a:p>
          <a:p>
            <a:pPr marL="342900" indent="-342900">
              <a:buFont typeface="Arial" panose="020B0604020202020204" pitchFamily="34" charset="0"/>
              <a:buChar char="•"/>
            </a:pPr>
            <a:endParaRPr lang="en-US" sz="18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800" dirty="0">
                <a:solidFill>
                  <a:schemeClr val="bg2">
                    <a:lumMod val="50000"/>
                  </a:schemeClr>
                </a:solidFill>
                <a:latin typeface="Calibri" panose="020F0502020204030204" pitchFamily="34" charset="0"/>
                <a:cs typeface="Calibri" panose="020F0502020204030204" pitchFamily="34" charset="0"/>
              </a:rPr>
              <a:t>It delivers both oxygen and nasal positive pressure ventilation to patients, which can maintain a patent upper airway.</a:t>
            </a:r>
          </a:p>
          <a:p>
            <a:pPr marL="342900" indent="-342900">
              <a:buFont typeface="Arial" panose="020B0604020202020204" pitchFamily="34" charset="0"/>
              <a:buChar char="•"/>
            </a:pPr>
            <a:endParaRPr lang="en-US" sz="1800" dirty="0">
              <a:solidFill>
                <a:schemeClr val="bg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800" dirty="0">
                <a:solidFill>
                  <a:schemeClr val="bg2">
                    <a:lumMod val="50000"/>
                  </a:schemeClr>
                </a:solidFill>
                <a:latin typeface="Calibri" panose="020F0502020204030204" pitchFamily="34" charset="0"/>
                <a:cs typeface="Calibri" panose="020F0502020204030204" pitchFamily="34" charset="0"/>
              </a:rPr>
              <a:t>With no need for additional equipment.</a:t>
            </a:r>
          </a:p>
        </p:txBody>
      </p:sp>
    </p:spTree>
    <p:extLst>
      <p:ext uri="{BB962C8B-B14F-4D97-AF65-F5344CB8AC3E}">
        <p14:creationId xmlns:p14="http://schemas.microsoft.com/office/powerpoint/2010/main" val="261998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B2CF8-5258-B842-B543-AFF97B925674}"/>
              </a:ext>
            </a:extLst>
          </p:cNvPr>
          <p:cNvSpPr>
            <a:spLocks noGrp="1"/>
          </p:cNvSpPr>
          <p:nvPr>
            <p:ph type="title"/>
          </p:nvPr>
        </p:nvSpPr>
        <p:spPr/>
        <p:txBody>
          <a:bodyPr/>
          <a:lstStyle/>
          <a:p>
            <a:r>
              <a:rPr lang="en-US" dirty="0"/>
              <a:t>SuperNO</a:t>
            </a:r>
            <a:r>
              <a:rPr lang="en-US" baseline="-25000" dirty="0"/>
              <a:t>2</a:t>
            </a:r>
            <a:r>
              <a:rPr lang="en-US" dirty="0"/>
              <a:t>VA™</a:t>
            </a:r>
          </a:p>
        </p:txBody>
      </p:sp>
      <p:sp>
        <p:nvSpPr>
          <p:cNvPr id="4" name="TextBox 3">
            <a:extLst>
              <a:ext uri="{FF2B5EF4-FFF2-40B4-BE49-F238E27FC236}">
                <a16:creationId xmlns:a16="http://schemas.microsoft.com/office/drawing/2014/main" id="{DD72DD9D-F2BA-444C-A78D-D27BB33B1FA8}"/>
              </a:ext>
            </a:extLst>
          </p:cNvPr>
          <p:cNvSpPr txBox="1"/>
          <p:nvPr/>
        </p:nvSpPr>
        <p:spPr>
          <a:xfrm>
            <a:off x="12271022" y="7208196"/>
            <a:ext cx="2257778" cy="1021404"/>
          </a:xfrm>
          <a:prstGeom prst="rect">
            <a:avLst/>
          </a:prstGeom>
          <a:solidFill>
            <a:schemeClr val="bg1"/>
          </a:solidFill>
          <a:ln>
            <a:noFill/>
          </a:ln>
        </p:spPr>
        <p:txBody>
          <a:bodyPr wrap="square" rtlCol="0">
            <a:spAutoFit/>
          </a:bodyPr>
          <a:lstStyle/>
          <a:p>
            <a:endParaRPr lang="de-DE" dirty="0"/>
          </a:p>
        </p:txBody>
      </p:sp>
      <p:pic>
        <p:nvPicPr>
          <p:cNvPr id="7" name="Kuva 6">
            <a:extLst>
              <a:ext uri="{FF2B5EF4-FFF2-40B4-BE49-F238E27FC236}">
                <a16:creationId xmlns:a16="http://schemas.microsoft.com/office/drawing/2014/main" id="{02A03326-F3E3-495D-A7B1-6A2D27587DD9}"/>
              </a:ext>
            </a:extLst>
          </p:cNvPr>
          <p:cNvPicPr>
            <a:picLocks noChangeAspect="1"/>
          </p:cNvPicPr>
          <p:nvPr/>
        </p:nvPicPr>
        <p:blipFill>
          <a:blip r:embed="rId3"/>
          <a:srcRect/>
          <a:stretch/>
        </p:blipFill>
        <p:spPr>
          <a:xfrm>
            <a:off x="371649" y="805240"/>
            <a:ext cx="11618018" cy="6970811"/>
          </a:xfrm>
          <a:prstGeom prst="rect">
            <a:avLst/>
          </a:prstGeom>
        </p:spPr>
      </p:pic>
    </p:spTree>
    <p:extLst>
      <p:ext uri="{BB962C8B-B14F-4D97-AF65-F5344CB8AC3E}">
        <p14:creationId xmlns:p14="http://schemas.microsoft.com/office/powerpoint/2010/main" val="1891826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4AC3-536D-4DC5-97C1-BE66F5E98475}"/>
              </a:ext>
            </a:extLst>
          </p:cNvPr>
          <p:cNvSpPr>
            <a:spLocks noGrp="1"/>
          </p:cNvSpPr>
          <p:nvPr>
            <p:ph type="title"/>
          </p:nvPr>
        </p:nvSpPr>
        <p:spPr/>
        <p:txBody>
          <a:bodyPr/>
          <a:lstStyle/>
          <a:p>
            <a:r>
              <a:rPr lang="de-DE" dirty="0"/>
              <a:t>SuperNO2VA Et</a:t>
            </a:r>
          </a:p>
        </p:txBody>
      </p:sp>
      <p:sp>
        <p:nvSpPr>
          <p:cNvPr id="3" name="Text Placeholder 2">
            <a:extLst>
              <a:ext uri="{FF2B5EF4-FFF2-40B4-BE49-F238E27FC236}">
                <a16:creationId xmlns:a16="http://schemas.microsoft.com/office/drawing/2014/main" id="{5192ED72-2047-4FAB-86FF-0D223A0A2D45}"/>
              </a:ext>
            </a:extLst>
          </p:cNvPr>
          <p:cNvSpPr>
            <a:spLocks noGrp="1"/>
          </p:cNvSpPr>
          <p:nvPr>
            <p:ph type="body" idx="1"/>
          </p:nvPr>
        </p:nvSpPr>
        <p:spPr>
          <a:xfrm>
            <a:off x="349230" y="885082"/>
            <a:ext cx="13442028" cy="521207"/>
          </a:xfrm>
        </p:spPr>
        <p:txBody>
          <a:bodyPr/>
          <a:lstStyle/>
          <a:p>
            <a:r>
              <a:rPr lang="de-DE" dirty="0"/>
              <a:t>Open Airways Expand Possibilities</a:t>
            </a:r>
          </a:p>
        </p:txBody>
      </p:sp>
      <p:pic>
        <p:nvPicPr>
          <p:cNvPr id="5" name="SuperNO2VA™ Et - Open Airways Expand Possibilities">
            <a:hlinkClick r:id="" action="ppaction://media"/>
            <a:extLst>
              <a:ext uri="{FF2B5EF4-FFF2-40B4-BE49-F238E27FC236}">
                <a16:creationId xmlns:a16="http://schemas.microsoft.com/office/drawing/2014/main" id="{A9E641EB-BCEF-456A-8895-06E30969F936}"/>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2266786" y="1468312"/>
            <a:ext cx="10041255" cy="5647773"/>
          </a:xfrm>
        </p:spPr>
      </p:pic>
    </p:spTree>
    <p:extLst>
      <p:ext uri="{BB962C8B-B14F-4D97-AF65-F5344CB8AC3E}">
        <p14:creationId xmlns:p14="http://schemas.microsoft.com/office/powerpoint/2010/main" val="19012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C9DA-0EC6-4232-8100-8A72CB8F32D2}"/>
              </a:ext>
            </a:extLst>
          </p:cNvPr>
          <p:cNvSpPr>
            <a:spLocks noGrp="1"/>
          </p:cNvSpPr>
          <p:nvPr>
            <p:ph type="title"/>
          </p:nvPr>
        </p:nvSpPr>
        <p:spPr/>
        <p:txBody>
          <a:bodyPr/>
          <a:lstStyle/>
          <a:p>
            <a:r>
              <a:rPr lang="de-DE" dirty="0"/>
              <a:t>SuperNO</a:t>
            </a:r>
            <a:r>
              <a:rPr lang="de-DE" baseline="-25000" dirty="0"/>
              <a:t>2</a:t>
            </a:r>
            <a:r>
              <a:rPr lang="de-DE" dirty="0"/>
              <a:t>VA</a:t>
            </a:r>
            <a:r>
              <a:rPr lang="de-DE" baseline="30000" dirty="0"/>
              <a:t>TM</a:t>
            </a:r>
            <a:r>
              <a:rPr lang="de-DE" dirty="0"/>
              <a:t> Et</a:t>
            </a:r>
          </a:p>
        </p:txBody>
      </p:sp>
      <p:sp>
        <p:nvSpPr>
          <p:cNvPr id="3" name="Text Placeholder 2">
            <a:extLst>
              <a:ext uri="{FF2B5EF4-FFF2-40B4-BE49-F238E27FC236}">
                <a16:creationId xmlns:a16="http://schemas.microsoft.com/office/drawing/2014/main" id="{1C7237A4-F90A-44BC-99B5-237BCB601616}"/>
              </a:ext>
            </a:extLst>
          </p:cNvPr>
          <p:cNvSpPr>
            <a:spLocks noGrp="1"/>
          </p:cNvSpPr>
          <p:nvPr>
            <p:ph type="body" idx="1"/>
          </p:nvPr>
        </p:nvSpPr>
        <p:spPr>
          <a:xfrm>
            <a:off x="337800" y="885082"/>
            <a:ext cx="13442028" cy="521207"/>
          </a:xfrm>
        </p:spPr>
        <p:txBody>
          <a:bodyPr/>
          <a:lstStyle/>
          <a:p>
            <a:r>
              <a:rPr lang="de-DE" dirty="0"/>
              <a:t>Mask and System</a:t>
            </a:r>
          </a:p>
        </p:txBody>
      </p:sp>
      <p:pic>
        <p:nvPicPr>
          <p:cNvPr id="6" name="Picture 5" descr="A picture containing diagram&#10;&#10;Description automatically generated">
            <a:extLst>
              <a:ext uri="{FF2B5EF4-FFF2-40B4-BE49-F238E27FC236}">
                <a16:creationId xmlns:a16="http://schemas.microsoft.com/office/drawing/2014/main" id="{AA348C8B-547C-4523-BA9F-3B2E7189DCB1}"/>
              </a:ext>
            </a:extLst>
          </p:cNvPr>
          <p:cNvPicPr>
            <a:picLocks noChangeAspect="1"/>
          </p:cNvPicPr>
          <p:nvPr/>
        </p:nvPicPr>
        <p:blipFill>
          <a:blip r:embed="rId2"/>
          <a:stretch>
            <a:fillRect/>
          </a:stretch>
        </p:blipFill>
        <p:spPr>
          <a:xfrm>
            <a:off x="8027043" y="1985741"/>
            <a:ext cx="5822203" cy="4498975"/>
          </a:xfrm>
          <a:prstGeom prst="rect">
            <a:avLst/>
          </a:prstGeom>
          <a:ln>
            <a:noFill/>
          </a:ln>
          <a:effectLst>
            <a:outerShdw blurRad="190500" algn="tl" rotWithShape="0">
              <a:srgbClr val="000000">
                <a:alpha val="70000"/>
              </a:srgbClr>
            </a:outerShdw>
          </a:effectLst>
        </p:spPr>
      </p:pic>
      <p:sp>
        <p:nvSpPr>
          <p:cNvPr id="7" name="Content Placeholder 3">
            <a:extLst>
              <a:ext uri="{FF2B5EF4-FFF2-40B4-BE49-F238E27FC236}">
                <a16:creationId xmlns:a16="http://schemas.microsoft.com/office/drawing/2014/main" id="{3993F421-E0C5-4AAF-A1B5-676C40D549B9}"/>
              </a:ext>
            </a:extLst>
          </p:cNvPr>
          <p:cNvSpPr txBox="1">
            <a:spLocks/>
          </p:cNvSpPr>
          <p:nvPr/>
        </p:nvSpPr>
        <p:spPr>
          <a:xfrm>
            <a:off x="482520" y="1633538"/>
            <a:ext cx="6627275" cy="456247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300"/>
              </a:spcBef>
              <a:spcAft>
                <a:spcPts val="300"/>
              </a:spcAft>
              <a:buClr>
                <a:prstClr val="black"/>
              </a:buClr>
              <a:buSzPct val="80000"/>
              <a:buFont typeface="Arial" panose="020B0604020202020204" pitchFamily="34" charset="0"/>
              <a:buChar char="•"/>
            </a:pPr>
            <a:r>
              <a:rPr lang="de-DE" sz="2400" dirty="0">
                <a:solidFill>
                  <a:prstClr val="black"/>
                </a:solidFill>
                <a:latin typeface="Calibri" panose="020F0502020204030204" pitchFamily="34" charset="0"/>
                <a:cs typeface="Calibri" panose="020F0502020204030204" pitchFamily="34" charset="0"/>
              </a:rPr>
              <a:t>Consistently capture </a:t>
            </a:r>
            <a:r>
              <a:rPr lang="de-DE" sz="2400" b="1" dirty="0">
                <a:solidFill>
                  <a:prstClr val="black"/>
                </a:solidFill>
                <a:latin typeface="Calibri" panose="020F0502020204030204" pitchFamily="34" charset="0"/>
                <a:cs typeface="Calibri" panose="020F0502020204030204" pitchFamily="34" charset="0"/>
              </a:rPr>
              <a:t>end tidal CO</a:t>
            </a:r>
            <a:r>
              <a:rPr lang="de-DE" sz="2400" b="1" baseline="-25000" dirty="0">
                <a:solidFill>
                  <a:prstClr val="black"/>
                </a:solidFill>
                <a:latin typeface="Calibri" panose="020F0502020204030204" pitchFamily="34" charset="0"/>
                <a:cs typeface="Calibri" panose="020F0502020204030204" pitchFamily="34" charset="0"/>
              </a:rPr>
              <a:t>2</a:t>
            </a:r>
            <a:r>
              <a:rPr lang="de-DE" sz="2400" b="1" dirty="0">
                <a:solidFill>
                  <a:prstClr val="black"/>
                </a:solidFill>
                <a:latin typeface="Calibri" panose="020F0502020204030204" pitchFamily="34" charset="0"/>
                <a:cs typeface="Calibri" panose="020F0502020204030204" pitchFamily="34" charset="0"/>
              </a:rPr>
              <a:t> from either the mouth or nose</a:t>
            </a:r>
            <a:r>
              <a:rPr lang="de-DE" sz="2400" dirty="0">
                <a:solidFill>
                  <a:prstClr val="black"/>
                </a:solidFill>
                <a:latin typeface="Calibri" panose="020F0502020204030204" pitchFamily="34" charset="0"/>
                <a:cs typeface="Calibri" panose="020F0502020204030204" pitchFamily="34" charset="0"/>
              </a:rPr>
              <a:t>.</a:t>
            </a:r>
          </a:p>
          <a:p>
            <a:pPr marL="285750" indent="-285750">
              <a:spcBef>
                <a:spcPts val="300"/>
              </a:spcBef>
              <a:spcAft>
                <a:spcPts val="300"/>
              </a:spcAft>
              <a:buClr>
                <a:prstClr val="black"/>
              </a:buClr>
              <a:buSzPct val="80000"/>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To provide guidelines for the use of nasal positive airway pressure and continuous EtCO</a:t>
            </a:r>
            <a:r>
              <a:rPr lang="en-US" sz="2400" baseline="-25000" dirty="0">
                <a:solidFill>
                  <a:prstClr val="black"/>
                </a:solidFill>
                <a:latin typeface="Calibri" panose="020F0502020204030204" pitchFamily="34" charset="0"/>
                <a:cs typeface="Calibri" panose="020F0502020204030204" pitchFamily="34" charset="0"/>
              </a:rPr>
              <a:t>2</a:t>
            </a:r>
            <a:r>
              <a:rPr lang="en-US" sz="2400" dirty="0">
                <a:solidFill>
                  <a:prstClr val="black"/>
                </a:solidFill>
                <a:latin typeface="Calibri" panose="020F0502020204030204" pitchFamily="34" charset="0"/>
                <a:cs typeface="Calibri" panose="020F0502020204030204" pitchFamily="34" charset="0"/>
              </a:rPr>
              <a:t> monitoring in sedated patients.</a:t>
            </a:r>
          </a:p>
          <a:p>
            <a:pPr marL="285750" indent="-285750">
              <a:spcBef>
                <a:spcPts val="300"/>
              </a:spcBef>
              <a:spcAft>
                <a:spcPts val="300"/>
              </a:spcAft>
              <a:buClr>
                <a:prstClr val="black"/>
              </a:buClr>
              <a:buSzPct val="80000"/>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Can be used </a:t>
            </a:r>
            <a:r>
              <a:rPr lang="en-US" sz="2400" b="1" dirty="0">
                <a:solidFill>
                  <a:prstClr val="black"/>
                </a:solidFill>
                <a:latin typeface="Calibri" panose="020F0502020204030204" pitchFamily="34" charset="0"/>
                <a:cs typeface="Calibri" panose="020F0502020204030204" pitchFamily="34" charset="0"/>
              </a:rPr>
              <a:t>with all conventional ETCO</a:t>
            </a:r>
            <a:r>
              <a:rPr lang="en-US" sz="2400" b="1" baseline="-25000" dirty="0">
                <a:solidFill>
                  <a:prstClr val="black"/>
                </a:solidFill>
                <a:latin typeface="Calibri" panose="020F0502020204030204" pitchFamily="34" charset="0"/>
                <a:cs typeface="Calibri" panose="020F0502020204030204" pitchFamily="34" charset="0"/>
              </a:rPr>
              <a:t>2</a:t>
            </a:r>
            <a:r>
              <a:rPr lang="en-US" sz="2400" b="1" dirty="0">
                <a:solidFill>
                  <a:prstClr val="black"/>
                </a:solidFill>
                <a:latin typeface="Calibri" panose="020F0502020204030204" pitchFamily="34" charset="0"/>
                <a:cs typeface="Calibri" panose="020F0502020204030204" pitchFamily="34" charset="0"/>
              </a:rPr>
              <a:t> monitors</a:t>
            </a:r>
          </a:p>
          <a:p>
            <a:pPr>
              <a:spcBef>
                <a:spcPts val="300"/>
              </a:spcBef>
              <a:spcAft>
                <a:spcPts val="300"/>
              </a:spcAft>
              <a:buClr>
                <a:prstClr val="black"/>
              </a:buClr>
              <a:buSzPct val="80000"/>
            </a:pPr>
            <a:endParaRPr lang="de-DE" sz="24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C7A776DF-DD79-4CFD-92E3-0F8A45862C91}"/>
              </a:ext>
            </a:extLst>
          </p:cNvPr>
          <p:cNvGrpSpPr/>
          <p:nvPr/>
        </p:nvGrpSpPr>
        <p:grpSpPr>
          <a:xfrm>
            <a:off x="222626" y="4503132"/>
            <a:ext cx="7153430" cy="2259025"/>
            <a:chOff x="302458" y="4823172"/>
            <a:chExt cx="7153430" cy="2259025"/>
          </a:xfrm>
        </p:grpSpPr>
        <p:sp>
          <p:nvSpPr>
            <p:cNvPr id="8" name="Rectangle: Rounded Corners 7">
              <a:extLst>
                <a:ext uri="{FF2B5EF4-FFF2-40B4-BE49-F238E27FC236}">
                  <a16:creationId xmlns:a16="http://schemas.microsoft.com/office/drawing/2014/main" id="{39CA51A0-6632-4AA3-9761-25AFC41A4ED0}"/>
                </a:ext>
              </a:extLst>
            </p:cNvPr>
            <p:cNvSpPr/>
            <p:nvPr/>
          </p:nvSpPr>
          <p:spPr>
            <a:xfrm>
              <a:off x="885329" y="5435306"/>
              <a:ext cx="6570559" cy="1646891"/>
            </a:xfrm>
            <a:prstGeom prst="roundRect">
              <a:avLst/>
            </a:prstGeom>
            <a:noFill/>
            <a:ln>
              <a:solidFill>
                <a:srgbClr val="EB8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Picture 8" descr="Icon&#10;&#10;Description automatically generated">
              <a:extLst>
                <a:ext uri="{FF2B5EF4-FFF2-40B4-BE49-F238E27FC236}">
                  <a16:creationId xmlns:a16="http://schemas.microsoft.com/office/drawing/2014/main" id="{71686620-405F-4B1F-957B-6F2357FBAFF2}"/>
                </a:ext>
              </a:extLst>
            </p:cNvPr>
            <p:cNvPicPr>
              <a:picLocks noChangeAspect="1"/>
            </p:cNvPicPr>
            <p:nvPr/>
          </p:nvPicPr>
          <p:blipFill>
            <a:blip r:embed="rId3"/>
            <a:stretch>
              <a:fillRect/>
            </a:stretch>
          </p:blipFill>
          <p:spPr>
            <a:xfrm>
              <a:off x="302458" y="4823172"/>
              <a:ext cx="1165742" cy="1239523"/>
            </a:xfrm>
            <a:prstGeom prst="rect">
              <a:avLst/>
            </a:prstGeom>
          </p:spPr>
        </p:pic>
        <p:sp>
          <p:nvSpPr>
            <p:cNvPr id="4" name="TextBox 3">
              <a:extLst>
                <a:ext uri="{FF2B5EF4-FFF2-40B4-BE49-F238E27FC236}">
                  <a16:creationId xmlns:a16="http://schemas.microsoft.com/office/drawing/2014/main" id="{2B3C5D3B-5111-491D-9C3C-B85D60F018FB}"/>
                </a:ext>
              </a:extLst>
            </p:cNvPr>
            <p:cNvSpPr txBox="1"/>
            <p:nvPr/>
          </p:nvSpPr>
          <p:spPr>
            <a:xfrm>
              <a:off x="1468200" y="5665661"/>
              <a:ext cx="5784783" cy="1200329"/>
            </a:xfrm>
            <a:prstGeom prst="rect">
              <a:avLst/>
            </a:prstGeom>
            <a:noFill/>
          </p:spPr>
          <p:txBody>
            <a:bodyPr wrap="square" rtlCol="0">
              <a:spAutoFit/>
            </a:bodyPr>
            <a:lstStyle/>
            <a:p>
              <a:r>
                <a:rPr lang="de-DE" sz="2400" dirty="0">
                  <a:solidFill>
                    <a:srgbClr val="EB8A41"/>
                  </a:solidFill>
                  <a:latin typeface="Calibri" panose="020F0502020204030204" pitchFamily="34" charset="0"/>
                  <a:cs typeface="Calibri" panose="020F0502020204030204" pitchFamily="34" charset="0"/>
                </a:rPr>
                <a:t>SuperNO</a:t>
              </a:r>
              <a:r>
                <a:rPr lang="de-DE" sz="2400" baseline="-25000" dirty="0">
                  <a:solidFill>
                    <a:srgbClr val="EB8A41"/>
                  </a:solidFill>
                  <a:latin typeface="Calibri" panose="020F0502020204030204" pitchFamily="34" charset="0"/>
                  <a:cs typeface="Calibri" panose="020F0502020204030204" pitchFamily="34" charset="0"/>
                </a:rPr>
                <a:t>2</a:t>
              </a:r>
              <a:r>
                <a:rPr lang="de-DE" sz="2400" dirty="0">
                  <a:solidFill>
                    <a:srgbClr val="EB8A41"/>
                  </a:solidFill>
                  <a:latin typeface="Calibri" panose="020F0502020204030204" pitchFamily="34" charset="0"/>
                  <a:cs typeface="Calibri" panose="020F0502020204030204" pitchFamily="34" charset="0"/>
                </a:rPr>
                <a:t>VA</a:t>
              </a:r>
              <a:r>
                <a:rPr lang="de-DE" sz="2400" baseline="30000" dirty="0">
                  <a:solidFill>
                    <a:srgbClr val="EB8A41"/>
                  </a:solidFill>
                  <a:latin typeface="Calibri" panose="020F0502020204030204" pitchFamily="34" charset="0"/>
                  <a:cs typeface="Calibri" panose="020F0502020204030204" pitchFamily="34" charset="0"/>
                </a:rPr>
                <a:t>TM</a:t>
              </a:r>
              <a:r>
                <a:rPr lang="de-DE" sz="2400" dirty="0">
                  <a:solidFill>
                    <a:srgbClr val="EB8A41"/>
                  </a:solidFill>
                  <a:latin typeface="Calibri" panose="020F0502020204030204" pitchFamily="34" charset="0"/>
                  <a:cs typeface="Calibri" panose="020F0502020204030204" pitchFamily="34" charset="0"/>
                </a:rPr>
                <a:t> Et is the ONLY positive pressure nasal mask with the capability of measuring CO</a:t>
              </a:r>
              <a:r>
                <a:rPr lang="de-DE" sz="2400" baseline="-25000" dirty="0">
                  <a:solidFill>
                    <a:srgbClr val="EB8A41"/>
                  </a:solidFill>
                  <a:latin typeface="Calibri" panose="020F0502020204030204" pitchFamily="34" charset="0"/>
                  <a:cs typeface="Calibri" panose="020F0502020204030204" pitchFamily="34" charset="0"/>
                </a:rPr>
                <a:t>2</a:t>
              </a:r>
              <a:r>
                <a:rPr lang="de-DE" sz="2400" dirty="0">
                  <a:solidFill>
                    <a:srgbClr val="EB8A41"/>
                  </a:solidFill>
                  <a:latin typeface="Calibri" panose="020F0502020204030204" pitchFamily="34" charset="0"/>
                  <a:cs typeface="Calibri" panose="020F0502020204030204" pitchFamily="34" charset="0"/>
                </a:rPr>
                <a:t> from the nose and mouth!</a:t>
              </a:r>
            </a:p>
          </p:txBody>
        </p:sp>
      </p:grpSp>
      <p:sp>
        <p:nvSpPr>
          <p:cNvPr id="11" name="Star: 5 Points 10">
            <a:extLst>
              <a:ext uri="{FF2B5EF4-FFF2-40B4-BE49-F238E27FC236}">
                <a16:creationId xmlns:a16="http://schemas.microsoft.com/office/drawing/2014/main" id="{709240D8-DB3F-4836-9E2E-551AF9771892}"/>
              </a:ext>
            </a:extLst>
          </p:cNvPr>
          <p:cNvSpPr/>
          <p:nvPr/>
        </p:nvSpPr>
        <p:spPr>
          <a:xfrm>
            <a:off x="11708452" y="763127"/>
            <a:ext cx="2140794" cy="2062846"/>
          </a:xfrm>
          <a:prstGeom prst="star5">
            <a:avLst>
              <a:gd name="adj" fmla="val 26484"/>
              <a:gd name="hf" fmla="val 105146"/>
              <a:gd name="vf" fmla="val 110557"/>
            </a:avLst>
          </a:prstGeom>
          <a:ln>
            <a:noFill/>
          </a:ln>
          <a:effectLst>
            <a:innerShdw blurRad="63500" dist="50800" dir="270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000" b="1" dirty="0">
                <a:solidFill>
                  <a:schemeClr val="bg1"/>
                </a:solidFill>
                <a:latin typeface="Calibri" panose="020F0502020204030204" pitchFamily="34" charset="0"/>
                <a:cs typeface="Calibri" panose="020F0502020204030204" pitchFamily="34" charset="0"/>
              </a:rPr>
              <a:t>Coming soon</a:t>
            </a:r>
          </a:p>
        </p:txBody>
      </p:sp>
    </p:spTree>
    <p:extLst>
      <p:ext uri="{BB962C8B-B14F-4D97-AF65-F5344CB8AC3E}">
        <p14:creationId xmlns:p14="http://schemas.microsoft.com/office/powerpoint/2010/main" val="3203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D907-B998-425A-84FD-183BFC770381}"/>
              </a:ext>
            </a:extLst>
          </p:cNvPr>
          <p:cNvSpPr>
            <a:spLocks noGrp="1"/>
          </p:cNvSpPr>
          <p:nvPr>
            <p:ph type="title"/>
          </p:nvPr>
        </p:nvSpPr>
        <p:spPr/>
        <p:txBody>
          <a:bodyPr/>
          <a:lstStyle/>
          <a:p>
            <a:r>
              <a:rPr lang="de-DE" dirty="0"/>
              <a:t>Collaterals</a:t>
            </a:r>
          </a:p>
        </p:txBody>
      </p:sp>
      <p:sp>
        <p:nvSpPr>
          <p:cNvPr id="3" name="Text Placeholder 2">
            <a:extLst>
              <a:ext uri="{FF2B5EF4-FFF2-40B4-BE49-F238E27FC236}">
                <a16:creationId xmlns:a16="http://schemas.microsoft.com/office/drawing/2014/main" id="{13F48408-057C-42E8-999E-92089F4C2D92}"/>
              </a:ext>
            </a:extLst>
          </p:cNvPr>
          <p:cNvSpPr>
            <a:spLocks noGrp="1"/>
          </p:cNvSpPr>
          <p:nvPr>
            <p:ph type="body" idx="1"/>
          </p:nvPr>
        </p:nvSpPr>
        <p:spPr>
          <a:xfrm>
            <a:off x="349229" y="885082"/>
            <a:ext cx="13133541" cy="521207"/>
          </a:xfrm>
        </p:spPr>
        <p:txBody>
          <a:bodyPr/>
          <a:lstStyle/>
          <a:p>
            <a:r>
              <a:rPr lang="de-DE" dirty="0"/>
              <a:t>SuperNO</a:t>
            </a:r>
            <a:r>
              <a:rPr lang="de-DE" baseline="-25000" dirty="0"/>
              <a:t>2</a:t>
            </a:r>
            <a:r>
              <a:rPr lang="de-DE" dirty="0"/>
              <a:t>VA</a:t>
            </a:r>
            <a:r>
              <a:rPr lang="de-DE" baseline="30000" dirty="0"/>
              <a:t>TM</a:t>
            </a:r>
            <a:r>
              <a:rPr lang="de-DE" dirty="0"/>
              <a:t> &amp; SuperNO</a:t>
            </a:r>
            <a:r>
              <a:rPr lang="de-DE" baseline="-25000" dirty="0"/>
              <a:t>2</a:t>
            </a:r>
            <a:r>
              <a:rPr lang="de-DE" dirty="0"/>
              <a:t>VA</a:t>
            </a:r>
            <a:r>
              <a:rPr lang="de-DE" baseline="30000" dirty="0"/>
              <a:t>TM</a:t>
            </a:r>
            <a:r>
              <a:rPr lang="de-DE" dirty="0"/>
              <a:t> Et</a:t>
            </a:r>
          </a:p>
        </p:txBody>
      </p:sp>
      <p:sp>
        <p:nvSpPr>
          <p:cNvPr id="5" name="Rectangle: Rounded Corners 4">
            <a:extLst>
              <a:ext uri="{FF2B5EF4-FFF2-40B4-BE49-F238E27FC236}">
                <a16:creationId xmlns:a16="http://schemas.microsoft.com/office/drawing/2014/main" id="{884BAC6C-E6AE-4A72-8D90-D9A7A673C83C}"/>
              </a:ext>
            </a:extLst>
          </p:cNvPr>
          <p:cNvSpPr/>
          <p:nvPr/>
        </p:nvSpPr>
        <p:spPr>
          <a:xfrm>
            <a:off x="2057400" y="1732856"/>
            <a:ext cx="4446270" cy="1261461"/>
          </a:xfrm>
          <a:prstGeom prst="roundRect">
            <a:avLst/>
          </a:prstGeom>
          <a:solidFill>
            <a:schemeClr val="accent6">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SuperNO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VA video Endoscopy</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SuperNO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VA video Aneasthesia</a:t>
            </a:r>
          </a:p>
        </p:txBody>
      </p:sp>
      <p:sp>
        <p:nvSpPr>
          <p:cNvPr id="6" name="Rectangle: Rounded Corners 5">
            <a:extLst>
              <a:ext uri="{FF2B5EF4-FFF2-40B4-BE49-F238E27FC236}">
                <a16:creationId xmlns:a16="http://schemas.microsoft.com/office/drawing/2014/main" id="{183C3D8B-CCEA-4E6A-879C-AB09F28CF32E}"/>
              </a:ext>
            </a:extLst>
          </p:cNvPr>
          <p:cNvSpPr/>
          <p:nvPr/>
        </p:nvSpPr>
        <p:spPr>
          <a:xfrm>
            <a:off x="566399" y="1732856"/>
            <a:ext cx="1752258" cy="730965"/>
          </a:xfrm>
          <a:prstGeom prst="roundRect">
            <a:avLst/>
          </a:prstGeom>
          <a:solidFill>
            <a:schemeClr val="accent6">
              <a:lumMod val="50000"/>
              <a:lumOff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b="1" dirty="0">
                <a:latin typeface="Calibri" panose="020F0502020204030204" pitchFamily="34" charset="0"/>
                <a:cs typeface="Calibri" panose="020F0502020204030204" pitchFamily="34" charset="0"/>
              </a:rPr>
              <a:t>Teaser</a:t>
            </a:r>
          </a:p>
        </p:txBody>
      </p:sp>
      <p:sp>
        <p:nvSpPr>
          <p:cNvPr id="7" name="Rectangle: Rounded Corners 6">
            <a:extLst>
              <a:ext uri="{FF2B5EF4-FFF2-40B4-BE49-F238E27FC236}">
                <a16:creationId xmlns:a16="http://schemas.microsoft.com/office/drawing/2014/main" id="{E4490208-FACF-4A0B-B18C-56742DC13F6A}"/>
              </a:ext>
            </a:extLst>
          </p:cNvPr>
          <p:cNvSpPr/>
          <p:nvPr/>
        </p:nvSpPr>
        <p:spPr>
          <a:xfrm>
            <a:off x="2057400" y="3015750"/>
            <a:ext cx="4446270" cy="1261461"/>
          </a:xfrm>
          <a:prstGeom prst="roundRect">
            <a:avLst/>
          </a:prstGeom>
          <a:solidFill>
            <a:schemeClr val="accent6">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SuperNO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VA Brochure</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SuperNO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VA Et Brochure</a:t>
            </a:r>
          </a:p>
        </p:txBody>
      </p:sp>
      <p:sp>
        <p:nvSpPr>
          <p:cNvPr id="8" name="Rectangle: Rounded Corners 7">
            <a:extLst>
              <a:ext uri="{FF2B5EF4-FFF2-40B4-BE49-F238E27FC236}">
                <a16:creationId xmlns:a16="http://schemas.microsoft.com/office/drawing/2014/main" id="{18180602-65E4-419D-B78E-FAB61AA43500}"/>
              </a:ext>
            </a:extLst>
          </p:cNvPr>
          <p:cNvSpPr/>
          <p:nvPr/>
        </p:nvSpPr>
        <p:spPr>
          <a:xfrm>
            <a:off x="566399" y="3015750"/>
            <a:ext cx="1752258" cy="730965"/>
          </a:xfrm>
          <a:prstGeom prst="roundRect">
            <a:avLst/>
          </a:prstGeom>
          <a:solidFill>
            <a:schemeClr val="accent6">
              <a:lumMod val="75000"/>
              <a:lumOff val="2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b="1" dirty="0">
                <a:latin typeface="Calibri" panose="020F0502020204030204" pitchFamily="34" charset="0"/>
                <a:cs typeface="Calibri" panose="020F0502020204030204" pitchFamily="34" charset="0"/>
              </a:rPr>
              <a:t>Appointment</a:t>
            </a:r>
          </a:p>
        </p:txBody>
      </p:sp>
      <p:sp>
        <p:nvSpPr>
          <p:cNvPr id="9" name="Rectangle: Rounded Corners 8">
            <a:extLst>
              <a:ext uri="{FF2B5EF4-FFF2-40B4-BE49-F238E27FC236}">
                <a16:creationId xmlns:a16="http://schemas.microsoft.com/office/drawing/2014/main" id="{A2D364CE-EFE6-46E0-865E-2C4AF2C155DC}"/>
              </a:ext>
            </a:extLst>
          </p:cNvPr>
          <p:cNvSpPr/>
          <p:nvPr/>
        </p:nvSpPr>
        <p:spPr>
          <a:xfrm>
            <a:off x="2057400" y="4298644"/>
            <a:ext cx="4446270" cy="12614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Respiratory Compromise Handbook</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SuperNO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VA Et clinical protocol</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Useful literature</a:t>
            </a:r>
          </a:p>
        </p:txBody>
      </p:sp>
      <p:sp>
        <p:nvSpPr>
          <p:cNvPr id="10" name="Rectangle: Rounded Corners 9">
            <a:extLst>
              <a:ext uri="{FF2B5EF4-FFF2-40B4-BE49-F238E27FC236}">
                <a16:creationId xmlns:a16="http://schemas.microsoft.com/office/drawing/2014/main" id="{C57D9AE4-9947-4E53-809D-ABF6459E21B3}"/>
              </a:ext>
            </a:extLst>
          </p:cNvPr>
          <p:cNvSpPr/>
          <p:nvPr/>
        </p:nvSpPr>
        <p:spPr>
          <a:xfrm>
            <a:off x="566399" y="4298644"/>
            <a:ext cx="1752258" cy="730965"/>
          </a:xfrm>
          <a:prstGeom prst="roundRect">
            <a:avLst/>
          </a:prstGeom>
          <a:solidFill>
            <a:schemeClr val="tx1"/>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b="1" dirty="0">
                <a:latin typeface="Calibri" panose="020F0502020204030204" pitchFamily="34" charset="0"/>
                <a:cs typeface="Calibri" panose="020F0502020204030204" pitchFamily="34" charset="0"/>
              </a:rPr>
              <a:t>Education</a:t>
            </a:r>
          </a:p>
        </p:txBody>
      </p:sp>
      <p:sp>
        <p:nvSpPr>
          <p:cNvPr id="11" name="Rectangle: Rounded Corners 10">
            <a:extLst>
              <a:ext uri="{FF2B5EF4-FFF2-40B4-BE49-F238E27FC236}">
                <a16:creationId xmlns:a16="http://schemas.microsoft.com/office/drawing/2014/main" id="{65403657-5D95-419B-B3AF-A34A24BFA1F2}"/>
              </a:ext>
            </a:extLst>
          </p:cNvPr>
          <p:cNvSpPr/>
          <p:nvPr/>
        </p:nvSpPr>
        <p:spPr>
          <a:xfrm>
            <a:off x="2057400" y="5581537"/>
            <a:ext cx="4446270" cy="1261461"/>
          </a:xfrm>
          <a:prstGeom prst="roundRect">
            <a:avLst/>
          </a:prstGeom>
          <a:solidFill>
            <a:schemeClr val="accent6">
              <a:lumMod val="90000"/>
              <a:lumOff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Data sheets</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Labels</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IFU</a:t>
            </a:r>
          </a:p>
          <a:p>
            <a:pPr marL="720725" indent="-274638">
              <a:buClr>
                <a:schemeClr val="bg1"/>
              </a:buClr>
              <a:buFont typeface="Arial" panose="020B0604020202020204" pitchFamily="34" charset="0"/>
              <a:buChar char="•"/>
            </a:pPr>
            <a:r>
              <a:rPr lang="de-DE" dirty="0">
                <a:latin typeface="Calibri" panose="020F0502020204030204" pitchFamily="34" charset="0"/>
                <a:cs typeface="Calibri" panose="020F0502020204030204" pitchFamily="34" charset="0"/>
              </a:rPr>
              <a:t>DoC</a:t>
            </a:r>
          </a:p>
        </p:txBody>
      </p:sp>
      <p:sp>
        <p:nvSpPr>
          <p:cNvPr id="12" name="Rectangle: Rounded Corners 11">
            <a:extLst>
              <a:ext uri="{FF2B5EF4-FFF2-40B4-BE49-F238E27FC236}">
                <a16:creationId xmlns:a16="http://schemas.microsoft.com/office/drawing/2014/main" id="{AC75B56E-5886-46CD-BD1D-B52C9D318449}"/>
              </a:ext>
            </a:extLst>
          </p:cNvPr>
          <p:cNvSpPr/>
          <p:nvPr/>
        </p:nvSpPr>
        <p:spPr>
          <a:xfrm>
            <a:off x="566399" y="5581537"/>
            <a:ext cx="1752258" cy="730965"/>
          </a:xfrm>
          <a:prstGeom prst="roundRect">
            <a:avLst/>
          </a:prstGeom>
          <a:solidFill>
            <a:schemeClr val="accent6">
              <a:lumMod val="90000"/>
              <a:lumOff val="1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de-DE" b="1" dirty="0">
                <a:latin typeface="Calibri" panose="020F0502020204030204" pitchFamily="34" charset="0"/>
                <a:cs typeface="Calibri" panose="020F0502020204030204" pitchFamily="34" charset="0"/>
              </a:rPr>
              <a:t>Regulatory documetns</a:t>
            </a:r>
          </a:p>
        </p:txBody>
      </p:sp>
      <p:pic>
        <p:nvPicPr>
          <p:cNvPr id="4" name="Picture 3">
            <a:extLst>
              <a:ext uri="{FF2B5EF4-FFF2-40B4-BE49-F238E27FC236}">
                <a16:creationId xmlns:a16="http://schemas.microsoft.com/office/drawing/2014/main" id="{98C1E07C-C2AB-4A25-910C-42A4455454D6}"/>
              </a:ext>
            </a:extLst>
          </p:cNvPr>
          <p:cNvPicPr>
            <a:picLocks noChangeAspect="1"/>
          </p:cNvPicPr>
          <p:nvPr/>
        </p:nvPicPr>
        <p:blipFill>
          <a:blip r:embed="rId2"/>
          <a:stretch>
            <a:fillRect/>
          </a:stretch>
        </p:blipFill>
        <p:spPr>
          <a:xfrm>
            <a:off x="7623938" y="3580364"/>
            <a:ext cx="2961446" cy="418028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F8872B2-85D8-4CB4-9B02-9F7E5D2C58B3}"/>
              </a:ext>
            </a:extLst>
          </p:cNvPr>
          <p:cNvPicPr>
            <a:picLocks noChangeAspect="1"/>
          </p:cNvPicPr>
          <p:nvPr/>
        </p:nvPicPr>
        <p:blipFill>
          <a:blip r:embed="rId3"/>
          <a:stretch>
            <a:fillRect/>
          </a:stretch>
        </p:blipFill>
        <p:spPr>
          <a:xfrm>
            <a:off x="7623938" y="606852"/>
            <a:ext cx="4374719" cy="238746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392B543-8A5F-4B47-9AA5-455E256DAA4D}"/>
              </a:ext>
            </a:extLst>
          </p:cNvPr>
          <p:cNvPicPr>
            <a:picLocks noChangeAspect="1"/>
          </p:cNvPicPr>
          <p:nvPr/>
        </p:nvPicPr>
        <p:blipFill>
          <a:blip r:embed="rId4"/>
          <a:stretch>
            <a:fillRect/>
          </a:stretch>
        </p:blipFill>
        <p:spPr>
          <a:xfrm>
            <a:off x="10914892" y="3580364"/>
            <a:ext cx="2961446" cy="3781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0083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0A75-EA23-5C41-907B-268F9897E37E}"/>
              </a:ext>
            </a:extLst>
          </p:cNvPr>
          <p:cNvSpPr>
            <a:spLocks noGrp="1"/>
          </p:cNvSpPr>
          <p:nvPr>
            <p:ph type="ctrTitle"/>
          </p:nvPr>
        </p:nvSpPr>
        <p:spPr>
          <a:xfrm>
            <a:off x="882650" y="2127250"/>
            <a:ext cx="7735570" cy="2128520"/>
          </a:xfrm>
        </p:spPr>
        <p:txBody>
          <a:bodyPr/>
          <a:lstStyle/>
          <a:p>
            <a:r>
              <a:rPr lang="en-US" dirty="0"/>
              <a:t>Thank you for your attention!</a:t>
            </a:r>
          </a:p>
        </p:txBody>
      </p:sp>
      <p:sp>
        <p:nvSpPr>
          <p:cNvPr id="3" name="Subtitle 2">
            <a:extLst>
              <a:ext uri="{FF2B5EF4-FFF2-40B4-BE49-F238E27FC236}">
                <a16:creationId xmlns:a16="http://schemas.microsoft.com/office/drawing/2014/main" id="{88A31954-BCBD-1442-9DFC-D9AC3385A72B}"/>
              </a:ext>
            </a:extLst>
          </p:cNvPr>
          <p:cNvSpPr>
            <a:spLocks noGrp="1"/>
          </p:cNvSpPr>
          <p:nvPr>
            <p:ph type="subTitle" idx="1"/>
          </p:nvPr>
        </p:nvSpPr>
        <p:spPr/>
        <p:txBody>
          <a:bodyPr/>
          <a:lstStyle/>
          <a:p>
            <a:endParaRPr lang="en-US" dirty="0">
              <a:solidFill>
                <a:srgbClr val="2C2B94"/>
              </a:solidFill>
            </a:endParaRPr>
          </a:p>
        </p:txBody>
      </p:sp>
    </p:spTree>
    <p:extLst>
      <p:ext uri="{BB962C8B-B14F-4D97-AF65-F5344CB8AC3E}">
        <p14:creationId xmlns:p14="http://schemas.microsoft.com/office/powerpoint/2010/main" val="325665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644F1-AFF5-C941-88CF-B07CE6865417}"/>
              </a:ext>
            </a:extLst>
          </p:cNvPr>
          <p:cNvSpPr>
            <a:spLocks noGrp="1"/>
          </p:cNvSpPr>
          <p:nvPr>
            <p:ph type="title"/>
          </p:nvPr>
        </p:nvSpPr>
        <p:spPr>
          <a:xfrm>
            <a:off x="7290189" y="438174"/>
            <a:ext cx="6943096" cy="583230"/>
          </a:xfrm>
        </p:spPr>
        <p:txBody>
          <a:bodyPr wrap="square" anchor="t">
            <a:normAutofit/>
          </a:bodyPr>
          <a:lstStyle/>
          <a:p>
            <a:r>
              <a:rPr lang="de-DE" dirty="0"/>
              <a:t>Hemodynamic &amp; Oxygenation</a:t>
            </a:r>
            <a:endParaRPr lang="en-US" dirty="0"/>
          </a:p>
        </p:txBody>
      </p:sp>
      <p:sp>
        <p:nvSpPr>
          <p:cNvPr id="4" name="Text Placeholder 3">
            <a:extLst>
              <a:ext uri="{FF2B5EF4-FFF2-40B4-BE49-F238E27FC236}">
                <a16:creationId xmlns:a16="http://schemas.microsoft.com/office/drawing/2014/main" id="{84EC3073-81B5-424A-B5DB-5EA24B17C2A0}"/>
              </a:ext>
            </a:extLst>
          </p:cNvPr>
          <p:cNvSpPr>
            <a:spLocks noGrp="1"/>
          </p:cNvSpPr>
          <p:nvPr>
            <p:ph type="body" idx="1"/>
          </p:nvPr>
        </p:nvSpPr>
        <p:spPr>
          <a:xfrm>
            <a:off x="7473069" y="885082"/>
            <a:ext cx="6943096" cy="521207"/>
          </a:xfrm>
        </p:spPr>
        <p:txBody>
          <a:bodyPr wrap="square" anchor="ctr">
            <a:normAutofit/>
          </a:bodyPr>
          <a:lstStyle/>
          <a:p>
            <a:r>
              <a:rPr lang="en-US" sz="2200" dirty="0"/>
              <a:t>Hemoglobin</a:t>
            </a:r>
          </a:p>
        </p:txBody>
      </p:sp>
      <p:sp>
        <p:nvSpPr>
          <p:cNvPr id="12" name="Text Placeholder 3">
            <a:extLst>
              <a:ext uri="{FF2B5EF4-FFF2-40B4-BE49-F238E27FC236}">
                <a16:creationId xmlns:a16="http://schemas.microsoft.com/office/drawing/2014/main" id="{5D96BBDE-FB94-4B64-B1A8-DE9F1075EF60}"/>
              </a:ext>
            </a:extLst>
          </p:cNvPr>
          <p:cNvSpPr>
            <a:spLocks noGrp="1"/>
          </p:cNvSpPr>
          <p:nvPr>
            <p:ph type="body" idx="3"/>
          </p:nvPr>
        </p:nvSpPr>
        <p:spPr>
          <a:xfrm>
            <a:off x="7141937" y="1633538"/>
            <a:ext cx="6943015" cy="4562475"/>
          </a:xfrm>
        </p:spPr>
        <p:txBody>
          <a:bodyPr/>
          <a:lstStyle/>
          <a:p>
            <a:pPr marL="508000" indent="-342900">
              <a:buFont typeface="Arial" panose="020B0604020202020204" pitchFamily="34" charset="0"/>
              <a:buChar char="•"/>
            </a:pPr>
            <a:r>
              <a:rPr lang="en-US" sz="2000" b="1" dirty="0"/>
              <a:t>Oxygen is binding on Hemoglobin </a:t>
            </a:r>
            <a:r>
              <a:rPr lang="en-US" sz="2000" dirty="0"/>
              <a:t>and will </a:t>
            </a:r>
            <a:r>
              <a:rPr lang="en-US" sz="2000" b="1" dirty="0"/>
              <a:t>be transported to the organs, tissue </a:t>
            </a:r>
            <a:r>
              <a:rPr lang="de-DE" sz="2000" b="1" dirty="0"/>
              <a:t>and cells.</a:t>
            </a:r>
          </a:p>
          <a:p>
            <a:pPr marL="519113" indent="-342900">
              <a:buFont typeface="Arial" panose="020B0604020202020204" pitchFamily="34" charset="0"/>
              <a:buChar char="•"/>
            </a:pPr>
            <a:r>
              <a:rPr lang="en-US" sz="2000" dirty="0"/>
              <a:t>It is driven by Cardiac Output (L/min) and dependent on different variables e.g. volume status of the patient this is why patients get infusions.</a:t>
            </a:r>
          </a:p>
          <a:p>
            <a:pPr marL="519113" indent="-342900">
              <a:buFont typeface="Arial" panose="020B0604020202020204" pitchFamily="34" charset="0"/>
              <a:buChar char="•"/>
            </a:pPr>
            <a:r>
              <a:rPr lang="en-US" sz="2000" b="1" dirty="0"/>
              <a:t>The best oxygenation is worthless </a:t>
            </a:r>
            <a:r>
              <a:rPr lang="de-DE" sz="2000" b="1" dirty="0"/>
              <a:t>without adequate hemodynamics therefore both components are important parameters for sedated patients.</a:t>
            </a:r>
            <a:endParaRPr lang="en-US" sz="2000" b="1" dirty="0"/>
          </a:p>
        </p:txBody>
      </p:sp>
      <p:pic>
        <p:nvPicPr>
          <p:cNvPr id="7" name="Picture Placeholder 6" descr="Diagram&#10;&#10;Description automatically generated">
            <a:extLst>
              <a:ext uri="{FF2B5EF4-FFF2-40B4-BE49-F238E27FC236}">
                <a16:creationId xmlns:a16="http://schemas.microsoft.com/office/drawing/2014/main" id="{6401357A-DEEF-4F8C-92C9-C4A4979DB4EF}"/>
              </a:ext>
            </a:extLst>
          </p:cNvPr>
          <p:cNvPicPr>
            <a:picLocks noGrp="1" noChangeAspect="1"/>
          </p:cNvPicPr>
          <p:nvPr>
            <p:ph type="pic" idx="2"/>
          </p:nvPr>
        </p:nvPicPr>
        <p:blipFill rotWithShape="1">
          <a:blip r:embed="rId3"/>
          <a:srcRect r="826" b="2"/>
          <a:stretch/>
        </p:blipFill>
        <p:spPr>
          <a:xfrm>
            <a:off x="0" y="0"/>
            <a:ext cx="6789358" cy="7522843"/>
          </a:xfrm>
          <a:noFill/>
        </p:spPr>
      </p:pic>
      <p:sp>
        <p:nvSpPr>
          <p:cNvPr id="2" name="Rectangle 1">
            <a:extLst>
              <a:ext uri="{FF2B5EF4-FFF2-40B4-BE49-F238E27FC236}">
                <a16:creationId xmlns:a16="http://schemas.microsoft.com/office/drawing/2014/main" id="{AC9523DD-6FE9-432D-BE8F-0370CC823986}"/>
              </a:ext>
            </a:extLst>
          </p:cNvPr>
          <p:cNvSpPr/>
          <p:nvPr/>
        </p:nvSpPr>
        <p:spPr>
          <a:xfrm>
            <a:off x="171450" y="114300"/>
            <a:ext cx="4994910" cy="50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3133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EBD3BE-5F18-4F41-A4FE-412A259AE2C1}"/>
              </a:ext>
            </a:extLst>
          </p:cNvPr>
          <p:cNvPicPr>
            <a:picLocks noChangeAspect="1"/>
          </p:cNvPicPr>
          <p:nvPr/>
        </p:nvPicPr>
        <p:blipFill>
          <a:blip r:embed="rId3"/>
          <a:stretch>
            <a:fillRect/>
          </a:stretch>
        </p:blipFill>
        <p:spPr>
          <a:xfrm>
            <a:off x="8831068" y="308549"/>
            <a:ext cx="5277700" cy="4038279"/>
          </a:xfrm>
          <a:prstGeom prst="rect">
            <a:avLst/>
          </a:prstGeom>
        </p:spPr>
      </p:pic>
      <p:sp>
        <p:nvSpPr>
          <p:cNvPr id="2" name="Title 1">
            <a:extLst>
              <a:ext uri="{FF2B5EF4-FFF2-40B4-BE49-F238E27FC236}">
                <a16:creationId xmlns:a16="http://schemas.microsoft.com/office/drawing/2014/main" id="{775EFA30-A272-4E97-B209-AAD3BCDC005C}"/>
              </a:ext>
            </a:extLst>
          </p:cNvPr>
          <p:cNvSpPr>
            <a:spLocks noGrp="1"/>
          </p:cNvSpPr>
          <p:nvPr>
            <p:ph type="title"/>
          </p:nvPr>
        </p:nvSpPr>
        <p:spPr/>
        <p:txBody>
          <a:bodyPr/>
          <a:lstStyle/>
          <a:p>
            <a:r>
              <a:rPr lang="de-DE" dirty="0"/>
              <a:t>Physiology of respiratory system</a:t>
            </a:r>
          </a:p>
        </p:txBody>
      </p:sp>
      <p:sp>
        <p:nvSpPr>
          <p:cNvPr id="3" name="Text Placeholder 2">
            <a:extLst>
              <a:ext uri="{FF2B5EF4-FFF2-40B4-BE49-F238E27FC236}">
                <a16:creationId xmlns:a16="http://schemas.microsoft.com/office/drawing/2014/main" id="{197AE202-7C8B-4A6F-AEDD-D7B349A83AC2}"/>
              </a:ext>
            </a:extLst>
          </p:cNvPr>
          <p:cNvSpPr>
            <a:spLocks noGrp="1"/>
          </p:cNvSpPr>
          <p:nvPr>
            <p:ph type="body" idx="1"/>
          </p:nvPr>
        </p:nvSpPr>
        <p:spPr>
          <a:xfrm>
            <a:off x="360659" y="885082"/>
            <a:ext cx="13133541" cy="521207"/>
          </a:xfrm>
        </p:spPr>
        <p:txBody>
          <a:bodyPr/>
          <a:lstStyle/>
          <a:p>
            <a:r>
              <a:rPr lang="de-DE" dirty="0"/>
              <a:t>Gas Exchange</a:t>
            </a:r>
          </a:p>
        </p:txBody>
      </p:sp>
      <p:pic>
        <p:nvPicPr>
          <p:cNvPr id="10" name="Picture 9" descr="Diagram&#10;&#10;Description automatically generated">
            <a:extLst>
              <a:ext uri="{FF2B5EF4-FFF2-40B4-BE49-F238E27FC236}">
                <a16:creationId xmlns:a16="http://schemas.microsoft.com/office/drawing/2014/main" id="{6CC18F52-A579-473A-8D91-D806E0D45697}"/>
              </a:ext>
            </a:extLst>
          </p:cNvPr>
          <p:cNvPicPr>
            <a:picLocks noChangeAspect="1"/>
          </p:cNvPicPr>
          <p:nvPr/>
        </p:nvPicPr>
        <p:blipFill>
          <a:blip r:embed="rId4"/>
          <a:stretch>
            <a:fillRect/>
          </a:stretch>
        </p:blipFill>
        <p:spPr>
          <a:xfrm>
            <a:off x="7563449" y="4114800"/>
            <a:ext cx="4389066" cy="3291800"/>
          </a:xfrm>
          <a:prstGeom prst="rect">
            <a:avLst/>
          </a:prstGeom>
        </p:spPr>
      </p:pic>
      <p:sp>
        <p:nvSpPr>
          <p:cNvPr id="15" name="TextBox 14">
            <a:extLst>
              <a:ext uri="{FF2B5EF4-FFF2-40B4-BE49-F238E27FC236}">
                <a16:creationId xmlns:a16="http://schemas.microsoft.com/office/drawing/2014/main" id="{AF404B62-476F-48CD-8E7E-0015D035A725}"/>
              </a:ext>
            </a:extLst>
          </p:cNvPr>
          <p:cNvSpPr txBox="1"/>
          <p:nvPr/>
        </p:nvSpPr>
        <p:spPr>
          <a:xfrm>
            <a:off x="486389" y="1698171"/>
            <a:ext cx="6500553"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Gas exchange is a </a:t>
            </a:r>
            <a:r>
              <a:rPr lang="en-US" sz="2000" b="1" dirty="0">
                <a:latin typeface="Calibri" panose="020F0502020204030204" pitchFamily="34" charset="0"/>
                <a:cs typeface="Calibri" panose="020F0502020204030204" pitchFamily="34" charset="0"/>
              </a:rPr>
              <a:t>physiologic</a:t>
            </a:r>
            <a:r>
              <a:rPr lang="en-US" sz="2000" dirty="0">
                <a:latin typeface="Calibri" panose="020F0502020204030204" pitchFamily="34" charset="0"/>
                <a:cs typeface="Calibri" panose="020F0502020204030204" pitchFamily="34" charset="0"/>
              </a:rPr>
              <a:t> process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Oxygen and carbon dioxide are transferred in opposite directions </a:t>
            </a:r>
            <a:r>
              <a:rPr lang="en-US" sz="2000" dirty="0">
                <a:latin typeface="Calibri" panose="020F0502020204030204" pitchFamily="34" charset="0"/>
                <a:cs typeface="Calibri" panose="020F0502020204030204" pitchFamily="34" charset="0"/>
              </a:rPr>
              <a:t>within the lower airways across the alveolar-capillary membrane. </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It is important to understand that </a:t>
            </a:r>
            <a:r>
              <a:rPr lang="en-US" sz="2000" b="1" dirty="0">
                <a:latin typeface="Calibri" panose="020F0502020204030204" pitchFamily="34" charset="0"/>
                <a:cs typeface="Calibri" panose="020F0502020204030204" pitchFamily="34" charset="0"/>
              </a:rPr>
              <a:t>every cell in the body uses oxygen to create energy and perform metabolic tasks</a:t>
            </a:r>
            <a:r>
              <a:rPr lang="en-US" sz="2000" dirty="0">
                <a:latin typeface="Calibri" panose="020F0502020204030204" pitchFamily="34" charset="0"/>
                <a:cs typeface="Calibri" panose="020F0502020204030204" pitchFamily="34" charset="0"/>
              </a:rPr>
              <a:t>. During this cellular process, carbon dioxide is formed as a waste product that must be eliminated.</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The ultimate goal of breathing is to supply O</a:t>
            </a:r>
            <a:r>
              <a:rPr lang="en-US" sz="2000" b="1" baseline="-25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to the blood and body’s tissues as well as remove CO</a:t>
            </a:r>
            <a:r>
              <a:rPr lang="en-US" sz="2000" b="1" baseline="-25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waste from the blood gathered from the tissues. </a:t>
            </a:r>
          </a:p>
        </p:txBody>
      </p:sp>
    </p:spTree>
    <p:extLst>
      <p:ext uri="{BB962C8B-B14F-4D97-AF65-F5344CB8AC3E}">
        <p14:creationId xmlns:p14="http://schemas.microsoft.com/office/powerpoint/2010/main" val="889141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DED1-0E70-4EF5-B358-5ADC9D5DA4A9}"/>
              </a:ext>
            </a:extLst>
          </p:cNvPr>
          <p:cNvSpPr>
            <a:spLocks noGrp="1"/>
          </p:cNvSpPr>
          <p:nvPr>
            <p:ph type="title"/>
          </p:nvPr>
        </p:nvSpPr>
        <p:spPr>
          <a:xfrm>
            <a:off x="7290189" y="438174"/>
            <a:ext cx="6943096" cy="583230"/>
          </a:xfrm>
        </p:spPr>
        <p:txBody>
          <a:bodyPr/>
          <a:lstStyle/>
          <a:p>
            <a:r>
              <a:rPr lang="de-DE" dirty="0"/>
              <a:t>Hemodynamic &amp; Oxygenation</a:t>
            </a:r>
          </a:p>
        </p:txBody>
      </p:sp>
      <p:sp>
        <p:nvSpPr>
          <p:cNvPr id="3" name="Text Placeholder 2">
            <a:extLst>
              <a:ext uri="{FF2B5EF4-FFF2-40B4-BE49-F238E27FC236}">
                <a16:creationId xmlns:a16="http://schemas.microsoft.com/office/drawing/2014/main" id="{D950010F-CC96-4D73-A8AF-0E57E342D399}"/>
              </a:ext>
            </a:extLst>
          </p:cNvPr>
          <p:cNvSpPr>
            <a:spLocks noGrp="1"/>
          </p:cNvSpPr>
          <p:nvPr>
            <p:ph type="body" idx="1"/>
          </p:nvPr>
        </p:nvSpPr>
        <p:spPr>
          <a:xfrm>
            <a:off x="7090289" y="885082"/>
            <a:ext cx="6943096" cy="521207"/>
          </a:xfrm>
        </p:spPr>
        <p:txBody>
          <a:bodyPr/>
          <a:lstStyle/>
          <a:p>
            <a:r>
              <a:rPr lang="de-DE" dirty="0"/>
              <a:t>Human circulatory system</a:t>
            </a:r>
          </a:p>
        </p:txBody>
      </p:sp>
      <p:pic>
        <p:nvPicPr>
          <p:cNvPr id="9" name="Picture 8" descr="Diagram&#10;&#10;Description automatically generated">
            <a:extLst>
              <a:ext uri="{FF2B5EF4-FFF2-40B4-BE49-F238E27FC236}">
                <a16:creationId xmlns:a16="http://schemas.microsoft.com/office/drawing/2014/main" id="{E80EA68F-50DE-4DBF-8A39-DDE49D096884}"/>
              </a:ext>
            </a:extLst>
          </p:cNvPr>
          <p:cNvPicPr>
            <a:picLocks noChangeAspect="1"/>
          </p:cNvPicPr>
          <p:nvPr/>
        </p:nvPicPr>
        <p:blipFill>
          <a:blip r:embed="rId3"/>
          <a:stretch>
            <a:fillRect/>
          </a:stretch>
        </p:blipFill>
        <p:spPr>
          <a:xfrm>
            <a:off x="843046" y="1667058"/>
            <a:ext cx="5049578" cy="4895483"/>
          </a:xfrm>
          <a:prstGeom prst="rect">
            <a:avLst/>
          </a:prstGeom>
        </p:spPr>
      </p:pic>
      <p:sp>
        <p:nvSpPr>
          <p:cNvPr id="10" name="Text Placeholder 3">
            <a:extLst>
              <a:ext uri="{FF2B5EF4-FFF2-40B4-BE49-F238E27FC236}">
                <a16:creationId xmlns:a16="http://schemas.microsoft.com/office/drawing/2014/main" id="{7F6295F2-F32C-4C7E-A8A1-5699AAB93D5B}"/>
              </a:ext>
            </a:extLst>
          </p:cNvPr>
          <p:cNvSpPr>
            <a:spLocks noGrp="1"/>
          </p:cNvSpPr>
          <p:nvPr>
            <p:ph type="body" idx="3"/>
          </p:nvPr>
        </p:nvSpPr>
        <p:spPr>
          <a:xfrm>
            <a:off x="7096217" y="1633538"/>
            <a:ext cx="6943015" cy="4562475"/>
          </a:xfrm>
        </p:spPr>
        <p:txBody>
          <a:bodyPr/>
          <a:lstStyle/>
          <a:p>
            <a:pPr marL="571500" indent="-342900">
              <a:buFont typeface="Arial" panose="020B0604020202020204" pitchFamily="34" charset="0"/>
              <a:buChar char="•"/>
            </a:pPr>
            <a:r>
              <a:rPr lang="en-US" dirty="0"/>
              <a:t>The </a:t>
            </a:r>
            <a:r>
              <a:rPr lang="en-US" b="1" dirty="0"/>
              <a:t>arterial system carries oxygenated blood </a:t>
            </a:r>
            <a:r>
              <a:rPr lang="en-US" dirty="0"/>
              <a:t>away from the heart to the organs and cells, the </a:t>
            </a:r>
            <a:r>
              <a:rPr lang="en-US" b="1" dirty="0"/>
              <a:t>venous system </a:t>
            </a:r>
            <a:r>
              <a:rPr lang="de-DE" b="1" dirty="0"/>
              <a:t>carries deoxygenated blood </a:t>
            </a:r>
            <a:r>
              <a:rPr lang="de-DE" dirty="0"/>
              <a:t>toward the heart.</a:t>
            </a:r>
          </a:p>
          <a:p>
            <a:pPr marL="571500" indent="-342900">
              <a:buFont typeface="Arial" panose="020B0604020202020204" pitchFamily="34" charset="0"/>
              <a:buChar char="•"/>
            </a:pPr>
            <a:r>
              <a:rPr lang="en-US" dirty="0"/>
              <a:t>In order to </a:t>
            </a:r>
            <a:r>
              <a:rPr lang="en-US" b="1" dirty="0"/>
              <a:t>transport the blood it is necessary to have enough fluids </a:t>
            </a:r>
            <a:r>
              <a:rPr lang="en-US" dirty="0"/>
              <a:t>such as blood in the vascular system, </a:t>
            </a:r>
            <a:r>
              <a:rPr lang="en-US" b="1" dirty="0"/>
              <a:t>therefore it is important to give infusions to  critically ill patients </a:t>
            </a:r>
            <a:r>
              <a:rPr lang="de-DE" b="1" dirty="0"/>
              <a:t>because otherwise the blood circulation thus the oxygenation cannot run adequately.</a:t>
            </a:r>
            <a:endParaRPr lang="en-US" b="1" dirty="0"/>
          </a:p>
        </p:txBody>
      </p:sp>
    </p:spTree>
    <p:extLst>
      <p:ext uri="{BB962C8B-B14F-4D97-AF65-F5344CB8AC3E}">
        <p14:creationId xmlns:p14="http://schemas.microsoft.com/office/powerpoint/2010/main" val="21265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6865-87C1-1C43-8EFB-A286647709A7}"/>
              </a:ext>
            </a:extLst>
          </p:cNvPr>
          <p:cNvSpPr>
            <a:spLocks noGrp="1"/>
          </p:cNvSpPr>
          <p:nvPr>
            <p:ph type="title"/>
          </p:nvPr>
        </p:nvSpPr>
        <p:spPr>
          <a:xfrm>
            <a:off x="7290189" y="438174"/>
            <a:ext cx="6943096" cy="583230"/>
          </a:xfrm>
        </p:spPr>
        <p:txBody>
          <a:bodyPr/>
          <a:lstStyle/>
          <a:p>
            <a:r>
              <a:rPr lang="en-US" dirty="0"/>
              <a:t>Oxygenation &amp; Ventilation</a:t>
            </a:r>
          </a:p>
        </p:txBody>
      </p:sp>
      <p:sp>
        <p:nvSpPr>
          <p:cNvPr id="3" name="Text Placeholder 2">
            <a:extLst>
              <a:ext uri="{FF2B5EF4-FFF2-40B4-BE49-F238E27FC236}">
                <a16:creationId xmlns:a16="http://schemas.microsoft.com/office/drawing/2014/main" id="{A3838342-EAF5-B74C-84B9-2095AADBF647}"/>
              </a:ext>
            </a:extLst>
          </p:cNvPr>
          <p:cNvSpPr>
            <a:spLocks noGrp="1"/>
          </p:cNvSpPr>
          <p:nvPr>
            <p:ph type="body" idx="1"/>
          </p:nvPr>
        </p:nvSpPr>
        <p:spPr>
          <a:xfrm>
            <a:off x="7073019" y="885082"/>
            <a:ext cx="6943096" cy="521207"/>
          </a:xfrm>
        </p:spPr>
        <p:txBody>
          <a:bodyPr/>
          <a:lstStyle/>
          <a:p>
            <a:r>
              <a:rPr lang="en-US" dirty="0"/>
              <a:t>Gas Exchange</a:t>
            </a:r>
          </a:p>
        </p:txBody>
      </p:sp>
      <p:sp>
        <p:nvSpPr>
          <p:cNvPr id="4" name="Content Placeholder 3">
            <a:extLst>
              <a:ext uri="{FF2B5EF4-FFF2-40B4-BE49-F238E27FC236}">
                <a16:creationId xmlns:a16="http://schemas.microsoft.com/office/drawing/2014/main" id="{270EB2CF-F5E5-8342-998E-CB63CD7CF43C}"/>
              </a:ext>
            </a:extLst>
          </p:cNvPr>
          <p:cNvSpPr>
            <a:spLocks noGrp="1"/>
          </p:cNvSpPr>
          <p:nvPr>
            <p:ph sz="quarter" idx="10"/>
          </p:nvPr>
        </p:nvSpPr>
        <p:spPr>
          <a:xfrm>
            <a:off x="7210517" y="1633538"/>
            <a:ext cx="6943015" cy="4562475"/>
          </a:xfrm>
        </p:spPr>
        <p:txBody>
          <a:bodyPr/>
          <a:lstStyle/>
          <a:p>
            <a:r>
              <a:rPr lang="de-DE" b="1" dirty="0">
                <a:latin typeface="Calibri" panose="020F0502020204030204" pitchFamily="34" charset="0"/>
                <a:cs typeface="Calibri" panose="020F0502020204030204" pitchFamily="34" charset="0"/>
              </a:rPr>
              <a:t>Oxygenation</a:t>
            </a:r>
          </a:p>
          <a:p>
            <a:r>
              <a:rPr lang="en-US" sz="2000" dirty="0">
                <a:latin typeface="Calibri" panose="020F0502020204030204" pitchFamily="34" charset="0"/>
                <a:cs typeface="Calibri" panose="020F0502020204030204" pitchFamily="34" charset="0"/>
              </a:rPr>
              <a:t>Oxygenation is the delivery of oxygen to the tissues to maintain cellular activity.</a:t>
            </a:r>
          </a:p>
          <a:p>
            <a:r>
              <a:rPr lang="en-US" b="1" dirty="0">
                <a:latin typeface="Calibri" panose="020F0502020204030204" pitchFamily="34" charset="0"/>
                <a:cs typeface="Calibri" panose="020F0502020204030204" pitchFamily="34" charset="0"/>
              </a:rPr>
              <a:t>Ventilation</a:t>
            </a:r>
          </a:p>
          <a:p>
            <a:r>
              <a:rPr lang="en-US" sz="2000" dirty="0">
                <a:latin typeface="Calibri" panose="020F0502020204030204" pitchFamily="34" charset="0"/>
                <a:cs typeface="Calibri" panose="020F0502020204030204" pitchFamily="34" charset="0"/>
              </a:rPr>
              <a:t>The exchange of air between the lungs and the atmosphere so that oxygen can be exchanged for carbon dioxide in the alveoli.</a:t>
            </a:r>
            <a:endParaRPr lang="en-US" sz="2000" dirty="0"/>
          </a:p>
        </p:txBody>
      </p:sp>
    </p:spTree>
    <p:extLst>
      <p:ext uri="{BB962C8B-B14F-4D97-AF65-F5344CB8AC3E}">
        <p14:creationId xmlns:p14="http://schemas.microsoft.com/office/powerpoint/2010/main" val="3556586602"/>
      </p:ext>
    </p:extLst>
  </p:cSld>
  <p:clrMapOvr>
    <a:masterClrMapping/>
  </p:clrMapOvr>
</p:sld>
</file>

<file path=ppt/theme/theme1.xml><?xml version="1.0" encoding="utf-8"?>
<a:theme xmlns:a="http://schemas.openxmlformats.org/drawingml/2006/main" name="Vyaire Brand Refresh Jan 2021_v04">
  <a:themeElements>
    <a:clrScheme name="Vyaire 3">
      <a:dk1>
        <a:srgbClr val="636569"/>
      </a:dk1>
      <a:lt1>
        <a:srgbClr val="FFFFFF"/>
      </a:lt1>
      <a:dk2>
        <a:srgbClr val="A7A9AC"/>
      </a:dk2>
      <a:lt2>
        <a:srgbClr val="BCBEC0"/>
      </a:lt2>
      <a:accent1>
        <a:srgbClr val="636569"/>
      </a:accent1>
      <a:accent2>
        <a:srgbClr val="EA0029"/>
      </a:accent2>
      <a:accent3>
        <a:srgbClr val="2C2B94"/>
      </a:accent3>
      <a:accent4>
        <a:srgbClr val="A7A9AC"/>
      </a:accent4>
      <a:accent5>
        <a:srgbClr val="982324"/>
      </a:accent5>
      <a:accent6>
        <a:srgbClr val="130F32"/>
      </a:accent6>
      <a:hlink>
        <a:srgbClr val="F1F2F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04BA759D6B4B44832E62DA47C8268C" ma:contentTypeVersion="14" ma:contentTypeDescription="Create a new document." ma:contentTypeScope="" ma:versionID="64e486134617547fabfa1cc8b6b1145f">
  <xsd:schema xmlns:xsd="http://www.w3.org/2001/XMLSchema" xmlns:xs="http://www.w3.org/2001/XMLSchema" xmlns:p="http://schemas.microsoft.com/office/2006/metadata/properties" xmlns:ns1="http://schemas.microsoft.com/sharepoint/v3" xmlns:ns2="f23a8fd9-e304-4965-846a-41eaa94e3271" xmlns:ns3="69554ffb-fb99-4b7e-92df-52715cabcab7" targetNamespace="http://schemas.microsoft.com/office/2006/metadata/properties" ma:root="true" ma:fieldsID="b46340b7dcba50a1f24a984557f87b09" ns1:_="" ns2:_="" ns3:_="">
    <xsd:import namespace="http://schemas.microsoft.com/sharepoint/v3"/>
    <xsd:import namespace="f23a8fd9-e304-4965-846a-41eaa94e3271"/>
    <xsd:import namespace="69554ffb-fb99-4b7e-92df-52715cabca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3a8fd9-e304-4965-846a-41eaa94e327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554ffb-fb99-4b7e-92df-52715cabcab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90033A-6CF8-48BE-9FFC-03961A55BB77}">
  <ds:schemaRefs>
    <ds:schemaRef ds:uri="http://purl.org/dc/elements/1.1/"/>
    <ds:schemaRef ds:uri="http://schemas.microsoft.com/office/2006/metadata/properties"/>
    <ds:schemaRef ds:uri="7bdf8e02-fc0d-4d48-aeb2-4d0d42a19043"/>
    <ds:schemaRef ds:uri="e5de61db-0409-41de-8c94-83a2a6e1246a"/>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http://schemas.microsoft.com/sharepoint/v3"/>
  </ds:schemaRefs>
</ds:datastoreItem>
</file>

<file path=customXml/itemProps2.xml><?xml version="1.0" encoding="utf-8"?>
<ds:datastoreItem xmlns:ds="http://schemas.openxmlformats.org/officeDocument/2006/customXml" ds:itemID="{DCB43FE2-C85C-4C16-B445-7C64637FD7F5}">
  <ds:schemaRefs>
    <ds:schemaRef ds:uri="http://schemas.microsoft.com/sharepoint/v3/contenttype/forms"/>
  </ds:schemaRefs>
</ds:datastoreItem>
</file>

<file path=customXml/itemProps3.xml><?xml version="1.0" encoding="utf-8"?>
<ds:datastoreItem xmlns:ds="http://schemas.openxmlformats.org/officeDocument/2006/customXml" ds:itemID="{F3F23DD4-0280-438C-9F9A-1410B7276B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3a8fd9-e304-4965-846a-41eaa94e3271"/>
    <ds:schemaRef ds:uri="69554ffb-fb99-4b7e-92df-52715cabca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4484</Words>
  <Application>Microsoft Office PowerPoint</Application>
  <PresentationFormat>Custom</PresentationFormat>
  <Paragraphs>566</Paragraphs>
  <Slides>55</Slides>
  <Notes>34</Notes>
  <HiddenSlides>12</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Sica</vt:lpstr>
      <vt:lpstr>Symbol</vt:lpstr>
      <vt:lpstr>Times New Roman</vt:lpstr>
      <vt:lpstr>Vyaire Brand Refresh Jan 2021_v04</vt:lpstr>
      <vt:lpstr>Sedation &amp; Respiratory Compromise Overview</vt:lpstr>
      <vt:lpstr>Way to success!</vt:lpstr>
      <vt:lpstr>PowerPoint Presentation</vt:lpstr>
      <vt:lpstr>Upper Airway</vt:lpstr>
      <vt:lpstr>Spontaneous ventilation</vt:lpstr>
      <vt:lpstr>Hemodynamic &amp; Oxygenation</vt:lpstr>
      <vt:lpstr>Physiology of respiratory system</vt:lpstr>
      <vt:lpstr>Hemodynamic &amp; Oxygenation</vt:lpstr>
      <vt:lpstr>Oxygenation &amp; Ventilation</vt:lpstr>
      <vt:lpstr>Respiratory Failure</vt:lpstr>
      <vt:lpstr>Spirometry Diagram</vt:lpstr>
      <vt:lpstr>FRC</vt:lpstr>
      <vt:lpstr>FRC</vt:lpstr>
      <vt:lpstr>FRC </vt:lpstr>
      <vt:lpstr>Positive Pressure Ventilation (PPV)</vt:lpstr>
      <vt:lpstr>Positive Pressure Ventilation</vt:lpstr>
      <vt:lpstr>Atelectasis</vt:lpstr>
      <vt:lpstr>PowerPoint Presentation</vt:lpstr>
      <vt:lpstr>Atelectasis</vt:lpstr>
      <vt:lpstr>Monitored Anesthesia Care (MAC)</vt:lpstr>
      <vt:lpstr>Sedation depth </vt:lpstr>
      <vt:lpstr>Risk Score</vt:lpstr>
      <vt:lpstr>ASA Score</vt:lpstr>
      <vt:lpstr>Sedation Strategy</vt:lpstr>
      <vt:lpstr>Deep sedation </vt:lpstr>
      <vt:lpstr>Deep Sedation</vt:lpstr>
      <vt:lpstr>Patient Monitoring</vt:lpstr>
      <vt:lpstr>Hypoventilation</vt:lpstr>
      <vt:lpstr>Morbidity/Mortality</vt:lpstr>
      <vt:lpstr>CO2 measurement </vt:lpstr>
      <vt:lpstr>Canary bird in the coal mine</vt:lpstr>
      <vt:lpstr>Fields of application</vt:lpstr>
      <vt:lpstr>Cardiology</vt:lpstr>
      <vt:lpstr>Transaorthic Catheter Valve Implantation</vt:lpstr>
      <vt:lpstr>Transaorthic Catheter Valve Implantation</vt:lpstr>
      <vt:lpstr>Obese patients</vt:lpstr>
      <vt:lpstr>Population demography</vt:lpstr>
      <vt:lpstr>Medical Interventions</vt:lpstr>
      <vt:lpstr>Sedation Strategy</vt:lpstr>
      <vt:lpstr>Sedation Strategy</vt:lpstr>
      <vt:lpstr>Sedation in patients</vt:lpstr>
      <vt:lpstr>Sedation in patients</vt:lpstr>
      <vt:lpstr>PowerPoint Presentation</vt:lpstr>
      <vt:lpstr>Morbidly Obese</vt:lpstr>
      <vt:lpstr>Obstructive Sleep Apnea</vt:lpstr>
      <vt:lpstr>STOP BANG Score</vt:lpstr>
      <vt:lpstr>Congestive Heart Failure (CHF)</vt:lpstr>
      <vt:lpstr>Chronic Obstructive Pulmonary Disease (COPD)</vt:lpstr>
      <vt:lpstr>Difficult mask ventilation</vt:lpstr>
      <vt:lpstr>SuperNO2VA™</vt:lpstr>
      <vt:lpstr>SuperNO2VA™</vt:lpstr>
      <vt:lpstr>SuperNO2VA Et</vt:lpstr>
      <vt:lpstr>SuperNO2VATM Et</vt:lpstr>
      <vt:lpstr>Collaterals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maryoconnell@yahoo.com</dc:creator>
  <cp:lastModifiedBy>Helga Gasco Torralba</cp:lastModifiedBy>
  <cp:revision>111</cp:revision>
  <dcterms:modified xsi:type="dcterms:W3CDTF">2023-08-02T11:19:01Z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0x010100F43AADFCACA326489D1679AD3043D034</vt:lpwstr>
  </property>
</Properties>
</file>