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4"/>
  </p:sldMasterIdLst>
  <p:notesMasterIdLst>
    <p:notesMasterId r:id="rId40"/>
  </p:notesMasterIdLst>
  <p:sldIdLst>
    <p:sldId id="256" r:id="rId5"/>
    <p:sldId id="426" r:id="rId6"/>
    <p:sldId id="431" r:id="rId7"/>
    <p:sldId id="432" r:id="rId8"/>
    <p:sldId id="425" r:id="rId9"/>
    <p:sldId id="457" r:id="rId10"/>
    <p:sldId id="459" r:id="rId11"/>
    <p:sldId id="407" r:id="rId12"/>
    <p:sldId id="437" r:id="rId13"/>
    <p:sldId id="408" r:id="rId14"/>
    <p:sldId id="438" r:id="rId15"/>
    <p:sldId id="472" r:id="rId16"/>
    <p:sldId id="463" r:id="rId17"/>
    <p:sldId id="427" r:id="rId18"/>
    <p:sldId id="428" r:id="rId19"/>
    <p:sldId id="445" r:id="rId20"/>
    <p:sldId id="418" r:id="rId21"/>
    <p:sldId id="429" r:id="rId22"/>
    <p:sldId id="444" r:id="rId23"/>
    <p:sldId id="448" r:id="rId24"/>
    <p:sldId id="447" r:id="rId25"/>
    <p:sldId id="450" r:id="rId26"/>
    <p:sldId id="449" r:id="rId27"/>
    <p:sldId id="451" r:id="rId28"/>
    <p:sldId id="422" r:id="rId29"/>
    <p:sldId id="452" r:id="rId30"/>
    <p:sldId id="455" r:id="rId31"/>
    <p:sldId id="456" r:id="rId32"/>
    <p:sldId id="453" r:id="rId33"/>
    <p:sldId id="454" r:id="rId34"/>
    <p:sldId id="465" r:id="rId35"/>
    <p:sldId id="471" r:id="rId36"/>
    <p:sldId id="469" r:id="rId37"/>
    <p:sldId id="468" r:id="rId38"/>
    <p:sldId id="458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752"/>
    <a:srgbClr val="012352"/>
    <a:srgbClr val="009999"/>
    <a:srgbClr val="D9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3" autoAdjust="0"/>
    <p:restoredTop sz="95238" autoAdjust="0"/>
  </p:normalViewPr>
  <p:slideViewPr>
    <p:cSldViewPr snapToGrid="0">
      <p:cViewPr varScale="1">
        <p:scale>
          <a:sx n="116" d="100"/>
          <a:sy n="116" d="100"/>
        </p:scale>
        <p:origin x="192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43"/>
    </p:cViewPr>
  </p:sorterViewPr>
  <p:notesViewPr>
    <p:cSldViewPr snapToGrid="0">
      <p:cViewPr varScale="1">
        <p:scale>
          <a:sx n="63" d="100"/>
          <a:sy n="63" d="100"/>
        </p:scale>
        <p:origin x="28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Market Share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4B08-44E4-B8DF-C352048B87B8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4B08-44E4-B8DF-C352048B87B8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B08-44E4-B8DF-C352048B87B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4B08-44E4-B8DF-C352048B87B8}"/>
              </c:ext>
            </c:extLst>
          </c:dPt>
          <c:dLbls>
            <c:dLbl>
              <c:idx val="0"/>
              <c:layout>
                <c:manualLayout>
                  <c:x val="-0.14168428599202879"/>
                  <c:y val="-0.147292208105888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08-44E4-B8DF-C352048B87B8}"/>
                </c:ext>
              </c:extLst>
            </c:dLbl>
            <c:dLbl>
              <c:idx val="3"/>
              <c:layout>
                <c:manualLayout>
                  <c:x val="-0.18881270049577137"/>
                  <c:y val="6.1349693251533746E-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/>
                      <a:t>Others
2%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B08-44E4-B8DF-C352048B8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Flexicare</c:v>
                </c:pt>
                <c:pt idx="1">
                  <c:v>Teleflex Rusch</c:v>
                </c:pt>
                <c:pt idx="2">
                  <c:v>IntuBrite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21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08-44E4-B8DF-C352048B87B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pattFill prst="pct5">
      <a:fgClr>
        <a:srgbClr val="FFFF00"/>
      </a:fgClr>
      <a:bgClr>
        <a:schemeClr val="bg1"/>
      </a:bgClr>
    </a:patt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0.18823</cdr:x>
      <cdr:y>0.14881</cdr:y>
    </cdr:from>
    <cdr:to>
      <cdr:x>0.38723</cdr:x>
      <cdr:y>0.24111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49021" y="770151"/>
          <a:ext cx="1637731" cy="477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err="1">
              <a:solidFill>
                <a:schemeClr val="tx1"/>
              </a:solidFill>
            </a:rPr>
            <a:t>SunMed</a:t>
          </a:r>
          <a:r>
            <a:rPr lang="en-US" sz="1100" dirty="0">
              <a:solidFill>
                <a:schemeClr val="tx1"/>
              </a:solidFill>
            </a:rPr>
            <a:t>, Tri-</a:t>
          </a:r>
          <a:r>
            <a:rPr lang="en-US" sz="1100" dirty="0" err="1">
              <a:solidFill>
                <a:schemeClr val="tx1"/>
              </a:solidFill>
            </a:rPr>
            <a:t>Aniim</a:t>
          </a:r>
          <a:r>
            <a:rPr lang="en-US" sz="1100" dirty="0">
              <a:solidFill>
                <a:schemeClr val="tx1"/>
              </a:solidFill>
            </a:rPr>
            <a:t>, </a:t>
          </a:r>
          <a:r>
            <a:rPr lang="en-US" sz="1100" dirty="0" err="1">
              <a:solidFill>
                <a:schemeClr val="tx1"/>
              </a:solidFill>
            </a:rPr>
            <a:t>Vyaire</a:t>
          </a:r>
          <a:r>
            <a:rPr lang="en-US" sz="1100" dirty="0">
              <a:solidFill>
                <a:schemeClr val="tx1"/>
              </a:solidFill>
            </a:rPr>
            <a:t>, Vital Signs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6C64BB-906F-4A10-899B-CB2185BDF22D}" type="datetimeFigureOut">
              <a:rPr lang="en-US" smtClean="0"/>
              <a:t>7/20/21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3E761C-E8D5-4688-A8F0-DCFAB38DF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2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CB6CF-D35D-4623-B283-6737EACD40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3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C0725A-A832-469A-8398-DDC8D90F7E09}"/>
              </a:ext>
            </a:extLst>
          </p:cNvPr>
          <p:cNvSpPr/>
          <p:nvPr userDrawn="1"/>
        </p:nvSpPr>
        <p:spPr>
          <a:xfrm>
            <a:off x="0" y="185017"/>
            <a:ext cx="12192000" cy="611074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225CD-8348-486C-A80B-843433562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294" y="931025"/>
            <a:ext cx="10213706" cy="5326101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87FD-4F7D-46BD-9A98-492C5DED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AABC5-61B1-4167-B6A6-510467A0E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294" y="194434"/>
            <a:ext cx="11114854" cy="592037"/>
          </a:xfrm>
        </p:spPr>
        <p:txBody>
          <a:bodyPr anchor="b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305CF-CF46-4B1F-A4C4-ABB661F2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8D892-5DB6-46F3-B859-D139FD54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793" y="6513712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F07453-929A-4D92-A298-B3E6F4999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108" y="6257126"/>
            <a:ext cx="1463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6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brushing her teeth&#10;&#10;Description automatically generated">
            <a:extLst>
              <a:ext uri="{FF2B5EF4-FFF2-40B4-BE49-F238E27FC236}">
                <a16:creationId xmlns:a16="http://schemas.microsoft.com/office/drawing/2014/main" id="{371357F5-2085-4016-89C1-2C202D8D0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58054-7085-414C-BCFD-DE1D175B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28" y="705124"/>
            <a:ext cx="10752679" cy="58033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D7CD430-8B2B-4B0E-8F23-26D4BADF8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994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494F-D9D9-4FE9-B19B-AC7F2920D1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FE147A-612F-47F0-A9A1-2DB53F6FFB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6334" y="5279172"/>
            <a:ext cx="2772174" cy="13860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A78822-486B-4881-970C-56FEB825F474}"/>
              </a:ext>
            </a:extLst>
          </p:cNvPr>
          <p:cNvSpPr/>
          <p:nvPr userDrawn="1"/>
        </p:nvSpPr>
        <p:spPr>
          <a:xfrm>
            <a:off x="0" y="0"/>
            <a:ext cx="581192" cy="6857999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6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ottle&#10;&#10;Description automatically generated">
            <a:extLst>
              <a:ext uri="{FF2B5EF4-FFF2-40B4-BE49-F238E27FC236}">
                <a16:creationId xmlns:a16="http://schemas.microsoft.com/office/drawing/2014/main" id="{1CE4C67C-44DD-4F5F-B85C-AC99D47723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0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9CC0F5-0467-43EF-8DED-E38F988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94" y="705124"/>
            <a:ext cx="10780814" cy="75261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9B89A7-24ED-4A2C-B9EB-AAEFEABC6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494F-D9D9-4FE9-B19B-AC7F2920D1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E1E872-4E91-4771-9DA2-49F433A66D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6334" y="5279172"/>
            <a:ext cx="2772174" cy="13860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D306D1-8059-4134-8C5F-09DDEC838D02}"/>
              </a:ext>
            </a:extLst>
          </p:cNvPr>
          <p:cNvSpPr/>
          <p:nvPr userDrawn="1"/>
        </p:nvSpPr>
        <p:spPr>
          <a:xfrm>
            <a:off x="0" y="0"/>
            <a:ext cx="581192" cy="6857999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sitting, table, bicycle&#10;&#10;Description automatically generated">
            <a:extLst>
              <a:ext uri="{FF2B5EF4-FFF2-40B4-BE49-F238E27FC236}">
                <a16:creationId xmlns:a16="http://schemas.microsoft.com/office/drawing/2014/main" id="{226EAEE0-59F0-4B3D-815F-55A4BE47E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3990"/>
            <a:ext cx="12192000" cy="6964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0440DA-AE13-4DF0-8E71-963479AF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2" y="705124"/>
            <a:ext cx="10837085" cy="68759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154742-F87A-4C3C-B010-A256C463E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494F-D9D9-4FE9-B19B-AC7F2920D1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14C460-872E-4EB9-A6A0-FFD1A5B7B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6334" y="5279172"/>
            <a:ext cx="2772174" cy="13860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BDCC87-3731-4A46-B741-6F5B8B9AB4A4}"/>
              </a:ext>
            </a:extLst>
          </p:cNvPr>
          <p:cNvSpPr/>
          <p:nvPr userDrawn="1"/>
        </p:nvSpPr>
        <p:spPr>
          <a:xfrm>
            <a:off x="0" y="-106242"/>
            <a:ext cx="581192" cy="7016494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1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toothbrush, green, implement&#10;&#10;Description automatically generated">
            <a:extLst>
              <a:ext uri="{FF2B5EF4-FFF2-40B4-BE49-F238E27FC236}">
                <a16:creationId xmlns:a16="http://schemas.microsoft.com/office/drawing/2014/main" id="{B81543D5-0A85-4215-AB9C-0F19E39798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34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85F659-A0A0-46EA-8B9D-AF5BF1EE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94" y="705124"/>
            <a:ext cx="10780814" cy="68759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CF91B4-81D5-469C-8DBA-AC4BA7A6FE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494F-D9D9-4FE9-B19B-AC7F2920D1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63EFC8-9CDA-4D3C-BFC6-5AC8E865E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6334" y="5279172"/>
            <a:ext cx="2772174" cy="13860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A5E097-FEDB-4EB5-B502-6C643CDB4DC7}"/>
              </a:ext>
            </a:extLst>
          </p:cNvPr>
          <p:cNvSpPr/>
          <p:nvPr userDrawn="1"/>
        </p:nvSpPr>
        <p:spPr>
          <a:xfrm>
            <a:off x="0" y="0"/>
            <a:ext cx="581192" cy="6857999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oiletry, bottle, table, lotion&#10;&#10;Description automatically generated">
            <a:extLst>
              <a:ext uri="{FF2B5EF4-FFF2-40B4-BE49-F238E27FC236}">
                <a16:creationId xmlns:a16="http://schemas.microsoft.com/office/drawing/2014/main" id="{6263FA94-223D-45B4-90F1-13A46ABD5E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3990"/>
            <a:ext cx="12192000" cy="6911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6A9071-508D-471F-B9AE-725E8FE1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94" y="705124"/>
            <a:ext cx="10780814" cy="59758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914AF-726D-42D9-A21C-8272844CF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494F-D9D9-4FE9-B19B-AC7F2920D1C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A31062-9685-4040-8379-C7AB276FD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6334" y="5279172"/>
            <a:ext cx="2772174" cy="13860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1E48C5-DAB7-4C21-87F1-87BE92E7C7A4}"/>
              </a:ext>
            </a:extLst>
          </p:cNvPr>
          <p:cNvSpPr/>
          <p:nvPr userDrawn="1"/>
        </p:nvSpPr>
        <p:spPr>
          <a:xfrm>
            <a:off x="0" y="0"/>
            <a:ext cx="581192" cy="6857999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9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building, remote, control&#10;&#10;Description automatically generated">
            <a:extLst>
              <a:ext uri="{FF2B5EF4-FFF2-40B4-BE49-F238E27FC236}">
                <a16:creationId xmlns:a16="http://schemas.microsoft.com/office/drawing/2014/main" id="{86FC9AE9-19D5-40A4-9C02-1B90D89D09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3990"/>
            <a:ext cx="12188346" cy="6911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751E81-9AE8-4C19-9F6F-0BEAB1DA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71285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210973-0DE4-4216-B9EE-D9411BF9A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494F-D9D9-4FE9-B19B-AC7F2920D1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9986A-A4C7-41C5-8873-2F13CDED7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6334" y="5279172"/>
            <a:ext cx="2772174" cy="13860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DDB5AA-8935-4D27-A77C-3B3E4F32596F}"/>
              </a:ext>
            </a:extLst>
          </p:cNvPr>
          <p:cNvSpPr/>
          <p:nvPr userDrawn="1"/>
        </p:nvSpPr>
        <p:spPr>
          <a:xfrm>
            <a:off x="0" y="0"/>
            <a:ext cx="581192" cy="6857999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49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everage, indoor, cup, table&#10;&#10;Description automatically generated">
            <a:extLst>
              <a:ext uri="{FF2B5EF4-FFF2-40B4-BE49-F238E27FC236}">
                <a16:creationId xmlns:a16="http://schemas.microsoft.com/office/drawing/2014/main" id="{369AE699-C9BC-46D7-A9DD-468993BB9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346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164219-236D-44D8-8C2C-5F0A78A8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67310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9458A-FC97-48F7-BD0E-CEB806BB32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494F-D9D9-4FE9-B19B-AC7F2920D1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4D5545-F2AD-446B-B84E-41D857BF3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6334" y="5279172"/>
            <a:ext cx="2772174" cy="13860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82032E-66B7-4062-8729-7704EC99E516}"/>
              </a:ext>
            </a:extLst>
          </p:cNvPr>
          <p:cNvSpPr/>
          <p:nvPr userDrawn="1"/>
        </p:nvSpPr>
        <p:spPr>
          <a:xfrm>
            <a:off x="0" y="0"/>
            <a:ext cx="581192" cy="6857999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22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lue, sitting, toothbrush, remote&#10;&#10;Description automatically generated">
            <a:extLst>
              <a:ext uri="{FF2B5EF4-FFF2-40B4-BE49-F238E27FC236}">
                <a16:creationId xmlns:a16="http://schemas.microsoft.com/office/drawing/2014/main" id="{339DF91C-FC61-4226-B4B3-EF15E1527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713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A24C1E-6388-4E79-AB73-4E649A80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726111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FEDB1F-A15B-4804-98EE-C06D2E75B5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494F-D9D9-4FE9-B19B-AC7F2920D1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484C52-6D0F-4C8C-BC66-F2EC10090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6334" y="5279172"/>
            <a:ext cx="2772174" cy="13860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E92C8D-C046-42B0-ABAD-CD34F7646B04}"/>
              </a:ext>
            </a:extLst>
          </p:cNvPr>
          <p:cNvSpPr/>
          <p:nvPr userDrawn="1"/>
        </p:nvSpPr>
        <p:spPr>
          <a:xfrm>
            <a:off x="0" y="0"/>
            <a:ext cx="581192" cy="6857999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91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een, indoor, sitting, small&#10;&#10;Description automatically generated">
            <a:extLst>
              <a:ext uri="{FF2B5EF4-FFF2-40B4-BE49-F238E27FC236}">
                <a16:creationId xmlns:a16="http://schemas.microsoft.com/office/drawing/2014/main" id="{DCCB52A5-A37E-4AE6-8624-298FAE07DC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713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C3A599-5E30-41FF-936F-F55C5234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726111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10F51-9618-4151-97AD-8B499D40FF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494F-D9D9-4FE9-B19B-AC7F2920D1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7987B7-9B91-49A3-A482-C340499DA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86334" y="5279172"/>
            <a:ext cx="2772174" cy="13860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872FC23-895C-420F-B03D-6B7E46A070BC}"/>
              </a:ext>
            </a:extLst>
          </p:cNvPr>
          <p:cNvSpPr/>
          <p:nvPr userDrawn="1"/>
        </p:nvSpPr>
        <p:spPr>
          <a:xfrm>
            <a:off x="0" y="0"/>
            <a:ext cx="581192" cy="6857999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5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5232-6619-43DA-A863-80B6C17A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00547"/>
            <a:ext cx="11029616" cy="834394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360C800-C6C7-40D4-946B-ADD65FA7C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994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494F-D9D9-4FE9-B19B-AC7F2920D1CD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4CBF70-6F20-4B42-938E-AB6721CBF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8430" y="-17561"/>
            <a:ext cx="1643188" cy="8215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54F675B-1FF8-4F55-BEAF-58CED05F38BB}"/>
              </a:ext>
            </a:extLst>
          </p:cNvPr>
          <p:cNvSpPr/>
          <p:nvPr userDrawn="1"/>
        </p:nvSpPr>
        <p:spPr>
          <a:xfrm>
            <a:off x="-74680" y="778453"/>
            <a:ext cx="12295162" cy="171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5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C8185D-90D9-4CDB-85DA-1A7B121C26DD}"/>
              </a:ext>
            </a:extLst>
          </p:cNvPr>
          <p:cNvSpPr/>
          <p:nvPr userDrawn="1"/>
        </p:nvSpPr>
        <p:spPr>
          <a:xfrm>
            <a:off x="0" y="185017"/>
            <a:ext cx="12192000" cy="611074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54845-1CA3-4C04-AF3C-C95E3942A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17112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1DE7E-6AB8-43DF-B1D3-CA932664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1A9A1-29C6-4D03-BBB3-0633B5E4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9E86BA0-AB72-436C-AC1C-CCA7D0ABF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294" y="194434"/>
            <a:ext cx="11114854" cy="592037"/>
          </a:xfrm>
        </p:spPr>
        <p:txBody>
          <a:bodyPr anchor="b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766C8DA-53CB-4CA1-AA69-1C308266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793" y="6513712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A1AFD8-0E8B-47C6-94A5-663A07B48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108" y="6257126"/>
            <a:ext cx="1463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0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0919011" y="6653561"/>
            <a:ext cx="1111623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7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6838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06600"/>
            <a:ext cx="5386917" cy="4533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66838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06600"/>
            <a:ext cx="5389033" cy="4533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10919011" y="6653561"/>
            <a:ext cx="1111623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1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1FCD-2CD4-4A5C-94A5-C0932949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2CDA0-8BCD-4CFB-B6E2-1EE11199A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F42A7-6B84-4670-A5F3-D474D69F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4D38C-A231-4D08-8828-E245732B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21423-DA28-4157-AE2B-40E113BD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0E93-7C8A-4DF3-944A-7884DB39EE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2B9F0F-25B9-4389-BAC1-986AB9754294}"/>
              </a:ext>
            </a:extLst>
          </p:cNvPr>
          <p:cNvSpPr txBox="1">
            <a:spLocks/>
          </p:cNvSpPr>
          <p:nvPr userDrawn="1"/>
        </p:nvSpPr>
        <p:spPr>
          <a:xfrm>
            <a:off x="9315994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2C5222-28AE-4FE7-8295-63A29F21860B}"/>
              </a:ext>
            </a:extLst>
          </p:cNvPr>
          <p:cNvSpPr/>
          <p:nvPr userDrawn="1"/>
        </p:nvSpPr>
        <p:spPr>
          <a:xfrm>
            <a:off x="0" y="697300"/>
            <a:ext cx="12192000" cy="2731700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D16130-DB37-49D8-AEE9-DF0264D86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1494" y="4868673"/>
            <a:ext cx="3311504" cy="165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4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333CCC-8509-4942-A4E8-B6E2083D4994}"/>
              </a:ext>
            </a:extLst>
          </p:cNvPr>
          <p:cNvSpPr/>
          <p:nvPr userDrawn="1"/>
        </p:nvSpPr>
        <p:spPr>
          <a:xfrm>
            <a:off x="0" y="185017"/>
            <a:ext cx="12192000" cy="611074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7FBE-B874-4796-8466-5C75E68EA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93821-B76D-4170-9D4B-8A34C0BD1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5AFC4-1F43-4710-AE03-B5D37C2F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1FD32-FE47-4E72-B220-0F9CB0EE6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03FAFFA-63B7-469F-A8DA-76BD31181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294" y="194434"/>
            <a:ext cx="11114854" cy="592037"/>
          </a:xfrm>
        </p:spPr>
        <p:txBody>
          <a:bodyPr anchor="b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2CD54B9-9C08-479E-AB22-1083AA8D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793" y="6513712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ABE6CC-2165-4237-9181-117A8F9F3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108" y="6257126"/>
            <a:ext cx="1463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1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FA004F6-BCD7-4B5B-BE48-847726BCCA1D}"/>
              </a:ext>
            </a:extLst>
          </p:cNvPr>
          <p:cNvSpPr/>
          <p:nvPr userDrawn="1"/>
        </p:nvSpPr>
        <p:spPr>
          <a:xfrm>
            <a:off x="0" y="185017"/>
            <a:ext cx="12192000" cy="611074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E0C64-585C-4525-A5A4-D9A1A38BA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0807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26AA7-122F-4375-BA48-BB8FB833F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31989"/>
            <a:ext cx="5157787" cy="44443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D3C86-46A5-4D90-96B3-9DE10CECE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0807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71C0E-B592-43CD-94DF-4FCCBD270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31988"/>
            <a:ext cx="5183188" cy="44443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8501F-47D5-4F9C-9286-65B5414C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F789F3-89D0-4212-926A-781DB697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90957C8-1461-4641-A779-5470B133E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294" y="194434"/>
            <a:ext cx="11114854" cy="592037"/>
          </a:xfrm>
        </p:spPr>
        <p:txBody>
          <a:bodyPr anchor="b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996239C-2942-418C-A45D-0778E600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793" y="6513712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49DC10-35DB-4DC5-894F-46CCB097CF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108" y="6257126"/>
            <a:ext cx="1463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9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C6220-D187-40A0-9356-4B836B14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D6212-2BCB-4094-8343-C3A86CF7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C0AB0-DBE8-492C-B6D3-E751CD18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494F-D9D9-4FE9-B19B-AC7F2920D1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130030-BF1D-4301-846C-4F968C351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108" y="6257126"/>
            <a:ext cx="1463040" cy="7315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8D0DB2-2D4B-48DD-8556-41C4901CFDB8}"/>
              </a:ext>
            </a:extLst>
          </p:cNvPr>
          <p:cNvSpPr/>
          <p:nvPr userDrawn="1"/>
        </p:nvSpPr>
        <p:spPr>
          <a:xfrm>
            <a:off x="0" y="185017"/>
            <a:ext cx="12192000" cy="611074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E73A127-CCDA-4939-A521-1AAA31174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294" y="194434"/>
            <a:ext cx="11114854" cy="592037"/>
          </a:xfrm>
        </p:spPr>
        <p:txBody>
          <a:bodyPr anchor="b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054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8308C-D9B5-44A5-9340-F2ECD990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369FB-10F0-4ACE-8CDA-DA149BBC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AF73BA-ED72-4254-9B85-BA6305E4E72F}"/>
              </a:ext>
            </a:extLst>
          </p:cNvPr>
          <p:cNvSpPr/>
          <p:nvPr userDrawn="1"/>
        </p:nvSpPr>
        <p:spPr>
          <a:xfrm>
            <a:off x="317703" y="0"/>
            <a:ext cx="3786402" cy="6858000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42B58C-96C3-470F-B3CE-5060CFC85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294" y="501650"/>
            <a:ext cx="3406506" cy="2927350"/>
          </a:xfrm>
        </p:spPr>
        <p:txBody>
          <a:bodyPr anchor="b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757B53-7E95-4ADC-B03D-074870E6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793" y="6513712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672CFB-2241-4CF5-8B0E-55B1DC3923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108" y="6257126"/>
            <a:ext cx="1463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1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C6220-D187-40A0-9356-4B836B14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D6212-2BCB-4094-8343-C3A86CF7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C0AB0-DBE8-492C-B6D3-E751CD18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494F-D9D9-4FE9-B19B-AC7F2920D1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DD656B-DBFA-4EE8-A859-1D510836F39F}"/>
              </a:ext>
            </a:extLst>
          </p:cNvPr>
          <p:cNvSpPr/>
          <p:nvPr userDrawn="1"/>
        </p:nvSpPr>
        <p:spPr>
          <a:xfrm>
            <a:off x="1" y="81895"/>
            <a:ext cx="12295162" cy="171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130030-BF1D-4301-846C-4F968C351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108" y="6257126"/>
            <a:ext cx="1463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3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F70EDD-B213-4182-9C7B-75355EB24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756BF-5D03-4C61-BCF0-8EC035458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32666"/>
            <a:ext cx="3932237" cy="41363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B471A-438D-473A-8F84-2F8C617D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2377A-1FD9-4148-9B17-886F2085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43A827-9DE0-4167-AD37-A702C72D6B9A}"/>
              </a:ext>
            </a:extLst>
          </p:cNvPr>
          <p:cNvSpPr/>
          <p:nvPr userDrawn="1"/>
        </p:nvSpPr>
        <p:spPr>
          <a:xfrm>
            <a:off x="281354" y="0"/>
            <a:ext cx="4535674" cy="1669745"/>
          </a:xfrm>
          <a:prstGeom prst="rect">
            <a:avLst/>
          </a:prstGeom>
          <a:solidFill>
            <a:srgbClr val="018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6D9B05B-FA09-473B-B9FB-FE7CD1CC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793" y="6513712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F103C7-15CD-4A58-A27B-3BCB8E4B7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108" y="6257126"/>
            <a:ext cx="1463040" cy="73152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CBF4A04-EC44-4357-BC40-4608ECAE4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437" y="265223"/>
            <a:ext cx="3406506" cy="1355285"/>
          </a:xfrm>
        </p:spPr>
        <p:txBody>
          <a:bodyPr anchor="b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30B04-0465-469C-95A7-660A1BE12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7876D-A96F-4A92-8125-D7A71DB1A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928F3-464D-480C-BB92-4E5DDF3035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993A9-1305-4D8D-966E-16D4E4268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60A7D-F737-4D5A-8638-85A0BCB7D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3793" y="63890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E0494F-D9D9-4FE9-B19B-AC7F2920D1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0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701" r:id="rId6"/>
    <p:sldLayoutId id="2147483690" r:id="rId7"/>
    <p:sldLayoutId id="2147483705" r:id="rId8"/>
    <p:sldLayoutId id="2147483692" r:id="rId9"/>
    <p:sldLayoutId id="2147483668" r:id="rId10"/>
    <p:sldLayoutId id="2147483672" r:id="rId11"/>
    <p:sldLayoutId id="2147483673" r:id="rId12"/>
    <p:sldLayoutId id="2147483674" r:id="rId13"/>
    <p:sldLayoutId id="2147483675" r:id="rId14"/>
    <p:sldLayoutId id="2147483677" r:id="rId15"/>
    <p:sldLayoutId id="2147483678" r:id="rId16"/>
    <p:sldLayoutId id="2147483679" r:id="rId17"/>
    <p:sldLayoutId id="2147483681" r:id="rId18"/>
    <p:sldLayoutId id="2147483670" r:id="rId19"/>
    <p:sldLayoutId id="2147483707" r:id="rId20"/>
    <p:sldLayoutId id="214748370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Gill Sans Nova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Gill Sans Nova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ill Sans Nova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Gill Sans Nova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Gill Sans Nova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Gill Sans Nova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EEB238-9514-4B81-8933-0C16CE9E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26805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IntuBrite Product Detailing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A55DB-3DB0-4233-AD36-0FC58B71D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1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IntuBrite </a:t>
            </a:r>
            <a:r>
              <a:rPr lang="en-US" dirty="0" err="1"/>
              <a:t>Greenline</a:t>
            </a:r>
            <a:r>
              <a:rPr lang="en-US" dirty="0"/>
              <a:t> 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Built to ISO Green Standard System specifications  </a:t>
            </a:r>
            <a:r>
              <a:rPr lang="en-US" dirty="0" err="1"/>
              <a:t>ISO7376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Compatible all other manufacturer’s green handles and blades</a:t>
            </a:r>
          </a:p>
          <a:p>
            <a:endParaRPr lang="en-US" dirty="0"/>
          </a:p>
          <a:p>
            <a:r>
              <a:rPr lang="en-US" dirty="0"/>
              <a:t>If BLADE used with another manufacturer’s  handle, no benefit of the IntuBrite UV/White LED light – because the unique light source is in IntuBrite handle</a:t>
            </a:r>
          </a:p>
          <a:p>
            <a:endParaRPr lang="en-US" dirty="0"/>
          </a:p>
          <a:p>
            <a:r>
              <a:rPr lang="en-US" dirty="0"/>
              <a:t>If HANDLE used with another manufacturer’s blade, will have benefit of the UV/White LED light, but it will be diminished</a:t>
            </a:r>
          </a:p>
          <a:p>
            <a:pPr lvl="1"/>
            <a:r>
              <a:rPr lang="en-US" dirty="0"/>
              <a:t>Do not have the higher voltage of IntuBrite battery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1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91" y="228601"/>
            <a:ext cx="9768658" cy="531485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position Dual LED &amp; </a:t>
            </a:r>
            <a:r>
              <a:rPr lang="en-US" dirty="0" err="1"/>
              <a:t>Greenline</a:t>
            </a:r>
            <a:r>
              <a:rPr lang="en-US" dirty="0"/>
              <a:t> 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0072" y="1508279"/>
            <a:ext cx="5927676" cy="18627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Always our lead product</a:t>
            </a:r>
          </a:p>
          <a:p>
            <a:r>
              <a:rPr lang="en-US" dirty="0"/>
              <a:t>Highest light quality</a:t>
            </a:r>
          </a:p>
          <a:p>
            <a:r>
              <a:rPr lang="en-US" dirty="0"/>
              <a:t>Strongest differentiation</a:t>
            </a:r>
          </a:p>
          <a:p>
            <a:r>
              <a:rPr lang="en-US" dirty="0"/>
              <a:t>Greatest ‘stickiness’ – more difficult for competitor to unseat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2805" y="3948649"/>
            <a:ext cx="1338441" cy="24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sskrudland\Dropbox\IntuBrite-Salter Marcom Dropbox\Product Photos\Disposable\Dual LED Com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564" y="1330383"/>
            <a:ext cx="1208922" cy="251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40072" y="4380931"/>
            <a:ext cx="4701654" cy="1702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163" indent="-28416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25425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445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require green system compatibility,</a:t>
            </a:r>
          </a:p>
          <a:p>
            <a:pPr marL="0" indent="0">
              <a:buNone/>
            </a:pPr>
            <a:r>
              <a:rPr lang="en-US" dirty="0"/>
              <a:t>present </a:t>
            </a:r>
            <a:r>
              <a:rPr lang="en-US" dirty="0" err="1"/>
              <a:t>Greenline</a:t>
            </a:r>
            <a:r>
              <a:rPr lang="en-US" dirty="0"/>
              <a:t> FO </a:t>
            </a:r>
          </a:p>
          <a:p>
            <a:r>
              <a:rPr lang="en-US" dirty="0"/>
              <a:t>Best green system available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CF618B-2E70-4D22-A031-EA63CD50F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Disposable Competition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03B47-6855-454B-A66E-649DBEB9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35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Disposable Market Share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981200" y="1358900"/>
          <a:ext cx="8229600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3290" y="1211998"/>
            <a:ext cx="1917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Flexicare is on numerous GPO contracts</a:t>
            </a:r>
          </a:p>
          <a:p>
            <a:r>
              <a:rPr lang="en-US" dirty="0"/>
              <a:t>Aggressive  </a:t>
            </a:r>
          </a:p>
        </p:txBody>
      </p:sp>
    </p:spTree>
    <p:extLst>
      <p:ext uri="{BB962C8B-B14F-4D97-AF65-F5344CB8AC3E}">
        <p14:creationId xmlns:p14="http://schemas.microsoft.com/office/powerpoint/2010/main" val="361590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9296400" cy="589212"/>
          </a:xfrm>
        </p:spPr>
        <p:txBody>
          <a:bodyPr>
            <a:normAutofit/>
          </a:bodyPr>
          <a:lstStyle/>
          <a:p>
            <a:r>
              <a:rPr lang="en-US" sz="2800" dirty="0"/>
              <a:t>Major DL Competitor Product Offerings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49284" y="1108578"/>
          <a:ext cx="6966810" cy="4931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48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Direct Laryngoscopy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03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Standard LED or Proprietary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Greenline</a:t>
                      </a:r>
                      <a:r>
                        <a:rPr lang="en-US" sz="1600" b="1" baseline="0" dirty="0"/>
                        <a:t> </a:t>
                      </a:r>
                      <a:br>
                        <a:rPr lang="en-US" sz="1600" b="1" baseline="0" dirty="0"/>
                      </a:br>
                      <a:r>
                        <a:rPr lang="en-US" sz="1600" b="1" dirty="0"/>
                        <a:t>(</a:t>
                      </a:r>
                      <a:r>
                        <a:rPr lang="en-US" sz="1600" b="1" dirty="0" err="1"/>
                        <a:t>FiberOptic</a:t>
                      </a:r>
                      <a:r>
                        <a:rPr lang="en-US" sz="1600" b="1" baseline="0" dirty="0"/>
                        <a:t> LED)</a:t>
                      </a:r>
                      <a:endParaRPr lang="en-US" sz="16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8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Reusable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Disposable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Reusable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Disposable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239">
                <a:tc>
                  <a:txBody>
                    <a:bodyPr/>
                    <a:lstStyle/>
                    <a:p>
                      <a:r>
                        <a:rPr lang="en-US" sz="1600" dirty="0"/>
                        <a:t>Salter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IntuBrite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Wingdings 2"/>
                        </a:rPr>
                        <a:t></a:t>
                      </a:r>
                      <a:r>
                        <a:rPr lang="en-US" sz="1600" dirty="0">
                          <a:sym typeface="Wingdings 2"/>
                        </a:rPr>
                        <a:t>Handle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239">
                <a:tc>
                  <a:txBody>
                    <a:bodyPr/>
                    <a:lstStyle/>
                    <a:p>
                      <a:r>
                        <a:rPr lang="en-US" sz="1600" dirty="0"/>
                        <a:t>Flexicare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r>
                        <a:rPr lang="en-US" sz="2000" baseline="0" dirty="0">
                          <a:sym typeface="Wingdings 2"/>
                        </a:rPr>
                        <a:t> </a:t>
                      </a:r>
                      <a:r>
                        <a:rPr lang="en-US" sz="1600" b="0" i="1" baseline="0" dirty="0">
                          <a:sym typeface="Wingdings 2"/>
                        </a:rPr>
                        <a:t>(new)</a:t>
                      </a:r>
                      <a:endParaRPr lang="en-US" sz="1600" b="0" i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961">
                <a:tc>
                  <a:txBody>
                    <a:bodyPr/>
                    <a:lstStyle/>
                    <a:p>
                      <a:r>
                        <a:rPr lang="en-US" sz="1600" dirty="0"/>
                        <a:t>Teleflex </a:t>
                      </a:r>
                      <a:r>
                        <a:rPr lang="en-US" sz="1600" dirty="0" err="1"/>
                        <a:t>Rusch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239">
                <a:tc>
                  <a:txBody>
                    <a:bodyPr/>
                    <a:lstStyle/>
                    <a:p>
                      <a:r>
                        <a:rPr lang="en-US" sz="1600" dirty="0" err="1"/>
                        <a:t>SunMed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r>
                        <a:rPr lang="en-US" sz="1600" dirty="0">
                          <a:sym typeface="Wingdings 2"/>
                        </a:rPr>
                        <a:t>Blade</a:t>
                      </a:r>
                      <a:endParaRPr lang="en-US" sz="16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239">
                <a:tc>
                  <a:txBody>
                    <a:bodyPr/>
                    <a:lstStyle/>
                    <a:p>
                      <a:r>
                        <a:rPr lang="en-US" sz="1600" dirty="0"/>
                        <a:t>Vital 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endParaRPr lang="en-US" sz="1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239">
                <a:tc>
                  <a:txBody>
                    <a:bodyPr/>
                    <a:lstStyle/>
                    <a:p>
                      <a:r>
                        <a:rPr lang="en-US" sz="1600" dirty="0" err="1"/>
                        <a:t>Verathon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r>
                        <a:rPr lang="en-US" sz="1600" dirty="0"/>
                        <a:t>Handle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r>
                        <a:rPr lang="en-US" sz="1600" dirty="0"/>
                        <a:t>Blade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Wingdings 2"/>
                        </a:rPr>
                        <a:t></a:t>
                      </a:r>
                      <a:endParaRPr lang="en-US" sz="1800" b="0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239">
                <a:tc>
                  <a:txBody>
                    <a:bodyPr/>
                    <a:lstStyle/>
                    <a:p>
                      <a:r>
                        <a:rPr lang="en-US" sz="1600" dirty="0"/>
                        <a:t>Medtronic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064">
                <a:tc>
                  <a:txBody>
                    <a:bodyPr/>
                    <a:lstStyle/>
                    <a:p>
                      <a:r>
                        <a:rPr lang="en-US" sz="1600" dirty="0" err="1"/>
                        <a:t>Ambu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4064">
                <a:tc>
                  <a:txBody>
                    <a:bodyPr/>
                    <a:lstStyle/>
                    <a:p>
                      <a:r>
                        <a:rPr lang="en-US" sz="1600" dirty="0"/>
                        <a:t>Karl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Storz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ym typeface="Wingdings 2"/>
                        </a:rPr>
                        <a:t>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9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524000" y="590023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SALTER LABS CONFIDENTIAL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Disposable Major products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9479" y="2958926"/>
            <a:ext cx="1193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Teleflex</a:t>
            </a:r>
          </a:p>
          <a:p>
            <a:r>
              <a:rPr lang="en-US" sz="1400" b="1" dirty="0" err="1"/>
              <a:t>DispoLED</a:t>
            </a:r>
            <a:endParaRPr lang="en-US" sz="1400" b="1" dirty="0"/>
          </a:p>
          <a:p>
            <a:r>
              <a:rPr lang="en-US" sz="1400" b="1" dirty="0" err="1"/>
              <a:t>DispoGrip</a:t>
            </a:r>
            <a:endParaRPr lang="en-US" sz="1400" b="1" dirty="0"/>
          </a:p>
          <a:p>
            <a:r>
              <a:rPr lang="en-US" sz="1400" b="1" dirty="0" err="1"/>
              <a:t>TruLite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66393" y="1331208"/>
            <a:ext cx="1099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ASP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2019" y="1844240"/>
            <a:ext cx="1002902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/>
              <a:t>$10-15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$11? (new)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0184" y="6008653"/>
            <a:ext cx="1017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Heine XP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01199" y="5924016"/>
            <a:ext cx="1098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OBP</a:t>
            </a:r>
          </a:p>
          <a:p>
            <a:r>
              <a:rPr lang="en-US" sz="1100" b="1" dirty="0" err="1"/>
              <a:t>Surescope</a:t>
            </a:r>
            <a:endParaRPr lang="en-US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33114" y="5924016"/>
            <a:ext cx="1080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Storz</a:t>
            </a:r>
            <a:endParaRPr lang="en-US" sz="1100" b="1" dirty="0"/>
          </a:p>
          <a:p>
            <a:r>
              <a:rPr lang="en-US" sz="1100" b="1" dirty="0" err="1"/>
              <a:t>Laryngobloc</a:t>
            </a:r>
            <a:endParaRPr lang="en-US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54763" y="5924016"/>
            <a:ext cx="818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Sunmed</a:t>
            </a:r>
            <a:r>
              <a:rPr lang="en-US" sz="1100" b="1" dirty="0"/>
              <a:t> </a:t>
            </a:r>
            <a:r>
              <a:rPr lang="en-US" sz="1100" b="1" dirty="0" err="1"/>
              <a:t>SunOne</a:t>
            </a:r>
            <a:endParaRPr lang="en-US" sz="11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28485" y="5485456"/>
            <a:ext cx="2904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Smaller Players (not comprehensive)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6485" y="1670246"/>
            <a:ext cx="828551" cy="912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2552073" y="1587122"/>
            <a:ext cx="1193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Flexicare</a:t>
            </a:r>
            <a:endParaRPr lang="en-US" sz="1400" b="1" dirty="0"/>
          </a:p>
          <a:p>
            <a:r>
              <a:rPr lang="en-US" sz="1400" b="1" dirty="0" err="1"/>
              <a:t>BritePro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 err="1"/>
              <a:t>BritePro</a:t>
            </a:r>
            <a:r>
              <a:rPr lang="en-US" sz="1400" b="1" dirty="0"/>
              <a:t> Omni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37340" y="4379679"/>
            <a:ext cx="119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IntuBrite Dual LED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35458" y="3195953"/>
            <a:ext cx="69602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/>
              <a:t>$10-15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701479" y="4479953"/>
            <a:ext cx="69602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/>
              <a:t>$11-12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21" y="5750549"/>
            <a:ext cx="777818" cy="7778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243" y="5736642"/>
            <a:ext cx="692520" cy="8056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7882" y="5756365"/>
            <a:ext cx="663796" cy="7661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6390" y="5762007"/>
            <a:ext cx="812039" cy="754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2" name="TextBox 71"/>
          <p:cNvSpPr txBox="1"/>
          <p:nvPr/>
        </p:nvSpPr>
        <p:spPr>
          <a:xfrm>
            <a:off x="4881544" y="1312003"/>
            <a:ext cx="2922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Strengths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036533" y="1312003"/>
            <a:ext cx="281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Weaknesses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881545" y="1864964"/>
            <a:ext cx="2922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400" dirty="0"/>
              <a:t>Recycling program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400" dirty="0"/>
              <a:t>Contracts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36533" y="1864964"/>
            <a:ext cx="247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400" dirty="0"/>
              <a:t>Reliability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400" dirty="0"/>
              <a:t>Handle-blade give (flex)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036532" y="2980508"/>
            <a:ext cx="2479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400" dirty="0"/>
              <a:t>Reliability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400" dirty="0"/>
              <a:t>Light quality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400" dirty="0"/>
              <a:t>Handle-blade give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881545" y="4148074"/>
            <a:ext cx="29222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400" dirty="0"/>
              <a:t>UV light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400" dirty="0"/>
              <a:t>Light quality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400" dirty="0"/>
              <a:t>Metal construction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400" dirty="0"/>
              <a:t>Reliability, strength, and quality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400" dirty="0"/>
              <a:t>True Recycling Program</a:t>
            </a:r>
          </a:p>
        </p:txBody>
      </p:sp>
      <p:pic>
        <p:nvPicPr>
          <p:cNvPr id="1026" name="Picture 2" descr="C:\Users\sskrudland\Dropbox\_IntuBrite\DSC_014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9197" y="4017778"/>
            <a:ext cx="583124" cy="1214697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skrudland\Dropbox\_IntuBrite\images\Rusch DispoLED Handle w Green Lite Blade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6485" y="2660536"/>
            <a:ext cx="757342" cy="11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7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7" y="228601"/>
            <a:ext cx="10699531" cy="549165"/>
          </a:xfrm>
        </p:spPr>
        <p:txBody>
          <a:bodyPr/>
          <a:lstStyle/>
          <a:p>
            <a:r>
              <a:rPr lang="en-US" dirty="0"/>
              <a:t>Key Disposable Competitor Product Offerings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311778" y="1559840"/>
          <a:ext cx="7163974" cy="3820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503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Standard LED or Proprietary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Greenline</a:t>
                      </a:r>
                      <a:r>
                        <a:rPr lang="en-US" sz="1600" b="1" baseline="0" dirty="0"/>
                        <a:t> </a:t>
                      </a:r>
                      <a:br>
                        <a:rPr lang="en-US" sz="1600" b="1" baseline="0" dirty="0"/>
                      </a:br>
                      <a:r>
                        <a:rPr lang="en-US" sz="1600" b="1" dirty="0"/>
                        <a:t>(</a:t>
                      </a:r>
                      <a:r>
                        <a:rPr lang="en-US" sz="1600" b="1" dirty="0" err="1"/>
                        <a:t>FiberOptic</a:t>
                      </a:r>
                      <a:r>
                        <a:rPr lang="en-US" sz="1600" b="1" baseline="0" dirty="0"/>
                        <a:t> LED)</a:t>
                      </a:r>
                      <a:endParaRPr lang="en-US" sz="16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239">
                <a:tc>
                  <a:txBody>
                    <a:bodyPr/>
                    <a:lstStyle/>
                    <a:p>
                      <a:r>
                        <a:rPr lang="en-US" sz="1600" dirty="0"/>
                        <a:t>Salter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IntuBrite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Wingdings 2"/>
                        </a:rPr>
                        <a:t>Dual LED</a:t>
                      </a:r>
                      <a:endParaRPr lang="en-US" sz="16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sym typeface="Wingdings 2"/>
                        </a:rPr>
                        <a:t>Greenline</a:t>
                      </a:r>
                      <a:r>
                        <a:rPr lang="en-US" sz="1600" dirty="0">
                          <a:sym typeface="Wingdings 2"/>
                        </a:rPr>
                        <a:t> FO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239">
                <a:tc>
                  <a:txBody>
                    <a:bodyPr/>
                    <a:lstStyle/>
                    <a:p>
                      <a:r>
                        <a:rPr lang="en-US" sz="1600" dirty="0"/>
                        <a:t>Flexicare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baseline="0" dirty="0" err="1">
                          <a:sym typeface="Wingdings 2"/>
                        </a:rPr>
                        <a:t>BritePro</a:t>
                      </a:r>
                      <a:r>
                        <a:rPr lang="en-US" sz="1600" b="0" i="0" baseline="0" dirty="0">
                          <a:sym typeface="Wingdings 2"/>
                        </a:rPr>
                        <a:t> Omni</a:t>
                      </a:r>
                      <a:endParaRPr lang="en-US" sz="1600" b="0" i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err="1">
                          <a:sym typeface="Wingdings 2"/>
                        </a:rPr>
                        <a:t>BritePro</a:t>
                      </a:r>
                      <a:r>
                        <a:rPr lang="en-US" sz="1600" baseline="0" dirty="0">
                          <a:sym typeface="Wingdings 2"/>
                        </a:rPr>
                        <a:t> Solo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961">
                <a:tc>
                  <a:txBody>
                    <a:bodyPr/>
                    <a:lstStyle/>
                    <a:p>
                      <a:r>
                        <a:rPr lang="en-US" sz="1600" dirty="0"/>
                        <a:t>Teleflex </a:t>
                      </a:r>
                      <a:r>
                        <a:rPr lang="en-US" sz="1600" dirty="0" err="1"/>
                        <a:t>Rusch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err="1">
                          <a:sym typeface="Wingdings 2"/>
                        </a:rPr>
                        <a:t>DispoGrip</a:t>
                      </a:r>
                      <a:r>
                        <a:rPr lang="en-US" sz="1600" dirty="0">
                          <a:sym typeface="Wingdings 2"/>
                        </a:rPr>
                        <a:t> Handle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err="1">
                          <a:sym typeface="Wingdings 2"/>
                        </a:rPr>
                        <a:t>Equiplite</a:t>
                      </a:r>
                      <a:r>
                        <a:rPr lang="en-US" sz="1600" baseline="0" dirty="0">
                          <a:sym typeface="Wingdings 2"/>
                        </a:rPr>
                        <a:t> Blade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ym typeface="Wingdings 2"/>
                        </a:rPr>
                        <a:t>Lite Slim Blade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err="1">
                          <a:sym typeface="Wingdings 2"/>
                        </a:rPr>
                        <a:t>TruLite</a:t>
                      </a:r>
                      <a:r>
                        <a:rPr lang="en-US" sz="1600" baseline="0" dirty="0">
                          <a:sym typeface="Wingdings 2"/>
                        </a:rPr>
                        <a:t> Secure Combo</a:t>
                      </a:r>
                      <a:endParaRPr lang="en-US" sz="16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err="1">
                          <a:sym typeface="Wingdings 2"/>
                        </a:rPr>
                        <a:t>DispoLED</a:t>
                      </a:r>
                      <a:r>
                        <a:rPr lang="en-US" sz="1600" dirty="0">
                          <a:sym typeface="Wingdings 2"/>
                        </a:rPr>
                        <a:t> Handle</a:t>
                      </a:r>
                      <a:r>
                        <a:rPr lang="en-US" sz="1600" baseline="0" dirty="0">
                          <a:sym typeface="Wingdings 2"/>
                        </a:rPr>
                        <a:t> </a:t>
                      </a:r>
                      <a:r>
                        <a:rPr lang="en-US" sz="1600" baseline="0" dirty="0" err="1">
                          <a:sym typeface="Wingdings 2"/>
                        </a:rPr>
                        <a:t>GreenLite</a:t>
                      </a:r>
                      <a:r>
                        <a:rPr lang="en-US" sz="1600" baseline="0" dirty="0">
                          <a:sym typeface="Wingdings 2"/>
                        </a:rPr>
                        <a:t> blade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942">
                <a:tc>
                  <a:txBody>
                    <a:bodyPr/>
                    <a:lstStyle/>
                    <a:p>
                      <a:r>
                        <a:rPr lang="en-US" sz="1600" dirty="0" err="1"/>
                        <a:t>SunMed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ym typeface="Wingdings 2"/>
                        </a:rPr>
                        <a:t>Standard/D</a:t>
                      </a:r>
                      <a:r>
                        <a:rPr lang="en-US" sz="1600" baseline="0" dirty="0">
                          <a:sym typeface="Wingdings 2"/>
                        </a:rPr>
                        <a:t> blade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ym typeface="Wingdings 2"/>
                        </a:rPr>
                        <a:t>(no handle)</a:t>
                      </a:r>
                      <a:endParaRPr lang="en-US" sz="16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err="1">
                          <a:sym typeface="Wingdings 2"/>
                        </a:rPr>
                        <a:t>GreenLine</a:t>
                      </a:r>
                      <a:r>
                        <a:rPr lang="en-US" sz="1600" dirty="0">
                          <a:sym typeface="Wingdings 2"/>
                        </a:rPr>
                        <a:t>/D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239">
                <a:tc>
                  <a:txBody>
                    <a:bodyPr/>
                    <a:lstStyle/>
                    <a:p>
                      <a:r>
                        <a:rPr lang="en-US" sz="1600" dirty="0"/>
                        <a:t>Vital 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Vital Signs</a:t>
                      </a:r>
                      <a:r>
                        <a:rPr lang="en-US" sz="1600" baseline="0" dirty="0"/>
                        <a:t> Blade 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(no handle)</a:t>
                      </a:r>
                      <a:endParaRPr lang="en-US" sz="16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err="1">
                          <a:sym typeface="Wingdings 2"/>
                        </a:rPr>
                        <a:t>GreenBright</a:t>
                      </a:r>
                      <a:r>
                        <a:rPr lang="en-US" sz="1600" baseline="0" dirty="0">
                          <a:sym typeface="Wingdings 2"/>
                        </a:rPr>
                        <a:t> handle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err="1">
                          <a:sym typeface="Wingdings 2"/>
                        </a:rPr>
                        <a:t>GreenBright</a:t>
                      </a:r>
                      <a:r>
                        <a:rPr lang="en-US" sz="1600" baseline="0" dirty="0">
                          <a:sym typeface="Wingdings 2"/>
                        </a:rPr>
                        <a:t> Blade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err="1">
                          <a:sym typeface="Wingdings 2"/>
                        </a:rPr>
                        <a:t>GreenLight</a:t>
                      </a:r>
                      <a:r>
                        <a:rPr lang="en-US" sz="1600" baseline="0" dirty="0">
                          <a:sym typeface="Wingdings 2"/>
                        </a:rPr>
                        <a:t> Blade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7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Disposable Competition Overview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Lots of players, but Flexicare is market giant. </a:t>
            </a:r>
          </a:p>
          <a:p>
            <a:endParaRPr lang="en-US" sz="2400" dirty="0">
              <a:solidFill>
                <a:prstClr val="black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Pricing is competitive in disposable blade/handle systems</a:t>
            </a:r>
          </a:p>
          <a:p>
            <a:endParaRPr lang="en-US" sz="2400" dirty="0">
              <a:solidFill>
                <a:prstClr val="black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Tiered offerings to enable ‘Premium’ product while still having a value offering to compete on price</a:t>
            </a:r>
          </a:p>
          <a:p>
            <a:endParaRPr lang="en-US" sz="2400" dirty="0">
              <a:solidFill>
                <a:prstClr val="black"/>
              </a:solidFill>
              <a:sym typeface="Wingdings" pitchFamily="2" charset="2"/>
            </a:endParaRPr>
          </a:p>
          <a:p>
            <a:pPr lvl="1"/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Flexicare: New </a:t>
            </a:r>
            <a:r>
              <a:rPr lang="en-US" sz="2000" dirty="0" err="1">
                <a:solidFill>
                  <a:prstClr val="black"/>
                </a:solidFill>
                <a:sym typeface="Wingdings" pitchFamily="2" charset="2"/>
              </a:rPr>
              <a:t>BritePro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 Omni – differentiation, higher price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Teleflex:  </a:t>
            </a:r>
            <a:r>
              <a:rPr lang="en-US" sz="2000" dirty="0" err="1">
                <a:solidFill>
                  <a:prstClr val="black"/>
                </a:solidFill>
                <a:sym typeface="Wingdings" pitchFamily="2" charset="2"/>
              </a:rPr>
              <a:t>Trulite</a:t>
            </a:r>
            <a:r>
              <a:rPr lang="en-US" sz="2000" dirty="0">
                <a:solidFill>
                  <a:prstClr val="black"/>
                </a:solidFill>
                <a:sym typeface="Wingdings" pitchFamily="2" charset="2"/>
              </a:rPr>
              <a:t> value offering (&lt;$9)</a:t>
            </a:r>
          </a:p>
        </p:txBody>
      </p:sp>
    </p:spTree>
    <p:extLst>
      <p:ext uri="{BB962C8B-B14F-4D97-AF65-F5344CB8AC3E}">
        <p14:creationId xmlns:p14="http://schemas.microsoft.com/office/powerpoint/2010/main" val="262696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FlexiCare</a:t>
            </a:r>
            <a:r>
              <a:rPr lang="en-US" dirty="0"/>
              <a:t>: </a:t>
            </a:r>
            <a:r>
              <a:rPr lang="en-US" dirty="0" err="1"/>
              <a:t>Greenline</a:t>
            </a:r>
            <a:r>
              <a:rPr lang="en-US" dirty="0"/>
              <a:t> FO 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9412" y="1386271"/>
            <a:ext cx="5546918" cy="51764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BritePro</a:t>
            </a:r>
            <a:r>
              <a:rPr lang="en-US" b="1" dirty="0"/>
              <a:t> Solo</a:t>
            </a:r>
          </a:p>
          <a:p>
            <a:r>
              <a:rPr lang="en-US" dirty="0"/>
              <a:t>Sold separately or with Blade Combo</a:t>
            </a:r>
          </a:p>
          <a:p>
            <a:r>
              <a:rPr lang="en-US" dirty="0"/>
              <a:t>Sterile</a:t>
            </a:r>
          </a:p>
          <a:p>
            <a:r>
              <a:rPr lang="en-US" dirty="0"/>
              <a:t>5 year shelf life</a:t>
            </a:r>
          </a:p>
          <a:p>
            <a:r>
              <a:rPr lang="en-US" dirty="0"/>
              <a:t>Metal blade with metal heel</a:t>
            </a:r>
          </a:p>
          <a:p>
            <a:r>
              <a:rPr lang="en-US" dirty="0"/>
              <a:t>Plastic, textured grip handle – 2 sizes: Medium, Pediatric</a:t>
            </a:r>
          </a:p>
          <a:p>
            <a:r>
              <a:rPr lang="en-US" dirty="0"/>
              <a:t>Blade options</a:t>
            </a:r>
          </a:p>
          <a:p>
            <a:pPr lvl="1"/>
            <a:r>
              <a:rPr lang="en-US" dirty="0"/>
              <a:t>Mac 1 – 4, including 3.5 and 3 strong</a:t>
            </a:r>
          </a:p>
          <a:p>
            <a:pPr lvl="1"/>
            <a:r>
              <a:rPr lang="en-US" dirty="0"/>
              <a:t>Miller 00 – 4 (not 1.5)</a:t>
            </a:r>
          </a:p>
          <a:p>
            <a:pPr lvl="1"/>
            <a:r>
              <a:rPr lang="en-US" dirty="0"/>
              <a:t>Philips 1,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3171" y="1845288"/>
            <a:ext cx="2860645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523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FlexiCare</a:t>
            </a:r>
            <a:r>
              <a:rPr lang="en-US" dirty="0"/>
              <a:t>: Standard 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929" y="898474"/>
            <a:ext cx="5250998" cy="517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/>
              <a:t>BritePro</a:t>
            </a:r>
            <a:r>
              <a:rPr lang="en-US" b="1" dirty="0"/>
              <a:t> Omni - New</a:t>
            </a:r>
          </a:p>
          <a:p>
            <a:r>
              <a:rPr lang="en-US" dirty="0"/>
              <a:t>Sterile</a:t>
            </a:r>
          </a:p>
          <a:p>
            <a:r>
              <a:rPr lang="en-US" dirty="0"/>
              <a:t>Plastic, textured grip handle</a:t>
            </a:r>
          </a:p>
          <a:p>
            <a:pPr marL="0" indent="0">
              <a:buNone/>
            </a:pPr>
            <a:r>
              <a:rPr lang="en-US" dirty="0"/>
              <a:t>Claims:</a:t>
            </a:r>
          </a:p>
          <a:p>
            <a:r>
              <a:rPr lang="en-US" dirty="0"/>
              <a:t>Quick release battery removal</a:t>
            </a:r>
          </a:p>
          <a:p>
            <a:r>
              <a:rPr lang="en-US" dirty="0"/>
              <a:t>Reduced blade profile</a:t>
            </a:r>
          </a:p>
          <a:p>
            <a:r>
              <a:rPr lang="en-US" dirty="0"/>
              <a:t>Color coded blade size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Price – not known, but rep claim it will be higher than </a:t>
            </a:r>
            <a:r>
              <a:rPr lang="en-US" dirty="0" err="1"/>
              <a:t>BritePro</a:t>
            </a:r>
            <a:r>
              <a:rPr lang="en-US" dirty="0"/>
              <a:t> Solo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Blade and handle options not yet known </a:t>
            </a:r>
          </a:p>
          <a:p>
            <a:r>
              <a:rPr lang="en-US" dirty="0"/>
              <a:t>Expect similar to </a:t>
            </a:r>
            <a:r>
              <a:rPr lang="en-US" dirty="0" err="1"/>
              <a:t>BritePro</a:t>
            </a:r>
            <a:r>
              <a:rPr lang="en-US" dirty="0"/>
              <a:t> solo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 descr="C:\Users\sskrudland\Dropbox\_IntuBrite\images\BritePro Omni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6061" y="504178"/>
            <a:ext cx="3112953" cy="596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3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IntuBrite - Direct Product Portfolio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6978" y="2222965"/>
            <a:ext cx="167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Direct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078600" y="4114647"/>
          <a:ext cx="6681579" cy="11277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46335">
                  <a:extLst>
                    <a:ext uri="{9D8B030D-6E8A-4147-A177-3AD203B41FA5}">
                      <a16:colId xmlns:a16="http://schemas.microsoft.com/office/drawing/2014/main" val="1877484615"/>
                    </a:ext>
                  </a:extLst>
                </a:gridCol>
                <a:gridCol w="2395244">
                  <a:extLst>
                    <a:ext uri="{9D8B030D-6E8A-4147-A177-3AD203B41FA5}">
                      <a16:colId xmlns:a16="http://schemas.microsoft.com/office/drawing/2014/main" val="421752949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15055781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51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IntuBrite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Dual LED Disposable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GreenLine</a:t>
                      </a:r>
                      <a:r>
                        <a:rPr lang="en-US" sz="1400" dirty="0"/>
                        <a:t> Disposable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187901"/>
                  </a:ext>
                </a:extLst>
              </a:tr>
              <a:tr h="254153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Lighting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Standard LED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Fiberoptic</a:t>
                      </a:r>
                      <a:r>
                        <a:rPr lang="en-US" sz="1400" baseline="0" dirty="0"/>
                        <a:t> 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53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Handle &amp;</a:t>
                      </a:r>
                      <a:r>
                        <a:rPr lang="en-US" sz="1400" baseline="0" dirty="0"/>
                        <a:t> B</a:t>
                      </a:r>
                      <a:r>
                        <a:rPr lang="en-US" sz="1400" dirty="0"/>
                        <a:t>lade</a:t>
                      </a:r>
                      <a:r>
                        <a:rPr lang="en-US" sz="1400" baseline="0" dirty="0"/>
                        <a:t> Options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 handles; 18 blades,</a:t>
                      </a:r>
                    </a:p>
                    <a:p>
                      <a:pPr algn="ctr"/>
                      <a:r>
                        <a:rPr lang="en-US" sz="1400" dirty="0"/>
                        <a:t>Combos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 handles; 14 blades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2" descr="C:\Users\sskrudland\Dropbox\_IntuBrite\DSC_014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555" y="1211997"/>
            <a:ext cx="1203517" cy="250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015" y="1211997"/>
            <a:ext cx="1150742" cy="23970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52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Flexicare Tradeoffs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773858" y="954640"/>
            <a:ext cx="4040188" cy="577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27188"/>
            <a:ext cx="4040188" cy="3432175"/>
          </a:xfrm>
        </p:spPr>
        <p:txBody>
          <a:bodyPr>
            <a:noAutofit/>
          </a:bodyPr>
          <a:lstStyle/>
          <a:p>
            <a:pPr marL="401638" indent="-342900"/>
            <a:r>
              <a:rPr lang="en-US" sz="2000" dirty="0"/>
              <a:t>Market share leader</a:t>
            </a:r>
          </a:p>
          <a:p>
            <a:pPr marL="401638" indent="-342900"/>
            <a:r>
              <a:rPr lang="en-US" sz="2000" dirty="0">
                <a:sym typeface="Wingdings" pitchFamily="2" charset="2"/>
              </a:rPr>
              <a:t>Tri-anim aggressively selling</a:t>
            </a:r>
          </a:p>
          <a:p>
            <a:pPr marL="401638" indent="-342900"/>
            <a:r>
              <a:rPr lang="en-US" sz="2000" dirty="0">
                <a:sym typeface="Wingdings" pitchFamily="2" charset="2"/>
              </a:rPr>
              <a:t>Contract Positions:  Premier, Premier Ascend, Vizient, </a:t>
            </a:r>
            <a:r>
              <a:rPr lang="en-US" sz="2000" dirty="0" err="1">
                <a:sym typeface="Wingdings" pitchFamily="2" charset="2"/>
              </a:rPr>
              <a:t>HPG</a:t>
            </a:r>
            <a:r>
              <a:rPr lang="en-US" sz="2000" dirty="0">
                <a:sym typeface="Wingdings" pitchFamily="2" charset="2"/>
              </a:rPr>
              <a:t>, Kaiser, Sutter, </a:t>
            </a:r>
            <a:r>
              <a:rPr lang="en-US" sz="2000" dirty="0" err="1">
                <a:sym typeface="Wingdings" pitchFamily="2" charset="2"/>
              </a:rPr>
              <a:t>UMCSC</a:t>
            </a:r>
            <a:endParaRPr lang="en-US" sz="2000" dirty="0">
              <a:sym typeface="Wingdings" pitchFamily="2" charset="2"/>
            </a:endParaRPr>
          </a:p>
          <a:p>
            <a:pPr marL="401638" indent="-342900"/>
            <a:r>
              <a:rPr lang="en-US" sz="2000" dirty="0"/>
              <a:t>5 </a:t>
            </a:r>
            <a:r>
              <a:rPr lang="en-US" sz="2000" dirty="0" err="1"/>
              <a:t>yr</a:t>
            </a:r>
            <a:r>
              <a:rPr lang="en-US" sz="2000" dirty="0"/>
              <a:t> expiration on their sterile </a:t>
            </a:r>
            <a:r>
              <a:rPr lang="en-US" sz="2000" dirty="0" err="1"/>
              <a:t>BritePro</a:t>
            </a:r>
            <a:r>
              <a:rPr lang="en-US" sz="2000" dirty="0"/>
              <a:t> Solo combo pack </a:t>
            </a:r>
          </a:p>
          <a:p>
            <a:pPr marL="401638" indent="-342900"/>
            <a:r>
              <a:rPr lang="en-US" sz="2000" dirty="0">
                <a:sym typeface="Wingdings" pitchFamily="2" charset="2"/>
              </a:rPr>
              <a:t>Recycling program</a:t>
            </a:r>
          </a:p>
          <a:p>
            <a:pPr marL="401638" indent="-342900"/>
            <a:r>
              <a:rPr lang="en-US" sz="2000" dirty="0">
                <a:sym typeface="Wingdings" pitchFamily="2" charset="2"/>
              </a:rPr>
              <a:t>Overall good quality product</a:t>
            </a:r>
          </a:p>
          <a:p>
            <a:pPr marL="58738" indent="0">
              <a:buNone/>
            </a:pPr>
            <a:r>
              <a:rPr lang="en-US" sz="2000" b="1" i="1" dirty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 b="1" i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7966841" y="919665"/>
            <a:ext cx="4225159" cy="826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Weaknesses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8150225" y="1497013"/>
            <a:ext cx="4041775" cy="3644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Lighting technology</a:t>
            </a:r>
          </a:p>
          <a:p>
            <a:pPr lvl="0"/>
            <a:r>
              <a:rPr lang="en-US" sz="2200" dirty="0"/>
              <a:t>Inferior </a:t>
            </a:r>
            <a:r>
              <a:rPr lang="en-US" sz="2200" dirty="0" err="1"/>
              <a:t>Greenline</a:t>
            </a:r>
            <a:r>
              <a:rPr lang="en-US" sz="2200" dirty="0"/>
              <a:t> lighting quality to IntuBrite Dual LED</a:t>
            </a:r>
          </a:p>
          <a:p>
            <a:pPr lvl="0"/>
            <a:r>
              <a:rPr lang="en-US" sz="2200" dirty="0"/>
              <a:t>Image with fiber optic blade is hot reds and bright yellow</a:t>
            </a:r>
          </a:p>
          <a:p>
            <a:pPr marL="0" indent="0">
              <a:buNone/>
            </a:pPr>
            <a:r>
              <a:rPr lang="en-US" sz="2200" dirty="0"/>
              <a:t>Blade - No Miller 000 or Miller 1.5</a:t>
            </a:r>
          </a:p>
          <a:p>
            <a:pPr marL="0" indent="0">
              <a:buNone/>
            </a:pPr>
            <a:r>
              <a:rPr lang="en-US" sz="2200" dirty="0"/>
              <a:t>Handle – All Plastic</a:t>
            </a:r>
          </a:p>
          <a:p>
            <a:pPr marL="0" indent="0">
              <a:buNone/>
            </a:pPr>
            <a:r>
              <a:rPr lang="en-US" sz="2200" dirty="0">
                <a:sym typeface="Wingdings" pitchFamily="2" charset="2"/>
              </a:rPr>
              <a:t>Batteries - difficult to remove before disposal</a:t>
            </a: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55716" y="4910801"/>
            <a:ext cx="8478982" cy="17527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84163" indent="-28416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25425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445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8" indent="0">
              <a:buNone/>
            </a:pPr>
            <a:r>
              <a:rPr lang="en-US" dirty="0">
                <a:sym typeface="Wingdings" pitchFamily="2" charset="2"/>
              </a:rPr>
              <a:t>How IntuBrite wins: </a:t>
            </a:r>
            <a:r>
              <a:rPr lang="en-US" b="1" dirty="0"/>
              <a:t>Lighting system</a:t>
            </a:r>
          </a:p>
          <a:p>
            <a:pPr lvl="0"/>
            <a:r>
              <a:rPr lang="en-US" dirty="0"/>
              <a:t>Complete blade range, including Miller 000 and 1.5</a:t>
            </a:r>
          </a:p>
          <a:p>
            <a:pPr lvl="0"/>
            <a:r>
              <a:rPr lang="en-US" dirty="0"/>
              <a:t>Surgical  grade stainless steel blade and aluminum handles </a:t>
            </a:r>
          </a:p>
          <a:p>
            <a:pPr lvl="0"/>
            <a:r>
              <a:rPr lang="en-US" dirty="0"/>
              <a:t>Good </a:t>
            </a:r>
            <a:r>
              <a:rPr lang="en-US" b="1" dirty="0"/>
              <a:t>quality</a:t>
            </a:r>
            <a:r>
              <a:rPr lang="en-US" dirty="0"/>
              <a:t> </a:t>
            </a:r>
            <a:r>
              <a:rPr lang="en-US" b="1" dirty="0"/>
              <a:t>feel</a:t>
            </a:r>
            <a:r>
              <a:rPr lang="en-US" dirty="0"/>
              <a:t> at competitive  price</a:t>
            </a:r>
            <a:endParaRPr lang="en-US" b="1" i="1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7808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Teleflex: </a:t>
            </a:r>
            <a:r>
              <a:rPr lang="en-US" dirty="0" err="1"/>
              <a:t>Greenline</a:t>
            </a:r>
            <a:r>
              <a:rPr lang="en-US" dirty="0"/>
              <a:t> FO 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sskrudland\Dropbox\_IntuBrite\images\Rusch Green Lite Bla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040" y="4324863"/>
            <a:ext cx="7258251" cy="210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skrudland\Dropbox\_IntuBrite\images\Rusch DispoLED Handle w Green Lite Bla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06116" y="1070929"/>
            <a:ext cx="2014854" cy="31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6538" y="1005772"/>
            <a:ext cx="8219090" cy="33190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DispoLED</a:t>
            </a:r>
            <a:r>
              <a:rPr lang="en-US" b="1" dirty="0"/>
              <a:t> handle + Green </a:t>
            </a:r>
            <a:r>
              <a:rPr lang="en-US" b="1" dirty="0" err="1"/>
              <a:t>Rusch</a:t>
            </a:r>
            <a:r>
              <a:rPr lang="en-US" b="1" dirty="0"/>
              <a:t> Lite Blade</a:t>
            </a:r>
          </a:p>
          <a:p>
            <a:r>
              <a:rPr lang="en-US" dirty="0"/>
              <a:t>Plastic handle, medium only</a:t>
            </a:r>
          </a:p>
          <a:p>
            <a:r>
              <a:rPr lang="en-US" dirty="0"/>
              <a:t>Not Sterile, 3 </a:t>
            </a:r>
            <a:r>
              <a:rPr lang="en-US" dirty="0" err="1"/>
              <a:t>yr</a:t>
            </a:r>
            <a:r>
              <a:rPr lang="en-US" dirty="0"/>
              <a:t> shelf life</a:t>
            </a:r>
          </a:p>
          <a:p>
            <a:r>
              <a:rPr lang="en-US" dirty="0"/>
              <a:t>All metal blades</a:t>
            </a:r>
          </a:p>
          <a:p>
            <a:r>
              <a:rPr lang="en-US" dirty="0"/>
              <a:t>Color coded blade packaging</a:t>
            </a:r>
          </a:p>
          <a:p>
            <a:r>
              <a:rPr lang="en-US" dirty="0"/>
              <a:t>Standard range of blade sizes</a:t>
            </a:r>
          </a:p>
          <a:p>
            <a:pPr lvl="1"/>
            <a:r>
              <a:rPr lang="en-US" dirty="0"/>
              <a:t>Miller 00 – 4 (not 1.5)</a:t>
            </a:r>
          </a:p>
          <a:p>
            <a:pPr lvl="1"/>
            <a:r>
              <a:rPr lang="en-US" dirty="0"/>
              <a:t>Mac 1 – 4, including 3.5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10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Teleflex Standard LED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96927" y="1021277"/>
          <a:ext cx="7914904" cy="326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048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DispoGrip</a:t>
                      </a:r>
                      <a:r>
                        <a:rPr lang="en-US" sz="1600" b="1" baseline="0" dirty="0"/>
                        <a:t> Handle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1 size, all plastic with grip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Available with battery tester – can test battery without removing from package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Compatible with Standard LED blades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baseline="0" dirty="0" err="1">
                          <a:sym typeface="Wingdings 2"/>
                        </a:rPr>
                        <a:t>Equiplite</a:t>
                      </a:r>
                      <a:r>
                        <a:rPr lang="en-US" sz="1600" b="1" baseline="0" dirty="0">
                          <a:sym typeface="Wingdings 2"/>
                        </a:rPr>
                        <a:t> Blade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ym typeface="Wingdings 2"/>
                        </a:rPr>
                        <a:t>All Metal blade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ym typeface="Wingdings 2"/>
                        </a:rPr>
                        <a:t>Color coded by size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ym typeface="Wingdings 2"/>
                        </a:rPr>
                        <a:t>Standard size range</a:t>
                      </a:r>
                    </a:p>
                    <a:p>
                      <a:pPr marL="403225" marR="0" lvl="1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ym typeface="Wingdings 2"/>
                        </a:rPr>
                        <a:t>Miller 00 – 4 (not 1.5)</a:t>
                      </a:r>
                    </a:p>
                    <a:p>
                      <a:pPr marL="403225" marR="0" lvl="1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ym typeface="Wingdings 2"/>
                        </a:rPr>
                        <a:t>Mac 0 – 5, including 3.5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ym typeface="Wingdings 2"/>
                        </a:rPr>
                        <a:t>Lite Slim Blade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ym typeface="Wingdings 2"/>
                        </a:rPr>
                        <a:t>All Plastic, xenon light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ym typeface="Wingdings 2"/>
                        </a:rPr>
                        <a:t>Miller 0, 1, 2, 3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ym typeface="Wingdings 2"/>
                        </a:rPr>
                        <a:t>Mac 1, 2, 3 4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aseline="0" dirty="0">
                        <a:sym typeface="Wingdings 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ym typeface="Wingdings 2"/>
                        </a:rPr>
                        <a:t>Compatible with Standard LED handles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err="1">
                          <a:sym typeface="Wingdings 2"/>
                        </a:rPr>
                        <a:t>TruLite</a:t>
                      </a:r>
                      <a:r>
                        <a:rPr lang="en-US" sz="1600" b="1" baseline="0" dirty="0">
                          <a:sym typeface="Wingdings 2"/>
                        </a:rPr>
                        <a:t> Secure Combo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ym typeface="Wingdings 2"/>
                        </a:rPr>
                        <a:t>Plastic handle (1 size) with attached metal blade</a:t>
                      </a:r>
                    </a:p>
                    <a:p>
                      <a:pPr marL="53975" marR="0" lvl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ym typeface="Wingdings 2"/>
                        </a:rPr>
                        <a:t>Miller 00 – 4 (not 1.5)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ym typeface="Wingdings 2"/>
                        </a:rPr>
                        <a:t>Mac 1, 2, 3 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 descr="C:\Users\sskrudland\Dropbox\_IntuBrite\images\Rusch DispoGrip+Equiplite Blade_ST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7332" y="4538253"/>
            <a:ext cx="1929538" cy="20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skrudland\Dropbox\_IntuBrite\images\file-1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118977" y="4588891"/>
            <a:ext cx="1514967" cy="143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skrudland\Dropbox\_IntuBrite\images\Rusch Lite Slim Blade_Plastic_Std L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7399" y="4554877"/>
            <a:ext cx="2112635" cy="13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skrudland\Dropbox\_IntuBrite\images\Rusch TruLite Secure Handle and Blade Comb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0744" y="4538253"/>
            <a:ext cx="1820062" cy="19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11745" y="5599867"/>
            <a:ext cx="1056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TruLite</a:t>
            </a:r>
            <a:r>
              <a:rPr lang="en-US" dirty="0"/>
              <a:t> Secure Set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7398" y="5980966"/>
            <a:ext cx="195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 Slim Blade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1674" y="5665294"/>
            <a:ext cx="1409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DispoGrip</a:t>
            </a:r>
            <a:r>
              <a:rPr lang="en-US" dirty="0"/>
              <a:t> + </a:t>
            </a:r>
            <a:r>
              <a:rPr lang="en-US" dirty="0" err="1"/>
              <a:t>Equiplite</a:t>
            </a:r>
            <a:r>
              <a:rPr lang="en-US" dirty="0"/>
              <a:t> Blade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5969911"/>
            <a:ext cx="162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DispoGrip</a:t>
            </a:r>
            <a:r>
              <a:rPr lang="en-US" dirty="0"/>
              <a:t> battery tester</a:t>
            </a:r>
          </a:p>
        </p:txBody>
      </p:sp>
    </p:spTree>
    <p:extLst>
      <p:ext uri="{BB962C8B-B14F-4D97-AF65-F5344CB8AC3E}">
        <p14:creationId xmlns:p14="http://schemas.microsoft.com/office/powerpoint/2010/main" val="2399960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Teleflex Tradeoffs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128713"/>
            <a:ext cx="4040188" cy="3683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Strengths: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1844" y="1725132"/>
            <a:ext cx="5969877" cy="2644500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Extremely aggressive on pricing –  are lead with price</a:t>
            </a:r>
          </a:p>
          <a:p>
            <a:pPr lvl="0"/>
            <a:r>
              <a:rPr lang="en-US" sz="2000" dirty="0"/>
              <a:t>GPO contracts – Premier, Vizient</a:t>
            </a:r>
          </a:p>
          <a:p>
            <a:pPr lvl="0"/>
            <a:r>
              <a:rPr lang="en-US" sz="2000" dirty="0"/>
              <a:t>Bundled with committed airway programs</a:t>
            </a:r>
          </a:p>
          <a:p>
            <a:pPr lvl="0"/>
            <a:r>
              <a:rPr lang="en-US" sz="2000" dirty="0"/>
              <a:t>Recycling program </a:t>
            </a:r>
          </a:p>
          <a:p>
            <a:pPr lvl="0"/>
            <a:r>
              <a:rPr lang="en-US" sz="2000" dirty="0"/>
              <a:t>Tiered offering</a:t>
            </a:r>
          </a:p>
          <a:p>
            <a:pPr lvl="0"/>
            <a:r>
              <a:rPr lang="en-US" sz="2000" dirty="0"/>
              <a:t>New Plastic Handle &amp; Plastic Blade Combo at &lt;$9 price point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150225" y="1128713"/>
            <a:ext cx="4041775" cy="3683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Weaknesses: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674069" y="1497013"/>
            <a:ext cx="5517931" cy="325366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Greenline quality vs. IntuBrite Dual LED</a:t>
            </a:r>
          </a:p>
          <a:p>
            <a:r>
              <a:rPr lang="en-US" dirty="0"/>
              <a:t>The open fiber optic light pipe causes the light to “scatter”, not focus on the cords</a:t>
            </a:r>
          </a:p>
          <a:p>
            <a:r>
              <a:rPr lang="en-US" dirty="0"/>
              <a:t>Design: </a:t>
            </a:r>
          </a:p>
          <a:p>
            <a:r>
              <a:rPr lang="en-US" dirty="0"/>
              <a:t>Light escapes through clear plastic piece at back of the blade making it difficult for providers who wear glasses to see, focus.</a:t>
            </a:r>
          </a:p>
          <a:p>
            <a:r>
              <a:rPr lang="en-US" dirty="0"/>
              <a:t>Clear plastic piece can fall off</a:t>
            </a:r>
          </a:p>
          <a:p>
            <a:r>
              <a:rPr lang="en-US" dirty="0"/>
              <a:t>Blade </a:t>
            </a:r>
          </a:p>
          <a:p>
            <a:r>
              <a:rPr lang="en-US" dirty="0"/>
              <a:t>Shiny blade finish increases glare</a:t>
            </a:r>
          </a:p>
          <a:p>
            <a:r>
              <a:rPr lang="en-US" dirty="0"/>
              <a:t>No Miller 000 or Miller 1.5</a:t>
            </a:r>
          </a:p>
          <a:p>
            <a:r>
              <a:rPr lang="en-US" dirty="0"/>
              <a:t>High profile of the blade </a:t>
            </a:r>
          </a:p>
          <a:p>
            <a:r>
              <a:rPr lang="en-US" dirty="0"/>
              <a:t>Plastic handle in only 1 size  </a:t>
            </a:r>
          </a:p>
          <a:p>
            <a:r>
              <a:rPr lang="en-US" dirty="0"/>
              <a:t>3 </a:t>
            </a:r>
            <a:r>
              <a:rPr lang="en-US" dirty="0" err="1"/>
              <a:t>yr</a:t>
            </a:r>
            <a:r>
              <a:rPr lang="en-US" dirty="0"/>
              <a:t> shelf life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81897" y="5237020"/>
            <a:ext cx="8478982" cy="15049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84163" indent="-28416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25425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445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8" indent="0">
              <a:buNone/>
            </a:pPr>
            <a:r>
              <a:rPr lang="en-US" dirty="0">
                <a:sym typeface="Wingdings" pitchFamily="2" charset="2"/>
              </a:rPr>
              <a:t>How IntuBrite wins: </a:t>
            </a:r>
            <a:r>
              <a:rPr lang="en-US" b="1" dirty="0"/>
              <a:t>Lighting system</a:t>
            </a:r>
          </a:p>
          <a:p>
            <a:pPr lvl="0"/>
            <a:r>
              <a:rPr lang="en-US" dirty="0"/>
              <a:t>Quality and feel: Matte finish on blades, no plastic pieces that break</a:t>
            </a:r>
          </a:p>
          <a:p>
            <a:pPr lvl="0"/>
            <a:r>
              <a:rPr lang="en-US" dirty="0"/>
              <a:t>Surgical grade stainless steel blade and aluminum handles </a:t>
            </a:r>
          </a:p>
          <a:p>
            <a:pPr lvl="0"/>
            <a:r>
              <a:rPr lang="en-US" dirty="0"/>
              <a:t>5 year shelf life</a:t>
            </a:r>
          </a:p>
        </p:txBody>
      </p:sp>
    </p:spTree>
    <p:extLst>
      <p:ext uri="{BB962C8B-B14F-4D97-AF65-F5344CB8AC3E}">
        <p14:creationId xmlns:p14="http://schemas.microsoft.com/office/powerpoint/2010/main" val="4248592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SunMed</a:t>
            </a:r>
            <a:r>
              <a:rPr lang="en-US" dirty="0"/>
              <a:t> </a:t>
            </a:r>
            <a:r>
              <a:rPr lang="en-US" dirty="0" err="1"/>
              <a:t>Greenline</a:t>
            </a:r>
            <a:r>
              <a:rPr lang="en-US" dirty="0"/>
              <a:t>  LED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84730" y="1240139"/>
          <a:ext cx="4849734" cy="5187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4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dirty="0" err="1"/>
                        <a:t>GreenLine</a:t>
                      </a:r>
                      <a:r>
                        <a:rPr lang="en-US" sz="2000" b="1" dirty="0"/>
                        <a:t>/D</a:t>
                      </a:r>
                      <a:r>
                        <a:rPr lang="en-US" sz="2000" b="1" baseline="0" dirty="0"/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4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b="1" baseline="0" dirty="0"/>
                        <a:t>Handles – All plastic, 3 style grips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700" baseline="0" dirty="0"/>
                    </a:p>
                    <a:p>
                      <a:pPr marL="1317625" indent="-1317625">
                        <a:buFont typeface="Arial" panose="020B0604020202020204" pitchFamily="34" charset="0"/>
                        <a:buNone/>
                      </a:pPr>
                      <a:r>
                        <a:rPr lang="en-US" sz="1700" baseline="0" dirty="0"/>
                        <a:t>Textured Grip: 4 sizes: Medium, Pen, </a:t>
                      </a:r>
                      <a:br>
                        <a:rPr lang="en-US" sz="1700" baseline="0" dirty="0"/>
                      </a:br>
                      <a:r>
                        <a:rPr lang="en-US" sz="1700" baseline="0" dirty="0"/>
                        <a:t>Stubby, Standard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baseline="0" dirty="0"/>
                        <a:t>Ribbed Grip: 2 sizes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700" baseline="0" dirty="0"/>
                        <a:t>Smooth Grip: 1 size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7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700" b="1" baseline="0" dirty="0">
                          <a:sym typeface="Wingdings 2"/>
                        </a:rPr>
                        <a:t>Blades – 2 styles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700" baseline="0" dirty="0">
                          <a:sym typeface="Wingdings 2"/>
                        </a:rPr>
                        <a:t>All Metal blade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aseline="0" dirty="0">
                          <a:sym typeface="Wingdings 2"/>
                        </a:rPr>
                        <a:t>Miller 00 – 4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aseline="0" dirty="0">
                          <a:sym typeface="Wingdings 2"/>
                        </a:rPr>
                        <a:t>Mac 1 – 4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700" baseline="0" dirty="0">
                        <a:sym typeface="Wingdings 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11175" algn="l"/>
                        </a:tabLst>
                        <a:defRPr/>
                      </a:pPr>
                      <a:r>
                        <a:rPr lang="en-US" sz="1700" baseline="0" dirty="0">
                          <a:sym typeface="Wingdings 2"/>
                        </a:rPr>
                        <a:t>Plastic Heel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aseline="0" dirty="0">
                          <a:sym typeface="Wingdings 2"/>
                        </a:rPr>
                        <a:t>Miller 00 – 4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aseline="0" dirty="0">
                          <a:sym typeface="Wingdings 2"/>
                        </a:rPr>
                        <a:t>Mac 1 – 4, </a:t>
                      </a:r>
                      <a:r>
                        <a:rPr lang="en-US" sz="1700" baseline="0" dirty="0" err="1">
                          <a:sym typeface="Wingdings 2"/>
                        </a:rPr>
                        <a:t>incl</a:t>
                      </a:r>
                      <a:r>
                        <a:rPr lang="en-US" sz="1700" baseline="0" dirty="0">
                          <a:sym typeface="Wingdings 2"/>
                        </a:rPr>
                        <a:t> 3.5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aseline="0" dirty="0">
                          <a:sym typeface="Wingdings 2"/>
                        </a:rPr>
                        <a:t>Robert Shaw 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11175" algn="l"/>
                        </a:tabLst>
                        <a:defRPr/>
                      </a:pPr>
                      <a:endParaRPr lang="en-US" sz="1600" baseline="0" dirty="0">
                        <a:sym typeface="Wingdings 2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b="1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3475" y="2811914"/>
            <a:ext cx="107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Smooth Handle</a:t>
            </a:r>
          </a:p>
        </p:txBody>
      </p:sp>
      <p:pic>
        <p:nvPicPr>
          <p:cNvPr id="4098" name="Picture 2" descr="C:\Users\sskrudland\Dropbox\_IntuBrite\images\SunMed SunOne handle ribbed grip_GreenLi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638" y="4158259"/>
            <a:ext cx="2277504" cy="24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skrudland\Dropbox\_IntuBrite\images\SunMed SunOne handle w smooth Grip_GreenLi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324" y="2201400"/>
            <a:ext cx="1071340" cy="181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skrudland\Dropbox\_IntuBrite\images\SunMed SunOne handle w Textured Grip_GreenLin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40"/>
          <a:stretch/>
        </p:blipFill>
        <p:spPr bwMode="auto">
          <a:xfrm>
            <a:off x="6793867" y="4149701"/>
            <a:ext cx="3803132" cy="24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skrudland\Dropbox\_IntuBrite\images\SunMed SunOne handles w Textured Grip_GreenLin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44"/>
          <a:stretch/>
        </p:blipFill>
        <p:spPr bwMode="auto">
          <a:xfrm>
            <a:off x="8407324" y="505661"/>
            <a:ext cx="1803476" cy="146895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34464" y="4759964"/>
            <a:ext cx="234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Textured Handle with all metal blade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5714" y="5343779"/>
            <a:ext cx="1591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Ribbed Handle with  plastic heel blade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8794" y="1248103"/>
            <a:ext cx="107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Textured Handles</a:t>
            </a:r>
          </a:p>
        </p:txBody>
      </p:sp>
    </p:spTree>
    <p:extLst>
      <p:ext uri="{BB962C8B-B14F-4D97-AF65-F5344CB8AC3E}">
        <p14:creationId xmlns:p14="http://schemas.microsoft.com/office/powerpoint/2010/main" val="1073131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SunMed</a:t>
            </a:r>
            <a:r>
              <a:rPr lang="en-US" dirty="0"/>
              <a:t> Standard LED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358154"/>
            <a:ext cx="5979227" cy="51764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Standard/D  blades</a:t>
            </a:r>
            <a:endParaRPr lang="en-US" dirty="0"/>
          </a:p>
          <a:p>
            <a:pPr marL="0" indent="0" fontAlgn="t">
              <a:buNone/>
            </a:pPr>
            <a:r>
              <a:rPr lang="en-US" dirty="0"/>
              <a:t>(do not offer disposable handles)</a:t>
            </a:r>
          </a:p>
          <a:p>
            <a:pPr marL="0" indent="0" fontAlgn="t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Metal blades</a:t>
            </a:r>
          </a:p>
          <a:p>
            <a:r>
              <a:rPr lang="en-US" dirty="0"/>
              <a:t>Miller 00 – 4</a:t>
            </a:r>
          </a:p>
          <a:p>
            <a:r>
              <a:rPr lang="en-US" dirty="0"/>
              <a:t>Mac 1 – 4</a:t>
            </a:r>
          </a:p>
          <a:p>
            <a:endParaRPr lang="en-US" dirty="0"/>
          </a:p>
          <a:p>
            <a:r>
              <a:rPr lang="en-US" dirty="0"/>
              <a:t>Patented safety heel inhibits blade tip from contacting handle (to prevent cross-contamination from reusable handle)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1079" y="3991439"/>
            <a:ext cx="2603170" cy="233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1679" y="1199422"/>
            <a:ext cx="2612571" cy="228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073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ym typeface="Wingdings" pitchFamily="2" charset="2"/>
              </a:rPr>
              <a:t>SunMed</a:t>
            </a:r>
            <a:r>
              <a:rPr lang="en-US" dirty="0">
                <a:sym typeface="Wingdings" pitchFamily="2" charset="2"/>
              </a:rPr>
              <a:t> Tradeoffs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1129339"/>
            <a:ext cx="4040188" cy="366959"/>
          </a:xfrm>
        </p:spPr>
        <p:txBody>
          <a:bodyPr>
            <a:normAutofit/>
          </a:bodyPr>
          <a:lstStyle/>
          <a:p>
            <a:r>
              <a:rPr lang="en-US" dirty="0"/>
              <a:t>Strengths: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81200" y="1626596"/>
            <a:ext cx="4040188" cy="3432292"/>
          </a:xfrm>
        </p:spPr>
        <p:txBody>
          <a:bodyPr>
            <a:noAutofit/>
          </a:bodyPr>
          <a:lstStyle/>
          <a:p>
            <a:r>
              <a:rPr lang="en-US" dirty="0"/>
              <a:t>Aka Tri-Anim </a:t>
            </a:r>
            <a:r>
              <a:rPr lang="en-US" dirty="0" err="1"/>
              <a:t>Curaplex</a:t>
            </a:r>
            <a:endParaRPr lang="en-US" dirty="0"/>
          </a:p>
          <a:p>
            <a:pPr lvl="0"/>
            <a:r>
              <a:rPr lang="en-US" dirty="0"/>
              <a:t>GPO contracts – Premier, Vizient </a:t>
            </a:r>
          </a:p>
          <a:p>
            <a:pPr lvl="0"/>
            <a:r>
              <a:rPr lang="en-US" dirty="0"/>
              <a:t>Wide range of blades and handles</a:t>
            </a:r>
          </a:p>
          <a:p>
            <a:pPr lvl="0"/>
            <a:r>
              <a:rPr lang="en-US" dirty="0"/>
              <a:t>Recycle program</a:t>
            </a:r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026" y="1129339"/>
            <a:ext cx="4041775" cy="366959"/>
          </a:xfrm>
        </p:spPr>
        <p:txBody>
          <a:bodyPr>
            <a:normAutofit/>
          </a:bodyPr>
          <a:lstStyle/>
          <a:p>
            <a:r>
              <a:rPr lang="en-US" dirty="0"/>
              <a:t>Weaknesses: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5" y="1496297"/>
            <a:ext cx="4308970" cy="400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Lighting technology</a:t>
            </a:r>
          </a:p>
          <a:p>
            <a:pPr lvl="0"/>
            <a:r>
              <a:rPr lang="en-US" dirty="0" err="1"/>
              <a:t>Greenline</a:t>
            </a:r>
            <a:r>
              <a:rPr lang="en-US" dirty="0"/>
              <a:t> quality vs. IntuBrite Dual LED</a:t>
            </a:r>
          </a:p>
          <a:p>
            <a:pPr marL="0" indent="0">
              <a:buNone/>
            </a:pPr>
            <a:r>
              <a:rPr lang="en-US" dirty="0"/>
              <a:t>Design: </a:t>
            </a:r>
          </a:p>
          <a:p>
            <a:pPr lvl="0">
              <a:buFontTx/>
              <a:buChar char="-"/>
            </a:pPr>
            <a:r>
              <a:rPr lang="en-US" dirty="0"/>
              <a:t>All plastic handle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99013" y="4542312"/>
            <a:ext cx="8478982" cy="21078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84163" indent="-28416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25425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445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8" indent="0">
              <a:buNone/>
            </a:pPr>
            <a:r>
              <a:rPr lang="en-US" dirty="0">
                <a:sym typeface="Wingdings" pitchFamily="2" charset="2"/>
              </a:rPr>
              <a:t>How IntuBrite wins: </a:t>
            </a:r>
            <a:r>
              <a:rPr lang="en-US" b="1" dirty="0"/>
              <a:t>Lighting system</a:t>
            </a:r>
          </a:p>
          <a:p>
            <a:pPr lvl="0"/>
            <a:r>
              <a:rPr lang="en-US" dirty="0"/>
              <a:t>Contract positions</a:t>
            </a:r>
          </a:p>
          <a:p>
            <a:pPr lvl="0"/>
            <a:r>
              <a:rPr lang="en-US" dirty="0"/>
              <a:t>Quality &amp; feel: Surgical grade stainless steel blade and aluminum handles </a:t>
            </a:r>
          </a:p>
          <a:p>
            <a:pPr lvl="0"/>
            <a:r>
              <a:rPr lang="en-US" dirty="0"/>
              <a:t>Textured handle feels like reusable</a:t>
            </a:r>
          </a:p>
          <a:p>
            <a:pPr lvl="0"/>
            <a:r>
              <a:rPr lang="en-US" dirty="0"/>
              <a:t>5 year shelf life</a:t>
            </a:r>
          </a:p>
        </p:txBody>
      </p:sp>
    </p:spTree>
    <p:extLst>
      <p:ext uri="{BB962C8B-B14F-4D97-AF65-F5344CB8AC3E}">
        <p14:creationId xmlns:p14="http://schemas.microsoft.com/office/powerpoint/2010/main" val="2895966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Signs </a:t>
            </a:r>
            <a:r>
              <a:rPr lang="en-US" dirty="0" err="1"/>
              <a:t>Greenline</a:t>
            </a:r>
            <a:r>
              <a:rPr lang="en-US" dirty="0"/>
              <a:t> 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GreenLight</a:t>
            </a:r>
            <a:r>
              <a:rPr lang="en-US" b="1" dirty="0"/>
              <a:t> System</a:t>
            </a:r>
          </a:p>
          <a:p>
            <a:pPr marL="0" indent="0">
              <a:buNone/>
            </a:pPr>
            <a:r>
              <a:rPr lang="en-US" dirty="0"/>
              <a:t>Handles – 4 sizes </a:t>
            </a:r>
          </a:p>
          <a:p>
            <a:pPr>
              <a:buFontTx/>
              <a:buChar char="-"/>
            </a:pPr>
            <a:r>
              <a:rPr lang="en-US" dirty="0"/>
              <a:t>All plastic with textured grip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Blades – 3 styles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 stainless</a:t>
            </a:r>
          </a:p>
          <a:p>
            <a:pPr marL="744537" lvl="1" indent="-457200"/>
            <a:r>
              <a:rPr lang="en-US" dirty="0"/>
              <a:t>Miller 00 – 4 (no 1.5)</a:t>
            </a:r>
          </a:p>
          <a:p>
            <a:pPr marL="744537" lvl="1" indent="-457200"/>
            <a:r>
              <a:rPr lang="en-US" dirty="0"/>
              <a:t>Mac 1-4, 3.5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Stainless with green plastic heel</a:t>
            </a:r>
          </a:p>
          <a:p>
            <a:pPr marL="744537" lvl="1" indent="-457200"/>
            <a:r>
              <a:rPr lang="en-US" dirty="0"/>
              <a:t>Miller 00 – 4 (no 1.5)</a:t>
            </a:r>
          </a:p>
          <a:p>
            <a:pPr marL="744537" lvl="1" indent="-457200"/>
            <a:r>
              <a:rPr lang="en-US" dirty="0"/>
              <a:t>Mac 1-4, 3.5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Glass reinforced nylon</a:t>
            </a:r>
          </a:p>
          <a:p>
            <a:pPr marL="744537" lvl="1" indent="-457200"/>
            <a:r>
              <a:rPr lang="en-US" dirty="0"/>
              <a:t>Miller 0-3; Mac 2,3,4</a:t>
            </a:r>
          </a:p>
          <a:p>
            <a:pPr marL="744537" lvl="1" indent="-457200"/>
            <a:r>
              <a:rPr lang="en-US" dirty="0"/>
              <a:t>Can be ‘incinerated with no negative by-products’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171" name="Picture 3" descr="C:\Users\sskrudland\Dropbox\_IntuBrite\images\Vital Signs GreenBright disp hand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5372" y="1211997"/>
            <a:ext cx="1911928" cy="24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skrudland\Dropbox\_IntuBrite\images\Vital Signs GreenBright disp blade_plastic bloc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083318" y="360193"/>
            <a:ext cx="2394750" cy="222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66311" y="4434799"/>
            <a:ext cx="2256567" cy="219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:\Users\sskrudland\Dropbox\_IntuBrite\images\Vital Signs GreenBright disp blade_all meta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433014" y="2428997"/>
            <a:ext cx="1710654" cy="22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33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Vital Signs - Tradeoffs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54294" y="935937"/>
            <a:ext cx="4172607" cy="592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Strengths: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27188"/>
            <a:ext cx="4040188" cy="2098675"/>
          </a:xfrm>
        </p:spPr>
        <p:txBody>
          <a:bodyPr>
            <a:noAutofit/>
          </a:bodyPr>
          <a:lstStyle/>
          <a:p>
            <a:r>
              <a:rPr lang="en-US" sz="2400" dirty="0" err="1"/>
              <a:t>Carefusion</a:t>
            </a:r>
            <a:r>
              <a:rPr lang="en-US" sz="2400" dirty="0"/>
              <a:t>/</a:t>
            </a:r>
            <a:r>
              <a:rPr lang="en-US" sz="2400" dirty="0" err="1"/>
              <a:t>Vyaire</a:t>
            </a:r>
            <a:r>
              <a:rPr lang="en-US" sz="2400" dirty="0"/>
              <a:t> Rewards Program</a:t>
            </a:r>
          </a:p>
          <a:p>
            <a:pPr lvl="0"/>
            <a:r>
              <a:rPr lang="en-US" sz="2400" dirty="0"/>
              <a:t>Wide range of blades and handles</a:t>
            </a:r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122150" y="902433"/>
            <a:ext cx="2524830" cy="510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Weaknesses: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7883525" y="1497013"/>
            <a:ext cx="4403068" cy="25413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/>
              <a:t>Lighting technology</a:t>
            </a:r>
          </a:p>
          <a:p>
            <a:pPr lvl="0"/>
            <a:r>
              <a:rPr lang="en-US" sz="2600" dirty="0" err="1"/>
              <a:t>Greenline</a:t>
            </a:r>
            <a:r>
              <a:rPr lang="en-US" sz="2600" dirty="0"/>
              <a:t> quality vs. IntuBrite Dual LED</a:t>
            </a:r>
          </a:p>
          <a:p>
            <a:pPr marL="0" indent="0">
              <a:buNone/>
            </a:pPr>
            <a:r>
              <a:rPr lang="en-US" sz="2600" dirty="0"/>
              <a:t>Design: </a:t>
            </a:r>
          </a:p>
          <a:p>
            <a:pPr lvl="0">
              <a:buFontTx/>
              <a:buChar char="-"/>
            </a:pPr>
            <a:r>
              <a:rPr lang="en-US" sz="2600" dirty="0"/>
              <a:t>All plastic handle, 1 size</a:t>
            </a:r>
          </a:p>
          <a:p>
            <a:pPr marL="0" indent="0">
              <a:buNone/>
            </a:pPr>
            <a:r>
              <a:rPr lang="en-US" sz="2600" dirty="0"/>
              <a:t>Blades -No Miller 000 or Miller 1.5</a:t>
            </a:r>
          </a:p>
          <a:p>
            <a:pPr lvl="0">
              <a:buFontTx/>
              <a:buChar char="-"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21245" y="4122247"/>
            <a:ext cx="8478982" cy="2541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84163" indent="-28416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25425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445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8" indent="0">
              <a:buNone/>
            </a:pPr>
            <a:r>
              <a:rPr lang="en-US" dirty="0">
                <a:sym typeface="Wingdings" pitchFamily="2" charset="2"/>
              </a:rPr>
              <a:t>How IntuBrite wins: </a:t>
            </a:r>
            <a:r>
              <a:rPr lang="en-US" b="1" dirty="0"/>
              <a:t>Lighting system</a:t>
            </a:r>
          </a:p>
          <a:p>
            <a:pPr lvl="0"/>
            <a:r>
              <a:rPr lang="en-US" dirty="0"/>
              <a:t>Contract positions</a:t>
            </a:r>
          </a:p>
          <a:p>
            <a:pPr lvl="0"/>
            <a:r>
              <a:rPr lang="en-US" dirty="0"/>
              <a:t>Quality &amp; feel: Surgical grade stainless steel blade and aluminum handles </a:t>
            </a:r>
          </a:p>
          <a:p>
            <a:pPr lvl="0"/>
            <a:r>
              <a:rPr lang="en-US" dirty="0"/>
              <a:t>3 handle sizes, textured metal feels like reusable</a:t>
            </a:r>
          </a:p>
          <a:p>
            <a:pPr lvl="0"/>
            <a:r>
              <a:rPr lang="en-US" dirty="0"/>
              <a:t>Miller 000 and 1.5 blades for Ped/NICU</a:t>
            </a:r>
          </a:p>
          <a:p>
            <a:pPr lvl="0"/>
            <a:r>
              <a:rPr lang="en-US" dirty="0"/>
              <a:t>5 year shelf life</a:t>
            </a:r>
          </a:p>
        </p:txBody>
      </p:sp>
    </p:spTree>
    <p:extLst>
      <p:ext uri="{BB962C8B-B14F-4D97-AF65-F5344CB8AC3E}">
        <p14:creationId xmlns:p14="http://schemas.microsoft.com/office/powerpoint/2010/main" val="4019969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Programs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Flexicare, Teleflex and </a:t>
            </a:r>
            <a:r>
              <a:rPr lang="en-US" dirty="0" err="1"/>
              <a:t>SunMed</a:t>
            </a:r>
            <a:r>
              <a:rPr lang="en-US" dirty="0"/>
              <a:t> all offer recycling programs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we know about them:</a:t>
            </a:r>
          </a:p>
          <a:p>
            <a:pPr>
              <a:buFontTx/>
              <a:buChar char="-"/>
            </a:pPr>
            <a:r>
              <a:rPr lang="en-US" dirty="0"/>
              <a:t>Not all are actually ‘recycling’ programs</a:t>
            </a:r>
          </a:p>
          <a:p>
            <a:pPr>
              <a:buFontTx/>
              <a:buChar char="-"/>
            </a:pPr>
            <a:r>
              <a:rPr lang="en-US" dirty="0"/>
              <a:t>Flexicare &amp; Teleflex = Removal &amp; disposal programs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Customers frequently comment on a desire to have a ‘recycling’ program. However:</a:t>
            </a:r>
          </a:p>
          <a:p>
            <a:r>
              <a:rPr lang="en-US" dirty="0"/>
              <a:t>Most are not recycling now</a:t>
            </a:r>
          </a:p>
          <a:p>
            <a:r>
              <a:rPr lang="en-US" dirty="0"/>
              <a:t>What they really want is to ease their conscience – not be the one to throw it in the trash</a:t>
            </a:r>
          </a:p>
          <a:p>
            <a:r>
              <a:rPr lang="en-US" dirty="0"/>
              <a:t>Recycling programs have a price-tag… most not willing to pay for 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0603" y="4880394"/>
            <a:ext cx="8543498" cy="338554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21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IntuBrite Products have Dual Lighting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752" y="1576066"/>
            <a:ext cx="9080938" cy="4625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major innovation in standard laryngoscopy in many years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Patented, custom blended UV/white light waveforms</a:t>
            </a:r>
          </a:p>
          <a:p>
            <a:pPr lvl="1"/>
            <a:r>
              <a:rPr lang="en-US" dirty="0"/>
              <a:t>provides brightest, clearest view of the airway </a:t>
            </a:r>
          </a:p>
          <a:p>
            <a:pPr marL="768096" lvl="2" indent="0">
              <a:buNone/>
            </a:pPr>
            <a:r>
              <a:rPr lang="en-US" i="1" dirty="0">
                <a:sym typeface="Wingdings" pitchFamily="2" charset="2"/>
              </a:rPr>
              <a:t>	  </a:t>
            </a:r>
            <a:r>
              <a:rPr lang="en-US" i="1" dirty="0"/>
              <a:t>2+ X’s brighter than most other systems on the market</a:t>
            </a:r>
          </a:p>
          <a:p>
            <a:pPr lvl="1"/>
            <a:r>
              <a:rPr lang="en-US" dirty="0"/>
              <a:t>reduced glare</a:t>
            </a:r>
          </a:p>
          <a:p>
            <a:pPr lvl="1"/>
            <a:r>
              <a:rPr lang="en-US" dirty="0"/>
              <a:t>superior anatomical definition</a:t>
            </a:r>
          </a:p>
          <a:p>
            <a:pPr lvl="1"/>
            <a:r>
              <a:rPr lang="en-US" dirty="0"/>
              <a:t>eliminates “white wash” effect common to standard intubation system lighting</a:t>
            </a:r>
          </a:p>
          <a:p>
            <a:pPr lvl="1"/>
            <a:r>
              <a:rPr lang="en-US" dirty="0"/>
              <a:t>greater depth perception and detail</a:t>
            </a:r>
          </a:p>
          <a:p>
            <a:pPr lvl="1"/>
            <a:r>
              <a:rPr lang="en-US" dirty="0"/>
              <a:t>phosphorescent reaction with tissues and vocal cords</a:t>
            </a:r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" name="Picture 3" descr="intubrite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0" y="5274990"/>
            <a:ext cx="2063750" cy="1583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1752" y="1575580"/>
            <a:ext cx="9080938" cy="59203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2247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Flexicare, Teleflex,  and </a:t>
            </a:r>
            <a:r>
              <a:rPr lang="en-US" sz="2400" dirty="0" err="1"/>
              <a:t>SunMed</a:t>
            </a:r>
            <a:r>
              <a:rPr lang="en-US" sz="2400" dirty="0"/>
              <a:t> offer ‘Recycling’ programs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981200" y="1542198"/>
            <a:ext cx="8229600" cy="49924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details of the programs varies by region &amp; state due to different requirements for handling medical waste, difficult to precisely define programs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Teleflex – customer pays ~$1 per </a:t>
            </a:r>
            <a:r>
              <a:rPr lang="en-US" dirty="0" err="1"/>
              <a:t>blade+handle</a:t>
            </a:r>
            <a:r>
              <a:rPr lang="en-US" dirty="0"/>
              <a:t> combo</a:t>
            </a:r>
          </a:p>
          <a:p>
            <a:pPr lvl="1"/>
            <a:r>
              <a:rPr lang="en-US" dirty="0"/>
              <a:t>Actual recycling</a:t>
            </a:r>
          </a:p>
          <a:p>
            <a:pPr lvl="1"/>
            <a:r>
              <a:rPr lang="en-US" dirty="0"/>
              <a:t>Collected product is shipped to recycler</a:t>
            </a:r>
          </a:p>
          <a:p>
            <a:pPr lvl="1"/>
            <a:r>
              <a:rPr lang="en-US" dirty="0"/>
              <a:t>“Turn into KWH benefit from recycling (feel good statement)</a:t>
            </a:r>
          </a:p>
          <a:p>
            <a:pPr lvl="1"/>
            <a:endParaRPr lang="en-US" dirty="0"/>
          </a:p>
          <a:p>
            <a:r>
              <a:rPr lang="en-US" dirty="0" err="1"/>
              <a:t>SunMed</a:t>
            </a:r>
            <a:r>
              <a:rPr lang="en-US" dirty="0"/>
              <a:t> – customer pays for program</a:t>
            </a:r>
          </a:p>
          <a:p>
            <a:pPr lvl="1"/>
            <a:r>
              <a:rPr lang="en-US" dirty="0"/>
              <a:t>Reports of both true recycling and Incineration (minimizes landfill waste)</a:t>
            </a:r>
          </a:p>
          <a:p>
            <a:pPr marL="285750" lvl="1" indent="0">
              <a:buNone/>
            </a:pPr>
            <a:endParaRPr lang="en-US" dirty="0"/>
          </a:p>
          <a:p>
            <a:r>
              <a:rPr lang="en-US" dirty="0"/>
              <a:t>Flexicare</a:t>
            </a:r>
          </a:p>
          <a:p>
            <a:pPr lvl="1"/>
            <a:r>
              <a:rPr lang="en-US" dirty="0"/>
              <a:t>Incinerate; report of how much landfill space you saved </a:t>
            </a:r>
          </a:p>
          <a:p>
            <a:pPr marL="285750" lvl="1" indent="0">
              <a:buNone/>
            </a:pPr>
            <a:endParaRPr lang="en-US" dirty="0"/>
          </a:p>
          <a:p>
            <a:r>
              <a:rPr lang="en-US" dirty="0"/>
              <a:t>“You Did Good” Report:  All provide customers with a report that translates the volume of product they ‘recycled’ into a tangible benefit</a:t>
            </a:r>
          </a:p>
          <a:p>
            <a:pPr lvl="1"/>
            <a:r>
              <a:rPr lang="en-US" dirty="0"/>
              <a:t>KWH of energy generated, landfill space saved, playground equipment made </a:t>
            </a:r>
          </a:p>
          <a:p>
            <a:pPr marL="28575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8842" y="2962884"/>
            <a:ext cx="7834416" cy="338554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en-US" sz="16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8842" y="4087688"/>
            <a:ext cx="7834416" cy="338554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8216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Breadth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7336" y="2052794"/>
            <a:ext cx="7635922" cy="4669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1061870"/>
            <a:ext cx="8229600" cy="9443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84163" indent="-28416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25425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445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IntuBrite product breadth advantages:</a:t>
            </a:r>
          </a:p>
          <a:p>
            <a:pPr>
              <a:buFontTx/>
              <a:buChar char="-"/>
            </a:pPr>
            <a:r>
              <a:rPr lang="en-US" dirty="0"/>
              <a:t>Blade offerings for Pediatrics, NICU</a:t>
            </a:r>
          </a:p>
          <a:p>
            <a:pPr>
              <a:buFontTx/>
              <a:buChar char="-"/>
            </a:pPr>
            <a:r>
              <a:rPr lang="en-US" dirty="0"/>
              <a:t>Handle breadth vs. Flexicare and Teleflex </a:t>
            </a:r>
          </a:p>
        </p:txBody>
      </p:sp>
    </p:spTree>
    <p:extLst>
      <p:ext uri="{BB962C8B-B14F-4D97-AF65-F5344CB8AC3E}">
        <p14:creationId xmlns:p14="http://schemas.microsoft.com/office/powerpoint/2010/main" val="1007047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Reusable Costs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SALTER LABS CONFIDENTIAL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0CAF2-F123-4E49-9B35-5AAAAE7AED1A}"/>
              </a:ext>
            </a:extLst>
          </p:cNvPr>
          <p:cNvSpPr txBox="1"/>
          <p:nvPr/>
        </p:nvSpPr>
        <p:spPr>
          <a:xfrm>
            <a:off x="1613847" y="1357662"/>
            <a:ext cx="39823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Sterilization Process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Labor for collection &amp; redistribution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Replacement costs for loss/breakage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Lost time/inconvenience if delay due to laryngoscope failure </a:t>
            </a:r>
          </a:p>
          <a:p>
            <a:endParaRPr lang="en-US" sz="2000" dirty="0"/>
          </a:p>
          <a:p>
            <a:r>
              <a:rPr lang="en-US" sz="2000" dirty="0"/>
              <a:t>Additionally, there is risk of cross-contamination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single Hospital Acquired Infection (HAI) costs HP $40,000 avg.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158" y="1087352"/>
            <a:ext cx="5208323" cy="511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493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Economics:  Reusable vs. Disposable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1063256"/>
            <a:ext cx="8503152" cy="11610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Significant saving opportunity for hospitals when considering actual cost of reusable</a:t>
            </a:r>
          </a:p>
          <a:p>
            <a:r>
              <a:rPr lang="en-US" b="1" dirty="0"/>
              <a:t>Cost per intubation:  $11-13 IntuBrite disposable vs. $17 – 26 Reusable</a:t>
            </a:r>
          </a:p>
          <a:p>
            <a:r>
              <a:rPr lang="en-US" b="1" dirty="0"/>
              <a:t>Eliminates risk of HAI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951" y="2224309"/>
            <a:ext cx="8796025" cy="463369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5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Reprocessing Reusable Laryngoscopes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20761" y="1248899"/>
            <a:ext cx="3433550" cy="2044265"/>
          </a:xfrm>
        </p:spPr>
        <p:txBody>
          <a:bodyPr>
            <a:normAutofit/>
          </a:bodyPr>
          <a:lstStyle/>
          <a:p>
            <a:pPr marL="0" indent="0" fontAlgn="b">
              <a:buNone/>
            </a:pPr>
            <a:r>
              <a:rPr lang="en-US" sz="1800" dirty="0"/>
              <a:t>Glendale Adventist Hospital </a:t>
            </a:r>
          </a:p>
          <a:p>
            <a:pPr marL="0" indent="0" fontAlgn="b">
              <a:buNone/>
            </a:pPr>
            <a:r>
              <a:rPr lang="en-US" sz="1800" dirty="0"/>
              <a:t>Glendale, CA</a:t>
            </a:r>
          </a:p>
          <a:p>
            <a:pPr fontAlgn="b"/>
            <a:r>
              <a:rPr lang="en-US" sz="1800" dirty="0"/>
              <a:t>Reprocessing cost $25.97/intubation</a:t>
            </a:r>
          </a:p>
          <a:p>
            <a:pPr fontAlgn="b"/>
            <a:r>
              <a:rPr lang="en-US" sz="1800" dirty="0"/>
              <a:t>If 1 HAI: </a:t>
            </a:r>
            <a:r>
              <a:rPr lang="en-US" sz="1800" u="sng" dirty="0" err="1"/>
              <a:t>Add’l</a:t>
            </a:r>
            <a:r>
              <a:rPr lang="en-US" sz="1800" u="sng" dirty="0"/>
              <a:t> </a:t>
            </a:r>
            <a:r>
              <a:rPr lang="en-US" sz="1800" dirty="0"/>
              <a:t>$8/intubation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02"/>
          <a:stretch/>
        </p:blipFill>
        <p:spPr bwMode="auto">
          <a:xfrm>
            <a:off x="1678169" y="1211997"/>
            <a:ext cx="5800060" cy="177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7552661" y="3786387"/>
            <a:ext cx="3333307" cy="1938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163" indent="-28416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25425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445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buNone/>
            </a:pPr>
            <a:r>
              <a:rPr lang="en-US" sz="1800" dirty="0"/>
              <a:t>Southeast Health</a:t>
            </a:r>
          </a:p>
          <a:p>
            <a:pPr marL="0" indent="0">
              <a:buNone/>
            </a:pPr>
            <a:r>
              <a:rPr lang="en-US" sz="1800" dirty="0"/>
              <a:t>Cape Girardeau, Missouri </a:t>
            </a:r>
          </a:p>
          <a:p>
            <a:pPr fontAlgn="b"/>
            <a:r>
              <a:rPr lang="en-US" sz="1800" dirty="0"/>
              <a:t>Reprocessing cost $17.12/intubation</a:t>
            </a:r>
          </a:p>
          <a:p>
            <a:pPr fontAlgn="b"/>
            <a:r>
              <a:rPr lang="en-US" sz="1800" dirty="0"/>
              <a:t>If 1 HAI: </a:t>
            </a:r>
            <a:r>
              <a:rPr lang="en-US" sz="1800" dirty="0" err="1"/>
              <a:t>Add’l</a:t>
            </a:r>
            <a:r>
              <a:rPr lang="en-US" sz="1800" dirty="0"/>
              <a:t> </a:t>
            </a:r>
            <a:r>
              <a:rPr lang="en-US" sz="1800" u="sng" dirty="0"/>
              <a:t>$10.28</a:t>
            </a:r>
            <a:r>
              <a:rPr lang="en-US" sz="1800" dirty="0"/>
              <a:t>/intubation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169" y="3784658"/>
            <a:ext cx="5857217" cy="238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36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1852" y="3003734"/>
            <a:ext cx="2354863" cy="24127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Recap - IntuBrite Dual Lighting vs Competition</a:t>
            </a:r>
          </a:p>
        </p:txBody>
      </p:sp>
      <p:pic>
        <p:nvPicPr>
          <p:cNvPr id="5" name="Picture 4" descr="Intubrite HVS Techn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5527" y="3009675"/>
            <a:ext cx="2403404" cy="23682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768136" y="2979728"/>
            <a:ext cx="2412718" cy="24726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83598" y="5564305"/>
            <a:ext cx="3133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Competitive </a:t>
            </a:r>
            <a:r>
              <a:rPr lang="en-US" b="1" dirty="0" err="1"/>
              <a:t>Greenline</a:t>
            </a:r>
            <a:r>
              <a:rPr lang="en-US" b="1" dirty="0"/>
              <a:t> (</a:t>
            </a:r>
            <a:r>
              <a:rPr lang="en-US" b="1" dirty="0" err="1"/>
              <a:t>FiberOptic</a:t>
            </a:r>
            <a:r>
              <a:rPr lang="en-US" b="1" dirty="0"/>
              <a:t> LED)</a:t>
            </a:r>
          </a:p>
          <a:p>
            <a:r>
              <a:rPr lang="en-US" b="1" dirty="0"/>
              <a:t>- Single bulb in handle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4069" y="5546892"/>
            <a:ext cx="287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IntuBrite Dual LED</a:t>
            </a:r>
          </a:p>
          <a:p>
            <a:r>
              <a:rPr lang="en-US" b="1" dirty="0"/>
              <a:t>(Standard LED)</a:t>
            </a:r>
          </a:p>
          <a:p>
            <a:r>
              <a:rPr lang="en-US" b="1" dirty="0"/>
              <a:t>- Two bulbs in blade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8494" y="2553457"/>
            <a:ext cx="2663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IntuBrite UV/white LED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1851" y="5546893"/>
            <a:ext cx="2774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IntuBrite </a:t>
            </a:r>
            <a:r>
              <a:rPr lang="en-US" b="1" dirty="0" err="1"/>
              <a:t>Greenline</a:t>
            </a:r>
            <a:endParaRPr lang="en-US" b="1" dirty="0"/>
          </a:p>
          <a:p>
            <a:r>
              <a:rPr lang="en-US" b="1" dirty="0"/>
              <a:t>(</a:t>
            </a:r>
            <a:r>
              <a:rPr lang="en-US" b="1" dirty="0" err="1"/>
              <a:t>FiberOptic</a:t>
            </a:r>
            <a:r>
              <a:rPr lang="en-US" b="1" dirty="0"/>
              <a:t> LED)</a:t>
            </a:r>
          </a:p>
          <a:p>
            <a:r>
              <a:rPr lang="en-US" b="1" dirty="0"/>
              <a:t>- Two bulbs in handle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13548" y="4341163"/>
            <a:ext cx="488050" cy="5105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053173" y="4616018"/>
            <a:ext cx="488050" cy="5105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091882" y="2553457"/>
            <a:ext cx="1555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Competitors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4709" y="1045352"/>
            <a:ext cx="1057339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/>
              <a:t>All IntuBrite laryngoscopes utilize a patented, custom </a:t>
            </a:r>
            <a:r>
              <a:rPr lang="en-US" sz="2300" u="sng" dirty="0"/>
              <a:t>blended ultraviolet + white LED light waveform </a:t>
            </a:r>
            <a:r>
              <a:rPr lang="en-US" sz="2300" dirty="0"/>
              <a:t>created by two light sources 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300" dirty="0"/>
              <a:t>In both our Standard and </a:t>
            </a:r>
            <a:r>
              <a:rPr lang="en-US" sz="2300" dirty="0" err="1"/>
              <a:t>Greenline</a:t>
            </a:r>
            <a:r>
              <a:rPr lang="en-US" sz="2300" dirty="0"/>
              <a:t> LED laryngoscopes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392537" y="2594402"/>
            <a:ext cx="0" cy="36153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16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IntuBrite Spectral Advantage</a:t>
            </a:r>
          </a:p>
        </p:txBody>
      </p:sp>
      <p:pic>
        <p:nvPicPr>
          <p:cNvPr id="4" name="Picture 3" descr="intubritelog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0" y="5274990"/>
            <a:ext cx="2063750" cy="1583010"/>
          </a:xfrm>
          <a:prstGeom prst="rect">
            <a:avLst/>
          </a:prstGeom>
        </p:spPr>
      </p:pic>
      <p:pic>
        <p:nvPicPr>
          <p:cNvPr id="2050" name="26066a5f-655f-4e7f-a1a6-342baf894ebe" descr="C1E85C41-084C-4542-8A21-9EFDCBD2B5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670" y="1721922"/>
            <a:ext cx="4774706" cy="37644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8799" y="1328070"/>
            <a:ext cx="3922817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Custom LEDs tuned to the </a:t>
            </a:r>
            <a:r>
              <a:rPr lang="en-US" sz="2400" b="1" dirty="0"/>
              <a:t>“cooler” </a:t>
            </a:r>
            <a:r>
              <a:rPr lang="en-US" sz="2400" dirty="0"/>
              <a:t>colors of the spectrum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UV light wave is outside of the visible spectrum</a:t>
            </a:r>
          </a:p>
          <a:p>
            <a:endParaRPr lang="en-US" sz="9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Total illumination increased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9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Results in </a:t>
            </a:r>
            <a:r>
              <a:rPr lang="en-US" sz="2400" b="1" dirty="0"/>
              <a:t>less glare </a:t>
            </a:r>
            <a:r>
              <a:rPr lang="en-US" sz="2400" dirty="0"/>
              <a:t>and feedback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9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b="1" dirty="0"/>
              <a:t>Anatomical definition, depth perception and color is increased</a:t>
            </a:r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402286" y="1858927"/>
            <a:ext cx="3222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IntuBrite blended ultraviolet + white LED light spectrum</a:t>
            </a:r>
          </a:p>
        </p:txBody>
      </p:sp>
    </p:spTree>
    <p:extLst>
      <p:ext uri="{BB962C8B-B14F-4D97-AF65-F5344CB8AC3E}">
        <p14:creationId xmlns:p14="http://schemas.microsoft.com/office/powerpoint/2010/main" val="297887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Comparative Airway Images</a:t>
            </a:r>
          </a:p>
        </p:txBody>
      </p:sp>
      <p:pic>
        <p:nvPicPr>
          <p:cNvPr id="4098" name="f9911e89-cbe7-4eb1-a574-a02b9c519b68" descr="9FB9B069-FEC3-432B-B242-74E54E11E3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750" y="2505512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d006c8dd-97ad-41e9-b2a9-5f03d7b6358d" descr="90956890-1070-4C4B-A060-D13A1E7EAC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053" y="247191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5148" y="6274568"/>
            <a:ext cx="3217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Competitive  Fiber Optic LED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6281918"/>
            <a:ext cx="3582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IntuBrite Ultraviolet/White  LED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959093"/>
            <a:ext cx="68227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The result is superior illumination of the airways: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Reduced glare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Superior anatomical definition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Greater depth perception and detail</a:t>
            </a:r>
          </a:p>
        </p:txBody>
      </p:sp>
    </p:spTree>
    <p:extLst>
      <p:ext uri="{BB962C8B-B14F-4D97-AF65-F5344CB8AC3E}">
        <p14:creationId xmlns:p14="http://schemas.microsoft.com/office/powerpoint/2010/main" val="262657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2279" y="2907400"/>
            <a:ext cx="2425531" cy="2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IntuBrite Dual Lighting System</a:t>
            </a:r>
          </a:p>
        </p:txBody>
      </p:sp>
      <p:pic>
        <p:nvPicPr>
          <p:cNvPr id="4" name="Picture 3" descr="Intubrite HVS Techn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5537" y="2907401"/>
            <a:ext cx="2403404" cy="23682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15417" y="5069774"/>
            <a:ext cx="20306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Ultraviolet LED light bulb </a:t>
            </a:r>
          </a:p>
          <a:p>
            <a:pPr algn="ctr"/>
            <a:r>
              <a:rPr lang="en-US" sz="2000" b="1" dirty="0"/>
              <a:t>(very clear)</a:t>
            </a:r>
          </a:p>
        </p:txBody>
      </p:sp>
      <p:sp>
        <p:nvSpPr>
          <p:cNvPr id="6" name="Rectangle 5"/>
          <p:cNvSpPr/>
          <p:nvPr/>
        </p:nvSpPr>
        <p:spPr>
          <a:xfrm>
            <a:off x="5128307" y="2907401"/>
            <a:ext cx="1804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White LED Light Bulb </a:t>
            </a:r>
            <a:br>
              <a:rPr lang="en-US" sz="2000" b="1" dirty="0"/>
            </a:br>
            <a:r>
              <a:rPr lang="en-US" sz="2000" b="1" dirty="0"/>
              <a:t>(sl. yellow color)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5580" y="1001735"/>
            <a:ext cx="8389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dirty="0"/>
              <a:t>Two bulbs provide the blended ultraviolet /white LED light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dirty="0"/>
              <a:t>When on, only the white LED light bulb appears to be working. </a:t>
            </a:r>
            <a:r>
              <a:rPr lang="en-US" sz="2300" dirty="0"/>
              <a:t>The UV light is not visible to the naked eye.</a:t>
            </a:r>
          </a:p>
        </p:txBody>
      </p:sp>
      <p:cxnSp>
        <p:nvCxnSpPr>
          <p:cNvPr id="9" name="Straight Connector 8"/>
          <p:cNvCxnSpPr>
            <a:endCxn id="6" idx="1"/>
          </p:cNvCxnSpPr>
          <p:nvPr/>
        </p:nvCxnSpPr>
        <p:spPr>
          <a:xfrm flipV="1">
            <a:off x="3281549" y="3569120"/>
            <a:ext cx="1846759" cy="13598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81549" y="4230840"/>
            <a:ext cx="1846759" cy="134676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96851" y="3569120"/>
            <a:ext cx="1424832" cy="39723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635340" y="4118760"/>
            <a:ext cx="0" cy="145884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46097" y="5577604"/>
            <a:ext cx="158934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04728" y="5623771"/>
            <a:ext cx="287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IntuBrite Dual LED</a:t>
            </a:r>
          </a:p>
          <a:p>
            <a:r>
              <a:rPr lang="en-US" b="1" dirty="0"/>
              <a:t>(Standard LED)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Two bulbs in blade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67903" y="5682730"/>
            <a:ext cx="2774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IntuBrite </a:t>
            </a:r>
            <a:r>
              <a:rPr lang="en-US" b="1" dirty="0" err="1"/>
              <a:t>Greenline</a:t>
            </a:r>
            <a:endParaRPr lang="en-US" b="1" dirty="0"/>
          </a:p>
          <a:p>
            <a:r>
              <a:rPr lang="en-US" b="1" dirty="0"/>
              <a:t>(Fiberoptic) LED</a:t>
            </a:r>
          </a:p>
          <a:p>
            <a:r>
              <a:rPr lang="en-US" b="1" dirty="0"/>
              <a:t>- Two bulbs in handle </a:t>
            </a:r>
          </a:p>
        </p:txBody>
      </p:sp>
    </p:spTree>
    <p:extLst>
      <p:ext uri="{BB962C8B-B14F-4D97-AF65-F5344CB8AC3E}">
        <p14:creationId xmlns:p14="http://schemas.microsoft.com/office/powerpoint/2010/main" val="114813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IntuBrite Disposable Product Offering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502" y="1007278"/>
            <a:ext cx="4627018" cy="5577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81201" y="1427117"/>
            <a:ext cx="3541594" cy="4455069"/>
          </a:xfrm>
        </p:spPr>
        <p:txBody>
          <a:bodyPr>
            <a:normAutofit/>
          </a:bodyPr>
          <a:lstStyle/>
          <a:p>
            <a:r>
              <a:rPr lang="en-US" dirty="0"/>
              <a:t>Broad range of Handle and Blade options</a:t>
            </a:r>
          </a:p>
          <a:p>
            <a:r>
              <a:rPr lang="en-US" dirty="0"/>
              <a:t>Including less common sizes </a:t>
            </a:r>
          </a:p>
          <a:p>
            <a:pPr lvl="1"/>
            <a:r>
              <a:rPr lang="en-US" dirty="0"/>
              <a:t>Miller 000, 00, 1.5</a:t>
            </a:r>
          </a:p>
          <a:p>
            <a:pPr lvl="1"/>
            <a:r>
              <a:rPr lang="en-US" dirty="0"/>
              <a:t>Mac 3.5</a:t>
            </a:r>
          </a:p>
          <a:p>
            <a:pPr lvl="1"/>
            <a:r>
              <a:rPr lang="en-US" dirty="0"/>
              <a:t>Robert Shaw 0, 1</a:t>
            </a:r>
          </a:p>
          <a:p>
            <a:pPr lvl="1"/>
            <a:r>
              <a:rPr lang="en-US" dirty="0"/>
              <a:t>Phillips 1,2</a:t>
            </a:r>
          </a:p>
        </p:txBody>
      </p:sp>
    </p:spTree>
    <p:extLst>
      <p:ext uri="{BB962C8B-B14F-4D97-AF65-F5344CB8AC3E}">
        <p14:creationId xmlns:p14="http://schemas.microsoft.com/office/powerpoint/2010/main" val="127963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IntuBrite Disposable Dual LED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5" y="1093077"/>
            <a:ext cx="7320382" cy="55105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UV/White LED lighting technology:  Both bulbs in the Blade</a:t>
            </a:r>
          </a:p>
          <a:p>
            <a:r>
              <a:rPr lang="en-US" dirty="0"/>
              <a:t>Sold separately or blade/handle combo</a:t>
            </a:r>
          </a:p>
          <a:p>
            <a:r>
              <a:rPr lang="en-US" dirty="0"/>
              <a:t>Available </a:t>
            </a:r>
            <a:r>
              <a:rPr lang="en-US" dirty="0" err="1"/>
              <a:t>Sugically</a:t>
            </a:r>
            <a:r>
              <a:rPr lang="en-US" dirty="0"/>
              <a:t> Clean or Sterile </a:t>
            </a:r>
          </a:p>
          <a:p>
            <a:r>
              <a:rPr lang="en-US" dirty="0"/>
              <a:t>5 year shelf life (One year sterile*)</a:t>
            </a:r>
          </a:p>
          <a:p>
            <a:r>
              <a:rPr lang="en-US" dirty="0"/>
              <a:t>Surgical steel blade</a:t>
            </a:r>
          </a:p>
          <a:p>
            <a:r>
              <a:rPr lang="en-US" dirty="0"/>
              <a:t>Aircraft aluminum handle</a:t>
            </a:r>
          </a:p>
          <a:p>
            <a:pPr lvl="1"/>
            <a:r>
              <a:rPr lang="en-US" dirty="0"/>
              <a:t>3 sizes:  Medium, Pediatric, Stubby</a:t>
            </a:r>
          </a:p>
          <a:p>
            <a:r>
              <a:rPr lang="en-US" dirty="0"/>
              <a:t>Broad blade options</a:t>
            </a:r>
          </a:p>
          <a:p>
            <a:pPr lvl="1"/>
            <a:r>
              <a:rPr lang="en-US" dirty="0"/>
              <a:t>Mac 0-4, including 3.5</a:t>
            </a:r>
          </a:p>
          <a:p>
            <a:pPr lvl="1"/>
            <a:r>
              <a:rPr lang="en-US" dirty="0"/>
              <a:t>Miller 000 – 4, including 1.5</a:t>
            </a:r>
          </a:p>
          <a:p>
            <a:pPr lvl="1"/>
            <a:r>
              <a:rPr lang="en-US" dirty="0"/>
              <a:t>Robert Shaw 0, 1</a:t>
            </a:r>
          </a:p>
          <a:p>
            <a:pPr lvl="1"/>
            <a:r>
              <a:rPr lang="en-US" dirty="0"/>
              <a:t>Phillips 1,2</a:t>
            </a:r>
          </a:p>
          <a:p>
            <a:r>
              <a:rPr lang="en-US" dirty="0"/>
              <a:t>Battery life - 2 hours of continuous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 descr="C:\Users\sskrudland\Dropbox\IntuBrite-Salter Marcom Dropbox\Product Photos\Disposable\Dual LED Com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1507" y="764275"/>
            <a:ext cx="1719293" cy="358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skrudland\Dropbox\IntuBrite-Salter Marcom Dropbox\Product Photos\Disposable\MacLowProfileDisposable\MacLowProfileDisposable(low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8410" y="4345710"/>
            <a:ext cx="1629590" cy="217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sskrudland\Dropbox\IntuBrite-Salter Marcom Dropbox\Product Photos\Disposable\MillerLowProfileDisposable\MillerLowProfileDisposable(low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436" y="4353636"/>
            <a:ext cx="2081629" cy="216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3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IntuBrite Disposable </a:t>
            </a:r>
            <a:r>
              <a:rPr lang="en-US" dirty="0" err="1"/>
              <a:t>Greenline</a:t>
            </a:r>
            <a:r>
              <a:rPr lang="en-US" dirty="0"/>
              <a:t> 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9258" y="6653560"/>
            <a:ext cx="833717" cy="204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1787B5-D4EB-443B-B5C1-5411D614CF3D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2" t="3267" b="4591"/>
          <a:stretch/>
        </p:blipFill>
        <p:spPr bwMode="auto">
          <a:xfrm>
            <a:off x="7580416" y="1211997"/>
            <a:ext cx="2819832" cy="50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3379" y="945932"/>
            <a:ext cx="6687037" cy="55886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UV/White LED lighting technology:  </a:t>
            </a:r>
          </a:p>
          <a:p>
            <a:pPr lvl="1"/>
            <a:r>
              <a:rPr lang="en-US" dirty="0"/>
              <a:t>Both bulbs in the </a:t>
            </a:r>
            <a:r>
              <a:rPr lang="en-US" u="sng" dirty="0"/>
              <a:t>handle</a:t>
            </a:r>
          </a:p>
          <a:p>
            <a:pPr lvl="1"/>
            <a:r>
              <a:rPr lang="en-US" dirty="0"/>
              <a:t>Enclosed </a:t>
            </a:r>
            <a:r>
              <a:rPr lang="en-US" dirty="0" err="1"/>
              <a:t>fiberoptic</a:t>
            </a:r>
            <a:r>
              <a:rPr lang="en-US" dirty="0"/>
              <a:t> pipe delivers light to tip of blade</a:t>
            </a:r>
          </a:p>
          <a:p>
            <a:r>
              <a:rPr lang="en-US" dirty="0"/>
              <a:t>Handles and blades sold separately </a:t>
            </a:r>
          </a:p>
          <a:p>
            <a:r>
              <a:rPr lang="en-US" dirty="0"/>
              <a:t>Available Medically Clean (not sterile)</a:t>
            </a:r>
          </a:p>
          <a:p>
            <a:r>
              <a:rPr lang="en-US" dirty="0"/>
              <a:t>5 year shelf life</a:t>
            </a:r>
          </a:p>
          <a:p>
            <a:r>
              <a:rPr lang="en-US" dirty="0"/>
              <a:t>Surgical steel blade</a:t>
            </a:r>
          </a:p>
          <a:p>
            <a:r>
              <a:rPr lang="en-US" dirty="0"/>
              <a:t>Aircraft aluminum handle</a:t>
            </a:r>
          </a:p>
          <a:p>
            <a:pPr lvl="1"/>
            <a:r>
              <a:rPr lang="en-US" dirty="0"/>
              <a:t>3 sizes:  Medium, Pediatric, Stubby</a:t>
            </a:r>
          </a:p>
          <a:p>
            <a:r>
              <a:rPr lang="en-US" dirty="0"/>
              <a:t>Broad blade options</a:t>
            </a:r>
          </a:p>
          <a:p>
            <a:pPr lvl="1"/>
            <a:r>
              <a:rPr lang="en-US" dirty="0"/>
              <a:t>Mac 0-4, including 3.5</a:t>
            </a:r>
          </a:p>
          <a:p>
            <a:pPr lvl="1"/>
            <a:r>
              <a:rPr lang="en-US" dirty="0"/>
              <a:t>Miller 000 – 4, including 1.5</a:t>
            </a:r>
          </a:p>
          <a:p>
            <a:r>
              <a:rPr lang="en-US" dirty="0"/>
              <a:t>Battery life - 2 hours of continuous use</a:t>
            </a:r>
          </a:p>
        </p:txBody>
      </p:sp>
    </p:spTree>
    <p:extLst>
      <p:ext uri="{BB962C8B-B14F-4D97-AF65-F5344CB8AC3E}">
        <p14:creationId xmlns:p14="http://schemas.microsoft.com/office/powerpoint/2010/main" val="263362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5B6770"/>
      </a:dk2>
      <a:lt2>
        <a:srgbClr val="D8D8D8"/>
      </a:lt2>
      <a:accent1>
        <a:srgbClr val="018752"/>
      </a:accent1>
      <a:accent2>
        <a:srgbClr val="D92128"/>
      </a:accent2>
      <a:accent3>
        <a:srgbClr val="6C6C6C"/>
      </a:accent3>
      <a:accent4>
        <a:srgbClr val="92D050"/>
      </a:accent4>
      <a:accent5>
        <a:srgbClr val="A2A2A2"/>
      </a:accent5>
      <a:accent6>
        <a:srgbClr val="A5A1A1"/>
      </a:accent6>
      <a:hlink>
        <a:srgbClr val="4E4A4A"/>
      </a:hlink>
      <a:folHlink>
        <a:srgbClr val="A5A1A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AED0C553425B40926C9FB7F1311B79" ma:contentTypeVersion="12" ma:contentTypeDescription="Create a new document." ma:contentTypeScope="" ma:versionID="e8e9f629b9b856e5473e678687935ab2">
  <xsd:schema xmlns:xsd="http://www.w3.org/2001/XMLSchema" xmlns:xs="http://www.w3.org/2001/XMLSchema" xmlns:p="http://schemas.microsoft.com/office/2006/metadata/properties" xmlns:ns2="8e042166-64a0-4c71-812f-fd17ab046eeb" xmlns:ns3="28b5c00c-c063-45d5-a26c-7b16e2e64413" targetNamespace="http://schemas.microsoft.com/office/2006/metadata/properties" ma:root="true" ma:fieldsID="012e65c2fefa68002faf7df4f1413303" ns2:_="" ns3:_="">
    <xsd:import namespace="8e042166-64a0-4c71-812f-fd17ab046eeb"/>
    <xsd:import namespace="28b5c00c-c063-45d5-a26c-7b16e2e644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42166-64a0-4c71-812f-fd17ab046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5c00c-c063-45d5-a26c-7b16e2e6441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D81B-9519-4B50-B7F1-B85334646C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2AE35-283F-46BE-9729-EE0F584F076C}">
  <ds:schemaRefs>
    <ds:schemaRef ds:uri="http://purl.org/dc/dcmitype/"/>
    <ds:schemaRef ds:uri="f8bff31f-8d81-4700-bc6a-0af04702fe50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28f83e6a-b282-49c7-a86c-347b58cc152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96D4AAD-C31A-4B60-9C5E-C8A38139D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042166-64a0-4c71-812f-fd17ab046eeb"/>
    <ds:schemaRef ds:uri="28b5c00c-c063-45d5-a26c-7b16e2e644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2258</Words>
  <Application>Microsoft Macintosh PowerPoint</Application>
  <PresentationFormat>Widescreen</PresentationFormat>
  <Paragraphs>499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Gill Sans Nova</vt:lpstr>
      <vt:lpstr>Wingdings</vt:lpstr>
      <vt:lpstr>Wingdings 2</vt:lpstr>
      <vt:lpstr>Office Theme</vt:lpstr>
      <vt:lpstr>IntuBrite Product Detailing</vt:lpstr>
      <vt:lpstr>IntuBrite - Direct Product Portfolio</vt:lpstr>
      <vt:lpstr>All IntuBrite Products have Dual Lighting System</vt:lpstr>
      <vt:lpstr>IntuBrite Spectral Advantage</vt:lpstr>
      <vt:lpstr>Comparative Airway Images</vt:lpstr>
      <vt:lpstr>IntuBrite Dual Lighting System</vt:lpstr>
      <vt:lpstr>IntuBrite Disposable Product Offering</vt:lpstr>
      <vt:lpstr>IntuBrite Disposable Dual LED </vt:lpstr>
      <vt:lpstr>IntuBrite Disposable Greenline FO</vt:lpstr>
      <vt:lpstr>IntuBrite Greenline FO</vt:lpstr>
      <vt:lpstr>How to position Dual LED &amp; Greenline FO</vt:lpstr>
      <vt:lpstr>Disposable Competition</vt:lpstr>
      <vt:lpstr>Disposable Market Share</vt:lpstr>
      <vt:lpstr>Major DL Competitor Product Offerings</vt:lpstr>
      <vt:lpstr>Disposable Major products overview</vt:lpstr>
      <vt:lpstr>Key Disposable Competitor Product Offerings</vt:lpstr>
      <vt:lpstr>Disposable Competition Overview</vt:lpstr>
      <vt:lpstr>FlexiCare: Greenline FO LED</vt:lpstr>
      <vt:lpstr>FlexiCare: Standard LED</vt:lpstr>
      <vt:lpstr>Flexicare Tradeoffs</vt:lpstr>
      <vt:lpstr>Teleflex: Greenline FO LED</vt:lpstr>
      <vt:lpstr>Teleflex Standard LED</vt:lpstr>
      <vt:lpstr>Teleflex Tradeoffs</vt:lpstr>
      <vt:lpstr>SunMed Greenline  LED</vt:lpstr>
      <vt:lpstr>SunMed Standard LED</vt:lpstr>
      <vt:lpstr>SunMed Tradeoffs</vt:lpstr>
      <vt:lpstr>Vital Signs Greenline LED</vt:lpstr>
      <vt:lpstr>Vital Signs - Tradeoffs</vt:lpstr>
      <vt:lpstr>Recycling Programs</vt:lpstr>
      <vt:lpstr>Flexicare, Teleflex,  and SunMed offer ‘Recycling’ programs</vt:lpstr>
      <vt:lpstr>Product Breadth Comparison</vt:lpstr>
      <vt:lpstr>Reusable Costs</vt:lpstr>
      <vt:lpstr>Economics:  Reusable vs. Disposable</vt:lpstr>
      <vt:lpstr>Cost of Reprocessing Reusable Laryngoscopes</vt:lpstr>
      <vt:lpstr>Recap - IntuBrite Dual Lighting vs Competition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SSL Group Holdings</dc:title>
  <dc:creator>Kirstie Conklin</dc:creator>
  <cp:lastModifiedBy>Alaina Dykstra</cp:lastModifiedBy>
  <cp:revision>143</cp:revision>
  <cp:lastPrinted>2019-11-26T20:50:34Z</cp:lastPrinted>
  <dcterms:created xsi:type="dcterms:W3CDTF">2019-11-21T19:12:17Z</dcterms:created>
  <dcterms:modified xsi:type="dcterms:W3CDTF">2021-07-20T17:10:05Z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0x0101009CAED0C553425B40926C9FB7F1311B79</vt:lpwstr>
  </property>
</Properties>
</file>