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58" r:id="rId5"/>
    <p:sldId id="2145706121" r:id="rId6"/>
    <p:sldId id="2145706097" r:id="rId7"/>
    <p:sldId id="2145706542" r:id="rId8"/>
    <p:sldId id="2145706093" r:id="rId9"/>
    <p:sldId id="2145706544" r:id="rId10"/>
    <p:sldId id="2145706545" r:id="rId11"/>
    <p:sldId id="2145706543" r:id="rId12"/>
    <p:sldId id="2145706546" r:id="rId13"/>
  </p:sldIdLst>
  <p:sldSz cx="14630400" cy="8229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ryAoV46ry5woHN5Bza5OftvhwF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taki, Hailey" initials="HH" lastIdx="11" clrIdx="0">
    <p:extLst>
      <p:ext uri="{19B8F6BF-5375-455C-9EA6-DF929625EA0E}">
        <p15:presenceInfo xmlns:p15="http://schemas.microsoft.com/office/powerpoint/2012/main" userId="S::Hailey.Hotaki@vyaire.com::eaa2cdf5-c6fc-489f-8df3-e2cf8d89b7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59EE4E-BAA6-4D09-A1B4-0FBB6FF40479}" v="2" dt="2021-12-06T17:01:38.140"/>
  </p1510:revLst>
</p1510:revInfo>
</file>

<file path=ppt/tableStyles.xml><?xml version="1.0" encoding="utf-8"?>
<a:tblStyleLst xmlns:a="http://schemas.openxmlformats.org/drawingml/2006/main" def="{52FCFDBF-701B-4346-B3A5-515AF2146754}">
  <a:tblStyle styleId="{52FCFDBF-701B-4346-B3A5-515AF214675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618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a.vitkin\OneDrive%20-%20Vyaire\Documents\1.Upstream\Coyote\LCR\VYR-US-2100117%20SuperNO2VA%20Et%20Value%20Analysi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42875147797137E-2"/>
          <c:y val="9.9190085076813497E-2"/>
          <c:w val="0.94046497832106979"/>
          <c:h val="0.4366538798635654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794-4C51-9029-25F88DB22B4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794-4C51-9029-25F88DB22B4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794-4C51-9029-25F88DB22B4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A794-4C51-9029-25F88DB22B4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'Output Tab'!$B$13:$E$13</c:f>
              <c:strCache>
                <c:ptCount val="4"/>
                <c:pt idx="0">
                  <c:v>Potential Annual
Cost of RC Using Current 
Standard of Care</c:v>
                </c:pt>
                <c:pt idx="1">
                  <c:v>Potential Annual Cost of RC 
Using SuperNO2VA™ Et
 (75% reduction in RC events)</c:v>
                </c:pt>
                <c:pt idx="2">
                  <c:v>SuperNO2VA™ Et 
Annual Device Expense</c:v>
                </c:pt>
                <c:pt idx="3">
                  <c:v>Potential Annual Savings 
Using SuperNO2VA™ Et</c:v>
                </c:pt>
              </c:strCache>
            </c:strRef>
          </c:cat>
          <c:val>
            <c:numRef>
              <c:f>'Output Tab'!$B$14:$E$14</c:f>
              <c:numCache>
                <c:formatCode>_("$"* #,##0_);_("$"* \(#,##0\);_("$"* "-"_);_(@_)</c:formatCode>
                <c:ptCount val="4"/>
                <c:pt idx="0">
                  <c:v>3741909.6060000001</c:v>
                </c:pt>
                <c:pt idx="1">
                  <c:v>935477.40150000004</c:v>
                </c:pt>
                <c:pt idx="2">
                  <c:v>117065.25</c:v>
                </c:pt>
                <c:pt idx="3">
                  <c:v>2689366.9545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94-4C51-9029-25F88DB22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26647896"/>
        <c:axId val="-2120748392"/>
      </c:barChart>
      <c:catAx>
        <c:axId val="2126647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120748392"/>
        <c:crosses val="autoZero"/>
        <c:auto val="1"/>
        <c:lblAlgn val="ctr"/>
        <c:lblOffset val="100"/>
        <c:noMultiLvlLbl val="0"/>
      </c:catAx>
      <c:valAx>
        <c:axId val="-2120748392"/>
        <c:scaling>
          <c:orientation val="minMax"/>
        </c:scaling>
        <c:delete val="1"/>
        <c:axPos val="l"/>
        <c:numFmt formatCode="_(&quot;$&quot;* #,##0_);_(&quot;$&quot;* \(#,##0\);_(&quot;$&quot;* &quot;-&quot;_);_(@_)" sourceLinked="1"/>
        <c:majorTickMark val="out"/>
        <c:minorTickMark val="none"/>
        <c:tickLblPos val="nextTo"/>
        <c:crossAx val="212664789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AD155-3EEC-4C66-BB9E-F80EF679851A}" type="doc">
      <dgm:prSet loTypeId="urn:microsoft.com/office/officeart/2005/8/layout/venn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521EE0-91F2-4A27-978C-6AD7AA8CEE84}">
      <dgm:prSet custT="1"/>
      <dgm:spPr>
        <a:solidFill>
          <a:srgbClr val="0070C0"/>
        </a:solidFill>
      </dgm:spPr>
      <dgm:t>
        <a:bodyPr/>
        <a:lstStyle/>
        <a:p>
          <a:r>
            <a:rPr lang="en-US" sz="1400" b="1"/>
            <a:t>Sedation Market 250M procedures</a:t>
          </a:r>
        </a:p>
      </dgm:t>
    </dgm:pt>
    <dgm:pt modelId="{CF6FB3BD-7942-4373-A5DC-347B78388FAA}" type="parTrans" cxnId="{A6C48698-17B4-423C-BCCC-8B97FC009AA6}">
      <dgm:prSet/>
      <dgm:spPr/>
      <dgm:t>
        <a:bodyPr/>
        <a:lstStyle/>
        <a:p>
          <a:endParaRPr lang="en-US" b="1"/>
        </a:p>
      </dgm:t>
    </dgm:pt>
    <dgm:pt modelId="{FC539825-EDFE-4FF2-821F-87680B84C07A}" type="sibTrans" cxnId="{A6C48698-17B4-423C-BCCC-8B97FC009AA6}">
      <dgm:prSet/>
      <dgm:spPr/>
      <dgm:t>
        <a:bodyPr/>
        <a:lstStyle/>
        <a:p>
          <a:endParaRPr lang="en-US" b="1"/>
        </a:p>
      </dgm:t>
    </dgm:pt>
    <dgm:pt modelId="{2842E035-4DA3-4C4A-92E4-734881A12E03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/>
            <a:t>40% Deep Sedation Procedures</a:t>
          </a:r>
        </a:p>
      </dgm:t>
    </dgm:pt>
    <dgm:pt modelId="{8A5922FB-DDCB-4C42-8F9C-0C5AB6B64EB7}" type="parTrans" cxnId="{E9F6A46C-F3C9-421B-AB05-23560777CF7E}">
      <dgm:prSet/>
      <dgm:spPr/>
      <dgm:t>
        <a:bodyPr/>
        <a:lstStyle/>
        <a:p>
          <a:endParaRPr lang="en-US" b="1"/>
        </a:p>
      </dgm:t>
    </dgm:pt>
    <dgm:pt modelId="{B3D55633-84F1-443B-8D09-F25F7EBFC6BA}" type="sibTrans" cxnId="{E9F6A46C-F3C9-421B-AB05-23560777CF7E}">
      <dgm:prSet/>
      <dgm:spPr/>
      <dgm:t>
        <a:bodyPr/>
        <a:lstStyle/>
        <a:p>
          <a:endParaRPr lang="en-US" b="1"/>
        </a:p>
      </dgm:t>
    </dgm:pt>
    <dgm:pt modelId="{F9D2D162-70D9-40EF-8260-D3049AAEB1AA}">
      <dgm:prSet custT="1"/>
      <dgm:spPr>
        <a:solidFill>
          <a:srgbClr val="7030A0"/>
        </a:solidFill>
      </dgm:spPr>
      <dgm:t>
        <a:bodyPr/>
        <a:lstStyle/>
        <a:p>
          <a:r>
            <a:rPr lang="en-US" sz="1800" b="1"/>
            <a:t>30% High Risk Procedures</a:t>
          </a:r>
        </a:p>
      </dgm:t>
    </dgm:pt>
    <dgm:pt modelId="{EB531A4A-A593-4C86-A54A-37F0B337C4B7}" type="parTrans" cxnId="{7ED8627F-D61F-4F6D-866E-853440BE1F04}">
      <dgm:prSet/>
      <dgm:spPr/>
      <dgm:t>
        <a:bodyPr/>
        <a:lstStyle/>
        <a:p>
          <a:endParaRPr lang="en-US" b="1"/>
        </a:p>
      </dgm:t>
    </dgm:pt>
    <dgm:pt modelId="{5837851A-B96D-4678-8DB1-B688C2D5A8F8}" type="sibTrans" cxnId="{7ED8627F-D61F-4F6D-866E-853440BE1F04}">
      <dgm:prSet/>
      <dgm:spPr/>
      <dgm:t>
        <a:bodyPr/>
        <a:lstStyle/>
        <a:p>
          <a:endParaRPr lang="en-US" b="1"/>
        </a:p>
      </dgm:t>
    </dgm:pt>
    <dgm:pt modelId="{9A6A94D3-3077-469B-9159-0706F5A95CE7}" type="pres">
      <dgm:prSet presAssocID="{171AD155-3EEC-4C66-BB9E-F80EF679851A}" presName="Name0" presStyleCnt="0">
        <dgm:presLayoutVars>
          <dgm:chMax val="7"/>
          <dgm:resizeHandles val="exact"/>
        </dgm:presLayoutVars>
      </dgm:prSet>
      <dgm:spPr/>
    </dgm:pt>
    <dgm:pt modelId="{765DFF99-F8FD-434E-AED9-76FA8E7A48AE}" type="pres">
      <dgm:prSet presAssocID="{171AD155-3EEC-4C66-BB9E-F80EF679851A}" presName="comp1" presStyleCnt="0"/>
      <dgm:spPr/>
    </dgm:pt>
    <dgm:pt modelId="{5789EC11-D75F-4537-831D-D203943EF0A3}" type="pres">
      <dgm:prSet presAssocID="{171AD155-3EEC-4C66-BB9E-F80EF679851A}" presName="circle1" presStyleLbl="node1" presStyleIdx="0" presStyleCnt="3" custLinFactNeighborX="19228"/>
      <dgm:spPr/>
    </dgm:pt>
    <dgm:pt modelId="{4E3946A4-C18C-4233-9661-0D9FB2622380}" type="pres">
      <dgm:prSet presAssocID="{171AD155-3EEC-4C66-BB9E-F80EF679851A}" presName="c1text" presStyleLbl="node1" presStyleIdx="0" presStyleCnt="3">
        <dgm:presLayoutVars>
          <dgm:bulletEnabled val="1"/>
        </dgm:presLayoutVars>
      </dgm:prSet>
      <dgm:spPr/>
    </dgm:pt>
    <dgm:pt modelId="{80427D15-816D-431E-9EE1-B1592C334717}" type="pres">
      <dgm:prSet presAssocID="{171AD155-3EEC-4C66-BB9E-F80EF679851A}" presName="comp2" presStyleCnt="0"/>
      <dgm:spPr/>
    </dgm:pt>
    <dgm:pt modelId="{692AD7A2-ADF9-42EF-9868-8EF62A120A0D}" type="pres">
      <dgm:prSet presAssocID="{171AD155-3EEC-4C66-BB9E-F80EF679851A}" presName="circle2" presStyleLbl="node1" presStyleIdx="1" presStyleCnt="3" custLinFactNeighborX="25643"/>
      <dgm:spPr/>
    </dgm:pt>
    <dgm:pt modelId="{903875E5-1E77-40A8-ADE9-AD1675DD04F0}" type="pres">
      <dgm:prSet presAssocID="{171AD155-3EEC-4C66-BB9E-F80EF679851A}" presName="c2text" presStyleLbl="node1" presStyleIdx="1" presStyleCnt="3">
        <dgm:presLayoutVars>
          <dgm:bulletEnabled val="1"/>
        </dgm:presLayoutVars>
      </dgm:prSet>
      <dgm:spPr/>
    </dgm:pt>
    <dgm:pt modelId="{C699A5C8-42AB-4A62-A24C-61FC70A5F894}" type="pres">
      <dgm:prSet presAssocID="{171AD155-3EEC-4C66-BB9E-F80EF679851A}" presName="comp3" presStyleCnt="0"/>
      <dgm:spPr/>
    </dgm:pt>
    <dgm:pt modelId="{4AA1E73A-C614-4877-8A02-314807272CC5}" type="pres">
      <dgm:prSet presAssocID="{171AD155-3EEC-4C66-BB9E-F80EF679851A}" presName="circle3" presStyleLbl="node1" presStyleIdx="2" presStyleCnt="3" custLinFactNeighborX="38456"/>
      <dgm:spPr/>
    </dgm:pt>
    <dgm:pt modelId="{0CAACC3D-3D76-48FF-87F2-C08EBD4BBC25}" type="pres">
      <dgm:prSet presAssocID="{171AD155-3EEC-4C66-BB9E-F80EF679851A}" presName="c3text" presStyleLbl="node1" presStyleIdx="2" presStyleCnt="3">
        <dgm:presLayoutVars>
          <dgm:bulletEnabled val="1"/>
        </dgm:presLayoutVars>
      </dgm:prSet>
      <dgm:spPr/>
    </dgm:pt>
  </dgm:ptLst>
  <dgm:cxnLst>
    <dgm:cxn modelId="{B9EA696A-AA5E-447C-BB73-498203C7730C}" type="presOf" srcId="{171AD155-3EEC-4C66-BB9E-F80EF679851A}" destId="{9A6A94D3-3077-469B-9159-0706F5A95CE7}" srcOrd="0" destOrd="0" presId="urn:microsoft.com/office/officeart/2005/8/layout/venn2"/>
    <dgm:cxn modelId="{E9F6A46C-F3C9-421B-AB05-23560777CF7E}" srcId="{171AD155-3EEC-4C66-BB9E-F80EF679851A}" destId="{2842E035-4DA3-4C4A-92E4-734881A12E03}" srcOrd="1" destOrd="0" parTransId="{8A5922FB-DDCB-4C42-8F9C-0C5AB6B64EB7}" sibTransId="{B3D55633-84F1-443B-8D09-F25F7EBFC6BA}"/>
    <dgm:cxn modelId="{F21F7557-5817-441C-8898-DAB116DFCC8D}" type="presOf" srcId="{D5521EE0-91F2-4A27-978C-6AD7AA8CEE84}" destId="{5789EC11-D75F-4537-831D-D203943EF0A3}" srcOrd="0" destOrd="0" presId="urn:microsoft.com/office/officeart/2005/8/layout/venn2"/>
    <dgm:cxn modelId="{7ED8627F-D61F-4F6D-866E-853440BE1F04}" srcId="{171AD155-3EEC-4C66-BB9E-F80EF679851A}" destId="{F9D2D162-70D9-40EF-8260-D3049AAEB1AA}" srcOrd="2" destOrd="0" parTransId="{EB531A4A-A593-4C86-A54A-37F0B337C4B7}" sibTransId="{5837851A-B96D-4678-8DB1-B688C2D5A8F8}"/>
    <dgm:cxn modelId="{38198A81-D36F-41BB-8DC7-EF89BB00F547}" type="presOf" srcId="{2842E035-4DA3-4C4A-92E4-734881A12E03}" destId="{692AD7A2-ADF9-42EF-9868-8EF62A120A0D}" srcOrd="0" destOrd="0" presId="urn:microsoft.com/office/officeart/2005/8/layout/venn2"/>
    <dgm:cxn modelId="{E5FE1D91-434C-4A7C-9D81-612B725A2A61}" type="presOf" srcId="{F9D2D162-70D9-40EF-8260-D3049AAEB1AA}" destId="{0CAACC3D-3D76-48FF-87F2-C08EBD4BBC25}" srcOrd="1" destOrd="0" presId="urn:microsoft.com/office/officeart/2005/8/layout/venn2"/>
    <dgm:cxn modelId="{A6C48698-17B4-423C-BCCC-8B97FC009AA6}" srcId="{171AD155-3EEC-4C66-BB9E-F80EF679851A}" destId="{D5521EE0-91F2-4A27-978C-6AD7AA8CEE84}" srcOrd="0" destOrd="0" parTransId="{CF6FB3BD-7942-4373-A5DC-347B78388FAA}" sibTransId="{FC539825-EDFE-4FF2-821F-87680B84C07A}"/>
    <dgm:cxn modelId="{8592FF9B-4183-4747-821E-B39A6181FE85}" type="presOf" srcId="{D5521EE0-91F2-4A27-978C-6AD7AA8CEE84}" destId="{4E3946A4-C18C-4233-9661-0D9FB2622380}" srcOrd="1" destOrd="0" presId="urn:microsoft.com/office/officeart/2005/8/layout/venn2"/>
    <dgm:cxn modelId="{92E25C9E-444F-440F-A1F0-81CF0F7BAB0C}" type="presOf" srcId="{F9D2D162-70D9-40EF-8260-D3049AAEB1AA}" destId="{4AA1E73A-C614-4877-8A02-314807272CC5}" srcOrd="0" destOrd="0" presId="urn:microsoft.com/office/officeart/2005/8/layout/venn2"/>
    <dgm:cxn modelId="{FEDDA7A2-728A-4E22-9123-6BE3F34AF65D}" type="presOf" srcId="{2842E035-4DA3-4C4A-92E4-734881A12E03}" destId="{903875E5-1E77-40A8-ADE9-AD1675DD04F0}" srcOrd="1" destOrd="0" presId="urn:microsoft.com/office/officeart/2005/8/layout/venn2"/>
    <dgm:cxn modelId="{2E962683-C19C-4B66-9E6D-877626A2984D}" type="presParOf" srcId="{9A6A94D3-3077-469B-9159-0706F5A95CE7}" destId="{765DFF99-F8FD-434E-AED9-76FA8E7A48AE}" srcOrd="0" destOrd="0" presId="urn:microsoft.com/office/officeart/2005/8/layout/venn2"/>
    <dgm:cxn modelId="{58606893-2F0D-4EFC-BD83-B1B22BB77346}" type="presParOf" srcId="{765DFF99-F8FD-434E-AED9-76FA8E7A48AE}" destId="{5789EC11-D75F-4537-831D-D203943EF0A3}" srcOrd="0" destOrd="0" presId="urn:microsoft.com/office/officeart/2005/8/layout/venn2"/>
    <dgm:cxn modelId="{22BCCCF3-3DA1-4E45-908F-89547A157EB3}" type="presParOf" srcId="{765DFF99-F8FD-434E-AED9-76FA8E7A48AE}" destId="{4E3946A4-C18C-4233-9661-0D9FB2622380}" srcOrd="1" destOrd="0" presId="urn:microsoft.com/office/officeart/2005/8/layout/venn2"/>
    <dgm:cxn modelId="{3642D742-1EB4-4AA0-AF39-5AA53030B259}" type="presParOf" srcId="{9A6A94D3-3077-469B-9159-0706F5A95CE7}" destId="{80427D15-816D-431E-9EE1-B1592C334717}" srcOrd="1" destOrd="0" presId="urn:microsoft.com/office/officeart/2005/8/layout/venn2"/>
    <dgm:cxn modelId="{6D711DE6-DF9D-4DCD-8562-FFD82976C58D}" type="presParOf" srcId="{80427D15-816D-431E-9EE1-B1592C334717}" destId="{692AD7A2-ADF9-42EF-9868-8EF62A120A0D}" srcOrd="0" destOrd="0" presId="urn:microsoft.com/office/officeart/2005/8/layout/venn2"/>
    <dgm:cxn modelId="{DAE98B5B-24B7-47BD-B0DD-3F5B0CBD9865}" type="presParOf" srcId="{80427D15-816D-431E-9EE1-B1592C334717}" destId="{903875E5-1E77-40A8-ADE9-AD1675DD04F0}" srcOrd="1" destOrd="0" presId="urn:microsoft.com/office/officeart/2005/8/layout/venn2"/>
    <dgm:cxn modelId="{0AFD49CB-E4D4-461B-A0C5-82D3DBBCFD8D}" type="presParOf" srcId="{9A6A94D3-3077-469B-9159-0706F5A95CE7}" destId="{C699A5C8-42AB-4A62-A24C-61FC70A5F894}" srcOrd="2" destOrd="0" presId="urn:microsoft.com/office/officeart/2005/8/layout/venn2"/>
    <dgm:cxn modelId="{7682829A-F45F-479A-8AB9-DDB77092BDBA}" type="presParOf" srcId="{C699A5C8-42AB-4A62-A24C-61FC70A5F894}" destId="{4AA1E73A-C614-4877-8A02-314807272CC5}" srcOrd="0" destOrd="0" presId="urn:microsoft.com/office/officeart/2005/8/layout/venn2"/>
    <dgm:cxn modelId="{6627CEB7-8962-498A-BC56-65AFCF8AAE6A}" type="presParOf" srcId="{C699A5C8-42AB-4A62-A24C-61FC70A5F894}" destId="{0CAACC3D-3D76-48FF-87F2-C08EBD4BBC2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9EC11-D75F-4537-831D-D203943EF0A3}">
      <dsp:nvSpPr>
        <dsp:cNvPr id="0" name=""/>
        <dsp:cNvSpPr/>
      </dsp:nvSpPr>
      <dsp:spPr>
        <a:xfrm>
          <a:off x="2094022" y="0"/>
          <a:ext cx="5271715" cy="5271715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Sedation Market 250M procedures</a:t>
          </a:r>
        </a:p>
      </dsp:txBody>
      <dsp:txXfrm>
        <a:off x="3808648" y="263585"/>
        <a:ext cx="1842464" cy="790757"/>
      </dsp:txXfrm>
    </dsp:sp>
    <dsp:sp modelId="{692AD7A2-ADF9-42EF-9868-8EF62A120A0D}">
      <dsp:nvSpPr>
        <dsp:cNvPr id="0" name=""/>
        <dsp:cNvSpPr/>
      </dsp:nvSpPr>
      <dsp:spPr>
        <a:xfrm>
          <a:off x="2753211" y="1317928"/>
          <a:ext cx="3953786" cy="3953786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40% Deep Sedation Procedures</a:t>
          </a:r>
        </a:p>
      </dsp:txBody>
      <dsp:txXfrm>
        <a:off x="3808872" y="1565040"/>
        <a:ext cx="1842464" cy="741334"/>
      </dsp:txXfrm>
    </dsp:sp>
    <dsp:sp modelId="{4AA1E73A-C614-4877-8A02-314807272CC5}">
      <dsp:nvSpPr>
        <dsp:cNvPr id="0" name=""/>
        <dsp:cNvSpPr/>
      </dsp:nvSpPr>
      <dsp:spPr>
        <a:xfrm>
          <a:off x="3411951" y="2635857"/>
          <a:ext cx="2635857" cy="2635857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30% High Risk Procedures</a:t>
          </a:r>
        </a:p>
      </dsp:txBody>
      <dsp:txXfrm>
        <a:off x="3797964" y="3294821"/>
        <a:ext cx="1863832" cy="1317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0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8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arenR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66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5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;p29" descr="A picture containing logo&#10;&#10;Description automatically generated">
            <a:extLst>
              <a:ext uri="{FF2B5EF4-FFF2-40B4-BE49-F238E27FC236}">
                <a16:creationId xmlns:a16="http://schemas.microsoft.com/office/drawing/2014/main" id="{D163FC40-5342-1640-9190-9695D15DEF5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;p29">
            <a:extLst>
              <a:ext uri="{FF2B5EF4-FFF2-40B4-BE49-F238E27FC236}">
                <a16:creationId xmlns:a16="http://schemas.microsoft.com/office/drawing/2014/main" id="{1EFEC695-38A1-994C-B997-F1D9EDA49854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889000"/>
            <a:ext cx="4248150" cy="9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;p29">
            <a:extLst>
              <a:ext uri="{FF2B5EF4-FFF2-40B4-BE49-F238E27FC236}">
                <a16:creationId xmlns:a16="http://schemas.microsoft.com/office/drawing/2014/main" id="{138FB242-DD1B-7446-8BC2-BDF162CF786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0" y="2613755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5;p29">
            <a:extLst>
              <a:ext uri="{FF2B5EF4-FFF2-40B4-BE49-F238E27FC236}">
                <a16:creationId xmlns:a16="http://schemas.microsoft.com/office/drawing/2014/main" id="{8E3409E9-0094-4542-8240-15283CD6FC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endParaRPr/>
          </a:p>
        </p:txBody>
      </p:sp>
      <p:sp>
        <p:nvSpPr>
          <p:cNvPr id="7" name="Google Shape;51;p35">
            <a:extLst>
              <a:ext uri="{FF2B5EF4-FFF2-40B4-BE49-F238E27FC236}">
                <a16:creationId xmlns:a16="http://schemas.microsoft.com/office/drawing/2014/main" id="{6AE97720-1666-2D41-B412-C7CA877D24A5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398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i circle white sha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5;p49">
            <a:extLst>
              <a:ext uri="{FF2B5EF4-FFF2-40B4-BE49-F238E27FC236}">
                <a16:creationId xmlns:a16="http://schemas.microsoft.com/office/drawing/2014/main" id="{1A53F8B7-9CC8-9A4E-B110-433AA1CC76D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1800" y="0"/>
            <a:ext cx="65786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6;p49">
            <a:extLst>
              <a:ext uri="{FF2B5EF4-FFF2-40B4-BE49-F238E27FC236}">
                <a16:creationId xmlns:a16="http://schemas.microsoft.com/office/drawing/2014/main" id="{2C389B8E-1C42-8048-A51A-4EFD40B22B56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D42369-E577-2C44-9C58-3BFCC232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99" y="438174"/>
            <a:ext cx="13133541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Google Shape;141;p50">
            <a:extLst>
              <a:ext uri="{FF2B5EF4-FFF2-40B4-BE49-F238E27FC236}">
                <a16:creationId xmlns:a16="http://schemas.microsoft.com/office/drawing/2014/main" id="{37D1C4AE-DFDF-3442-B156-20A49F2A292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399" y="885082"/>
            <a:ext cx="13133541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30E8BA3F-574F-AB4C-AB9A-E74866B906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13133387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8390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9;p3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1BBD6C1C-43A6-F940-87D6-FF3E2EDCD40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709196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;p38">
            <a:extLst>
              <a:ext uri="{FF2B5EF4-FFF2-40B4-BE49-F238E27FC236}">
                <a16:creationId xmlns:a16="http://schemas.microsoft.com/office/drawing/2014/main" id="{4473215E-819B-5D4F-B2B3-FCD822A91CC5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38">
            <a:extLst>
              <a:ext uri="{FF2B5EF4-FFF2-40B4-BE49-F238E27FC236}">
                <a16:creationId xmlns:a16="http://schemas.microsoft.com/office/drawing/2014/main" id="{212DDC42-40D7-364E-BB15-7A735A7A242F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6" name="Google Shape;64;p38">
            <a:extLst>
              <a:ext uri="{FF2B5EF4-FFF2-40B4-BE49-F238E27FC236}">
                <a16:creationId xmlns:a16="http://schemas.microsoft.com/office/drawing/2014/main" id="{47BDAA34-F094-7646-9B89-859D0E1895C4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5A6DAF-B514-B44A-8168-11CEED59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F478FD22-8E10-6042-A0E8-3949EC4BF27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69FF1A40-FC91-DF43-9BE3-60A21B504D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07075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m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;p38">
            <a:extLst>
              <a:ext uri="{FF2B5EF4-FFF2-40B4-BE49-F238E27FC236}">
                <a16:creationId xmlns:a16="http://schemas.microsoft.com/office/drawing/2014/main" id="{F5C53FE2-E9D9-5D49-9084-51A6CC3970CD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1;p38">
            <a:extLst>
              <a:ext uri="{FF2B5EF4-FFF2-40B4-BE49-F238E27FC236}">
                <a16:creationId xmlns:a16="http://schemas.microsoft.com/office/drawing/2014/main" id="{B7A8BB45-2BDB-CC4A-A4F5-8145E8CB8A4A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5" name="Google Shape;64;p38">
            <a:extLst>
              <a:ext uri="{FF2B5EF4-FFF2-40B4-BE49-F238E27FC236}">
                <a16:creationId xmlns:a16="http://schemas.microsoft.com/office/drawing/2014/main" id="{9A5023C6-1E82-B94F-A7D2-1DE763D3CF50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FD362-B0F4-054B-B0EC-BE5B82E89D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9" y="-14068"/>
            <a:ext cx="7317299" cy="8229600"/>
          </a:xfrm>
          <a:prstGeom prst="rect">
            <a:avLst/>
          </a:prstGeom>
        </p:spPr>
      </p:pic>
      <p:pic>
        <p:nvPicPr>
          <p:cNvPr id="7" name="Google Shape;67;p39">
            <a:extLst>
              <a:ext uri="{FF2B5EF4-FFF2-40B4-BE49-F238E27FC236}">
                <a16:creationId xmlns:a16="http://schemas.microsoft.com/office/drawing/2014/main" id="{156E532D-4F59-1E48-97EC-DFE330C936E5}"/>
              </a:ext>
            </a:extLst>
          </p:cNvPr>
          <p:cNvPicPr preferRelativeResize="0"/>
          <p:nvPr userDrawn="1"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-28136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5E866A-3B90-DC46-B3BF-AC6C7906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Google Shape;141;p50">
            <a:extLst>
              <a:ext uri="{FF2B5EF4-FFF2-40B4-BE49-F238E27FC236}">
                <a16:creationId xmlns:a16="http://schemas.microsoft.com/office/drawing/2014/main" id="{77A25D30-34E0-DA40-A97D-9A3F079F494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2573E327-B255-2B49-8138-78323237C9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8315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941446-582D-F644-A742-226735455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9" y="-14068"/>
            <a:ext cx="7317299" cy="8229600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DE6CB3B-B09C-7A40-A836-F5C1AD799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Google Shape;61;p38">
            <a:extLst>
              <a:ext uri="{FF2B5EF4-FFF2-40B4-BE49-F238E27FC236}">
                <a16:creationId xmlns:a16="http://schemas.microsoft.com/office/drawing/2014/main" id="{95BC61E5-E429-1D47-98E6-7C7F149AD303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959C0A-1673-A746-B7BB-BD63F3A6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F434664D-DB8F-2846-BA95-0D2C4A0EDA4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9DC4BCDA-B38C-8248-AF59-3DB4D906A5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1000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6C116-5FFE-5E41-B302-AB6DF965B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86685" cy="8229600"/>
          </a:xfrm>
          <a:prstGeom prst="rect">
            <a:avLst/>
          </a:prstGeom>
        </p:spPr>
      </p:pic>
      <p:pic>
        <p:nvPicPr>
          <p:cNvPr id="4" name="Google Shape;79;p40">
            <a:extLst>
              <a:ext uri="{FF2B5EF4-FFF2-40B4-BE49-F238E27FC236}">
                <a16:creationId xmlns:a16="http://schemas.microsoft.com/office/drawing/2014/main" id="{E7155C5D-543D-884E-A4B6-1500531FED7C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0;p40">
            <a:extLst>
              <a:ext uri="{FF2B5EF4-FFF2-40B4-BE49-F238E27FC236}">
                <a16:creationId xmlns:a16="http://schemas.microsoft.com/office/drawing/2014/main" id="{B3088A58-9AB8-9B4D-A970-934264002213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6" name="Google Shape;83;p40">
            <a:extLst>
              <a:ext uri="{FF2B5EF4-FFF2-40B4-BE49-F238E27FC236}">
                <a16:creationId xmlns:a16="http://schemas.microsoft.com/office/drawing/2014/main" id="{7C3526C4-F918-9546-9DBC-F24A817A81F4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8B5A31-B05F-4842-A552-450D610A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C147B0EC-433C-7A44-BC02-A88286973CB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7490026E-D7A2-4C4C-BFDB-458619D49F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493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5;p84" descr="A picture containing hospital room, room&#10;&#10;Description automatically generated">
            <a:extLst>
              <a:ext uri="{FF2B5EF4-FFF2-40B4-BE49-F238E27FC236}">
                <a16:creationId xmlns:a16="http://schemas.microsoft.com/office/drawing/2014/main" id="{C2018FAB-4872-D04C-BA8A-E2FC66DC7C44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0"/>
            <a:ext cx="102870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6;p84">
            <a:extLst>
              <a:ext uri="{FF2B5EF4-FFF2-40B4-BE49-F238E27FC236}">
                <a16:creationId xmlns:a16="http://schemas.microsoft.com/office/drawing/2014/main" id="{192FE058-85B5-F14F-8116-83F414FA4BB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932958-4DCD-854D-A1CD-49EDF393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6534530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Google Shape;141;p50">
            <a:extLst>
              <a:ext uri="{FF2B5EF4-FFF2-40B4-BE49-F238E27FC236}">
                <a16:creationId xmlns:a16="http://schemas.microsoft.com/office/drawing/2014/main" id="{ACDBB5A1-3324-674F-A116-E9AF497E731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400" y="885082"/>
            <a:ext cx="6534530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C1AD98C6-121D-2C47-AD0D-BB35B88AA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6534453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3407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3A45E8-90A7-D14C-9719-4D411FABE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010" y="0"/>
            <a:ext cx="8846390" cy="8229600"/>
          </a:xfrm>
          <a:prstGeom prst="rect">
            <a:avLst/>
          </a:prstGeom>
        </p:spPr>
      </p:pic>
      <p:sp>
        <p:nvSpPr>
          <p:cNvPr id="4" name="Google Shape;101;p44">
            <a:extLst>
              <a:ext uri="{FF2B5EF4-FFF2-40B4-BE49-F238E27FC236}">
                <a16:creationId xmlns:a16="http://schemas.microsoft.com/office/drawing/2014/main" id="{E0260AFC-A380-5C4F-8F17-24165C4C4910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0E97FFDD-3896-E44E-81BE-4D12CEDF3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81"/>
          <a:stretch/>
        </p:blipFill>
        <p:spPr>
          <a:xfrm>
            <a:off x="0" y="0"/>
            <a:ext cx="11751013" cy="822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4EB82-B4D8-8049-BA38-C6BF5B27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6524802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Google Shape;141;p50">
            <a:extLst>
              <a:ext uri="{FF2B5EF4-FFF2-40B4-BE49-F238E27FC236}">
                <a16:creationId xmlns:a16="http://schemas.microsoft.com/office/drawing/2014/main" id="{2E519DD5-5207-7D4E-AEF8-8EE0D189D39C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400" y="885082"/>
            <a:ext cx="652480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0A07B83D-C568-BA41-94AE-BEFF5E8C8A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9" y="1633538"/>
            <a:ext cx="6524726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27949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8;p44" descr="A picture containing person, scene, hospital room, room&#10;&#10;Description automatically generated">
            <a:extLst>
              <a:ext uri="{FF2B5EF4-FFF2-40B4-BE49-F238E27FC236}">
                <a16:creationId xmlns:a16="http://schemas.microsoft.com/office/drawing/2014/main" id="{CC6338F2-16F5-BB49-9521-81D342D212CF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134" y="0"/>
            <a:ext cx="8021266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1;p44">
            <a:extLst>
              <a:ext uri="{FF2B5EF4-FFF2-40B4-BE49-F238E27FC236}">
                <a16:creationId xmlns:a16="http://schemas.microsoft.com/office/drawing/2014/main" id="{71767D6A-501F-824A-A923-EB26A86C9EE7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CFBF75AD-142E-8E42-AB89-BEF6351F9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9FCFD76-7409-9947-8B68-ABAFD56F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6524802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Google Shape;141;p50">
            <a:extLst>
              <a:ext uri="{FF2B5EF4-FFF2-40B4-BE49-F238E27FC236}">
                <a16:creationId xmlns:a16="http://schemas.microsoft.com/office/drawing/2014/main" id="{77A36290-EE00-C94D-862F-991819AEF64B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400" y="885082"/>
            <a:ext cx="652480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92E72A22-5512-4B41-8DFB-C01B2825C9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9" y="1633538"/>
            <a:ext cx="6524726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96721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2;p83">
            <a:extLst>
              <a:ext uri="{FF2B5EF4-FFF2-40B4-BE49-F238E27FC236}">
                <a16:creationId xmlns:a16="http://schemas.microsoft.com/office/drawing/2014/main" id="{615C103A-796C-7A47-8386-0BE384679F3B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3;p83">
            <a:extLst>
              <a:ext uri="{FF2B5EF4-FFF2-40B4-BE49-F238E27FC236}">
                <a16:creationId xmlns:a16="http://schemas.microsoft.com/office/drawing/2014/main" id="{AA716F1D-C461-954B-884C-16D0C606D4B7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5" name="Google Shape;76;p83">
            <a:extLst>
              <a:ext uri="{FF2B5EF4-FFF2-40B4-BE49-F238E27FC236}">
                <a16:creationId xmlns:a16="http://schemas.microsoft.com/office/drawing/2014/main" id="{CC1F4248-29B4-324F-8E26-5F8E331B472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855663" y="2227263"/>
            <a:ext cx="4703762" cy="424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Insert product shot</a:t>
            </a:r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A32721-C61C-6B40-9CE6-E4D5C947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Google Shape;141;p50">
            <a:extLst>
              <a:ext uri="{FF2B5EF4-FFF2-40B4-BE49-F238E27FC236}">
                <a16:creationId xmlns:a16="http://schemas.microsoft.com/office/drawing/2014/main" id="{B2D0089B-B630-FF47-BAE4-8BF39051225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5317D05D-09A9-B740-9953-F3E229396E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3346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Left 4" preserve="1" userDrawn="1">
  <p:cSld name="Custom photo slide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nn diagram&#10;&#10;Description automatically generated with low confidence">
            <a:extLst>
              <a:ext uri="{FF2B5EF4-FFF2-40B4-BE49-F238E27FC236}">
                <a16:creationId xmlns:a16="http://schemas.microsoft.com/office/drawing/2014/main" id="{C47422FB-2150-D34B-81F1-0D5B0C88F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3" name="Google Shape;73;p83"/>
          <p:cNvSpPr txBox="1"/>
          <p:nvPr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76" name="Google Shape;76;p83"/>
          <p:cNvSpPr>
            <a:spLocks noGrp="1"/>
          </p:cNvSpPr>
          <p:nvPr>
            <p:ph type="pic" idx="2" hasCustomPrompt="1"/>
          </p:nvPr>
        </p:nvSpPr>
        <p:spPr>
          <a:xfrm>
            <a:off x="855663" y="2227263"/>
            <a:ext cx="4703762" cy="424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Insert product shot</a:t>
            </a:r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A512D3-FA9E-7A45-821C-D8B8249D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Google Shape;141;p50">
            <a:extLst>
              <a:ext uri="{FF2B5EF4-FFF2-40B4-BE49-F238E27FC236}">
                <a16:creationId xmlns:a16="http://schemas.microsoft.com/office/drawing/2014/main" id="{8795F155-C768-CA46-9347-2A00B5D470A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BD677FA-59A8-0743-99FD-3E4C7FBDAF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3309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AL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4F164381-A3A5-E049-AD80-FC989549D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8" name="Google Shape;13;p29">
            <a:extLst>
              <a:ext uri="{FF2B5EF4-FFF2-40B4-BE49-F238E27FC236}">
                <a16:creationId xmlns:a16="http://schemas.microsoft.com/office/drawing/2014/main" id="{A90FD86B-DEFA-D54C-AFD4-E218B1A85527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889000"/>
            <a:ext cx="4248150" cy="9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;p29">
            <a:extLst>
              <a:ext uri="{FF2B5EF4-FFF2-40B4-BE49-F238E27FC236}">
                <a16:creationId xmlns:a16="http://schemas.microsoft.com/office/drawing/2014/main" id="{5677D95A-2E28-4D4A-95B2-31E0A5945A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0" y="2613755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5;p29">
            <a:extLst>
              <a:ext uri="{FF2B5EF4-FFF2-40B4-BE49-F238E27FC236}">
                <a16:creationId xmlns:a16="http://schemas.microsoft.com/office/drawing/2014/main" id="{5118A9A4-E193-FC42-BB2C-0107D5840E9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endParaRPr/>
          </a:p>
        </p:txBody>
      </p:sp>
      <p:sp>
        <p:nvSpPr>
          <p:cNvPr id="11" name="Google Shape;51;p35">
            <a:extLst>
              <a:ext uri="{FF2B5EF4-FFF2-40B4-BE49-F238E27FC236}">
                <a16:creationId xmlns:a16="http://schemas.microsoft.com/office/drawing/2014/main" id="{DD20A82F-C8BF-E84E-8D35-5EF35E8AE775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9038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slide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1;p85">
            <a:extLst>
              <a:ext uri="{FF2B5EF4-FFF2-40B4-BE49-F238E27FC236}">
                <a16:creationId xmlns:a16="http://schemas.microsoft.com/office/drawing/2014/main" id="{DD58A7D4-B4FE-C341-926E-F1BB3BEC4B4A}"/>
              </a:ext>
            </a:extLst>
          </p:cNvPr>
          <p:cNvSpPr/>
          <p:nvPr userDrawn="1"/>
        </p:nvSpPr>
        <p:spPr>
          <a:xfrm>
            <a:off x="8050194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2;p85">
            <a:extLst>
              <a:ext uri="{FF2B5EF4-FFF2-40B4-BE49-F238E27FC236}">
                <a16:creationId xmlns:a16="http://schemas.microsoft.com/office/drawing/2014/main" id="{18E75BC9-3A18-2E4D-A788-C073E1BD6FCB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5" name="Google Shape;95;p85">
            <a:extLst>
              <a:ext uri="{FF2B5EF4-FFF2-40B4-BE49-F238E27FC236}">
                <a16:creationId xmlns:a16="http://schemas.microsoft.com/office/drawing/2014/main" id="{40527C7D-389D-A048-B0AD-54C7812E813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085263" y="2670175"/>
            <a:ext cx="5294312" cy="39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" name="Google Shape;96;p85">
            <a:extLst>
              <a:ext uri="{FF2B5EF4-FFF2-40B4-BE49-F238E27FC236}">
                <a16:creationId xmlns:a16="http://schemas.microsoft.com/office/drawing/2014/main" id="{47878A45-9E26-0345-A356-F19407954CAB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7D2C18-29A3-0A44-835F-9935D2AC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71181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C142A271-E914-8B4F-825C-594EA0E09A6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400" y="885082"/>
            <a:ext cx="71181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8E62EC43-BFFF-1A49-9EAF-1B9F5DF463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7118113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508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1;p46">
            <a:extLst>
              <a:ext uri="{FF2B5EF4-FFF2-40B4-BE49-F238E27FC236}">
                <a16:creationId xmlns:a16="http://schemas.microsoft.com/office/drawing/2014/main" id="{C6C45255-E6AC-F443-BFF0-F3E21A135333}"/>
              </a:ext>
            </a:extLst>
          </p:cNvPr>
          <p:cNvSpPr/>
          <p:nvPr userDrawn="1"/>
        </p:nvSpPr>
        <p:spPr>
          <a:xfrm>
            <a:off x="8050194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2;p46">
            <a:extLst>
              <a:ext uri="{FF2B5EF4-FFF2-40B4-BE49-F238E27FC236}">
                <a16:creationId xmlns:a16="http://schemas.microsoft.com/office/drawing/2014/main" id="{AA2E7DF0-C52B-EE40-AC3A-9AF55A5F92B1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5" name="Google Shape;113;p46">
            <a:extLst>
              <a:ext uri="{FF2B5EF4-FFF2-40B4-BE49-F238E27FC236}">
                <a16:creationId xmlns:a16="http://schemas.microsoft.com/office/drawing/2014/main" id="{B6884794-C6D8-034F-9A56-049C1DA4586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556750" y="3451225"/>
            <a:ext cx="1636713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114;p46">
            <a:extLst>
              <a:ext uri="{FF2B5EF4-FFF2-40B4-BE49-F238E27FC236}">
                <a16:creationId xmlns:a16="http://schemas.microsoft.com/office/drawing/2014/main" id="{893ADA57-92BD-5A44-A10A-4E732F0DF06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12166903" y="3451225"/>
            <a:ext cx="1636713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115;p46">
            <a:extLst>
              <a:ext uri="{FF2B5EF4-FFF2-40B4-BE49-F238E27FC236}">
                <a16:creationId xmlns:a16="http://schemas.microsoft.com/office/drawing/2014/main" id="{3E0D42A8-6AA1-D843-B765-1EEBB8F669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56750" y="4557713"/>
            <a:ext cx="163671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116;p46">
            <a:extLst>
              <a:ext uri="{FF2B5EF4-FFF2-40B4-BE49-F238E27FC236}">
                <a16:creationId xmlns:a16="http://schemas.microsoft.com/office/drawing/2014/main" id="{5549ED0F-3E89-4342-9D1F-923A117B84FC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2142637" y="4562633"/>
            <a:ext cx="163671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pic>
        <p:nvPicPr>
          <p:cNvPr id="9" name="Google Shape;117;p46">
            <a:extLst>
              <a:ext uri="{FF2B5EF4-FFF2-40B4-BE49-F238E27FC236}">
                <a16:creationId xmlns:a16="http://schemas.microsoft.com/office/drawing/2014/main" id="{0E9F23FC-7627-6844-8971-CCB2AFE76BFD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113721-0FE1-0B41-89FF-C9DB2A14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71181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Google Shape;141;p50">
            <a:extLst>
              <a:ext uri="{FF2B5EF4-FFF2-40B4-BE49-F238E27FC236}">
                <a16:creationId xmlns:a16="http://schemas.microsoft.com/office/drawing/2014/main" id="{8BDBD747-8B10-6A4C-9941-D1BB3C1EE271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6400" y="885082"/>
            <a:ext cx="71181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B255232-3093-4C4F-8C6A-36B7E11C214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6738" y="1633538"/>
            <a:ext cx="7118113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32598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34">
            <a:extLst>
              <a:ext uri="{FF2B5EF4-FFF2-40B4-BE49-F238E27FC236}">
                <a16:creationId xmlns:a16="http://schemas.microsoft.com/office/drawing/2014/main" id="{6197CA64-CFC6-AE41-837F-13131BC8CF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173" y="466057"/>
            <a:ext cx="13598013" cy="51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2;p34">
            <a:extLst>
              <a:ext uri="{FF2B5EF4-FFF2-40B4-BE49-F238E27FC236}">
                <a16:creationId xmlns:a16="http://schemas.microsoft.com/office/drawing/2014/main" id="{AC488D4C-F64F-1443-B705-819ED3A06927}"/>
              </a:ext>
            </a:extLst>
          </p:cNvPr>
          <p:cNvSpPr>
            <a:spLocks noGrp="1"/>
          </p:cNvSpPr>
          <p:nvPr>
            <p:ph type="chart" idx="2"/>
          </p:nvPr>
        </p:nvSpPr>
        <p:spPr>
          <a:xfrm>
            <a:off x="692591" y="1778000"/>
            <a:ext cx="13598013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" name="Google Shape;64;p38">
            <a:extLst>
              <a:ext uri="{FF2B5EF4-FFF2-40B4-BE49-F238E27FC236}">
                <a16:creationId xmlns:a16="http://schemas.microsoft.com/office/drawing/2014/main" id="{60A03F00-349B-C840-9AD3-CB34AB8C885F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1;p50">
            <a:extLst>
              <a:ext uri="{FF2B5EF4-FFF2-40B4-BE49-F238E27FC236}">
                <a16:creationId xmlns:a16="http://schemas.microsoft.com/office/drawing/2014/main" id="{956B4F45-B815-DC4F-95E4-890DA3AA60E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92591" y="885082"/>
            <a:ext cx="13613874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0961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6;p52">
            <a:extLst>
              <a:ext uri="{FF2B5EF4-FFF2-40B4-BE49-F238E27FC236}">
                <a16:creationId xmlns:a16="http://schemas.microsoft.com/office/drawing/2014/main" id="{8E7C27D4-4B49-EE40-8DC8-271E0106E3E7}"/>
              </a:ext>
            </a:extLst>
          </p:cNvPr>
          <p:cNvSpPr txBox="1"/>
          <p:nvPr userDrawn="1"/>
        </p:nvSpPr>
        <p:spPr>
          <a:xfrm>
            <a:off x="882650" y="2652501"/>
            <a:ext cx="5495290" cy="261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013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Medical, Inc.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3752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850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57;p52">
            <a:extLst>
              <a:ext uri="{FF2B5EF4-FFF2-40B4-BE49-F238E27FC236}">
                <a16:creationId xmlns:a16="http://schemas.microsoft.com/office/drawing/2014/main" id="{1EF0BEE5-D621-4346-AB56-491E22757E5A}"/>
              </a:ext>
            </a:extLst>
          </p:cNvPr>
          <p:cNvSpPr/>
          <p:nvPr userDrawn="1"/>
        </p:nvSpPr>
        <p:spPr>
          <a:xfrm>
            <a:off x="8050194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rgbClr val="D5D5E8">
              <a:alpha val="1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"/>
              <a:buFont typeface="Arial"/>
              <a:buNone/>
            </a:pPr>
            <a:endParaRPr sz="22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58;p52">
            <a:extLst>
              <a:ext uri="{FF2B5EF4-FFF2-40B4-BE49-F238E27FC236}">
                <a16:creationId xmlns:a16="http://schemas.microsoft.com/office/drawing/2014/main" id="{5AE05D83-9F4F-D040-BC1C-4D5AE4C2AA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937" y="5266037"/>
            <a:ext cx="6949205" cy="157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159;p52">
            <a:extLst>
              <a:ext uri="{FF2B5EF4-FFF2-40B4-BE49-F238E27FC236}">
                <a16:creationId xmlns:a16="http://schemas.microsoft.com/office/drawing/2014/main" id="{1D956841-01CB-C042-BA40-915B92B6C0F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82650" y="7098981"/>
            <a:ext cx="6963492" cy="46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Google Shape;160;p52">
            <a:extLst>
              <a:ext uri="{FF2B5EF4-FFF2-40B4-BE49-F238E27FC236}">
                <a16:creationId xmlns:a16="http://schemas.microsoft.com/office/drawing/2014/main" id="{8027B163-B7AA-9F44-8F30-10580FC3075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95064" y="915981"/>
            <a:ext cx="4079574" cy="900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846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Interna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2;p87">
            <a:extLst>
              <a:ext uri="{FF2B5EF4-FFF2-40B4-BE49-F238E27FC236}">
                <a16:creationId xmlns:a16="http://schemas.microsoft.com/office/drawing/2014/main" id="{119082DF-CB5D-2B48-93F2-508A70C5AC61}"/>
              </a:ext>
            </a:extLst>
          </p:cNvPr>
          <p:cNvSpPr txBox="1"/>
          <p:nvPr userDrawn="1"/>
        </p:nvSpPr>
        <p:spPr>
          <a:xfrm>
            <a:off x="882650" y="2652501"/>
            <a:ext cx="5495290" cy="261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013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Medical, Inc.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3752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850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3;p87">
            <a:extLst>
              <a:ext uri="{FF2B5EF4-FFF2-40B4-BE49-F238E27FC236}">
                <a16:creationId xmlns:a16="http://schemas.microsoft.com/office/drawing/2014/main" id="{E528B714-7730-FD40-9585-F56504138C41}"/>
              </a:ext>
            </a:extLst>
          </p:cNvPr>
          <p:cNvSpPr/>
          <p:nvPr userDrawn="1"/>
        </p:nvSpPr>
        <p:spPr>
          <a:xfrm>
            <a:off x="8049895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rgbClr val="D5D5E8">
              <a:alpha val="1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"/>
              <a:buFont typeface="Arial"/>
              <a:buNone/>
            </a:pPr>
            <a:endParaRPr sz="22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64;p87">
            <a:extLst>
              <a:ext uri="{FF2B5EF4-FFF2-40B4-BE49-F238E27FC236}">
                <a16:creationId xmlns:a16="http://schemas.microsoft.com/office/drawing/2014/main" id="{139238D8-7FB8-3C4A-97BD-A1E0E5F2AA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936" y="5266037"/>
            <a:ext cx="6949205" cy="157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165;p87">
            <a:extLst>
              <a:ext uri="{FF2B5EF4-FFF2-40B4-BE49-F238E27FC236}">
                <a16:creationId xmlns:a16="http://schemas.microsoft.com/office/drawing/2014/main" id="{D7329632-01E7-144B-9DD0-43ACF336A06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82650" y="7098981"/>
            <a:ext cx="6949205" cy="46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Google Shape;166;p87">
            <a:extLst>
              <a:ext uri="{FF2B5EF4-FFF2-40B4-BE49-F238E27FC236}">
                <a16:creationId xmlns:a16="http://schemas.microsoft.com/office/drawing/2014/main" id="{2094BD09-3C19-314F-BB21-22F50E2C56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95064" y="915981"/>
            <a:ext cx="4079574" cy="9003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7;p87">
            <a:extLst>
              <a:ext uri="{FF2B5EF4-FFF2-40B4-BE49-F238E27FC236}">
                <a16:creationId xmlns:a16="http://schemas.microsoft.com/office/drawing/2014/main" id="{4B8038BD-9FDD-B249-ADDA-32EAD7AAA056}"/>
              </a:ext>
            </a:extLst>
          </p:cNvPr>
          <p:cNvSpPr txBox="1"/>
          <p:nvPr userDrawn="1"/>
        </p:nvSpPr>
        <p:spPr>
          <a:xfrm>
            <a:off x="4031639" y="2652501"/>
            <a:ext cx="2692839" cy="127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Manufacturer </a:t>
            </a: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 </a:t>
            </a: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City, State 12345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USA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87">
            <a:extLst>
              <a:ext uri="{FF2B5EF4-FFF2-40B4-BE49-F238E27FC236}">
                <a16:creationId xmlns:a16="http://schemas.microsoft.com/office/drawing/2014/main" id="{F5C0E119-048C-374B-9D78-B6521DE34FFE}"/>
              </a:ext>
            </a:extLst>
          </p:cNvPr>
          <p:cNvSpPr txBox="1"/>
          <p:nvPr userDrawn="1"/>
        </p:nvSpPr>
        <p:spPr>
          <a:xfrm>
            <a:off x="7630131" y="2652501"/>
            <a:ext cx="3710799" cy="121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EC Rep</a:t>
            </a: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</a:t>
            </a: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800" b="0" i="0" u="none" strike="noStrike" cap="none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Scheelevagen</a:t>
            </a: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17</a:t>
            </a:r>
            <a:endParaRPr/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SE-223 Lund Sweden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9;p87">
            <a:extLst>
              <a:ext uri="{FF2B5EF4-FFF2-40B4-BE49-F238E27FC236}">
                <a16:creationId xmlns:a16="http://schemas.microsoft.com/office/drawing/2014/main" id="{D6A369E8-6ECD-DA43-B2A7-F7DA629E4EE7}"/>
              </a:ext>
            </a:extLst>
          </p:cNvPr>
          <p:cNvSpPr txBox="1"/>
          <p:nvPr userDrawn="1"/>
        </p:nvSpPr>
        <p:spPr>
          <a:xfrm>
            <a:off x="11039245" y="2652501"/>
            <a:ext cx="2933748" cy="244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Australian Headquarters</a:t>
            </a:r>
            <a:endParaRPr sz="22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 Pty Ltd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Suite 5.03, Building C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11 Talavera Road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Macquarie Park, NSW 2113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 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70;p87">
            <a:extLst>
              <a:ext uri="{FF2B5EF4-FFF2-40B4-BE49-F238E27FC236}">
                <a16:creationId xmlns:a16="http://schemas.microsoft.com/office/drawing/2014/main" id="{C455E86B-2C2F-2349-AB66-3859948D3A30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323" y="2734628"/>
            <a:ext cx="203862" cy="20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1;p87">
            <a:extLst>
              <a:ext uri="{FF2B5EF4-FFF2-40B4-BE49-F238E27FC236}">
                <a16:creationId xmlns:a16="http://schemas.microsoft.com/office/drawing/2014/main" id="{DAC1341D-5DFA-6B42-8819-219137C41A29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404" y="2735800"/>
            <a:ext cx="540811" cy="20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2;p87">
            <a:extLst>
              <a:ext uri="{FF2B5EF4-FFF2-40B4-BE49-F238E27FC236}">
                <a16:creationId xmlns:a16="http://schemas.microsoft.com/office/drawing/2014/main" id="{2F1C5A43-838D-D343-A338-9177120EA8C6}"/>
              </a:ext>
            </a:extLst>
          </p:cNvPr>
          <p:cNvPicPr preferRelativeResize="0"/>
          <p:nvPr userDrawn="1"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8935" y="2734628"/>
            <a:ext cx="300543" cy="202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266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reference: brand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2613-24A0-654E-BD0C-6B63DA18B3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Brand Color Palette</a:t>
            </a:r>
          </a:p>
        </p:txBody>
      </p:sp>
      <p:graphicFrame>
        <p:nvGraphicFramePr>
          <p:cNvPr id="25" name="Google Shape;188;p54">
            <a:extLst>
              <a:ext uri="{FF2B5EF4-FFF2-40B4-BE49-F238E27FC236}">
                <a16:creationId xmlns:a16="http://schemas.microsoft.com/office/drawing/2014/main" id="{6A242C66-F6C9-5F47-860E-BA0751E9952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18677723"/>
              </p:ext>
            </p:extLst>
          </p:nvPr>
        </p:nvGraphicFramePr>
        <p:xfrm>
          <a:off x="566400" y="1757547"/>
          <a:ext cx="10275771" cy="5435912"/>
        </p:xfrm>
        <a:graphic>
          <a:graphicData uri="http://schemas.openxmlformats.org/drawingml/2006/table">
            <a:tbl>
              <a:tblPr firstRow="1" bandRow="1">
                <a:noFill/>
                <a:tableStyleId>{52FCFDBF-701B-4346-B3A5-515AF2146754}</a:tableStyleId>
              </a:tblPr>
              <a:tblGrid>
                <a:gridCol w="2938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9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179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65555" marR="0" lvl="0" indent="0" algn="l" rtl="0">
                        <a:lnSpc>
                          <a:spcPct val="100000"/>
                        </a:lnSpc>
                        <a:spcBef>
                          <a:spcPts val="17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#130F32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0F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58570" marR="0" lvl="0" indent="0" algn="l" rtl="0">
                        <a:lnSpc>
                          <a:spcPct val="100000"/>
                        </a:lnSpc>
                        <a:spcBef>
                          <a:spcPts val="17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#2C2B94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309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9845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#58595B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58595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8829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#4D4D4F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0707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6797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#A7A9AC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A7A9A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0988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A7A9A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#F1F2F2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9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50950" marR="0" lvl="0" indent="0" algn="l" rtl="0">
                        <a:lnSpc>
                          <a:spcPct val="100000"/>
                        </a:lnSpc>
                        <a:spcBef>
                          <a:spcPts val="16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#EA0029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A00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68095" marR="0" lvl="0" indent="0" algn="l" rtl="0">
                        <a:lnSpc>
                          <a:spcPct val="100000"/>
                        </a:lnSpc>
                        <a:spcBef>
                          <a:spcPts val="16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#982324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97232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69D807-8F95-D845-9173-6ECFA2DE1A70}"/>
              </a:ext>
            </a:extLst>
          </p:cNvPr>
          <p:cNvSpPr txBox="1"/>
          <p:nvPr userDrawn="1"/>
        </p:nvSpPr>
        <p:spPr>
          <a:xfrm>
            <a:off x="10998096" y="1757547"/>
            <a:ext cx="322854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 b="1" i="0" u="none" strike="noStrike" cap="none">
                <a:solidFill>
                  <a:schemeClr val="accent2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GUIDELINES FOR USE OF 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Use red sparingly to emphasize or accent a word or product attribute 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b="0" i="0" u="none" strike="noStrike" cap="none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red for product names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Only use red as an accent in print and digital communications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Only use red text in print or digital materials on a gray or white background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Red cannot be used on a blue background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full red backgrounds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red in headlines in PPT presentations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2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31">
            <a:extLst>
              <a:ext uri="{FF2B5EF4-FFF2-40B4-BE49-F238E27FC236}">
                <a16:creationId xmlns:a16="http://schemas.microsoft.com/office/drawing/2014/main" id="{9846720A-EF1A-4442-9D11-1A669BD644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0" y="2127250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24;p31">
            <a:extLst>
              <a:ext uri="{FF2B5EF4-FFF2-40B4-BE49-F238E27FC236}">
                <a16:creationId xmlns:a16="http://schemas.microsoft.com/office/drawing/2014/main" id="{AE6BE068-2B55-B240-8818-0C180809B7D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endParaRPr/>
          </a:p>
        </p:txBody>
      </p:sp>
      <p:pic>
        <p:nvPicPr>
          <p:cNvPr id="5" name="Google Shape;26;p31">
            <a:extLst>
              <a:ext uri="{FF2B5EF4-FFF2-40B4-BE49-F238E27FC236}">
                <a16:creationId xmlns:a16="http://schemas.microsoft.com/office/drawing/2014/main" id="{D18B85CA-3076-B348-8905-18C3314D52C3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1800" y="0"/>
            <a:ext cx="65786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7;p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4CE2F9-2D54-7D48-804C-D78DEC142C86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1436" y="6275807"/>
            <a:ext cx="4541219" cy="1737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98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;p35" descr="A picture containing logo&#10;&#10;Description automatically generated">
            <a:extLst>
              <a:ext uri="{FF2B5EF4-FFF2-40B4-BE49-F238E27FC236}">
                <a16:creationId xmlns:a16="http://schemas.microsoft.com/office/drawing/2014/main" id="{AB98630A-F9AC-2B4B-A77A-2E86E1D9E36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9;p35">
            <a:extLst>
              <a:ext uri="{FF2B5EF4-FFF2-40B4-BE49-F238E27FC236}">
                <a16:creationId xmlns:a16="http://schemas.microsoft.com/office/drawing/2014/main" id="{C6C7B402-A2A6-7549-9B89-3CCDB9F84B33}"/>
              </a:ext>
            </a:extLst>
          </p:cNvPr>
          <p:cNvSpPr/>
          <p:nvPr userDrawn="1"/>
        </p:nvSpPr>
        <p:spPr>
          <a:xfrm>
            <a:off x="-26712" y="0"/>
            <a:ext cx="14630400" cy="8229600"/>
          </a:xfrm>
          <a:prstGeom prst="rect">
            <a:avLst/>
          </a:prstGeom>
          <a:solidFill>
            <a:srgbClr val="151132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7"/>
              <a:buFont typeface="Arial"/>
              <a:buNone/>
            </a:pPr>
            <a:endParaRPr sz="298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0;p35">
            <a:extLst>
              <a:ext uri="{FF2B5EF4-FFF2-40B4-BE49-F238E27FC236}">
                <a16:creationId xmlns:a16="http://schemas.microsoft.com/office/drawing/2014/main" id="{EDDC9575-0819-DF4E-B57A-1E272B0C248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7235" y="3035936"/>
            <a:ext cx="6254115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Calibri"/>
              <a:buNone/>
              <a:defRPr sz="460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51;p35">
            <a:extLst>
              <a:ext uri="{FF2B5EF4-FFF2-40B4-BE49-F238E27FC236}">
                <a16:creationId xmlns:a16="http://schemas.microsoft.com/office/drawing/2014/main" id="{5B29167E-AAAD-8447-84B4-7EA602E5DE0B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885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ALT 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3F6ED189-9DC6-7345-AE74-30EA73557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Google Shape;55;p36">
            <a:extLst>
              <a:ext uri="{FF2B5EF4-FFF2-40B4-BE49-F238E27FC236}">
                <a16:creationId xmlns:a16="http://schemas.microsoft.com/office/drawing/2014/main" id="{775487F3-B002-674B-B7C3-C97D70056A0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1" y="3035934"/>
            <a:ext cx="6254115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Calibri"/>
              <a:buNone/>
              <a:defRPr sz="460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Google Shape;56;p36">
            <a:extLst>
              <a:ext uri="{FF2B5EF4-FFF2-40B4-BE49-F238E27FC236}">
                <a16:creationId xmlns:a16="http://schemas.microsoft.com/office/drawing/2014/main" id="{16BAFF6F-A2C7-7047-BF12-FF382D8E4669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626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l Few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2;p35">
            <a:extLst>
              <a:ext uri="{FF2B5EF4-FFF2-40B4-BE49-F238E27FC236}">
                <a16:creationId xmlns:a16="http://schemas.microsoft.com/office/drawing/2014/main" id="{A201D4F2-B543-D644-B240-CB3CAEC9103D}"/>
              </a:ext>
            </a:extLst>
          </p:cNvPr>
          <p:cNvSpPr/>
          <p:nvPr userDrawn="1"/>
        </p:nvSpPr>
        <p:spPr>
          <a:xfrm>
            <a:off x="0" y="0"/>
            <a:ext cx="8263254" cy="8229600"/>
          </a:xfrm>
          <a:prstGeom prst="rect">
            <a:avLst/>
          </a:prstGeom>
          <a:solidFill>
            <a:srgbClr val="151132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7"/>
              <a:buFont typeface="Arial"/>
              <a:buNone/>
            </a:pPr>
            <a:endParaRPr sz="298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71;p35" descr="A picture containing logo&#10;&#10;Description automatically generated">
            <a:extLst>
              <a:ext uri="{FF2B5EF4-FFF2-40B4-BE49-F238E27FC236}">
                <a16:creationId xmlns:a16="http://schemas.microsoft.com/office/drawing/2014/main" id="{6F4A9F9A-3A3B-474C-B670-15C8470A09B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9053" r="-1"/>
          <a:stretch/>
        </p:blipFill>
        <p:spPr>
          <a:xfrm>
            <a:off x="-18288" y="0"/>
            <a:ext cx="7739945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F98D7-0367-9F4D-97F9-ABCCD7F6C819}"/>
              </a:ext>
            </a:extLst>
          </p:cNvPr>
          <p:cNvSpPr/>
          <p:nvPr userDrawn="1"/>
        </p:nvSpPr>
        <p:spPr>
          <a:xfrm>
            <a:off x="0" y="-2"/>
            <a:ext cx="14630400" cy="82296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74;p35">
            <a:extLst>
              <a:ext uri="{FF2B5EF4-FFF2-40B4-BE49-F238E27FC236}">
                <a16:creationId xmlns:a16="http://schemas.microsoft.com/office/drawing/2014/main" id="{3E679EE9-3116-5E4F-8F27-1E9941200BFA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5;p35">
            <a:extLst>
              <a:ext uri="{FF2B5EF4-FFF2-40B4-BE49-F238E27FC236}">
                <a16:creationId xmlns:a16="http://schemas.microsoft.com/office/drawing/2014/main" id="{F543CA8F-0A4E-1D43-BB38-C459BE8E37A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339827" y="7359313"/>
            <a:ext cx="1833902" cy="40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;p56">
            <a:extLst>
              <a:ext uri="{FF2B5EF4-FFF2-40B4-BE49-F238E27FC236}">
                <a16:creationId xmlns:a16="http://schemas.microsoft.com/office/drawing/2014/main" id="{00670FD1-8EF4-B445-88B8-2830AA428C6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2339827" y="7370727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7;gbcc0acec0d_0_429">
            <a:extLst>
              <a:ext uri="{FF2B5EF4-FFF2-40B4-BE49-F238E27FC236}">
                <a16:creationId xmlns:a16="http://schemas.microsoft.com/office/drawing/2014/main" id="{D40C7459-EBA5-B444-B42F-9F92D2BA509B}"/>
              </a:ext>
            </a:extLst>
          </p:cNvPr>
          <p:cNvSpPr txBox="1">
            <a:spLocks/>
          </p:cNvSpPr>
          <p:nvPr userDrawn="1"/>
        </p:nvSpPr>
        <p:spPr>
          <a:xfrm>
            <a:off x="565499" y="2226964"/>
            <a:ext cx="5426815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FY21 Vital </a:t>
            </a:r>
            <a:b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Few Objectives</a:t>
            </a:r>
            <a:endParaRPr kumimoji="0" lang="en-US" sz="6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237;gbcc0acec0d_0_429">
            <a:extLst>
              <a:ext uri="{FF2B5EF4-FFF2-40B4-BE49-F238E27FC236}">
                <a16:creationId xmlns:a16="http://schemas.microsoft.com/office/drawing/2014/main" id="{4CCD1887-04C5-BF43-BDB5-25B4E94E22C2}"/>
              </a:ext>
            </a:extLst>
          </p:cNvPr>
          <p:cNvSpPr txBox="1">
            <a:spLocks/>
          </p:cNvSpPr>
          <p:nvPr userDrawn="1"/>
        </p:nvSpPr>
        <p:spPr>
          <a:xfrm>
            <a:off x="565500" y="4327820"/>
            <a:ext cx="5118216" cy="117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Execute our transformation and innovation initiatives to deliver FY22 $100M run rate savings</a:t>
            </a:r>
          </a:p>
        </p:txBody>
      </p:sp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A94E4196-4ADA-674C-8F7D-6DAF6E156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2249" r="17730" b="12032"/>
          <a:stretch/>
        </p:blipFill>
        <p:spPr>
          <a:xfrm>
            <a:off x="5867943" y="-2"/>
            <a:ext cx="8927049" cy="8253130"/>
          </a:xfrm>
          <a:prstGeom prst="rect">
            <a:avLst/>
          </a:prstGeom>
        </p:spPr>
      </p:pic>
      <p:sp>
        <p:nvSpPr>
          <p:cNvPr id="12" name="Google Shape;237;gbcc0acec0d_0_429">
            <a:extLst>
              <a:ext uri="{FF2B5EF4-FFF2-40B4-BE49-F238E27FC236}">
                <a16:creationId xmlns:a16="http://schemas.microsoft.com/office/drawing/2014/main" id="{7D4D004A-956A-E744-B244-CA05FC9F0CED}"/>
              </a:ext>
            </a:extLst>
          </p:cNvPr>
          <p:cNvSpPr txBox="1">
            <a:spLocks/>
          </p:cNvSpPr>
          <p:nvPr userDrawn="1"/>
        </p:nvSpPr>
        <p:spPr>
          <a:xfrm>
            <a:off x="8070041" y="1629739"/>
            <a:ext cx="5994343" cy="6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Prioritize, resource and execute our transformation and innovation initiatives</a:t>
            </a:r>
          </a:p>
        </p:txBody>
      </p:sp>
      <p:sp>
        <p:nvSpPr>
          <p:cNvPr id="14" name="Google Shape;237;gbcc0acec0d_0_429">
            <a:extLst>
              <a:ext uri="{FF2B5EF4-FFF2-40B4-BE49-F238E27FC236}">
                <a16:creationId xmlns:a16="http://schemas.microsoft.com/office/drawing/2014/main" id="{094B954B-2F53-384B-B0BE-9D8419423FA8}"/>
              </a:ext>
            </a:extLst>
          </p:cNvPr>
          <p:cNvSpPr txBox="1">
            <a:spLocks/>
          </p:cNvSpPr>
          <p:nvPr userDrawn="1"/>
        </p:nvSpPr>
        <p:spPr>
          <a:xfrm>
            <a:off x="8070041" y="3485981"/>
            <a:ext cx="5994343" cy="101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Increase efficiency and reduce costs by simplifying our business processes, systems and structures using TQM</a:t>
            </a:r>
          </a:p>
        </p:txBody>
      </p:sp>
      <p:sp>
        <p:nvSpPr>
          <p:cNvPr id="16" name="Google Shape;237;gbcc0acec0d_0_429">
            <a:extLst>
              <a:ext uri="{FF2B5EF4-FFF2-40B4-BE49-F238E27FC236}">
                <a16:creationId xmlns:a16="http://schemas.microsoft.com/office/drawing/2014/main" id="{0F20AD89-5E62-EE4B-ACEA-365AA6E9A476}"/>
              </a:ext>
            </a:extLst>
          </p:cNvPr>
          <p:cNvSpPr txBox="1">
            <a:spLocks/>
          </p:cNvSpPr>
          <p:nvPr userDrawn="1"/>
        </p:nvSpPr>
        <p:spPr>
          <a:xfrm>
            <a:off x="8070041" y="5674622"/>
            <a:ext cx="5994343" cy="345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Make Vyaire a great place to work</a:t>
            </a:r>
          </a:p>
        </p:txBody>
      </p:sp>
      <p:pic>
        <p:nvPicPr>
          <p:cNvPr id="20" name="Google Shape;117;p46">
            <a:extLst>
              <a:ext uri="{FF2B5EF4-FFF2-40B4-BE49-F238E27FC236}">
                <a16:creationId xmlns:a16="http://schemas.microsoft.com/office/drawing/2014/main" id="{8A2D6FB0-BF6A-5848-9F62-0B0FC8786563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977AB3D-AB5E-134A-9625-8B85641D85D2}"/>
              </a:ext>
            </a:extLst>
          </p:cNvPr>
          <p:cNvSpPr/>
          <p:nvPr userDrawn="1"/>
        </p:nvSpPr>
        <p:spPr>
          <a:xfrm>
            <a:off x="7311618" y="1418070"/>
            <a:ext cx="57419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ca" pitchFamily="2" charset="77"/>
                <a:cs typeface="Calibri"/>
                <a:sym typeface="Calibri"/>
              </a:rPr>
              <a:t>1</a:t>
            </a:r>
            <a:endParaRPr kumimoji="0" lang="en-US" sz="6000" b="1" i="0" u="none" strike="noStrike" kern="0" cap="none" spc="0" normalizeH="0" baseline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ca" pitchFamily="2" charset="77"/>
              <a:cs typeface="Calibri"/>
              <a:sym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CDC914-F28A-0341-8959-4A998EC05F41}"/>
              </a:ext>
            </a:extLst>
          </p:cNvPr>
          <p:cNvSpPr/>
          <p:nvPr userDrawn="1"/>
        </p:nvSpPr>
        <p:spPr>
          <a:xfrm>
            <a:off x="7311618" y="3341358"/>
            <a:ext cx="57419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ca" pitchFamily="2" charset="77"/>
                <a:cs typeface="Calibri"/>
                <a:sym typeface="Calibri"/>
              </a:rPr>
              <a:t>2</a:t>
            </a:r>
            <a:endParaRPr kumimoji="0" lang="en-US" sz="6000" b="1" i="0" u="none" strike="noStrike" kern="0" cap="none" spc="0" normalizeH="0" baseline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ca" pitchFamily="2" charset="77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B377D4-6616-A848-A4B1-8864E1E4900E}"/>
              </a:ext>
            </a:extLst>
          </p:cNvPr>
          <p:cNvSpPr/>
          <p:nvPr userDrawn="1"/>
        </p:nvSpPr>
        <p:spPr>
          <a:xfrm>
            <a:off x="7311618" y="5264646"/>
            <a:ext cx="57419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ca" pitchFamily="2" charset="77"/>
                <a:cs typeface="Calibri"/>
                <a:sym typeface="Calibri"/>
              </a:rPr>
              <a:t>3</a:t>
            </a:r>
            <a:endParaRPr kumimoji="0" lang="en-US" sz="6000" b="1" i="0" u="none" strike="noStrike" kern="0" cap="none" spc="0" normalizeH="0" baseline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ca" pitchFamily="2" charset="77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10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Simple" preserve="1" userDrawn="1">
  <p:cSld name="1_Agenda - Simp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>
            <a:spLocks noGrp="1"/>
          </p:cNvSpPr>
          <p:nvPr>
            <p:ph type="body" idx="2" hasCustomPrompt="1"/>
          </p:nvPr>
        </p:nvSpPr>
        <p:spPr>
          <a:xfrm>
            <a:off x="1081025" y="1431012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</a:t>
            </a:r>
            <a:endParaRPr/>
          </a:p>
        </p:txBody>
      </p:sp>
      <p:pic>
        <p:nvPicPr>
          <p:cNvPr id="46" name="Google Shape;46;p3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7;p33">
            <a:extLst>
              <a:ext uri="{FF2B5EF4-FFF2-40B4-BE49-F238E27FC236}">
                <a16:creationId xmlns:a16="http://schemas.microsoft.com/office/drawing/2014/main" id="{5895B520-6144-2B42-A1C3-A40E7FCC9D1C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81024" y="2425176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 </a:t>
            </a:r>
            <a:endParaRPr/>
          </a:p>
        </p:txBody>
      </p:sp>
      <p:sp>
        <p:nvSpPr>
          <p:cNvPr id="17" name="Google Shape;37;p33">
            <a:extLst>
              <a:ext uri="{FF2B5EF4-FFF2-40B4-BE49-F238E27FC236}">
                <a16:creationId xmlns:a16="http://schemas.microsoft.com/office/drawing/2014/main" id="{1EA3545E-660A-2B40-8EB7-7F59B8164C1C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1081023" y="3419340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 </a:t>
            </a:r>
            <a:endParaRPr/>
          </a:p>
        </p:txBody>
      </p:sp>
      <p:sp>
        <p:nvSpPr>
          <p:cNvPr id="18" name="Google Shape;37;p33">
            <a:extLst>
              <a:ext uri="{FF2B5EF4-FFF2-40B4-BE49-F238E27FC236}">
                <a16:creationId xmlns:a16="http://schemas.microsoft.com/office/drawing/2014/main" id="{7400A517-270C-FF42-99DE-5AF52F9D8A4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081022" y="4413504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 </a:t>
            </a:r>
            <a:endParaRPr/>
          </a:p>
        </p:txBody>
      </p:sp>
      <p:sp>
        <p:nvSpPr>
          <p:cNvPr id="19" name="Google Shape;37;p33">
            <a:extLst>
              <a:ext uri="{FF2B5EF4-FFF2-40B4-BE49-F238E27FC236}">
                <a16:creationId xmlns:a16="http://schemas.microsoft.com/office/drawing/2014/main" id="{C1E86FA7-C0D9-BC49-8790-F4D1FE1F8E8D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1081021" y="5407667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 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BA92F-701A-A643-9B32-5D82018B9C21}"/>
              </a:ext>
            </a:extLst>
          </p:cNvPr>
          <p:cNvSpPr txBox="1"/>
          <p:nvPr userDrawn="1"/>
        </p:nvSpPr>
        <p:spPr>
          <a:xfrm>
            <a:off x="463636" y="1376683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1DF848-E91E-E84C-BAA2-D383ECE30508}"/>
              </a:ext>
            </a:extLst>
          </p:cNvPr>
          <p:cNvSpPr txBox="1"/>
          <p:nvPr userDrawn="1"/>
        </p:nvSpPr>
        <p:spPr>
          <a:xfrm>
            <a:off x="463636" y="2370847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0E3853-77A0-404E-BC82-FF31FEBCFB1E}"/>
              </a:ext>
            </a:extLst>
          </p:cNvPr>
          <p:cNvSpPr txBox="1"/>
          <p:nvPr userDrawn="1"/>
        </p:nvSpPr>
        <p:spPr>
          <a:xfrm>
            <a:off x="471209" y="3365011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FA6F9-7E92-C541-9B2B-F064AF5DBCF4}"/>
              </a:ext>
            </a:extLst>
          </p:cNvPr>
          <p:cNvSpPr txBox="1"/>
          <p:nvPr userDrawn="1"/>
        </p:nvSpPr>
        <p:spPr>
          <a:xfrm>
            <a:off x="463636" y="4359175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D588C7-5A38-5A47-8E81-EBEB5F3D6E6B}"/>
              </a:ext>
            </a:extLst>
          </p:cNvPr>
          <p:cNvSpPr txBox="1"/>
          <p:nvPr userDrawn="1"/>
        </p:nvSpPr>
        <p:spPr>
          <a:xfrm>
            <a:off x="463636" y="5353338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A4F0B-0AFF-C24B-8DB9-50F2B26A7CB0}"/>
              </a:ext>
            </a:extLst>
          </p:cNvPr>
          <p:cNvSpPr txBox="1">
            <a:spLocks/>
          </p:cNvSpPr>
          <p:nvPr userDrawn="1"/>
        </p:nvSpPr>
        <p:spPr>
          <a:xfrm>
            <a:off x="537217" y="446562"/>
            <a:ext cx="13133540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>
                <a:solidFill>
                  <a:schemeClr val="accent6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7001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;p33">
            <a:extLst>
              <a:ext uri="{FF2B5EF4-FFF2-40B4-BE49-F238E27FC236}">
                <a16:creationId xmlns:a16="http://schemas.microsoft.com/office/drawing/2014/main" id="{CF0ACD88-0189-E14C-B99F-71225731B1B5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7;p33">
            <a:extLst>
              <a:ext uri="{FF2B5EF4-FFF2-40B4-BE49-F238E27FC236}">
                <a16:creationId xmlns:a16="http://schemas.microsoft.com/office/drawing/2014/main" id="{08CEC33C-2A1E-6341-B9AB-3DEB0A7AE7B2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1081025" y="1431012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</a:t>
            </a:r>
            <a:endParaRPr/>
          </a:p>
        </p:txBody>
      </p:sp>
      <p:sp>
        <p:nvSpPr>
          <p:cNvPr id="17" name="Google Shape;37;p33">
            <a:extLst>
              <a:ext uri="{FF2B5EF4-FFF2-40B4-BE49-F238E27FC236}">
                <a16:creationId xmlns:a16="http://schemas.microsoft.com/office/drawing/2014/main" id="{A31C659E-CD5B-4B47-B1DC-C285A3C36CFC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81024" y="2425176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 </a:t>
            </a:r>
            <a:endParaRPr/>
          </a:p>
        </p:txBody>
      </p:sp>
      <p:sp>
        <p:nvSpPr>
          <p:cNvPr id="18" name="Google Shape;37;p33">
            <a:extLst>
              <a:ext uri="{FF2B5EF4-FFF2-40B4-BE49-F238E27FC236}">
                <a16:creationId xmlns:a16="http://schemas.microsoft.com/office/drawing/2014/main" id="{CE56FB1B-832A-F349-A026-F8B4F757E09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1081023" y="3419340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 </a:t>
            </a:r>
            <a:endParaRPr/>
          </a:p>
        </p:txBody>
      </p:sp>
      <p:sp>
        <p:nvSpPr>
          <p:cNvPr id="19" name="Google Shape;37;p33">
            <a:extLst>
              <a:ext uri="{FF2B5EF4-FFF2-40B4-BE49-F238E27FC236}">
                <a16:creationId xmlns:a16="http://schemas.microsoft.com/office/drawing/2014/main" id="{044A2C9B-B6C6-0A4E-9B70-8FE23726A76C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081022" y="4413504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 </a:t>
            </a:r>
            <a:endParaRPr/>
          </a:p>
        </p:txBody>
      </p:sp>
      <p:sp>
        <p:nvSpPr>
          <p:cNvPr id="20" name="Google Shape;37;p33">
            <a:extLst>
              <a:ext uri="{FF2B5EF4-FFF2-40B4-BE49-F238E27FC236}">
                <a16:creationId xmlns:a16="http://schemas.microsoft.com/office/drawing/2014/main" id="{A8236C92-B09F-084C-8D68-9E53D60BA6EE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1081021" y="5407667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Text goes here </a:t>
            </a:r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DBF3F-CF8A-DB4E-BE60-878A256258F2}"/>
              </a:ext>
            </a:extLst>
          </p:cNvPr>
          <p:cNvSpPr txBox="1"/>
          <p:nvPr userDrawn="1"/>
        </p:nvSpPr>
        <p:spPr>
          <a:xfrm>
            <a:off x="463636" y="1376683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950F8-174C-DC44-849A-7BE37939B04F}"/>
              </a:ext>
            </a:extLst>
          </p:cNvPr>
          <p:cNvSpPr txBox="1"/>
          <p:nvPr userDrawn="1"/>
        </p:nvSpPr>
        <p:spPr>
          <a:xfrm>
            <a:off x="463636" y="2370847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6D46FF-6FE7-D94B-86B4-A15A345CE11C}"/>
              </a:ext>
            </a:extLst>
          </p:cNvPr>
          <p:cNvSpPr txBox="1"/>
          <p:nvPr userDrawn="1"/>
        </p:nvSpPr>
        <p:spPr>
          <a:xfrm>
            <a:off x="471209" y="3365011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180E1-5FBC-5D42-83C2-0EF140C83E9D}"/>
              </a:ext>
            </a:extLst>
          </p:cNvPr>
          <p:cNvSpPr txBox="1"/>
          <p:nvPr userDrawn="1"/>
        </p:nvSpPr>
        <p:spPr>
          <a:xfrm>
            <a:off x="463636" y="4359175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1175A6-286C-A442-A9DC-1AF075CF3275}"/>
              </a:ext>
            </a:extLst>
          </p:cNvPr>
          <p:cNvSpPr txBox="1"/>
          <p:nvPr userDrawn="1"/>
        </p:nvSpPr>
        <p:spPr>
          <a:xfrm>
            <a:off x="463636" y="5353338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9DB6275-5DF2-C746-96A5-9B28405FF303}"/>
              </a:ext>
            </a:extLst>
          </p:cNvPr>
          <p:cNvSpPr txBox="1">
            <a:spLocks/>
          </p:cNvSpPr>
          <p:nvPr userDrawn="1"/>
        </p:nvSpPr>
        <p:spPr>
          <a:xfrm>
            <a:off x="537217" y="446562"/>
            <a:ext cx="13133540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>
                <a:solidFill>
                  <a:schemeClr val="accent6"/>
                </a:solidFill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27431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918E-97DF-F847-B07F-1C577123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99" y="438174"/>
            <a:ext cx="13133541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oogle Shape;107;p86">
            <a:extLst>
              <a:ext uri="{FF2B5EF4-FFF2-40B4-BE49-F238E27FC236}">
                <a16:creationId xmlns:a16="http://schemas.microsoft.com/office/drawing/2014/main" id="{BA2A99A1-6A89-F149-B6B1-4D1691380DB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13FB1372-E171-B14A-B872-9172DC850C6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399" y="885082"/>
            <a:ext cx="13133541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Sub-Head (24pt)</a:t>
            </a:r>
            <a:endParaRPr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E8C1280-6C47-ED4C-9AE7-12E564C345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13133387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3307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896937" y="3751325"/>
            <a:ext cx="5274310" cy="27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7201534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709" r:id="rId2"/>
    <p:sldLayoutId id="2147483692" r:id="rId3"/>
    <p:sldLayoutId id="2147483693" r:id="rId4"/>
    <p:sldLayoutId id="2147483695" r:id="rId5"/>
    <p:sldLayoutId id="2147483711" r:id="rId6"/>
    <p:sldLayoutId id="2147483688" r:id="rId7"/>
    <p:sldLayoutId id="2147483682" r:id="rId8"/>
    <p:sldLayoutId id="2147483684" r:id="rId9"/>
    <p:sldLayoutId id="2147483701" r:id="rId10"/>
    <p:sldLayoutId id="2147483696" r:id="rId11"/>
    <p:sldLayoutId id="2147483707" r:id="rId12"/>
    <p:sldLayoutId id="2147483710" r:id="rId13"/>
    <p:sldLayoutId id="2147483697" r:id="rId14"/>
    <p:sldLayoutId id="2147483683" r:id="rId15"/>
    <p:sldLayoutId id="2147483708" r:id="rId16"/>
    <p:sldLayoutId id="2147483706" r:id="rId17"/>
    <p:sldLayoutId id="2147483698" r:id="rId18"/>
    <p:sldLayoutId id="2147483685" r:id="rId19"/>
    <p:sldLayoutId id="2147483699" r:id="rId20"/>
    <p:sldLayoutId id="2147483700" r:id="rId21"/>
    <p:sldLayoutId id="2147483702" r:id="rId22"/>
    <p:sldLayoutId id="2147483703" r:id="rId23"/>
    <p:sldLayoutId id="2147483704" r:id="rId24"/>
    <p:sldLayoutId id="214748370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6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../../SuperNO2VA%20Et/LCR/VYR-US-2100117%20SuperNO2VA%20Et%20Value%20Analysis.xls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663E-996E-FD4A-A9E7-EC8F345D06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</a:t>
            </a:r>
            <a:r>
              <a:rPr lang="en-US" baseline="-25000"/>
              <a:t>2</a:t>
            </a:r>
            <a:r>
              <a:rPr lang="en-US"/>
              <a:t>VA™ Et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C4BD73E-B775-474D-87FF-D3B56C076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2650" y="3287394"/>
            <a:ext cx="6024926" cy="1198790"/>
          </a:xfrm>
        </p:spPr>
        <p:txBody>
          <a:bodyPr/>
          <a:lstStyle/>
          <a:p>
            <a:r>
              <a:rPr lang="en-US" sz="2800"/>
              <a:t>Say goodbye to airway management and</a:t>
            </a:r>
          </a:p>
          <a:p>
            <a:r>
              <a:rPr lang="en-US" sz="2800"/>
              <a:t>hello to airway confidence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26044F-9E92-4F9F-BCD2-9507292C42E3}"/>
              </a:ext>
            </a:extLst>
          </p:cNvPr>
          <p:cNvSpPr/>
          <p:nvPr/>
        </p:nvSpPr>
        <p:spPr>
          <a:xfrm>
            <a:off x="397961" y="7265973"/>
            <a:ext cx="9909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May 10, 2021</a:t>
            </a:r>
          </a:p>
        </p:txBody>
      </p:sp>
    </p:spTree>
    <p:extLst>
      <p:ext uri="{BB962C8B-B14F-4D97-AF65-F5344CB8AC3E}">
        <p14:creationId xmlns:p14="http://schemas.microsoft.com/office/powerpoint/2010/main" val="72865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78B0-1534-412E-8A88-AB621DF1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Global Deep Sedation Market</a:t>
            </a: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3B25F7-7588-4F67-BBDD-C3425F538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86BDF08-39DC-43D3-AB76-FBA0F15711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32321" y="3401812"/>
            <a:ext cx="6467619" cy="3271844"/>
          </a:xfrm>
        </p:spPr>
        <p:txBody>
          <a:bodyPr/>
          <a:lstStyle/>
          <a:p>
            <a:r>
              <a:rPr lang="en-US" sz="1920" b="1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High risk patients: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/>
              <a:t>BMI ≥ 30kg/m2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/>
              <a:t>Obstructive sleep apnea (OSA) or STOP BANG ≥ 3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/>
              <a:t>Congestive heart failure (CHF)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/>
              <a:t>Chronic obstructive pulmonary disease (COPD)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/>
              <a:t>Oxygen saturation &lt;95% on supplemental oxygen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0EEC252-ED4A-4469-9AEA-8980A7CE91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952345"/>
              </p:ext>
            </p:extLst>
          </p:nvPr>
        </p:nvGraphicFramePr>
        <p:xfrm>
          <a:off x="-1570957" y="1691245"/>
          <a:ext cx="7432470" cy="527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7F08674-231D-4CBF-AB5A-CDA4701775E7}"/>
              </a:ext>
            </a:extLst>
          </p:cNvPr>
          <p:cNvSpPr/>
          <p:nvPr/>
        </p:nvSpPr>
        <p:spPr>
          <a:xfrm>
            <a:off x="7232321" y="1475131"/>
            <a:ext cx="4760676" cy="192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>
                <a:latin typeface="Calibri" panose="020F0502020204030204" pitchFamily="34" charset="0"/>
              </a:rPr>
              <a:t>Deep sedation</a:t>
            </a:r>
          </a:p>
          <a:p>
            <a:pPr marL="457200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/>
                </a:solidFill>
                <a:latin typeface="Calibri"/>
                <a:cs typeface="Calibri"/>
                <a:sym typeface="Calibri"/>
              </a:rPr>
              <a:t>Drug-induced depression of consciousness </a:t>
            </a:r>
          </a:p>
          <a:p>
            <a:pPr marL="457200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/>
                </a:solidFill>
                <a:latin typeface="Calibri"/>
                <a:cs typeface="Calibri"/>
                <a:sym typeface="Calibri"/>
              </a:rPr>
              <a:t>Airway intervention may be required</a:t>
            </a:r>
          </a:p>
          <a:p>
            <a:pPr marL="457200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/>
                </a:solidFill>
                <a:latin typeface="Calibri"/>
                <a:cs typeface="Calibri"/>
                <a:sym typeface="Calibri"/>
              </a:rPr>
              <a:t>Spontaneous ventilation may be inadequate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89CC9-2324-4351-AA4F-F64D04143B47}"/>
              </a:ext>
            </a:extLst>
          </p:cNvPr>
          <p:cNvSpPr/>
          <p:nvPr/>
        </p:nvSpPr>
        <p:spPr>
          <a:xfrm>
            <a:off x="7315200" y="5763306"/>
            <a:ext cx="47606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>
                <a:latin typeface="Calibri" panose="020F0502020204030204" pitchFamily="34" charset="0"/>
              </a:rPr>
              <a:t>How do you treat these patients today?</a:t>
            </a:r>
            <a:endParaRPr lang="en-US" sz="168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0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8C2B-76C4-407F-BD07-59150BFD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Anesthesiologists and CRNAs are Saying</a:t>
            </a:r>
            <a:r>
              <a:rPr lang="en-US" sz="2400" baseline="30000"/>
              <a:t>*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09367-5132-4D04-9F30-CDB943709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295BC-49D6-4DB8-8450-07FD3E5F4F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13133387" cy="4562475"/>
          </a:xfrm>
        </p:spPr>
        <p:txBody>
          <a:bodyPr/>
          <a:lstStyle/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/>
              <a:t>Concerned with maintaining the airway for </a:t>
            </a:r>
          </a:p>
          <a:p>
            <a:pPr marL="1257300" lvl="1">
              <a:buFont typeface="Arial" panose="020B0604020202020204" pitchFamily="34" charset="0"/>
              <a:buChar char="•"/>
            </a:pPr>
            <a:r>
              <a:rPr lang="en-US" sz="2000"/>
              <a:t>Clinically obese patients </a:t>
            </a:r>
          </a:p>
          <a:p>
            <a:pPr marL="1257300" lvl="1">
              <a:buFont typeface="Arial" panose="020B0604020202020204" pitchFamily="34" charset="0"/>
              <a:buChar char="•"/>
            </a:pPr>
            <a:r>
              <a:rPr lang="en-US" sz="2000"/>
              <a:t>History of sleep apnea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/>
              <a:t>Want to avoid expensive respiratory complications and perform less patient airway manipulation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/>
              <a:t>75 -100% of deep sedation procedures monitor EtCO</a:t>
            </a:r>
            <a:r>
              <a:rPr lang="en-US" baseline="-25000"/>
              <a:t>2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/>
              <a:t>Currently, using nasal cannula for oxygenation during deep sedation 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Nasal cannula doesn’t maintain the airway during deep sedation</a:t>
            </a:r>
          </a:p>
          <a:p>
            <a:r>
              <a:rPr lang="en-US"/>
              <a:t>SuperNO</a:t>
            </a:r>
            <a:r>
              <a:rPr lang="en-US" baseline="-25000"/>
              <a:t>2</a:t>
            </a:r>
            <a:r>
              <a:rPr lang="en-US"/>
              <a:t>VA™ Et uniquely maintains airway patency using positive pressure to stents open a patient’s airway reducing respiratory complications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FA198-102D-4687-A63E-1CC93599BA2E}"/>
              </a:ext>
            </a:extLst>
          </p:cNvPr>
          <p:cNvSpPr txBox="1"/>
          <p:nvPr/>
        </p:nvSpPr>
        <p:spPr>
          <a:xfrm>
            <a:off x="566399" y="7911820"/>
            <a:ext cx="9915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*Research conducted with 201 Anesthesiologist and CRNA’s in USA. </a:t>
            </a:r>
          </a:p>
        </p:txBody>
      </p:sp>
    </p:spTree>
    <p:extLst>
      <p:ext uri="{BB962C8B-B14F-4D97-AF65-F5344CB8AC3E}">
        <p14:creationId xmlns:p14="http://schemas.microsoft.com/office/powerpoint/2010/main" val="4261381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78B0-1534-412E-8A88-AB621DF1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06" y="767835"/>
            <a:ext cx="7150837" cy="583230"/>
          </a:xfrm>
        </p:spPr>
        <p:txBody>
          <a:bodyPr/>
          <a:lstStyle/>
          <a:p>
            <a:r>
              <a:rPr lang="en-US" sz="3840">
                <a:solidFill>
                  <a:schemeClr val="accent3">
                    <a:lumMod val="40000"/>
                    <a:lumOff val="60000"/>
                  </a:schemeClr>
                </a:solidFill>
              </a:rPr>
              <a:t>Open Airways, Expand Possibilities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C655484-727E-477A-80A8-7467353A88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66046" y="2013983"/>
            <a:ext cx="6650119" cy="4562476"/>
          </a:xfrm>
        </p:spPr>
        <p:txBody>
          <a:bodyPr/>
          <a:lstStyle/>
          <a:p>
            <a:r>
              <a:rPr lang="en-US" sz="3360" b="1" u="sng"/>
              <a:t>Expand Possibilities </a:t>
            </a:r>
          </a:p>
          <a:p>
            <a:endParaRPr lang="en-US" sz="1200" b="1" u="sng"/>
          </a:p>
          <a:p>
            <a:r>
              <a:rPr lang="en-US" sz="2880" b="1"/>
              <a:t>Easy access to the oral cavity</a:t>
            </a:r>
          </a:p>
          <a:p>
            <a:r>
              <a:rPr lang="en-US" sz="2880" b="1"/>
              <a:t>Confidence throughout the patient’s continuum of care</a:t>
            </a:r>
          </a:p>
          <a:p>
            <a:r>
              <a:rPr lang="en-US" sz="2880" b="1"/>
              <a:t>Integrates easily into practice, with minimal staff training required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28116B93-4869-4C13-80D3-1BAE05536F7B}"/>
              </a:ext>
            </a:extLst>
          </p:cNvPr>
          <p:cNvSpPr txBox="1">
            <a:spLocks/>
          </p:cNvSpPr>
          <p:nvPr/>
        </p:nvSpPr>
        <p:spPr>
          <a:xfrm>
            <a:off x="404411" y="2013983"/>
            <a:ext cx="6650119" cy="456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5246" marR="0" lvl="0" indent="0" algn="l" rtl="0" eaLnBrk="1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  <a:defRPr sz="1333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  <a:defRPr sz="1167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1479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1479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1479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1479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 sz="3360" b="1" u="sng">
                <a:solidFill>
                  <a:schemeClr val="accent6"/>
                </a:solidFill>
              </a:rPr>
              <a:t>Open Airways </a:t>
            </a:r>
          </a:p>
          <a:p>
            <a:r>
              <a:rPr lang="en-US" sz="2880" b="1">
                <a:solidFill>
                  <a:schemeClr val="accent6"/>
                </a:solidFill>
              </a:rPr>
              <a:t>Pneumatically stents open a patient’s airway reducing respiratory complications</a:t>
            </a:r>
          </a:p>
          <a:p>
            <a:r>
              <a:rPr lang="en-US" sz="2880" b="1">
                <a:solidFill>
                  <a:schemeClr val="accent6"/>
                </a:solidFill>
              </a:rPr>
              <a:t>Optimizes oxygenation and ventilation</a:t>
            </a:r>
          </a:p>
          <a:p>
            <a:r>
              <a:rPr lang="en-US" sz="2880" b="1">
                <a:solidFill>
                  <a:schemeClr val="accent6"/>
                </a:solidFill>
              </a:rPr>
              <a:t>Minimizes the need for airway manipulations</a:t>
            </a:r>
          </a:p>
          <a:p>
            <a:r>
              <a:rPr lang="en-US" sz="2880" b="1">
                <a:solidFill>
                  <a:schemeClr val="accent6"/>
                </a:solidFill>
              </a:rPr>
              <a:t>Delivers accurate and consistent EtCO</a:t>
            </a:r>
            <a:r>
              <a:rPr lang="en-US" sz="2880" b="1" baseline="-25000">
                <a:solidFill>
                  <a:schemeClr val="accent6"/>
                </a:solidFill>
              </a:rPr>
              <a:t>2 </a:t>
            </a:r>
            <a:r>
              <a:rPr lang="en-US" sz="2880" b="1">
                <a:solidFill>
                  <a:schemeClr val="accent6"/>
                </a:solidFill>
              </a:rPr>
              <a:t>capture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3E53DB-E1BD-4702-9C74-DCB06E793723}"/>
              </a:ext>
            </a:extLst>
          </p:cNvPr>
          <p:cNvSpPr/>
          <p:nvPr/>
        </p:nvSpPr>
        <p:spPr>
          <a:xfrm>
            <a:off x="528802" y="474967"/>
            <a:ext cx="4153701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40">
                <a:solidFill>
                  <a:schemeClr val="accent6"/>
                </a:solidFill>
              </a:rPr>
              <a:t>SuperNO</a:t>
            </a:r>
            <a:r>
              <a:rPr lang="en-GB" sz="3840" baseline="-25000">
                <a:solidFill>
                  <a:schemeClr val="accent6"/>
                </a:solidFill>
              </a:rPr>
              <a:t>2</a:t>
            </a:r>
            <a:r>
              <a:rPr lang="en-GB" sz="3840">
                <a:solidFill>
                  <a:schemeClr val="accent6"/>
                </a:solidFill>
              </a:rPr>
              <a:t>VA</a:t>
            </a:r>
            <a:r>
              <a:rPr lang="en-GB" sz="3840" baseline="30000">
                <a:solidFill>
                  <a:schemeClr val="accent6"/>
                </a:solidFill>
              </a:rPr>
              <a:t>TM</a:t>
            </a:r>
            <a:r>
              <a:rPr lang="en-GB" sz="3840">
                <a:solidFill>
                  <a:schemeClr val="accent6"/>
                </a:solidFill>
              </a:rPr>
              <a:t> Et</a:t>
            </a:r>
            <a:endParaRPr lang="en-US" sz="384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8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78B0-1534-412E-8A88-AB621DF1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171" y="498763"/>
            <a:ext cx="6943096" cy="583230"/>
          </a:xfrm>
        </p:spPr>
        <p:txBody>
          <a:bodyPr/>
          <a:lstStyle/>
          <a:p>
            <a:r>
              <a:rPr lang="en-GB"/>
              <a:t>SuperNO</a:t>
            </a:r>
            <a:r>
              <a:rPr lang="en-GB" baseline="-25000"/>
              <a:t>2</a:t>
            </a:r>
            <a:r>
              <a:rPr lang="en-GB"/>
              <a:t>VA</a:t>
            </a:r>
            <a:r>
              <a:rPr lang="en-GB" baseline="30000"/>
              <a:t>™</a:t>
            </a:r>
            <a:r>
              <a:rPr lang="en-GB"/>
              <a:t> Et</a:t>
            </a:r>
          </a:p>
        </p:txBody>
      </p:sp>
      <p:pic>
        <p:nvPicPr>
          <p:cNvPr id="19" name="Picture 18" descr="A picture containing bottle, food, cup&#10;&#10;Description automatically generated">
            <a:extLst>
              <a:ext uri="{FF2B5EF4-FFF2-40B4-BE49-F238E27FC236}">
                <a16:creationId xmlns:a16="http://schemas.microsoft.com/office/drawing/2014/main" id="{60998159-0DC7-4D26-9D51-6D087BEFF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5204" r="8975" b="6778"/>
          <a:stretch/>
        </p:blipFill>
        <p:spPr>
          <a:xfrm>
            <a:off x="10447713" y="439495"/>
            <a:ext cx="4314318" cy="5183144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1461DDD3-6FB6-46B6-A2EB-7C5386EC2067}"/>
              </a:ext>
            </a:extLst>
          </p:cNvPr>
          <p:cNvSpPr/>
          <p:nvPr/>
        </p:nvSpPr>
        <p:spPr>
          <a:xfrm>
            <a:off x="10665408" y="2338360"/>
            <a:ext cx="883024" cy="1220689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buClrTx/>
              <a:defRPr/>
            </a:pPr>
            <a:endParaRPr lang="en-US" sz="2160" kern="12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55B59F-1118-4DFE-BAC1-35C370AA49B1}"/>
              </a:ext>
            </a:extLst>
          </p:cNvPr>
          <p:cNvSpPr/>
          <p:nvPr/>
        </p:nvSpPr>
        <p:spPr>
          <a:xfrm rot="5400000">
            <a:off x="11265561" y="4098717"/>
            <a:ext cx="1730633" cy="309409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buClrTx/>
              <a:defRPr/>
            </a:pPr>
            <a:endParaRPr lang="en-US" sz="2160" kern="12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BE5139-8D28-4A04-989E-A362828662C2}"/>
              </a:ext>
            </a:extLst>
          </p:cNvPr>
          <p:cNvSpPr/>
          <p:nvPr/>
        </p:nvSpPr>
        <p:spPr>
          <a:xfrm>
            <a:off x="8193533" y="2338360"/>
            <a:ext cx="193230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920">
                <a:solidFill>
                  <a:schemeClr val="bg1"/>
                </a:solidFill>
              </a:rPr>
              <a:t>Accurate EtCO</a:t>
            </a:r>
            <a:r>
              <a:rPr lang="en-US" sz="1920" baseline="-25000">
                <a:solidFill>
                  <a:schemeClr val="bg1"/>
                </a:solidFill>
              </a:rPr>
              <a:t>2</a:t>
            </a:r>
            <a:r>
              <a:rPr lang="en-US" sz="1920">
                <a:solidFill>
                  <a:schemeClr val="bg1"/>
                </a:solidFill>
              </a:rPr>
              <a:t> sampling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212D90-9A76-429F-9828-764531A14EF7}"/>
              </a:ext>
            </a:extLst>
          </p:cNvPr>
          <p:cNvSpPr/>
          <p:nvPr/>
        </p:nvSpPr>
        <p:spPr>
          <a:xfrm>
            <a:off x="7702937" y="4046767"/>
            <a:ext cx="2422901" cy="978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920">
                <a:solidFill>
                  <a:schemeClr val="bg1"/>
                </a:solidFill>
              </a:rPr>
              <a:t>EtCO</a:t>
            </a:r>
            <a:r>
              <a:rPr lang="en-US" sz="1920" baseline="-25000">
                <a:solidFill>
                  <a:schemeClr val="bg1"/>
                </a:solidFill>
              </a:rPr>
              <a:t>2</a:t>
            </a:r>
            <a:r>
              <a:rPr lang="en-US" sz="1920">
                <a:solidFill>
                  <a:schemeClr val="bg1"/>
                </a:solidFill>
              </a:rPr>
              <a:t> capture from </a:t>
            </a:r>
          </a:p>
          <a:p>
            <a:pPr lvl="0">
              <a:defRPr/>
            </a:pPr>
            <a:r>
              <a:rPr lang="en-US" sz="1920">
                <a:solidFill>
                  <a:schemeClr val="bg1"/>
                </a:solidFill>
              </a:rPr>
              <a:t>both oral/nasal areas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96E1B9-CFBB-4DD7-9211-06929F116C13}"/>
              </a:ext>
            </a:extLst>
          </p:cNvPr>
          <p:cNvCxnSpPr>
            <a:cxnSpLocks/>
          </p:cNvCxnSpPr>
          <p:nvPr/>
        </p:nvCxnSpPr>
        <p:spPr>
          <a:xfrm>
            <a:off x="9593668" y="2857037"/>
            <a:ext cx="99016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98C8B7-550F-49E5-9C1A-51A019EC40F9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914387" y="5025497"/>
            <a:ext cx="1489762" cy="5669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EE99145-03DC-458C-95EA-B922E2B9C342}"/>
              </a:ext>
            </a:extLst>
          </p:cNvPr>
          <p:cNvSpPr/>
          <p:nvPr/>
        </p:nvSpPr>
        <p:spPr>
          <a:xfrm>
            <a:off x="790262" y="1948647"/>
            <a:ext cx="53571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/>
              <a:t>Reason to believe</a:t>
            </a:r>
            <a:r>
              <a:rPr lang="en-US" sz="2400"/>
              <a:t>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/>
              <a:t>Maintains upper airway patency reducing incidence of upper airway obstruction (2 publications)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/>
              <a:t>Effective oxygenation and support ventilation (2 publications)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/>
              <a:t>Confirming adequate ventilation by consistent and accurate capture of end tidal CO</a:t>
            </a:r>
            <a:r>
              <a:rPr lang="en-US" sz="2400" baseline="-25000"/>
              <a:t>2</a:t>
            </a:r>
            <a:r>
              <a:rPr lang="en-US" sz="2400"/>
              <a:t> (1 publication)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/>
              <a:t>Investigator initiated clinical study at IU</a:t>
            </a:r>
          </a:p>
        </p:txBody>
      </p:sp>
    </p:spTree>
    <p:extLst>
      <p:ext uri="{BB962C8B-B14F-4D97-AF65-F5344CB8AC3E}">
        <p14:creationId xmlns:p14="http://schemas.microsoft.com/office/powerpoint/2010/main" val="342475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607AE1-5F2A-4B5D-9542-91B26FA13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SuperNO</a:t>
            </a:r>
            <a:r>
              <a:rPr lang="en-US" baseline="-25000"/>
              <a:t>2</a:t>
            </a:r>
            <a:r>
              <a:rPr lang="en-US"/>
              <a:t>VA</a:t>
            </a:r>
            <a:r>
              <a:rPr lang="en-US" baseline="30000"/>
              <a:t>TM</a:t>
            </a:r>
            <a:r>
              <a:rPr lang="en-US"/>
              <a:t> Et Value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D32341-F156-4B10-A59D-90233EEB4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BE0C81-32A8-4628-A7EE-D364540075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534385"/>
            <a:ext cx="6858631" cy="4562475"/>
          </a:xfrm>
        </p:spPr>
        <p:txBody>
          <a:bodyPr/>
          <a:lstStyle/>
          <a:p>
            <a:r>
              <a:rPr lang="en-US"/>
              <a:t>Respiratory Complications are expensive </a:t>
            </a:r>
          </a:p>
          <a:p>
            <a:r>
              <a:rPr lang="en-US"/>
              <a:t>	Could be $3.7M annually for average hospital*</a:t>
            </a:r>
          </a:p>
          <a:p>
            <a:r>
              <a:rPr lang="en-US"/>
              <a:t>Clinical studies show SuperNO</a:t>
            </a:r>
            <a:r>
              <a:rPr lang="en-US" baseline="-25000"/>
              <a:t>2</a:t>
            </a:r>
            <a:r>
              <a:rPr lang="en-US"/>
              <a:t>VA™ can potentially reduce hypoxemia by 75% compared to current standard of care</a:t>
            </a:r>
            <a:r>
              <a:rPr lang="en-US" baseline="30000"/>
              <a:t> 1,2</a:t>
            </a:r>
            <a:r>
              <a:rPr lang="en-US"/>
              <a:t>  </a:t>
            </a:r>
          </a:p>
          <a:p>
            <a:r>
              <a:rPr lang="en-US"/>
              <a:t>This reduction in respiratory compromised events provide significant cost reductions compared to current standard of care (see Value Analysis Tool)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E90B9-D125-4D1E-A157-00A8D2E92532}"/>
              </a:ext>
            </a:extLst>
          </p:cNvPr>
          <p:cNvSpPr/>
          <p:nvPr/>
        </p:nvSpPr>
        <p:spPr>
          <a:xfrm>
            <a:off x="328979" y="7791426"/>
            <a:ext cx="5894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*Based on an average center with ~ 9k procedures (Reference value Analysis Tool) </a:t>
            </a:r>
          </a:p>
        </p:txBody>
      </p:sp>
      <p:graphicFrame>
        <p:nvGraphicFramePr>
          <p:cNvPr id="10" name="Chart 9">
            <a:hlinkClick r:id="rId3" action="ppaction://hlinkfile"/>
            <a:extLst>
              <a:ext uri="{FF2B5EF4-FFF2-40B4-BE49-F238E27FC236}">
                <a16:creationId xmlns:a16="http://schemas.microsoft.com/office/drawing/2014/main" id="{988303A0-C752-4B28-84D1-A4D5FF12A7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876521"/>
              </p:ext>
            </p:extLst>
          </p:nvPr>
        </p:nvGraphicFramePr>
        <p:xfrm>
          <a:off x="328979" y="5059680"/>
          <a:ext cx="6771951" cy="2643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638A6B4-3E08-4B5B-87AF-299A0B4F5547}"/>
              </a:ext>
            </a:extLst>
          </p:cNvPr>
          <p:cNvSpPr/>
          <p:nvPr/>
        </p:nvSpPr>
        <p:spPr>
          <a:xfrm>
            <a:off x="1005807" y="7426292"/>
            <a:ext cx="5655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Data based on </a:t>
            </a:r>
            <a:r>
              <a:rPr lang="en-US" sz="1200" err="1"/>
              <a:t>Vyaire</a:t>
            </a:r>
            <a:r>
              <a:rPr lang="en-US" sz="1200" baseline="30000" err="1"/>
              <a:t>TM</a:t>
            </a:r>
            <a:r>
              <a:rPr lang="en-US" sz="1200"/>
              <a:t> Medical Value Analysis Tool. Hospital results may vary  </a:t>
            </a:r>
          </a:p>
        </p:txBody>
      </p:sp>
    </p:spTree>
    <p:extLst>
      <p:ext uri="{BB962C8B-B14F-4D97-AF65-F5344CB8AC3E}">
        <p14:creationId xmlns:p14="http://schemas.microsoft.com/office/powerpoint/2010/main" val="3032365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9BE15F-E3C7-4111-A8F4-4BD7D1EC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SuperNO</a:t>
            </a:r>
            <a:r>
              <a:rPr lang="en-US" baseline="-25000"/>
              <a:t>2</a:t>
            </a:r>
            <a:r>
              <a:rPr lang="en-US"/>
              <a:t>VA™ Brand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5D9035-5562-440B-85A8-57D956532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31D3BC-F8A2-48EE-A6C7-8898BF3DB3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SuperNO</a:t>
            </a:r>
            <a:r>
              <a:rPr lang="en-US" baseline="-25000"/>
              <a:t>2</a:t>
            </a:r>
            <a:r>
              <a:rPr lang="en-US"/>
              <a:t>VA™ Et is the next generation in the SuperNO</a:t>
            </a:r>
            <a:r>
              <a:rPr lang="en-US" baseline="-25000"/>
              <a:t>2</a:t>
            </a:r>
            <a:r>
              <a:rPr lang="en-US"/>
              <a:t>VA™ brand</a:t>
            </a:r>
          </a:p>
          <a:p>
            <a:r>
              <a:rPr lang="en-US"/>
              <a:t>It builds on the proven benefits of SuperNO</a:t>
            </a:r>
            <a:r>
              <a:rPr lang="en-US" baseline="-25000"/>
              <a:t>2</a:t>
            </a:r>
            <a:r>
              <a:rPr lang="en-US"/>
              <a:t>VA™ - pneumatically stents open a patient’s airway reducing respiratory complications and reducing the number of procedures requiring airway intervention</a:t>
            </a:r>
          </a:p>
          <a:p>
            <a:r>
              <a:rPr lang="en-US"/>
              <a:t>Responded to customer requests with innovative solutions</a:t>
            </a:r>
          </a:p>
          <a:p>
            <a:pPr lvl="1"/>
            <a:r>
              <a:rPr lang="en-US" sz="2000"/>
              <a:t>Ability for accurate EtCO</a:t>
            </a:r>
            <a:r>
              <a:rPr lang="en-US" sz="2000" baseline="-25000"/>
              <a:t>2</a:t>
            </a:r>
            <a:r>
              <a:rPr lang="en-US" sz="2000"/>
              <a:t> capture from oral and nasal areas </a:t>
            </a:r>
          </a:p>
          <a:p>
            <a:r>
              <a:rPr lang="en-US"/>
              <a:t>May reduces setup time</a:t>
            </a:r>
          </a:p>
          <a:p>
            <a:r>
              <a:rPr lang="en-US"/>
              <a:t>May simplifies supply chain</a:t>
            </a:r>
          </a:p>
          <a:p>
            <a:pPr marL="5715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9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0D278-A49E-4B23-A48D-4AB1F847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SuperNO</a:t>
            </a:r>
            <a:r>
              <a:rPr lang="en-GB" baseline="-25000"/>
              <a:t>2</a:t>
            </a:r>
            <a:r>
              <a:rPr lang="en-GB"/>
              <a:t>VA</a:t>
            </a:r>
            <a:r>
              <a:rPr lang="en-GB" baseline="30000"/>
              <a:t>TM</a:t>
            </a:r>
            <a:r>
              <a:rPr lang="en-GB"/>
              <a:t> Et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0A3F0-2BFE-4729-AE4F-219737CAE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 goodbye to Airway Management and hello to Airway Confidence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9031E3-EB99-4A49-8F72-392E371E01D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Clinically obese or a history of obstructive sleep apnea patients are at high risk for upper airway obstruction during deep sedation </a:t>
            </a:r>
          </a:p>
          <a:p>
            <a:r>
              <a:rPr lang="en-US"/>
              <a:t>Clinical studies show SuperNO</a:t>
            </a:r>
            <a:r>
              <a:rPr lang="en-US" baseline="-25000"/>
              <a:t>2</a:t>
            </a:r>
            <a:r>
              <a:rPr lang="en-US"/>
              <a:t>VA™ can potentially reduce hypoxemia by 75% compared to current standard of care</a:t>
            </a:r>
            <a:r>
              <a:rPr lang="en-US" baseline="30000"/>
              <a:t>1,2</a:t>
            </a:r>
            <a:r>
              <a:rPr lang="en-US"/>
              <a:t>  </a:t>
            </a:r>
          </a:p>
          <a:p>
            <a:r>
              <a:rPr lang="en-US"/>
              <a:t>SuperNO</a:t>
            </a:r>
            <a:r>
              <a:rPr lang="en-US" baseline="-25000"/>
              <a:t>2</a:t>
            </a:r>
            <a:r>
              <a:rPr lang="en-US"/>
              <a:t>VA</a:t>
            </a:r>
            <a:r>
              <a:rPr lang="en-US" baseline="30000"/>
              <a:t>TM</a:t>
            </a:r>
            <a:r>
              <a:rPr lang="en-US"/>
              <a:t> Et pneumatically stents open a patient’s airway reducing respiratory complications, minimizes the need for airway manipulations, and allows for monitoring of EtCO</a:t>
            </a:r>
            <a:r>
              <a:rPr lang="en-US" baseline="-25000"/>
              <a:t>2</a:t>
            </a:r>
          </a:p>
          <a:p>
            <a:endParaRPr lang="en-US"/>
          </a:p>
          <a:p>
            <a:r>
              <a:rPr lang="en-US"/>
              <a:t>We want to help your members do more. </a:t>
            </a:r>
          </a:p>
          <a:p>
            <a:r>
              <a:rPr lang="en-US"/>
              <a:t>SuperNO</a:t>
            </a:r>
            <a:r>
              <a:rPr lang="en-US" baseline="-25000"/>
              <a:t>2</a:t>
            </a:r>
            <a:r>
              <a:rPr lang="en-US"/>
              <a:t>VA</a:t>
            </a:r>
            <a:r>
              <a:rPr lang="en-US" baseline="30000"/>
              <a:t>TM</a:t>
            </a:r>
            <a:r>
              <a:rPr lang="en-US"/>
              <a:t> Et is a transformative solution for deep sedation.</a:t>
            </a:r>
          </a:p>
          <a:p>
            <a:r>
              <a:rPr lang="en-US"/>
              <a:t>Help your members do more for patients with SuperNO</a:t>
            </a:r>
            <a:r>
              <a:rPr lang="en-US" baseline="-25000"/>
              <a:t>2</a:t>
            </a:r>
            <a:r>
              <a:rPr lang="en-US"/>
              <a:t>VA</a:t>
            </a:r>
            <a:r>
              <a:rPr lang="en-US" baseline="30000"/>
              <a:t>TM</a:t>
            </a:r>
            <a:r>
              <a:rPr lang="en-US"/>
              <a:t> Et.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90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DA5EEE-FAAC-4FA7-922E-496C27483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387350">
              <a:buClr>
                <a:schemeClr val="accent6"/>
              </a:buClr>
              <a:buAutoNum type="arabicParenR"/>
            </a:pPr>
            <a:r>
              <a:rPr lang="en-US"/>
              <a:t>Francesca </a:t>
            </a:r>
            <a:r>
              <a:rPr lang="en-US" err="1"/>
              <a:t>Dimou</a:t>
            </a:r>
            <a:r>
              <a:rPr lang="en-US"/>
              <a:t>. Nasal positive pressure with the SuperNO2VA device decreases sedation-related hypoxemia during pre-bariatric surgery EGD. Surgical Endoscopy 2019</a:t>
            </a:r>
          </a:p>
          <a:p>
            <a:pPr marL="387350">
              <a:buClr>
                <a:schemeClr val="accent6"/>
              </a:buClr>
              <a:buAutoNum type="arabicParenR"/>
            </a:pPr>
            <a:r>
              <a:rPr lang="en-US"/>
              <a:t>Bai Yiping. Comparison of a simplified nasal continuous positive airways pressure device with nasal cannula in obese patients undergoing colonoscopy during deep sedation. A randomized clinical trial. European Journal of Anesthesiology. 2019 </a:t>
            </a:r>
          </a:p>
          <a:p>
            <a:pPr marL="387350">
              <a:buClr>
                <a:schemeClr val="accent6"/>
              </a:buClr>
              <a:buAutoNum type="arabicParenR"/>
            </a:pPr>
            <a:r>
              <a:rPr lang="en-US"/>
              <a:t>Michael Pedro. Validation of Novel Completely Sealed Nasal Positive Airway Pressure Device: SuperNO2VATM EtCO2 Measurement and Pressure Test Performance. Open Journal of Anesthesiology. 2020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A303-6AE4-4075-8583-A1EB129A04C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1000"/>
              <a:t>VYR-GBL-2100104 For US Distribution only</a:t>
            </a:r>
          </a:p>
        </p:txBody>
      </p:sp>
    </p:spTree>
    <p:extLst>
      <p:ext uri="{BB962C8B-B14F-4D97-AF65-F5344CB8AC3E}">
        <p14:creationId xmlns:p14="http://schemas.microsoft.com/office/powerpoint/2010/main" val="734655807"/>
      </p:ext>
    </p:extLst>
  </p:cSld>
  <p:clrMapOvr>
    <a:masterClrMapping/>
  </p:clrMapOvr>
</p:sld>
</file>

<file path=ppt/theme/theme1.xml><?xml version="1.0" encoding="utf-8"?>
<a:theme xmlns:a="http://schemas.openxmlformats.org/drawingml/2006/main" name="Vyaire Brand Refresh Jan 2021_v04">
  <a:themeElements>
    <a:clrScheme name="Vyaire 3">
      <a:dk1>
        <a:srgbClr val="636569"/>
      </a:dk1>
      <a:lt1>
        <a:srgbClr val="FFFFFF"/>
      </a:lt1>
      <a:dk2>
        <a:srgbClr val="A7A9AC"/>
      </a:dk2>
      <a:lt2>
        <a:srgbClr val="BCBEC0"/>
      </a:lt2>
      <a:accent1>
        <a:srgbClr val="636569"/>
      </a:accent1>
      <a:accent2>
        <a:srgbClr val="EA0029"/>
      </a:accent2>
      <a:accent3>
        <a:srgbClr val="2C2B94"/>
      </a:accent3>
      <a:accent4>
        <a:srgbClr val="A7A9AC"/>
      </a:accent4>
      <a:accent5>
        <a:srgbClr val="982324"/>
      </a:accent5>
      <a:accent6>
        <a:srgbClr val="130F32"/>
      </a:accent6>
      <a:hlink>
        <a:srgbClr val="F1F2F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4BA759D6B4B44832E62DA47C8268C" ma:contentTypeVersion="14" ma:contentTypeDescription="Create a new document." ma:contentTypeScope="" ma:versionID="64e486134617547fabfa1cc8b6b1145f">
  <xsd:schema xmlns:xsd="http://www.w3.org/2001/XMLSchema" xmlns:xs="http://www.w3.org/2001/XMLSchema" xmlns:p="http://schemas.microsoft.com/office/2006/metadata/properties" xmlns:ns1="http://schemas.microsoft.com/sharepoint/v3" xmlns:ns2="f23a8fd9-e304-4965-846a-41eaa94e3271" xmlns:ns3="69554ffb-fb99-4b7e-92df-52715cabcab7" targetNamespace="http://schemas.microsoft.com/office/2006/metadata/properties" ma:root="true" ma:fieldsID="b46340b7dcba50a1f24a984557f87b09" ns1:_="" ns2:_="" ns3:_="">
    <xsd:import namespace="http://schemas.microsoft.com/sharepoint/v3"/>
    <xsd:import namespace="f23a8fd9-e304-4965-846a-41eaa94e3271"/>
    <xsd:import namespace="69554ffb-fb99-4b7e-92df-52715cabca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a8fd9-e304-4965-846a-41eaa94e32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54ffb-fb99-4b7e-92df-52715cabcab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A34927-06B1-4214-9254-1C1ED507E0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D38216-0ACE-4757-8B9F-BE3E11DD1E1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DD7430C-07A0-4B55-B313-66A63A3EFE32}">
  <ds:schemaRefs>
    <ds:schemaRef ds:uri="69554ffb-fb99-4b7e-92df-52715cabcab7"/>
    <ds:schemaRef ds:uri="f23a8fd9-e304-4965-846a-41eaa94e32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</Words>
  <Application>Microsoft Office PowerPoint</Application>
  <PresentationFormat>Custom</PresentationFormat>
  <Paragraphs>79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Sica</vt:lpstr>
      <vt:lpstr>Times New Roman</vt:lpstr>
      <vt:lpstr>Vyaire Brand Refresh Jan 2021_v04</vt:lpstr>
      <vt:lpstr>SuperNO2VA™ Et</vt:lpstr>
      <vt:lpstr>Global Deep Sedation Market</vt:lpstr>
      <vt:lpstr>What Anesthesiologists and CRNAs are Saying*  </vt:lpstr>
      <vt:lpstr>Open Airways, Expand Possibilities </vt:lpstr>
      <vt:lpstr>SuperNO2VA™ Et</vt:lpstr>
      <vt:lpstr>SuperNO2VATM Et Value</vt:lpstr>
      <vt:lpstr>SuperNO2VA™ Brand</vt:lpstr>
      <vt:lpstr>SuperNO2VATM 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maryoconnell@yahoo.com</dc:creator>
  <cp:lastModifiedBy>Gasco Torralba, Helga</cp:lastModifiedBy>
  <cp:revision>2</cp:revision>
  <dcterms:modified xsi:type="dcterms:W3CDTF">2022-08-17T08:50:01Z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0x0101006404BA759D6B4B44832E62DA47C8268C</vt:lpwstr>
  </property>
</Properties>
</file>