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4"/>
  </p:notesMasterIdLst>
  <p:sldIdLst>
    <p:sldId id="258" r:id="rId5"/>
    <p:sldId id="2145706121" r:id="rId6"/>
    <p:sldId id="2145706097" r:id="rId7"/>
    <p:sldId id="2145706542" r:id="rId8"/>
    <p:sldId id="2145706093" r:id="rId9"/>
    <p:sldId id="2145706544" r:id="rId10"/>
    <p:sldId id="2145706545" r:id="rId11"/>
    <p:sldId id="2145706543" r:id="rId12"/>
    <p:sldId id="2145706546" r:id="rId13"/>
  </p:sldIdLst>
  <p:sldSz cx="14630400" cy="82296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gryAoV46ry5woHN5Bza5OftvhwF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taki, Hailey" initials="HH" lastIdx="11" clrIdx="0">
    <p:extLst>
      <p:ext uri="{19B8F6BF-5375-455C-9EA6-DF929625EA0E}">
        <p15:presenceInfo xmlns:p15="http://schemas.microsoft.com/office/powerpoint/2012/main" userId="S::Hailey.Hotaki@vyaire.com::eaa2cdf5-c6fc-489f-8df3-e2cf8d89b7d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FCFDBF-701B-4346-B3A5-515AF2146754}">
  <a:tblStyle styleId="{52FCFDBF-701B-4346-B3A5-515AF214675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5"/>
    <p:restoredTop sz="89424" autoAdjust="0"/>
  </p:normalViewPr>
  <p:slideViewPr>
    <p:cSldViewPr snapToGrid="0">
      <p:cViewPr varScale="1">
        <p:scale>
          <a:sx n="86" d="100"/>
          <a:sy n="86" d="100"/>
        </p:scale>
        <p:origin x="1380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34" Type="http://customschemas.google.com/relationships/presentationmetadata" Target="meta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na.vitkin\OneDrive%20-%20Vyaire\Documents\1.Upstream\Coyote\LCR\VYR-US-2100117%20SuperNO2VA%20Et%20Value%20Analysis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518257884618478E-2"/>
          <c:y val="9.8582442620424413E-2"/>
          <c:w val="0.94046497832106979"/>
          <c:h val="0.411216010932275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A794-4C51-9029-25F88DB22B4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A794-4C51-9029-25F88DB22B4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A794-4C51-9029-25F88DB22B4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A794-4C51-9029-25F88DB22B4F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'Output Tab'!$B$13:$E$13</c:f>
              <c:strCache>
                <c:ptCount val="4"/>
                <c:pt idx="0">
                  <c:v>Potential Annual
Cost of RC Using Current 
Standard of Care</c:v>
                </c:pt>
                <c:pt idx="1">
                  <c:v>Potential Annual Cost of RC 
Using SuperNO2VA™ Et
 (75% reduction in RC events)</c:v>
                </c:pt>
                <c:pt idx="2">
                  <c:v>SuperNO2VA™ Et 
Annual Device Expense</c:v>
                </c:pt>
                <c:pt idx="3">
                  <c:v>Potential Annual Savings 
Using SuperNO2VA™ Et</c:v>
                </c:pt>
              </c:strCache>
            </c:strRef>
          </c:cat>
          <c:val>
            <c:numRef>
              <c:f>'Output Tab'!$B$14:$E$14</c:f>
              <c:numCache>
                <c:formatCode>_("$"* #,##0_);_("$"* \(#,##0\);_("$"* "-"_);_(@_)</c:formatCode>
                <c:ptCount val="4"/>
                <c:pt idx="0">
                  <c:v>3741909.6060000001</c:v>
                </c:pt>
                <c:pt idx="1">
                  <c:v>935477.40150000004</c:v>
                </c:pt>
                <c:pt idx="2">
                  <c:v>117065.25</c:v>
                </c:pt>
                <c:pt idx="3">
                  <c:v>2689366.9545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794-4C51-9029-25F88DB22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126647896"/>
        <c:axId val="-2120748392"/>
      </c:barChart>
      <c:catAx>
        <c:axId val="2126647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-2120748392"/>
        <c:crosses val="autoZero"/>
        <c:auto val="1"/>
        <c:lblAlgn val="ctr"/>
        <c:lblOffset val="100"/>
        <c:noMultiLvlLbl val="0"/>
      </c:catAx>
      <c:valAx>
        <c:axId val="-2120748392"/>
        <c:scaling>
          <c:orientation val="minMax"/>
        </c:scaling>
        <c:delete val="1"/>
        <c:axPos val="l"/>
        <c:numFmt formatCode="_(&quot;$&quot;* #,##0_);_(&quot;$&quot;* \(#,##0\);_(&quot;$&quot;* &quot;-&quot;_);_(@_)" sourceLinked="1"/>
        <c:majorTickMark val="out"/>
        <c:minorTickMark val="none"/>
        <c:tickLblPos val="nextTo"/>
        <c:crossAx val="2126647896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1AD155-3EEC-4C66-BB9E-F80EF679851A}" type="doc">
      <dgm:prSet loTypeId="urn:microsoft.com/office/officeart/2005/8/layout/venn2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521EE0-91F2-4A27-978C-6AD7AA8CEE84}">
      <dgm:prSet custT="1"/>
      <dgm:spPr>
        <a:solidFill>
          <a:srgbClr val="0070C0"/>
        </a:solidFill>
      </dgm:spPr>
      <dgm:t>
        <a:bodyPr/>
        <a:lstStyle/>
        <a:p>
          <a:r>
            <a:rPr lang="en-US" sz="1400" b="1" dirty="0"/>
            <a:t>Sedation Market 250M procedures</a:t>
          </a:r>
        </a:p>
      </dgm:t>
    </dgm:pt>
    <dgm:pt modelId="{CF6FB3BD-7942-4373-A5DC-347B78388FAA}" type="parTrans" cxnId="{A6C48698-17B4-423C-BCCC-8B97FC009AA6}">
      <dgm:prSet/>
      <dgm:spPr/>
      <dgm:t>
        <a:bodyPr/>
        <a:lstStyle/>
        <a:p>
          <a:endParaRPr lang="en-US" b="1"/>
        </a:p>
      </dgm:t>
    </dgm:pt>
    <dgm:pt modelId="{FC539825-EDFE-4FF2-821F-87680B84C07A}" type="sibTrans" cxnId="{A6C48698-17B4-423C-BCCC-8B97FC009AA6}">
      <dgm:prSet/>
      <dgm:spPr/>
      <dgm:t>
        <a:bodyPr/>
        <a:lstStyle/>
        <a:p>
          <a:endParaRPr lang="en-US" b="1"/>
        </a:p>
      </dgm:t>
    </dgm:pt>
    <dgm:pt modelId="{2842E035-4DA3-4C4A-92E4-734881A12E03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1" dirty="0"/>
            <a:t>40% Deep Sedation Procedures</a:t>
          </a:r>
        </a:p>
      </dgm:t>
    </dgm:pt>
    <dgm:pt modelId="{8A5922FB-DDCB-4C42-8F9C-0C5AB6B64EB7}" type="parTrans" cxnId="{E9F6A46C-F3C9-421B-AB05-23560777CF7E}">
      <dgm:prSet/>
      <dgm:spPr/>
      <dgm:t>
        <a:bodyPr/>
        <a:lstStyle/>
        <a:p>
          <a:endParaRPr lang="en-US" b="1"/>
        </a:p>
      </dgm:t>
    </dgm:pt>
    <dgm:pt modelId="{B3D55633-84F1-443B-8D09-F25F7EBFC6BA}" type="sibTrans" cxnId="{E9F6A46C-F3C9-421B-AB05-23560777CF7E}">
      <dgm:prSet/>
      <dgm:spPr/>
      <dgm:t>
        <a:bodyPr/>
        <a:lstStyle/>
        <a:p>
          <a:endParaRPr lang="en-US" b="1"/>
        </a:p>
      </dgm:t>
    </dgm:pt>
    <dgm:pt modelId="{F9D2D162-70D9-40EF-8260-D3049AAEB1AA}">
      <dgm:prSet custT="1"/>
      <dgm:spPr>
        <a:solidFill>
          <a:srgbClr val="7030A0"/>
        </a:solidFill>
      </dgm:spPr>
      <dgm:t>
        <a:bodyPr/>
        <a:lstStyle/>
        <a:p>
          <a:r>
            <a:rPr lang="en-US" sz="1800" b="1" dirty="0"/>
            <a:t>30% High Risk Procedures</a:t>
          </a:r>
        </a:p>
      </dgm:t>
    </dgm:pt>
    <dgm:pt modelId="{EB531A4A-A593-4C86-A54A-37F0B337C4B7}" type="parTrans" cxnId="{7ED8627F-D61F-4F6D-866E-853440BE1F04}">
      <dgm:prSet/>
      <dgm:spPr/>
      <dgm:t>
        <a:bodyPr/>
        <a:lstStyle/>
        <a:p>
          <a:endParaRPr lang="en-US" b="1"/>
        </a:p>
      </dgm:t>
    </dgm:pt>
    <dgm:pt modelId="{5837851A-B96D-4678-8DB1-B688C2D5A8F8}" type="sibTrans" cxnId="{7ED8627F-D61F-4F6D-866E-853440BE1F04}">
      <dgm:prSet/>
      <dgm:spPr/>
      <dgm:t>
        <a:bodyPr/>
        <a:lstStyle/>
        <a:p>
          <a:endParaRPr lang="en-US" b="1"/>
        </a:p>
      </dgm:t>
    </dgm:pt>
    <dgm:pt modelId="{9A6A94D3-3077-469B-9159-0706F5A95CE7}" type="pres">
      <dgm:prSet presAssocID="{171AD155-3EEC-4C66-BB9E-F80EF679851A}" presName="Name0" presStyleCnt="0">
        <dgm:presLayoutVars>
          <dgm:chMax val="7"/>
          <dgm:resizeHandles val="exact"/>
        </dgm:presLayoutVars>
      </dgm:prSet>
      <dgm:spPr/>
    </dgm:pt>
    <dgm:pt modelId="{765DFF99-F8FD-434E-AED9-76FA8E7A48AE}" type="pres">
      <dgm:prSet presAssocID="{171AD155-3EEC-4C66-BB9E-F80EF679851A}" presName="comp1" presStyleCnt="0"/>
      <dgm:spPr/>
    </dgm:pt>
    <dgm:pt modelId="{5789EC11-D75F-4537-831D-D203943EF0A3}" type="pres">
      <dgm:prSet presAssocID="{171AD155-3EEC-4C66-BB9E-F80EF679851A}" presName="circle1" presStyleLbl="node1" presStyleIdx="0" presStyleCnt="3" custLinFactNeighborX="19228"/>
      <dgm:spPr/>
    </dgm:pt>
    <dgm:pt modelId="{4E3946A4-C18C-4233-9661-0D9FB2622380}" type="pres">
      <dgm:prSet presAssocID="{171AD155-3EEC-4C66-BB9E-F80EF679851A}" presName="c1text" presStyleLbl="node1" presStyleIdx="0" presStyleCnt="3">
        <dgm:presLayoutVars>
          <dgm:bulletEnabled val="1"/>
        </dgm:presLayoutVars>
      </dgm:prSet>
      <dgm:spPr/>
    </dgm:pt>
    <dgm:pt modelId="{80427D15-816D-431E-9EE1-B1592C334717}" type="pres">
      <dgm:prSet presAssocID="{171AD155-3EEC-4C66-BB9E-F80EF679851A}" presName="comp2" presStyleCnt="0"/>
      <dgm:spPr/>
    </dgm:pt>
    <dgm:pt modelId="{692AD7A2-ADF9-42EF-9868-8EF62A120A0D}" type="pres">
      <dgm:prSet presAssocID="{171AD155-3EEC-4C66-BB9E-F80EF679851A}" presName="circle2" presStyleLbl="node1" presStyleIdx="1" presStyleCnt="3" custLinFactNeighborX="25643"/>
      <dgm:spPr/>
    </dgm:pt>
    <dgm:pt modelId="{903875E5-1E77-40A8-ADE9-AD1675DD04F0}" type="pres">
      <dgm:prSet presAssocID="{171AD155-3EEC-4C66-BB9E-F80EF679851A}" presName="c2text" presStyleLbl="node1" presStyleIdx="1" presStyleCnt="3">
        <dgm:presLayoutVars>
          <dgm:bulletEnabled val="1"/>
        </dgm:presLayoutVars>
      </dgm:prSet>
      <dgm:spPr/>
    </dgm:pt>
    <dgm:pt modelId="{C699A5C8-42AB-4A62-A24C-61FC70A5F894}" type="pres">
      <dgm:prSet presAssocID="{171AD155-3EEC-4C66-BB9E-F80EF679851A}" presName="comp3" presStyleCnt="0"/>
      <dgm:spPr/>
    </dgm:pt>
    <dgm:pt modelId="{4AA1E73A-C614-4877-8A02-314807272CC5}" type="pres">
      <dgm:prSet presAssocID="{171AD155-3EEC-4C66-BB9E-F80EF679851A}" presName="circle3" presStyleLbl="node1" presStyleIdx="2" presStyleCnt="3" custLinFactNeighborX="38456"/>
      <dgm:spPr/>
    </dgm:pt>
    <dgm:pt modelId="{0CAACC3D-3D76-48FF-87F2-C08EBD4BBC25}" type="pres">
      <dgm:prSet presAssocID="{171AD155-3EEC-4C66-BB9E-F80EF679851A}" presName="c3text" presStyleLbl="node1" presStyleIdx="2" presStyleCnt="3">
        <dgm:presLayoutVars>
          <dgm:bulletEnabled val="1"/>
        </dgm:presLayoutVars>
      </dgm:prSet>
      <dgm:spPr/>
    </dgm:pt>
  </dgm:ptLst>
  <dgm:cxnLst>
    <dgm:cxn modelId="{B9EA696A-AA5E-447C-BB73-498203C7730C}" type="presOf" srcId="{171AD155-3EEC-4C66-BB9E-F80EF679851A}" destId="{9A6A94D3-3077-469B-9159-0706F5A95CE7}" srcOrd="0" destOrd="0" presId="urn:microsoft.com/office/officeart/2005/8/layout/venn2"/>
    <dgm:cxn modelId="{E9F6A46C-F3C9-421B-AB05-23560777CF7E}" srcId="{171AD155-3EEC-4C66-BB9E-F80EF679851A}" destId="{2842E035-4DA3-4C4A-92E4-734881A12E03}" srcOrd="1" destOrd="0" parTransId="{8A5922FB-DDCB-4C42-8F9C-0C5AB6B64EB7}" sibTransId="{B3D55633-84F1-443B-8D09-F25F7EBFC6BA}"/>
    <dgm:cxn modelId="{F21F7557-5817-441C-8898-DAB116DFCC8D}" type="presOf" srcId="{D5521EE0-91F2-4A27-978C-6AD7AA8CEE84}" destId="{5789EC11-D75F-4537-831D-D203943EF0A3}" srcOrd="0" destOrd="0" presId="urn:microsoft.com/office/officeart/2005/8/layout/venn2"/>
    <dgm:cxn modelId="{7ED8627F-D61F-4F6D-866E-853440BE1F04}" srcId="{171AD155-3EEC-4C66-BB9E-F80EF679851A}" destId="{F9D2D162-70D9-40EF-8260-D3049AAEB1AA}" srcOrd="2" destOrd="0" parTransId="{EB531A4A-A593-4C86-A54A-37F0B337C4B7}" sibTransId="{5837851A-B96D-4678-8DB1-B688C2D5A8F8}"/>
    <dgm:cxn modelId="{38198A81-D36F-41BB-8DC7-EF89BB00F547}" type="presOf" srcId="{2842E035-4DA3-4C4A-92E4-734881A12E03}" destId="{692AD7A2-ADF9-42EF-9868-8EF62A120A0D}" srcOrd="0" destOrd="0" presId="urn:microsoft.com/office/officeart/2005/8/layout/venn2"/>
    <dgm:cxn modelId="{E5FE1D91-434C-4A7C-9D81-612B725A2A61}" type="presOf" srcId="{F9D2D162-70D9-40EF-8260-D3049AAEB1AA}" destId="{0CAACC3D-3D76-48FF-87F2-C08EBD4BBC25}" srcOrd="1" destOrd="0" presId="urn:microsoft.com/office/officeart/2005/8/layout/venn2"/>
    <dgm:cxn modelId="{A6C48698-17B4-423C-BCCC-8B97FC009AA6}" srcId="{171AD155-3EEC-4C66-BB9E-F80EF679851A}" destId="{D5521EE0-91F2-4A27-978C-6AD7AA8CEE84}" srcOrd="0" destOrd="0" parTransId="{CF6FB3BD-7942-4373-A5DC-347B78388FAA}" sibTransId="{FC539825-EDFE-4FF2-821F-87680B84C07A}"/>
    <dgm:cxn modelId="{8592FF9B-4183-4747-821E-B39A6181FE85}" type="presOf" srcId="{D5521EE0-91F2-4A27-978C-6AD7AA8CEE84}" destId="{4E3946A4-C18C-4233-9661-0D9FB2622380}" srcOrd="1" destOrd="0" presId="urn:microsoft.com/office/officeart/2005/8/layout/venn2"/>
    <dgm:cxn modelId="{92E25C9E-444F-440F-A1F0-81CF0F7BAB0C}" type="presOf" srcId="{F9D2D162-70D9-40EF-8260-D3049AAEB1AA}" destId="{4AA1E73A-C614-4877-8A02-314807272CC5}" srcOrd="0" destOrd="0" presId="urn:microsoft.com/office/officeart/2005/8/layout/venn2"/>
    <dgm:cxn modelId="{FEDDA7A2-728A-4E22-9123-6BE3F34AF65D}" type="presOf" srcId="{2842E035-4DA3-4C4A-92E4-734881A12E03}" destId="{903875E5-1E77-40A8-ADE9-AD1675DD04F0}" srcOrd="1" destOrd="0" presId="urn:microsoft.com/office/officeart/2005/8/layout/venn2"/>
    <dgm:cxn modelId="{2E962683-C19C-4B66-9E6D-877626A2984D}" type="presParOf" srcId="{9A6A94D3-3077-469B-9159-0706F5A95CE7}" destId="{765DFF99-F8FD-434E-AED9-76FA8E7A48AE}" srcOrd="0" destOrd="0" presId="urn:microsoft.com/office/officeart/2005/8/layout/venn2"/>
    <dgm:cxn modelId="{58606893-2F0D-4EFC-BD83-B1B22BB77346}" type="presParOf" srcId="{765DFF99-F8FD-434E-AED9-76FA8E7A48AE}" destId="{5789EC11-D75F-4537-831D-D203943EF0A3}" srcOrd="0" destOrd="0" presId="urn:microsoft.com/office/officeart/2005/8/layout/venn2"/>
    <dgm:cxn modelId="{22BCCCF3-3DA1-4E45-908F-89547A157EB3}" type="presParOf" srcId="{765DFF99-F8FD-434E-AED9-76FA8E7A48AE}" destId="{4E3946A4-C18C-4233-9661-0D9FB2622380}" srcOrd="1" destOrd="0" presId="urn:microsoft.com/office/officeart/2005/8/layout/venn2"/>
    <dgm:cxn modelId="{3642D742-1EB4-4AA0-AF39-5AA53030B259}" type="presParOf" srcId="{9A6A94D3-3077-469B-9159-0706F5A95CE7}" destId="{80427D15-816D-431E-9EE1-B1592C334717}" srcOrd="1" destOrd="0" presId="urn:microsoft.com/office/officeart/2005/8/layout/venn2"/>
    <dgm:cxn modelId="{6D711DE6-DF9D-4DCD-8562-FFD82976C58D}" type="presParOf" srcId="{80427D15-816D-431E-9EE1-B1592C334717}" destId="{692AD7A2-ADF9-42EF-9868-8EF62A120A0D}" srcOrd="0" destOrd="0" presId="urn:microsoft.com/office/officeart/2005/8/layout/venn2"/>
    <dgm:cxn modelId="{DAE98B5B-24B7-47BD-B0DD-3F5B0CBD9865}" type="presParOf" srcId="{80427D15-816D-431E-9EE1-B1592C334717}" destId="{903875E5-1E77-40A8-ADE9-AD1675DD04F0}" srcOrd="1" destOrd="0" presId="urn:microsoft.com/office/officeart/2005/8/layout/venn2"/>
    <dgm:cxn modelId="{0AFD49CB-E4D4-461B-A0C5-82D3DBBCFD8D}" type="presParOf" srcId="{9A6A94D3-3077-469B-9159-0706F5A95CE7}" destId="{C699A5C8-42AB-4A62-A24C-61FC70A5F894}" srcOrd="2" destOrd="0" presId="urn:microsoft.com/office/officeart/2005/8/layout/venn2"/>
    <dgm:cxn modelId="{7682829A-F45F-479A-8AB9-DDB77092BDBA}" type="presParOf" srcId="{C699A5C8-42AB-4A62-A24C-61FC70A5F894}" destId="{4AA1E73A-C614-4877-8A02-314807272CC5}" srcOrd="0" destOrd="0" presId="urn:microsoft.com/office/officeart/2005/8/layout/venn2"/>
    <dgm:cxn modelId="{6627CEB7-8962-498A-BC56-65AFCF8AAE6A}" type="presParOf" srcId="{C699A5C8-42AB-4A62-A24C-61FC70A5F894}" destId="{0CAACC3D-3D76-48FF-87F2-C08EBD4BBC25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9EC11-D75F-4537-831D-D203943EF0A3}">
      <dsp:nvSpPr>
        <dsp:cNvPr id="0" name=""/>
        <dsp:cNvSpPr/>
      </dsp:nvSpPr>
      <dsp:spPr>
        <a:xfrm>
          <a:off x="2094022" y="0"/>
          <a:ext cx="5271715" cy="5271715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Sedation Market 250M procedures</a:t>
          </a:r>
        </a:p>
      </dsp:txBody>
      <dsp:txXfrm>
        <a:off x="3808648" y="263585"/>
        <a:ext cx="1842464" cy="790757"/>
      </dsp:txXfrm>
    </dsp:sp>
    <dsp:sp modelId="{692AD7A2-ADF9-42EF-9868-8EF62A120A0D}">
      <dsp:nvSpPr>
        <dsp:cNvPr id="0" name=""/>
        <dsp:cNvSpPr/>
      </dsp:nvSpPr>
      <dsp:spPr>
        <a:xfrm>
          <a:off x="2753211" y="1317928"/>
          <a:ext cx="3953786" cy="3953786"/>
        </a:xfrm>
        <a:prstGeom prst="ellipse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40% Deep Sedation Procedures</a:t>
          </a:r>
        </a:p>
      </dsp:txBody>
      <dsp:txXfrm>
        <a:off x="3808872" y="1565040"/>
        <a:ext cx="1842464" cy="741334"/>
      </dsp:txXfrm>
    </dsp:sp>
    <dsp:sp modelId="{4AA1E73A-C614-4877-8A02-314807272CC5}">
      <dsp:nvSpPr>
        <dsp:cNvPr id="0" name=""/>
        <dsp:cNvSpPr/>
      </dsp:nvSpPr>
      <dsp:spPr>
        <a:xfrm>
          <a:off x="3411951" y="2635857"/>
          <a:ext cx="2635857" cy="2635857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30% High Risk Procedures</a:t>
          </a:r>
        </a:p>
      </dsp:txBody>
      <dsp:txXfrm>
        <a:off x="3797964" y="3294821"/>
        <a:ext cx="1863832" cy="13179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506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88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66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3595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;p29" descr="A picture containing logo&#10;&#10;Description automatically generated">
            <a:extLst>
              <a:ext uri="{FF2B5EF4-FFF2-40B4-BE49-F238E27FC236}">
                <a16:creationId xmlns:a16="http://schemas.microsoft.com/office/drawing/2014/main" id="{D163FC40-5342-1640-9190-9695D15DEF5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;p29">
            <a:extLst>
              <a:ext uri="{FF2B5EF4-FFF2-40B4-BE49-F238E27FC236}">
                <a16:creationId xmlns:a16="http://schemas.microsoft.com/office/drawing/2014/main" id="{1EFEC695-38A1-994C-B997-F1D9EDA49854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650" y="889000"/>
            <a:ext cx="4248150" cy="9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;p29">
            <a:extLst>
              <a:ext uri="{FF2B5EF4-FFF2-40B4-BE49-F238E27FC236}">
                <a16:creationId xmlns:a16="http://schemas.microsoft.com/office/drawing/2014/main" id="{138FB242-DD1B-7446-8BC2-BDF162CF786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82650" y="2613755"/>
            <a:ext cx="6205220" cy="212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chemeClr val="accent2"/>
              </a:buClr>
              <a:buSzPts val="4600"/>
              <a:buFont typeface="Calibri"/>
              <a:buNone/>
              <a:defRPr sz="4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" name="Google Shape;15;p29">
            <a:extLst>
              <a:ext uri="{FF2B5EF4-FFF2-40B4-BE49-F238E27FC236}">
                <a16:creationId xmlns:a16="http://schemas.microsoft.com/office/drawing/2014/main" id="{8E3409E9-0094-4542-8240-15283CD6FC2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19163" y="5753100"/>
            <a:ext cx="5526087" cy="52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A7A9AC"/>
              </a:buClr>
              <a:buSzPts val="2200"/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None/>
              <a:defRPr sz="288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560"/>
              <a:buNone/>
              <a:defRPr sz="256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560"/>
              <a:buNone/>
              <a:defRPr sz="256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9pPr>
          </a:lstStyle>
          <a:p>
            <a:endParaRPr/>
          </a:p>
        </p:txBody>
      </p:sp>
      <p:sp>
        <p:nvSpPr>
          <p:cNvPr id="7" name="Google Shape;51;p35">
            <a:extLst>
              <a:ext uri="{FF2B5EF4-FFF2-40B4-BE49-F238E27FC236}">
                <a16:creationId xmlns:a16="http://schemas.microsoft.com/office/drawing/2014/main" id="{6AE97720-1666-2D41-B412-C7CA877D24A5}"/>
              </a:ext>
            </a:extLst>
          </p:cNvPr>
          <p:cNvSpPr txBox="1"/>
          <p:nvPr userDrawn="1"/>
        </p:nvSpPr>
        <p:spPr>
          <a:xfrm>
            <a:off x="414777" y="7664452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3989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i circle white sha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5;p49">
            <a:extLst>
              <a:ext uri="{FF2B5EF4-FFF2-40B4-BE49-F238E27FC236}">
                <a16:creationId xmlns:a16="http://schemas.microsoft.com/office/drawing/2014/main" id="{1A53F8B7-9CC8-9A4E-B110-433AA1CC76D2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1800" y="0"/>
            <a:ext cx="65786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6;p49">
            <a:extLst>
              <a:ext uri="{FF2B5EF4-FFF2-40B4-BE49-F238E27FC236}">
                <a16:creationId xmlns:a16="http://schemas.microsoft.com/office/drawing/2014/main" id="{2C389B8E-1C42-8048-A51A-4EFD40B22B56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BD42369-E577-2C44-9C58-3BFCC2327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99" y="438174"/>
            <a:ext cx="13133541" cy="583230"/>
          </a:xfrm>
        </p:spPr>
        <p:txBody>
          <a:bodyPr anchor="t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Google Shape;141;p50">
            <a:extLst>
              <a:ext uri="{FF2B5EF4-FFF2-40B4-BE49-F238E27FC236}">
                <a16:creationId xmlns:a16="http://schemas.microsoft.com/office/drawing/2014/main" id="{37D1C4AE-DFDF-3442-B156-20A49F2A2924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66399" y="885082"/>
            <a:ext cx="13133541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30E8BA3F-574F-AB4C-AB9A-E74866B9062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738" y="1633538"/>
            <a:ext cx="13133387" cy="4562475"/>
          </a:xfrm>
        </p:spPr>
        <p:txBody>
          <a:bodyPr/>
          <a:lstStyle>
            <a:lvl1pPr marL="114300" indent="0">
              <a:buClr>
                <a:srgbClr val="002060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accent6"/>
                </a:solidFill>
              </a:defRPr>
            </a:lvl1pPr>
            <a:lvl2pPr>
              <a:buClr>
                <a:srgbClr val="002060"/>
              </a:buClr>
              <a:defRPr>
                <a:solidFill>
                  <a:schemeClr val="accent6"/>
                </a:solidFill>
              </a:defRPr>
            </a:lvl2pPr>
            <a:lvl3pPr>
              <a:buClr>
                <a:srgbClr val="002060"/>
              </a:buClr>
              <a:defRPr sz="1600">
                <a:solidFill>
                  <a:schemeClr val="accent6"/>
                </a:solidFill>
              </a:defRPr>
            </a:lvl3pPr>
            <a:lvl4pPr>
              <a:buClr>
                <a:srgbClr val="002060"/>
              </a:buClr>
              <a:defRPr sz="1400"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83900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spi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59;p38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1BBD6C1C-43A6-F940-87D6-FF3E2EDCD40A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709196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;p38">
            <a:extLst>
              <a:ext uri="{FF2B5EF4-FFF2-40B4-BE49-F238E27FC236}">
                <a16:creationId xmlns:a16="http://schemas.microsoft.com/office/drawing/2014/main" id="{4473215E-819B-5D4F-B2B3-FCD822A91CC5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300" y="0"/>
            <a:ext cx="95631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1;p38">
            <a:extLst>
              <a:ext uri="{FF2B5EF4-FFF2-40B4-BE49-F238E27FC236}">
                <a16:creationId xmlns:a16="http://schemas.microsoft.com/office/drawing/2014/main" id="{212DDC42-40D7-364E-BB15-7A735A7A242F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  <p:pic>
        <p:nvPicPr>
          <p:cNvPr id="6" name="Google Shape;64;p38">
            <a:extLst>
              <a:ext uri="{FF2B5EF4-FFF2-40B4-BE49-F238E27FC236}">
                <a16:creationId xmlns:a16="http://schemas.microsoft.com/office/drawing/2014/main" id="{47BDAA34-F094-7646-9B89-859D0E1895C4}"/>
              </a:ext>
            </a:extLst>
          </p:cNvPr>
          <p:cNvPicPr preferRelativeResize="0"/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D5A6DAF-B514-B44A-8168-11CEED59C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069" y="438174"/>
            <a:ext cx="6943096" cy="583230"/>
          </a:xfrm>
        </p:spPr>
        <p:txBody>
          <a:bodyPr anchor="t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Google Shape;141;p50">
            <a:extLst>
              <a:ext uri="{FF2B5EF4-FFF2-40B4-BE49-F238E27FC236}">
                <a16:creationId xmlns:a16="http://schemas.microsoft.com/office/drawing/2014/main" id="{F478FD22-8E10-6042-A0E8-3949EC4BF27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473069" y="885082"/>
            <a:ext cx="6943096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69FF1A40-FC91-DF43-9BE3-60A21B504D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73407" y="1633538"/>
            <a:ext cx="6943015" cy="4562475"/>
          </a:xfrm>
        </p:spPr>
        <p:txBody>
          <a:bodyPr/>
          <a:lstStyle>
            <a:lvl1pPr marL="114300" indent="0">
              <a:buClr>
                <a:srgbClr val="002060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accent6"/>
                </a:solidFill>
              </a:defRPr>
            </a:lvl1pPr>
            <a:lvl2pPr>
              <a:buClr>
                <a:srgbClr val="002060"/>
              </a:buClr>
              <a:defRPr>
                <a:solidFill>
                  <a:schemeClr val="accent6"/>
                </a:solidFill>
              </a:defRPr>
            </a:lvl2pPr>
            <a:lvl3pPr>
              <a:buClr>
                <a:srgbClr val="002060"/>
              </a:buClr>
              <a:defRPr sz="1600">
                <a:solidFill>
                  <a:schemeClr val="accent6"/>
                </a:solidFill>
              </a:defRPr>
            </a:lvl3pPr>
            <a:lvl4pPr>
              <a:buClr>
                <a:srgbClr val="002060"/>
              </a:buClr>
              <a:defRPr sz="1400"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07075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ma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0;p38">
            <a:extLst>
              <a:ext uri="{FF2B5EF4-FFF2-40B4-BE49-F238E27FC236}">
                <a16:creationId xmlns:a16="http://schemas.microsoft.com/office/drawing/2014/main" id="{F5C53FE2-E9D9-5D49-9084-51A6CC3970CD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300" y="0"/>
            <a:ext cx="95631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1;p38">
            <a:extLst>
              <a:ext uri="{FF2B5EF4-FFF2-40B4-BE49-F238E27FC236}">
                <a16:creationId xmlns:a16="http://schemas.microsoft.com/office/drawing/2014/main" id="{B7A8BB45-2BDB-CC4A-A4F5-8145E8CB8A4A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  <p:pic>
        <p:nvPicPr>
          <p:cNvPr id="5" name="Google Shape;64;p38">
            <a:extLst>
              <a:ext uri="{FF2B5EF4-FFF2-40B4-BE49-F238E27FC236}">
                <a16:creationId xmlns:a16="http://schemas.microsoft.com/office/drawing/2014/main" id="{9A5023C6-1E82-B94F-A7D2-1DE763D3CF50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DFD362-B0F4-054B-B0EC-BE5B82E89D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99" y="-14068"/>
            <a:ext cx="7317299" cy="8229600"/>
          </a:xfrm>
          <a:prstGeom prst="rect">
            <a:avLst/>
          </a:prstGeom>
        </p:spPr>
      </p:pic>
      <p:pic>
        <p:nvPicPr>
          <p:cNvPr id="7" name="Google Shape;67;p39">
            <a:extLst>
              <a:ext uri="{FF2B5EF4-FFF2-40B4-BE49-F238E27FC236}">
                <a16:creationId xmlns:a16="http://schemas.microsoft.com/office/drawing/2014/main" id="{156E532D-4F59-1E48-97EC-DFE330C936E5}"/>
              </a:ext>
            </a:extLst>
          </p:cNvPr>
          <p:cNvPicPr preferRelativeResize="0"/>
          <p:nvPr userDrawn="1"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300" y="-28136"/>
            <a:ext cx="95631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75E866A-3B90-DC46-B3BF-AC6C7906B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069" y="438174"/>
            <a:ext cx="6943096" cy="58323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Google Shape;141;p50">
            <a:extLst>
              <a:ext uri="{FF2B5EF4-FFF2-40B4-BE49-F238E27FC236}">
                <a16:creationId xmlns:a16="http://schemas.microsoft.com/office/drawing/2014/main" id="{77A25D30-34E0-DA40-A97D-9A3F079F494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473069" y="885082"/>
            <a:ext cx="6943096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2573E327-B255-2B49-8138-78323237C9F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73407" y="1633538"/>
            <a:ext cx="6943015" cy="4562475"/>
          </a:xfrm>
        </p:spPr>
        <p:txBody>
          <a:bodyPr/>
          <a:lstStyle>
            <a:lvl1pPr marL="11430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78315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941446-582D-F644-A742-2267354550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99" y="-14068"/>
            <a:ext cx="7317299" cy="8229600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8DE6CB3B-B09C-7A40-A836-F5C1AD799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Google Shape;61;p38">
            <a:extLst>
              <a:ext uri="{FF2B5EF4-FFF2-40B4-BE49-F238E27FC236}">
                <a16:creationId xmlns:a16="http://schemas.microsoft.com/office/drawing/2014/main" id="{95BC61E5-E429-1D47-98E6-7C7F149AD303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959C0A-1673-A746-B7BB-BD63F3A6F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069" y="438174"/>
            <a:ext cx="6943096" cy="58323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Google Shape;141;p50">
            <a:extLst>
              <a:ext uri="{FF2B5EF4-FFF2-40B4-BE49-F238E27FC236}">
                <a16:creationId xmlns:a16="http://schemas.microsoft.com/office/drawing/2014/main" id="{F434664D-DB8F-2846-BA95-0D2C4A0EDA4D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473069" y="885082"/>
            <a:ext cx="6943096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9DC4BCDA-B38C-8248-AF59-3DB4D906A53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73407" y="1633538"/>
            <a:ext cx="6943015" cy="4562475"/>
          </a:xfrm>
        </p:spPr>
        <p:txBody>
          <a:bodyPr/>
          <a:lstStyle>
            <a:lvl1pPr marL="11430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11000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p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76C116-5FFE-5E41-B302-AB6DF965B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286685" cy="8229600"/>
          </a:xfrm>
          <a:prstGeom prst="rect">
            <a:avLst/>
          </a:prstGeom>
        </p:spPr>
      </p:pic>
      <p:pic>
        <p:nvPicPr>
          <p:cNvPr id="4" name="Google Shape;79;p40">
            <a:extLst>
              <a:ext uri="{FF2B5EF4-FFF2-40B4-BE49-F238E27FC236}">
                <a16:creationId xmlns:a16="http://schemas.microsoft.com/office/drawing/2014/main" id="{E7155C5D-543D-884E-A4B6-1500531FED7C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300" y="0"/>
            <a:ext cx="95631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0;p40">
            <a:extLst>
              <a:ext uri="{FF2B5EF4-FFF2-40B4-BE49-F238E27FC236}">
                <a16:creationId xmlns:a16="http://schemas.microsoft.com/office/drawing/2014/main" id="{B3088A58-9AB8-9B4D-A970-934264002213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  <p:pic>
        <p:nvPicPr>
          <p:cNvPr id="6" name="Google Shape;83;p40">
            <a:extLst>
              <a:ext uri="{FF2B5EF4-FFF2-40B4-BE49-F238E27FC236}">
                <a16:creationId xmlns:a16="http://schemas.microsoft.com/office/drawing/2014/main" id="{7C3526C4-F918-9546-9DBC-F24A817A81F4}"/>
              </a:ext>
            </a:extLst>
          </p:cNvPr>
          <p:cNvPicPr preferRelativeResize="0"/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B8B5A31-B05F-4842-A552-450D610A0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069" y="438174"/>
            <a:ext cx="6943096" cy="583230"/>
          </a:xfrm>
        </p:spPr>
        <p:txBody>
          <a:bodyPr anchor="t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Google Shape;141;p50">
            <a:extLst>
              <a:ext uri="{FF2B5EF4-FFF2-40B4-BE49-F238E27FC236}">
                <a16:creationId xmlns:a16="http://schemas.microsoft.com/office/drawing/2014/main" id="{C147B0EC-433C-7A44-BC02-A88286973CB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473069" y="885082"/>
            <a:ext cx="6943096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7490026E-D7A2-4C4C-BFDB-458619D49F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73407" y="1633538"/>
            <a:ext cx="6943015" cy="4562475"/>
          </a:xfrm>
        </p:spPr>
        <p:txBody>
          <a:bodyPr/>
          <a:lstStyle>
            <a:lvl1pPr marL="114300" indent="0">
              <a:buClr>
                <a:srgbClr val="002060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accent6"/>
                </a:solidFill>
              </a:defRPr>
            </a:lvl1pPr>
            <a:lvl2pPr>
              <a:buClr>
                <a:srgbClr val="002060"/>
              </a:buClr>
              <a:defRPr>
                <a:solidFill>
                  <a:schemeClr val="accent6"/>
                </a:solidFill>
              </a:defRPr>
            </a:lvl2pPr>
            <a:lvl3pPr>
              <a:buClr>
                <a:srgbClr val="002060"/>
              </a:buClr>
              <a:defRPr sz="1600">
                <a:solidFill>
                  <a:schemeClr val="accent6"/>
                </a:solidFill>
              </a:defRPr>
            </a:lvl3pPr>
            <a:lvl4pPr>
              <a:buClr>
                <a:srgbClr val="002060"/>
              </a:buClr>
              <a:defRPr sz="1400"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4939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spital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5;p84" descr="A picture containing hospital room, room&#10;&#10;Description automatically generated">
            <a:extLst>
              <a:ext uri="{FF2B5EF4-FFF2-40B4-BE49-F238E27FC236}">
                <a16:creationId xmlns:a16="http://schemas.microsoft.com/office/drawing/2014/main" id="{C2018FAB-4872-D04C-BA8A-E2FC66DC7C44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400" y="0"/>
            <a:ext cx="102870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6;p84">
            <a:extLst>
              <a:ext uri="{FF2B5EF4-FFF2-40B4-BE49-F238E27FC236}">
                <a16:creationId xmlns:a16="http://schemas.microsoft.com/office/drawing/2014/main" id="{192FE058-85B5-F14F-8116-83F414FA4BBA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5631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5932958-4DCD-854D-A1CD-49EDF393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00" y="438174"/>
            <a:ext cx="6534530" cy="583230"/>
          </a:xfrm>
        </p:spPr>
        <p:txBody>
          <a:bodyPr anchor="t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Google Shape;141;p50">
            <a:extLst>
              <a:ext uri="{FF2B5EF4-FFF2-40B4-BE49-F238E27FC236}">
                <a16:creationId xmlns:a16="http://schemas.microsoft.com/office/drawing/2014/main" id="{ACDBB5A1-3324-674F-A116-E9AF497E731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66400" y="885082"/>
            <a:ext cx="6534530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C1AD98C6-121D-2C47-AD0D-BB35B88AA3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738" y="1633538"/>
            <a:ext cx="6534453" cy="4562475"/>
          </a:xfrm>
        </p:spPr>
        <p:txBody>
          <a:bodyPr/>
          <a:lstStyle>
            <a:lvl1pPr marL="114300" indent="0">
              <a:buClr>
                <a:srgbClr val="002060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accent6"/>
                </a:solidFill>
              </a:defRPr>
            </a:lvl1pPr>
            <a:lvl2pPr>
              <a:buClr>
                <a:srgbClr val="002060"/>
              </a:buClr>
              <a:defRPr>
                <a:solidFill>
                  <a:schemeClr val="accent6"/>
                </a:solidFill>
              </a:defRPr>
            </a:lvl2pPr>
            <a:lvl3pPr>
              <a:buClr>
                <a:srgbClr val="002060"/>
              </a:buClr>
              <a:defRPr sz="1600">
                <a:solidFill>
                  <a:schemeClr val="accent6"/>
                </a:solidFill>
              </a:defRPr>
            </a:lvl3pPr>
            <a:lvl4pPr>
              <a:buClr>
                <a:srgbClr val="002060"/>
              </a:buClr>
              <a:defRPr sz="1400"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3407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3A45E8-90A7-D14C-9719-4D411FABE2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4010" y="0"/>
            <a:ext cx="8846390" cy="8229600"/>
          </a:xfrm>
          <a:prstGeom prst="rect">
            <a:avLst/>
          </a:prstGeom>
        </p:spPr>
      </p:pic>
      <p:sp>
        <p:nvSpPr>
          <p:cNvPr id="4" name="Google Shape;101;p44">
            <a:extLst>
              <a:ext uri="{FF2B5EF4-FFF2-40B4-BE49-F238E27FC236}">
                <a16:creationId xmlns:a16="http://schemas.microsoft.com/office/drawing/2014/main" id="{E0260AFC-A380-5C4F-8F17-24165C4C4910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0E97FFDD-3896-E44E-81BE-4D12CEDF3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681"/>
          <a:stretch/>
        </p:blipFill>
        <p:spPr>
          <a:xfrm>
            <a:off x="0" y="0"/>
            <a:ext cx="11751013" cy="8229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4EB82-B4D8-8049-BA38-C6BF5B27A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00" y="438174"/>
            <a:ext cx="6524802" cy="58323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Google Shape;141;p50">
            <a:extLst>
              <a:ext uri="{FF2B5EF4-FFF2-40B4-BE49-F238E27FC236}">
                <a16:creationId xmlns:a16="http://schemas.microsoft.com/office/drawing/2014/main" id="{2E519DD5-5207-7D4E-AEF8-8EE0D189D39C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66400" y="885082"/>
            <a:ext cx="6524802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0A07B83D-C568-BA41-94AE-BEFF5E8C8A3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739" y="1633538"/>
            <a:ext cx="6524726" cy="4562475"/>
          </a:xfrm>
        </p:spPr>
        <p:txBody>
          <a:bodyPr/>
          <a:lstStyle>
            <a:lvl1pPr marL="11430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27949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spital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8;p44" descr="A picture containing person, scene, hospital room, room&#10;&#10;Description automatically generated">
            <a:extLst>
              <a:ext uri="{FF2B5EF4-FFF2-40B4-BE49-F238E27FC236}">
                <a16:creationId xmlns:a16="http://schemas.microsoft.com/office/drawing/2014/main" id="{CC6338F2-16F5-BB49-9521-81D342D212CF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9134" y="0"/>
            <a:ext cx="8021266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1;p44">
            <a:extLst>
              <a:ext uri="{FF2B5EF4-FFF2-40B4-BE49-F238E27FC236}">
                <a16:creationId xmlns:a16="http://schemas.microsoft.com/office/drawing/2014/main" id="{71767D6A-501F-824A-A923-EB26A86C9EE7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CFBF75AD-142E-8E42-AB89-BEF6351F93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9FCFD76-7409-9947-8B68-ABAFD56F5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00" y="438174"/>
            <a:ext cx="6524802" cy="58323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Google Shape;141;p50">
            <a:extLst>
              <a:ext uri="{FF2B5EF4-FFF2-40B4-BE49-F238E27FC236}">
                <a16:creationId xmlns:a16="http://schemas.microsoft.com/office/drawing/2014/main" id="{77A36290-EE00-C94D-862F-991819AEF64B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66400" y="885082"/>
            <a:ext cx="6524802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92E72A22-5512-4B41-8DFB-C01B2825C9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739" y="1633538"/>
            <a:ext cx="6524726" cy="4562475"/>
          </a:xfrm>
        </p:spPr>
        <p:txBody>
          <a:bodyPr/>
          <a:lstStyle>
            <a:lvl1pPr marL="11430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96721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72;p83">
            <a:extLst>
              <a:ext uri="{FF2B5EF4-FFF2-40B4-BE49-F238E27FC236}">
                <a16:creationId xmlns:a16="http://schemas.microsoft.com/office/drawing/2014/main" id="{615C103A-796C-7A47-8386-0BE384679F3B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300" y="0"/>
            <a:ext cx="95631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3;p83">
            <a:extLst>
              <a:ext uri="{FF2B5EF4-FFF2-40B4-BE49-F238E27FC236}">
                <a16:creationId xmlns:a16="http://schemas.microsoft.com/office/drawing/2014/main" id="{AA716F1D-C461-954B-884C-16D0C606D4B7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  <p:sp>
        <p:nvSpPr>
          <p:cNvPr id="5" name="Google Shape;76;p83">
            <a:extLst>
              <a:ext uri="{FF2B5EF4-FFF2-40B4-BE49-F238E27FC236}">
                <a16:creationId xmlns:a16="http://schemas.microsoft.com/office/drawing/2014/main" id="{CC1F4248-29B4-324F-8E26-5F8E331B472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855663" y="2227263"/>
            <a:ext cx="4703762" cy="424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Insert product shot</a:t>
            </a:r>
            <a:endParaRPr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A32721-C61C-6B40-9CE6-E4D5C947E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069" y="438174"/>
            <a:ext cx="6943096" cy="58323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Google Shape;141;p50">
            <a:extLst>
              <a:ext uri="{FF2B5EF4-FFF2-40B4-BE49-F238E27FC236}">
                <a16:creationId xmlns:a16="http://schemas.microsoft.com/office/drawing/2014/main" id="{B2D0089B-B630-FF47-BAE4-8BF39051225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473069" y="885082"/>
            <a:ext cx="6943096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5317D05D-09A9-B740-9953-F3E229396EE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73407" y="1633538"/>
            <a:ext cx="6943015" cy="4562475"/>
          </a:xfrm>
        </p:spPr>
        <p:txBody>
          <a:bodyPr/>
          <a:lstStyle>
            <a:lvl1pPr marL="11430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53346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Left 4" preserve="1" userDrawn="1">
  <p:cSld name="Custom photo slide2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nn diagram&#10;&#10;Description automatically generated with low confidence">
            <a:extLst>
              <a:ext uri="{FF2B5EF4-FFF2-40B4-BE49-F238E27FC236}">
                <a16:creationId xmlns:a16="http://schemas.microsoft.com/office/drawing/2014/main" id="{C47422FB-2150-D34B-81F1-0D5B0C88FE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73" name="Google Shape;73;p83"/>
          <p:cNvSpPr txBox="1"/>
          <p:nvPr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  <p:sp>
        <p:nvSpPr>
          <p:cNvPr id="76" name="Google Shape;76;p83"/>
          <p:cNvSpPr>
            <a:spLocks noGrp="1"/>
          </p:cNvSpPr>
          <p:nvPr>
            <p:ph type="pic" idx="2" hasCustomPrompt="1"/>
          </p:nvPr>
        </p:nvSpPr>
        <p:spPr>
          <a:xfrm>
            <a:off x="855663" y="2227263"/>
            <a:ext cx="4703762" cy="424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Insert product shot</a:t>
            </a:r>
            <a:endParaRPr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0A512D3-FA9E-7A45-821C-D8B8249DA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069" y="438174"/>
            <a:ext cx="6943096" cy="58323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Google Shape;141;p50">
            <a:extLst>
              <a:ext uri="{FF2B5EF4-FFF2-40B4-BE49-F238E27FC236}">
                <a16:creationId xmlns:a16="http://schemas.microsoft.com/office/drawing/2014/main" id="{8795F155-C768-CA46-9347-2A00B5D470AD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473069" y="885082"/>
            <a:ext cx="6943096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BD677FA-59A8-0743-99FD-3E4C7FBDAF0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73407" y="1633538"/>
            <a:ext cx="6943015" cy="4562475"/>
          </a:xfrm>
        </p:spPr>
        <p:txBody>
          <a:bodyPr/>
          <a:lstStyle>
            <a:lvl1pPr marL="11430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33091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BALT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4F164381-A3A5-E049-AD80-FC989549D2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8" name="Google Shape;13;p29">
            <a:extLst>
              <a:ext uri="{FF2B5EF4-FFF2-40B4-BE49-F238E27FC236}">
                <a16:creationId xmlns:a16="http://schemas.microsoft.com/office/drawing/2014/main" id="{A90FD86B-DEFA-D54C-AFD4-E218B1A85527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650" y="889000"/>
            <a:ext cx="4248150" cy="9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4;p29">
            <a:extLst>
              <a:ext uri="{FF2B5EF4-FFF2-40B4-BE49-F238E27FC236}">
                <a16:creationId xmlns:a16="http://schemas.microsoft.com/office/drawing/2014/main" id="{5677D95A-2E28-4D4A-95B2-31E0A5945A6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82650" y="2613755"/>
            <a:ext cx="6205220" cy="212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chemeClr val="accent2"/>
              </a:buClr>
              <a:buSzPts val="4600"/>
              <a:buFont typeface="Calibri"/>
              <a:buNone/>
              <a:defRPr sz="4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5;p29">
            <a:extLst>
              <a:ext uri="{FF2B5EF4-FFF2-40B4-BE49-F238E27FC236}">
                <a16:creationId xmlns:a16="http://schemas.microsoft.com/office/drawing/2014/main" id="{5118A9A4-E193-FC42-BB2C-0107D5840E9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19163" y="5753100"/>
            <a:ext cx="5526087" cy="52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A7A9AC"/>
              </a:buClr>
              <a:buSzPts val="2200"/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None/>
              <a:defRPr sz="288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560"/>
              <a:buNone/>
              <a:defRPr sz="256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560"/>
              <a:buNone/>
              <a:defRPr sz="256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9pPr>
          </a:lstStyle>
          <a:p>
            <a:endParaRPr/>
          </a:p>
        </p:txBody>
      </p:sp>
      <p:sp>
        <p:nvSpPr>
          <p:cNvPr id="11" name="Google Shape;51;p35">
            <a:extLst>
              <a:ext uri="{FF2B5EF4-FFF2-40B4-BE49-F238E27FC236}">
                <a16:creationId xmlns:a16="http://schemas.microsoft.com/office/drawing/2014/main" id="{DD20A82F-C8BF-E84E-8D35-5EF35E8AE775}"/>
              </a:ext>
            </a:extLst>
          </p:cNvPr>
          <p:cNvSpPr txBox="1"/>
          <p:nvPr userDrawn="1"/>
        </p:nvSpPr>
        <p:spPr>
          <a:xfrm>
            <a:off x="414777" y="7664452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9038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Photo slide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1;p85">
            <a:extLst>
              <a:ext uri="{FF2B5EF4-FFF2-40B4-BE49-F238E27FC236}">
                <a16:creationId xmlns:a16="http://schemas.microsoft.com/office/drawing/2014/main" id="{DD58A7D4-B4FE-C341-926E-F1BB3BEC4B4A}"/>
              </a:ext>
            </a:extLst>
          </p:cNvPr>
          <p:cNvSpPr/>
          <p:nvPr userDrawn="1"/>
        </p:nvSpPr>
        <p:spPr>
          <a:xfrm>
            <a:off x="8050194" y="0"/>
            <a:ext cx="6580505" cy="8229600"/>
          </a:xfrm>
          <a:custGeom>
            <a:avLst/>
            <a:gdLst/>
            <a:ahLst/>
            <a:cxnLst/>
            <a:rect l="l" t="t" r="r" b="b"/>
            <a:pathLst>
              <a:path w="6580505" h="8229600" extrusionOk="0">
                <a:moveTo>
                  <a:pt x="6580205" y="0"/>
                </a:moveTo>
                <a:lnTo>
                  <a:pt x="2244933" y="0"/>
                </a:lnTo>
                <a:lnTo>
                  <a:pt x="2211808" y="36009"/>
                </a:lnTo>
                <a:lnTo>
                  <a:pt x="2178905" y="72199"/>
                </a:lnTo>
                <a:lnTo>
                  <a:pt x="2146223" y="108567"/>
                </a:lnTo>
                <a:lnTo>
                  <a:pt x="2113765" y="145112"/>
                </a:lnTo>
                <a:lnTo>
                  <a:pt x="2081529" y="181833"/>
                </a:lnTo>
                <a:lnTo>
                  <a:pt x="2049518" y="218730"/>
                </a:lnTo>
                <a:lnTo>
                  <a:pt x="2017730" y="255800"/>
                </a:lnTo>
                <a:lnTo>
                  <a:pt x="1986168" y="293044"/>
                </a:lnTo>
                <a:lnTo>
                  <a:pt x="1954832" y="330458"/>
                </a:lnTo>
                <a:lnTo>
                  <a:pt x="1923721" y="368043"/>
                </a:lnTo>
                <a:lnTo>
                  <a:pt x="1892837" y="405798"/>
                </a:lnTo>
                <a:lnTo>
                  <a:pt x="1862181" y="443720"/>
                </a:lnTo>
                <a:lnTo>
                  <a:pt x="1831752" y="481809"/>
                </a:lnTo>
                <a:lnTo>
                  <a:pt x="1801552" y="520064"/>
                </a:lnTo>
                <a:lnTo>
                  <a:pt x="1771580" y="558484"/>
                </a:lnTo>
                <a:lnTo>
                  <a:pt x="1741839" y="597067"/>
                </a:lnTo>
                <a:lnTo>
                  <a:pt x="1712327" y="635812"/>
                </a:lnTo>
                <a:lnTo>
                  <a:pt x="1683046" y="674718"/>
                </a:lnTo>
                <a:lnTo>
                  <a:pt x="1653996" y="713784"/>
                </a:lnTo>
                <a:lnTo>
                  <a:pt x="1625178" y="753009"/>
                </a:lnTo>
                <a:lnTo>
                  <a:pt x="1596592" y="792391"/>
                </a:lnTo>
                <a:lnTo>
                  <a:pt x="1568240" y="831930"/>
                </a:lnTo>
                <a:lnTo>
                  <a:pt x="1540121" y="871624"/>
                </a:lnTo>
                <a:lnTo>
                  <a:pt x="1512236" y="911472"/>
                </a:lnTo>
                <a:lnTo>
                  <a:pt x="1484585" y="951473"/>
                </a:lnTo>
                <a:lnTo>
                  <a:pt x="1457170" y="991625"/>
                </a:lnTo>
                <a:lnTo>
                  <a:pt x="1429991" y="1031928"/>
                </a:lnTo>
                <a:lnTo>
                  <a:pt x="1403048" y="1072381"/>
                </a:lnTo>
                <a:lnTo>
                  <a:pt x="1376342" y="1112982"/>
                </a:lnTo>
                <a:lnTo>
                  <a:pt x="1349873" y="1153729"/>
                </a:lnTo>
                <a:lnTo>
                  <a:pt x="1323642" y="1194623"/>
                </a:lnTo>
                <a:lnTo>
                  <a:pt x="1297651" y="1235662"/>
                </a:lnTo>
                <a:lnTo>
                  <a:pt x="1271898" y="1276844"/>
                </a:lnTo>
                <a:lnTo>
                  <a:pt x="1246385" y="1318168"/>
                </a:lnTo>
                <a:lnTo>
                  <a:pt x="1221113" y="1359634"/>
                </a:lnTo>
                <a:lnTo>
                  <a:pt x="1196081" y="1401239"/>
                </a:lnTo>
                <a:lnTo>
                  <a:pt x="1171291" y="1442984"/>
                </a:lnTo>
                <a:lnTo>
                  <a:pt x="1146743" y="1484866"/>
                </a:lnTo>
                <a:lnTo>
                  <a:pt x="1122437" y="1526885"/>
                </a:lnTo>
                <a:lnTo>
                  <a:pt x="1098375" y="1569039"/>
                </a:lnTo>
                <a:lnTo>
                  <a:pt x="1074557" y="1611328"/>
                </a:lnTo>
                <a:lnTo>
                  <a:pt x="1050983" y="1653749"/>
                </a:lnTo>
                <a:lnTo>
                  <a:pt x="1027653" y="1696303"/>
                </a:lnTo>
                <a:lnTo>
                  <a:pt x="1004570" y="1738987"/>
                </a:lnTo>
                <a:lnTo>
                  <a:pt x="981732" y="1781800"/>
                </a:lnTo>
                <a:lnTo>
                  <a:pt x="959141" y="1824743"/>
                </a:lnTo>
                <a:lnTo>
                  <a:pt x="936797" y="1867812"/>
                </a:lnTo>
                <a:lnTo>
                  <a:pt x="914701" y="1911007"/>
                </a:lnTo>
                <a:lnTo>
                  <a:pt x="892853" y="1954328"/>
                </a:lnTo>
                <a:lnTo>
                  <a:pt x="871254" y="1997772"/>
                </a:lnTo>
                <a:lnTo>
                  <a:pt x="849905" y="2041338"/>
                </a:lnTo>
                <a:lnTo>
                  <a:pt x="828805" y="2085026"/>
                </a:lnTo>
                <a:lnTo>
                  <a:pt x="807956" y="2128835"/>
                </a:lnTo>
                <a:lnTo>
                  <a:pt x="787359" y="2172762"/>
                </a:lnTo>
                <a:lnTo>
                  <a:pt x="767013" y="2216807"/>
                </a:lnTo>
                <a:lnTo>
                  <a:pt x="746919" y="2260969"/>
                </a:lnTo>
                <a:lnTo>
                  <a:pt x="727078" y="2305247"/>
                </a:lnTo>
                <a:lnTo>
                  <a:pt x="707491" y="2349639"/>
                </a:lnTo>
                <a:lnTo>
                  <a:pt x="688158" y="2394144"/>
                </a:lnTo>
                <a:lnTo>
                  <a:pt x="669079" y="2438761"/>
                </a:lnTo>
                <a:lnTo>
                  <a:pt x="650255" y="2483489"/>
                </a:lnTo>
                <a:lnTo>
                  <a:pt x="631687" y="2528327"/>
                </a:lnTo>
                <a:lnTo>
                  <a:pt x="613376" y="2573274"/>
                </a:lnTo>
                <a:lnTo>
                  <a:pt x="595321" y="2618327"/>
                </a:lnTo>
                <a:lnTo>
                  <a:pt x="577524" y="2663487"/>
                </a:lnTo>
                <a:lnTo>
                  <a:pt x="559985" y="2708753"/>
                </a:lnTo>
                <a:lnTo>
                  <a:pt x="542704" y="2754122"/>
                </a:lnTo>
                <a:lnTo>
                  <a:pt x="525682" y="2799594"/>
                </a:lnTo>
                <a:lnTo>
                  <a:pt x="508920" y="2845167"/>
                </a:lnTo>
                <a:lnTo>
                  <a:pt x="492419" y="2890841"/>
                </a:lnTo>
                <a:lnTo>
                  <a:pt x="476178" y="2936614"/>
                </a:lnTo>
                <a:lnTo>
                  <a:pt x="460199" y="2982485"/>
                </a:lnTo>
                <a:lnTo>
                  <a:pt x="444481" y="3028453"/>
                </a:lnTo>
                <a:lnTo>
                  <a:pt x="429027" y="3074517"/>
                </a:lnTo>
                <a:lnTo>
                  <a:pt x="413835" y="3120675"/>
                </a:lnTo>
                <a:lnTo>
                  <a:pt x="398907" y="3166927"/>
                </a:lnTo>
                <a:lnTo>
                  <a:pt x="384243" y="3213271"/>
                </a:lnTo>
                <a:lnTo>
                  <a:pt x="369844" y="3259706"/>
                </a:lnTo>
                <a:lnTo>
                  <a:pt x="355711" y="3306231"/>
                </a:lnTo>
                <a:lnTo>
                  <a:pt x="341843" y="3352845"/>
                </a:lnTo>
                <a:lnTo>
                  <a:pt x="328242" y="3399546"/>
                </a:lnTo>
                <a:lnTo>
                  <a:pt x="314908" y="3446334"/>
                </a:lnTo>
                <a:lnTo>
                  <a:pt x="301842" y="3493207"/>
                </a:lnTo>
                <a:lnTo>
                  <a:pt x="289044" y="3540164"/>
                </a:lnTo>
                <a:lnTo>
                  <a:pt x="276515" y="3587204"/>
                </a:lnTo>
                <a:lnTo>
                  <a:pt x="264255" y="3634325"/>
                </a:lnTo>
                <a:lnTo>
                  <a:pt x="252265" y="3681528"/>
                </a:lnTo>
                <a:lnTo>
                  <a:pt x="240546" y="3728810"/>
                </a:lnTo>
                <a:lnTo>
                  <a:pt x="229098" y="3776169"/>
                </a:lnTo>
                <a:lnTo>
                  <a:pt x="217921" y="3823607"/>
                </a:lnTo>
                <a:lnTo>
                  <a:pt x="207017" y="3871120"/>
                </a:lnTo>
                <a:lnTo>
                  <a:pt x="196386" y="3918707"/>
                </a:lnTo>
                <a:lnTo>
                  <a:pt x="186027" y="3966369"/>
                </a:lnTo>
                <a:lnTo>
                  <a:pt x="175943" y="4014102"/>
                </a:lnTo>
                <a:lnTo>
                  <a:pt x="166133" y="4061907"/>
                </a:lnTo>
                <a:lnTo>
                  <a:pt x="156599" y="4109782"/>
                </a:lnTo>
                <a:lnTo>
                  <a:pt x="147340" y="4157726"/>
                </a:lnTo>
                <a:lnTo>
                  <a:pt x="138357" y="4205738"/>
                </a:lnTo>
                <a:lnTo>
                  <a:pt x="129651" y="4253816"/>
                </a:lnTo>
                <a:lnTo>
                  <a:pt x="121222" y="4301960"/>
                </a:lnTo>
                <a:lnTo>
                  <a:pt x="113072" y="4350168"/>
                </a:lnTo>
                <a:lnTo>
                  <a:pt x="105199" y="4398439"/>
                </a:lnTo>
                <a:lnTo>
                  <a:pt x="97606" y="4446772"/>
                </a:lnTo>
                <a:lnTo>
                  <a:pt x="90293" y="4495166"/>
                </a:lnTo>
                <a:lnTo>
                  <a:pt x="83259" y="4543620"/>
                </a:lnTo>
                <a:lnTo>
                  <a:pt x="76507" y="4592131"/>
                </a:lnTo>
                <a:lnTo>
                  <a:pt x="70036" y="4640700"/>
                </a:lnTo>
                <a:lnTo>
                  <a:pt x="63846" y="4689326"/>
                </a:lnTo>
                <a:lnTo>
                  <a:pt x="57940" y="4738006"/>
                </a:lnTo>
                <a:lnTo>
                  <a:pt x="52316" y="4786739"/>
                </a:lnTo>
                <a:lnTo>
                  <a:pt x="46976" y="4835526"/>
                </a:lnTo>
                <a:lnTo>
                  <a:pt x="41920" y="4884364"/>
                </a:lnTo>
                <a:lnTo>
                  <a:pt x="37148" y="4933252"/>
                </a:lnTo>
                <a:lnTo>
                  <a:pt x="32662" y="4982189"/>
                </a:lnTo>
                <a:lnTo>
                  <a:pt x="28462" y="5031174"/>
                </a:lnTo>
                <a:lnTo>
                  <a:pt x="24549" y="5080206"/>
                </a:lnTo>
                <a:lnTo>
                  <a:pt x="20922" y="5129284"/>
                </a:lnTo>
                <a:lnTo>
                  <a:pt x="17583" y="5178406"/>
                </a:lnTo>
                <a:lnTo>
                  <a:pt x="14533" y="5227571"/>
                </a:lnTo>
                <a:lnTo>
                  <a:pt x="11771" y="5276778"/>
                </a:lnTo>
                <a:lnTo>
                  <a:pt x="9298" y="5326026"/>
                </a:lnTo>
                <a:lnTo>
                  <a:pt x="7115" y="5375314"/>
                </a:lnTo>
                <a:lnTo>
                  <a:pt x="5223" y="5424641"/>
                </a:lnTo>
                <a:lnTo>
                  <a:pt x="3621" y="5474005"/>
                </a:lnTo>
                <a:lnTo>
                  <a:pt x="2311" y="5523405"/>
                </a:lnTo>
                <a:lnTo>
                  <a:pt x="1294" y="5572841"/>
                </a:lnTo>
                <a:lnTo>
                  <a:pt x="569" y="5622310"/>
                </a:lnTo>
                <a:lnTo>
                  <a:pt x="137" y="5671812"/>
                </a:lnTo>
                <a:lnTo>
                  <a:pt x="0" y="5721346"/>
                </a:lnTo>
                <a:lnTo>
                  <a:pt x="156" y="5770910"/>
                </a:lnTo>
                <a:lnTo>
                  <a:pt x="608" y="5820503"/>
                </a:lnTo>
                <a:lnTo>
                  <a:pt x="1355" y="5870125"/>
                </a:lnTo>
                <a:lnTo>
                  <a:pt x="2398" y="5919773"/>
                </a:lnTo>
                <a:lnTo>
                  <a:pt x="3739" y="5969447"/>
                </a:lnTo>
                <a:lnTo>
                  <a:pt x="5376" y="6019146"/>
                </a:lnTo>
                <a:lnTo>
                  <a:pt x="7311" y="6068868"/>
                </a:lnTo>
                <a:lnTo>
                  <a:pt x="9545" y="6118613"/>
                </a:lnTo>
                <a:lnTo>
                  <a:pt x="12077" y="6168378"/>
                </a:lnTo>
                <a:lnTo>
                  <a:pt x="14910" y="6218164"/>
                </a:lnTo>
                <a:lnTo>
                  <a:pt x="18042" y="6267968"/>
                </a:lnTo>
                <a:lnTo>
                  <a:pt x="21475" y="6317790"/>
                </a:lnTo>
                <a:lnTo>
                  <a:pt x="25209" y="6367629"/>
                </a:lnTo>
                <a:lnTo>
                  <a:pt x="29245" y="6417482"/>
                </a:lnTo>
                <a:lnTo>
                  <a:pt x="33584" y="6467350"/>
                </a:lnTo>
                <a:lnTo>
                  <a:pt x="38225" y="6517231"/>
                </a:lnTo>
                <a:lnTo>
                  <a:pt x="43170" y="6567123"/>
                </a:lnTo>
                <a:lnTo>
                  <a:pt x="48419" y="6617026"/>
                </a:lnTo>
                <a:lnTo>
                  <a:pt x="53973" y="6666939"/>
                </a:lnTo>
                <a:lnTo>
                  <a:pt x="59832" y="6716860"/>
                </a:lnTo>
                <a:lnTo>
                  <a:pt x="65997" y="6766788"/>
                </a:lnTo>
                <a:lnTo>
                  <a:pt x="72468" y="6816722"/>
                </a:lnTo>
                <a:lnTo>
                  <a:pt x="79246" y="6866660"/>
                </a:lnTo>
                <a:lnTo>
                  <a:pt x="86332" y="6916602"/>
                </a:lnTo>
                <a:lnTo>
                  <a:pt x="93726" y="6966547"/>
                </a:lnTo>
                <a:lnTo>
                  <a:pt x="101428" y="7016493"/>
                </a:lnTo>
                <a:lnTo>
                  <a:pt x="109440" y="7066439"/>
                </a:lnTo>
                <a:lnTo>
                  <a:pt x="117761" y="7116384"/>
                </a:lnTo>
                <a:lnTo>
                  <a:pt x="126393" y="7166327"/>
                </a:lnTo>
                <a:lnTo>
                  <a:pt x="135336" y="7216267"/>
                </a:lnTo>
                <a:lnTo>
                  <a:pt x="144192" y="7264666"/>
                </a:lnTo>
                <a:lnTo>
                  <a:pt x="153342" y="7313055"/>
                </a:lnTo>
                <a:lnTo>
                  <a:pt x="162788" y="7361433"/>
                </a:lnTo>
                <a:lnTo>
                  <a:pt x="172531" y="7409798"/>
                </a:lnTo>
                <a:lnTo>
                  <a:pt x="182571" y="7458151"/>
                </a:lnTo>
                <a:lnTo>
                  <a:pt x="192910" y="7506490"/>
                </a:lnTo>
                <a:lnTo>
                  <a:pt x="203549" y="7554816"/>
                </a:lnTo>
                <a:lnTo>
                  <a:pt x="214489" y="7603127"/>
                </a:lnTo>
                <a:lnTo>
                  <a:pt x="225730" y="7651423"/>
                </a:lnTo>
                <a:lnTo>
                  <a:pt x="237273" y="7699704"/>
                </a:lnTo>
                <a:lnTo>
                  <a:pt x="249121" y="7747968"/>
                </a:lnTo>
                <a:lnTo>
                  <a:pt x="261273" y="7796216"/>
                </a:lnTo>
                <a:lnTo>
                  <a:pt x="273730" y="7844446"/>
                </a:lnTo>
                <a:lnTo>
                  <a:pt x="286494" y="7892659"/>
                </a:lnTo>
                <a:lnTo>
                  <a:pt x="299566" y="7940853"/>
                </a:lnTo>
                <a:lnTo>
                  <a:pt x="312946" y="7989029"/>
                </a:lnTo>
                <a:lnTo>
                  <a:pt x="326636" y="8037184"/>
                </a:lnTo>
                <a:lnTo>
                  <a:pt x="340636" y="8085320"/>
                </a:lnTo>
                <a:lnTo>
                  <a:pt x="354948" y="8133434"/>
                </a:lnTo>
                <a:lnTo>
                  <a:pt x="369572" y="8181528"/>
                </a:lnTo>
                <a:lnTo>
                  <a:pt x="384510" y="8229600"/>
                </a:lnTo>
                <a:lnTo>
                  <a:pt x="6580205" y="8229600"/>
                </a:lnTo>
                <a:lnTo>
                  <a:pt x="6580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92;p85">
            <a:extLst>
              <a:ext uri="{FF2B5EF4-FFF2-40B4-BE49-F238E27FC236}">
                <a16:creationId xmlns:a16="http://schemas.microsoft.com/office/drawing/2014/main" id="{18E75BC9-3A18-2E4D-A788-C073E1BD6FCB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  <p:sp>
        <p:nvSpPr>
          <p:cNvPr id="5" name="Google Shape;95;p85">
            <a:extLst>
              <a:ext uri="{FF2B5EF4-FFF2-40B4-BE49-F238E27FC236}">
                <a16:creationId xmlns:a16="http://schemas.microsoft.com/office/drawing/2014/main" id="{40527C7D-389D-A048-B0AD-54C7812E813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9085263" y="2670175"/>
            <a:ext cx="5294312" cy="39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" name="Google Shape;96;p85">
            <a:extLst>
              <a:ext uri="{FF2B5EF4-FFF2-40B4-BE49-F238E27FC236}">
                <a16:creationId xmlns:a16="http://schemas.microsoft.com/office/drawing/2014/main" id="{47878A45-9E26-0345-A356-F19407954CAB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D7D2C18-29A3-0A44-835F-9935D2AC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00" y="438174"/>
            <a:ext cx="7118196" cy="58323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Google Shape;141;p50">
            <a:extLst>
              <a:ext uri="{FF2B5EF4-FFF2-40B4-BE49-F238E27FC236}">
                <a16:creationId xmlns:a16="http://schemas.microsoft.com/office/drawing/2014/main" id="{C142A271-E914-8B4F-825C-594EA0E09A6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66400" y="885082"/>
            <a:ext cx="7118196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8E62EC43-BFFF-1A49-9EAF-1B9F5DF4635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738" y="1633538"/>
            <a:ext cx="7118113" cy="4562475"/>
          </a:xfrm>
        </p:spPr>
        <p:txBody>
          <a:bodyPr/>
          <a:lstStyle>
            <a:lvl1pPr marL="11430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4508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1;p46">
            <a:extLst>
              <a:ext uri="{FF2B5EF4-FFF2-40B4-BE49-F238E27FC236}">
                <a16:creationId xmlns:a16="http://schemas.microsoft.com/office/drawing/2014/main" id="{C6C45255-E6AC-F443-BFF0-F3E21A135333}"/>
              </a:ext>
            </a:extLst>
          </p:cNvPr>
          <p:cNvSpPr/>
          <p:nvPr userDrawn="1"/>
        </p:nvSpPr>
        <p:spPr>
          <a:xfrm>
            <a:off x="8050194" y="0"/>
            <a:ext cx="6580505" cy="8229600"/>
          </a:xfrm>
          <a:custGeom>
            <a:avLst/>
            <a:gdLst/>
            <a:ahLst/>
            <a:cxnLst/>
            <a:rect l="l" t="t" r="r" b="b"/>
            <a:pathLst>
              <a:path w="6580505" h="8229600" extrusionOk="0">
                <a:moveTo>
                  <a:pt x="6580205" y="0"/>
                </a:moveTo>
                <a:lnTo>
                  <a:pt x="2244933" y="0"/>
                </a:lnTo>
                <a:lnTo>
                  <a:pt x="2211808" y="36009"/>
                </a:lnTo>
                <a:lnTo>
                  <a:pt x="2178905" y="72199"/>
                </a:lnTo>
                <a:lnTo>
                  <a:pt x="2146223" y="108567"/>
                </a:lnTo>
                <a:lnTo>
                  <a:pt x="2113765" y="145112"/>
                </a:lnTo>
                <a:lnTo>
                  <a:pt x="2081529" y="181833"/>
                </a:lnTo>
                <a:lnTo>
                  <a:pt x="2049518" y="218730"/>
                </a:lnTo>
                <a:lnTo>
                  <a:pt x="2017730" y="255800"/>
                </a:lnTo>
                <a:lnTo>
                  <a:pt x="1986168" y="293044"/>
                </a:lnTo>
                <a:lnTo>
                  <a:pt x="1954832" y="330458"/>
                </a:lnTo>
                <a:lnTo>
                  <a:pt x="1923721" y="368043"/>
                </a:lnTo>
                <a:lnTo>
                  <a:pt x="1892837" y="405798"/>
                </a:lnTo>
                <a:lnTo>
                  <a:pt x="1862181" y="443720"/>
                </a:lnTo>
                <a:lnTo>
                  <a:pt x="1831752" y="481809"/>
                </a:lnTo>
                <a:lnTo>
                  <a:pt x="1801552" y="520064"/>
                </a:lnTo>
                <a:lnTo>
                  <a:pt x="1771580" y="558484"/>
                </a:lnTo>
                <a:lnTo>
                  <a:pt x="1741839" y="597067"/>
                </a:lnTo>
                <a:lnTo>
                  <a:pt x="1712327" y="635812"/>
                </a:lnTo>
                <a:lnTo>
                  <a:pt x="1683046" y="674718"/>
                </a:lnTo>
                <a:lnTo>
                  <a:pt x="1653996" y="713784"/>
                </a:lnTo>
                <a:lnTo>
                  <a:pt x="1625178" y="753009"/>
                </a:lnTo>
                <a:lnTo>
                  <a:pt x="1596592" y="792391"/>
                </a:lnTo>
                <a:lnTo>
                  <a:pt x="1568240" y="831930"/>
                </a:lnTo>
                <a:lnTo>
                  <a:pt x="1540121" y="871624"/>
                </a:lnTo>
                <a:lnTo>
                  <a:pt x="1512236" y="911472"/>
                </a:lnTo>
                <a:lnTo>
                  <a:pt x="1484585" y="951473"/>
                </a:lnTo>
                <a:lnTo>
                  <a:pt x="1457170" y="991625"/>
                </a:lnTo>
                <a:lnTo>
                  <a:pt x="1429991" y="1031928"/>
                </a:lnTo>
                <a:lnTo>
                  <a:pt x="1403048" y="1072381"/>
                </a:lnTo>
                <a:lnTo>
                  <a:pt x="1376342" y="1112982"/>
                </a:lnTo>
                <a:lnTo>
                  <a:pt x="1349873" y="1153729"/>
                </a:lnTo>
                <a:lnTo>
                  <a:pt x="1323642" y="1194623"/>
                </a:lnTo>
                <a:lnTo>
                  <a:pt x="1297651" y="1235662"/>
                </a:lnTo>
                <a:lnTo>
                  <a:pt x="1271898" y="1276844"/>
                </a:lnTo>
                <a:lnTo>
                  <a:pt x="1246385" y="1318168"/>
                </a:lnTo>
                <a:lnTo>
                  <a:pt x="1221113" y="1359634"/>
                </a:lnTo>
                <a:lnTo>
                  <a:pt x="1196081" y="1401239"/>
                </a:lnTo>
                <a:lnTo>
                  <a:pt x="1171291" y="1442984"/>
                </a:lnTo>
                <a:lnTo>
                  <a:pt x="1146743" y="1484866"/>
                </a:lnTo>
                <a:lnTo>
                  <a:pt x="1122437" y="1526885"/>
                </a:lnTo>
                <a:lnTo>
                  <a:pt x="1098375" y="1569039"/>
                </a:lnTo>
                <a:lnTo>
                  <a:pt x="1074557" y="1611328"/>
                </a:lnTo>
                <a:lnTo>
                  <a:pt x="1050983" y="1653749"/>
                </a:lnTo>
                <a:lnTo>
                  <a:pt x="1027653" y="1696303"/>
                </a:lnTo>
                <a:lnTo>
                  <a:pt x="1004570" y="1738987"/>
                </a:lnTo>
                <a:lnTo>
                  <a:pt x="981732" y="1781800"/>
                </a:lnTo>
                <a:lnTo>
                  <a:pt x="959141" y="1824743"/>
                </a:lnTo>
                <a:lnTo>
                  <a:pt x="936797" y="1867812"/>
                </a:lnTo>
                <a:lnTo>
                  <a:pt x="914701" y="1911007"/>
                </a:lnTo>
                <a:lnTo>
                  <a:pt x="892853" y="1954328"/>
                </a:lnTo>
                <a:lnTo>
                  <a:pt x="871254" y="1997772"/>
                </a:lnTo>
                <a:lnTo>
                  <a:pt x="849905" y="2041338"/>
                </a:lnTo>
                <a:lnTo>
                  <a:pt x="828805" y="2085026"/>
                </a:lnTo>
                <a:lnTo>
                  <a:pt x="807956" y="2128835"/>
                </a:lnTo>
                <a:lnTo>
                  <a:pt x="787359" y="2172762"/>
                </a:lnTo>
                <a:lnTo>
                  <a:pt x="767013" y="2216807"/>
                </a:lnTo>
                <a:lnTo>
                  <a:pt x="746919" y="2260969"/>
                </a:lnTo>
                <a:lnTo>
                  <a:pt x="727078" y="2305247"/>
                </a:lnTo>
                <a:lnTo>
                  <a:pt x="707491" y="2349639"/>
                </a:lnTo>
                <a:lnTo>
                  <a:pt x="688158" y="2394144"/>
                </a:lnTo>
                <a:lnTo>
                  <a:pt x="669079" y="2438761"/>
                </a:lnTo>
                <a:lnTo>
                  <a:pt x="650255" y="2483489"/>
                </a:lnTo>
                <a:lnTo>
                  <a:pt x="631687" y="2528327"/>
                </a:lnTo>
                <a:lnTo>
                  <a:pt x="613376" y="2573274"/>
                </a:lnTo>
                <a:lnTo>
                  <a:pt x="595321" y="2618327"/>
                </a:lnTo>
                <a:lnTo>
                  <a:pt x="577524" y="2663487"/>
                </a:lnTo>
                <a:lnTo>
                  <a:pt x="559985" y="2708753"/>
                </a:lnTo>
                <a:lnTo>
                  <a:pt x="542704" y="2754122"/>
                </a:lnTo>
                <a:lnTo>
                  <a:pt x="525682" y="2799594"/>
                </a:lnTo>
                <a:lnTo>
                  <a:pt x="508920" y="2845167"/>
                </a:lnTo>
                <a:lnTo>
                  <a:pt x="492419" y="2890841"/>
                </a:lnTo>
                <a:lnTo>
                  <a:pt x="476178" y="2936614"/>
                </a:lnTo>
                <a:lnTo>
                  <a:pt x="460199" y="2982485"/>
                </a:lnTo>
                <a:lnTo>
                  <a:pt x="444481" y="3028453"/>
                </a:lnTo>
                <a:lnTo>
                  <a:pt x="429027" y="3074517"/>
                </a:lnTo>
                <a:lnTo>
                  <a:pt x="413835" y="3120675"/>
                </a:lnTo>
                <a:lnTo>
                  <a:pt x="398907" y="3166927"/>
                </a:lnTo>
                <a:lnTo>
                  <a:pt x="384243" y="3213271"/>
                </a:lnTo>
                <a:lnTo>
                  <a:pt x="369844" y="3259706"/>
                </a:lnTo>
                <a:lnTo>
                  <a:pt x="355711" y="3306231"/>
                </a:lnTo>
                <a:lnTo>
                  <a:pt x="341843" y="3352845"/>
                </a:lnTo>
                <a:lnTo>
                  <a:pt x="328242" y="3399546"/>
                </a:lnTo>
                <a:lnTo>
                  <a:pt x="314908" y="3446334"/>
                </a:lnTo>
                <a:lnTo>
                  <a:pt x="301842" y="3493207"/>
                </a:lnTo>
                <a:lnTo>
                  <a:pt x="289044" y="3540164"/>
                </a:lnTo>
                <a:lnTo>
                  <a:pt x="276515" y="3587204"/>
                </a:lnTo>
                <a:lnTo>
                  <a:pt x="264255" y="3634325"/>
                </a:lnTo>
                <a:lnTo>
                  <a:pt x="252265" y="3681528"/>
                </a:lnTo>
                <a:lnTo>
                  <a:pt x="240546" y="3728810"/>
                </a:lnTo>
                <a:lnTo>
                  <a:pt x="229098" y="3776169"/>
                </a:lnTo>
                <a:lnTo>
                  <a:pt x="217921" y="3823607"/>
                </a:lnTo>
                <a:lnTo>
                  <a:pt x="207017" y="3871120"/>
                </a:lnTo>
                <a:lnTo>
                  <a:pt x="196386" y="3918707"/>
                </a:lnTo>
                <a:lnTo>
                  <a:pt x="186027" y="3966369"/>
                </a:lnTo>
                <a:lnTo>
                  <a:pt x="175943" y="4014102"/>
                </a:lnTo>
                <a:lnTo>
                  <a:pt x="166133" y="4061907"/>
                </a:lnTo>
                <a:lnTo>
                  <a:pt x="156599" y="4109782"/>
                </a:lnTo>
                <a:lnTo>
                  <a:pt x="147340" y="4157726"/>
                </a:lnTo>
                <a:lnTo>
                  <a:pt x="138357" y="4205738"/>
                </a:lnTo>
                <a:lnTo>
                  <a:pt x="129651" y="4253816"/>
                </a:lnTo>
                <a:lnTo>
                  <a:pt x="121222" y="4301960"/>
                </a:lnTo>
                <a:lnTo>
                  <a:pt x="113072" y="4350168"/>
                </a:lnTo>
                <a:lnTo>
                  <a:pt x="105199" y="4398439"/>
                </a:lnTo>
                <a:lnTo>
                  <a:pt x="97606" y="4446772"/>
                </a:lnTo>
                <a:lnTo>
                  <a:pt x="90293" y="4495166"/>
                </a:lnTo>
                <a:lnTo>
                  <a:pt x="83259" y="4543620"/>
                </a:lnTo>
                <a:lnTo>
                  <a:pt x="76507" y="4592131"/>
                </a:lnTo>
                <a:lnTo>
                  <a:pt x="70036" y="4640700"/>
                </a:lnTo>
                <a:lnTo>
                  <a:pt x="63846" y="4689326"/>
                </a:lnTo>
                <a:lnTo>
                  <a:pt x="57940" y="4738006"/>
                </a:lnTo>
                <a:lnTo>
                  <a:pt x="52316" y="4786739"/>
                </a:lnTo>
                <a:lnTo>
                  <a:pt x="46976" y="4835526"/>
                </a:lnTo>
                <a:lnTo>
                  <a:pt x="41920" y="4884364"/>
                </a:lnTo>
                <a:lnTo>
                  <a:pt x="37148" y="4933252"/>
                </a:lnTo>
                <a:lnTo>
                  <a:pt x="32662" y="4982189"/>
                </a:lnTo>
                <a:lnTo>
                  <a:pt x="28462" y="5031174"/>
                </a:lnTo>
                <a:lnTo>
                  <a:pt x="24549" y="5080206"/>
                </a:lnTo>
                <a:lnTo>
                  <a:pt x="20922" y="5129284"/>
                </a:lnTo>
                <a:lnTo>
                  <a:pt x="17583" y="5178406"/>
                </a:lnTo>
                <a:lnTo>
                  <a:pt x="14533" y="5227571"/>
                </a:lnTo>
                <a:lnTo>
                  <a:pt x="11771" y="5276778"/>
                </a:lnTo>
                <a:lnTo>
                  <a:pt x="9298" y="5326026"/>
                </a:lnTo>
                <a:lnTo>
                  <a:pt x="7115" y="5375314"/>
                </a:lnTo>
                <a:lnTo>
                  <a:pt x="5223" y="5424641"/>
                </a:lnTo>
                <a:lnTo>
                  <a:pt x="3621" y="5474005"/>
                </a:lnTo>
                <a:lnTo>
                  <a:pt x="2311" y="5523405"/>
                </a:lnTo>
                <a:lnTo>
                  <a:pt x="1294" y="5572841"/>
                </a:lnTo>
                <a:lnTo>
                  <a:pt x="569" y="5622310"/>
                </a:lnTo>
                <a:lnTo>
                  <a:pt x="137" y="5671812"/>
                </a:lnTo>
                <a:lnTo>
                  <a:pt x="0" y="5721346"/>
                </a:lnTo>
                <a:lnTo>
                  <a:pt x="156" y="5770910"/>
                </a:lnTo>
                <a:lnTo>
                  <a:pt x="608" y="5820503"/>
                </a:lnTo>
                <a:lnTo>
                  <a:pt x="1355" y="5870125"/>
                </a:lnTo>
                <a:lnTo>
                  <a:pt x="2398" y="5919773"/>
                </a:lnTo>
                <a:lnTo>
                  <a:pt x="3739" y="5969447"/>
                </a:lnTo>
                <a:lnTo>
                  <a:pt x="5376" y="6019146"/>
                </a:lnTo>
                <a:lnTo>
                  <a:pt x="7311" y="6068868"/>
                </a:lnTo>
                <a:lnTo>
                  <a:pt x="9545" y="6118613"/>
                </a:lnTo>
                <a:lnTo>
                  <a:pt x="12077" y="6168378"/>
                </a:lnTo>
                <a:lnTo>
                  <a:pt x="14910" y="6218164"/>
                </a:lnTo>
                <a:lnTo>
                  <a:pt x="18042" y="6267968"/>
                </a:lnTo>
                <a:lnTo>
                  <a:pt x="21475" y="6317790"/>
                </a:lnTo>
                <a:lnTo>
                  <a:pt x="25209" y="6367629"/>
                </a:lnTo>
                <a:lnTo>
                  <a:pt x="29245" y="6417482"/>
                </a:lnTo>
                <a:lnTo>
                  <a:pt x="33584" y="6467350"/>
                </a:lnTo>
                <a:lnTo>
                  <a:pt x="38225" y="6517231"/>
                </a:lnTo>
                <a:lnTo>
                  <a:pt x="43170" y="6567123"/>
                </a:lnTo>
                <a:lnTo>
                  <a:pt x="48419" y="6617026"/>
                </a:lnTo>
                <a:lnTo>
                  <a:pt x="53973" y="6666939"/>
                </a:lnTo>
                <a:lnTo>
                  <a:pt x="59832" y="6716860"/>
                </a:lnTo>
                <a:lnTo>
                  <a:pt x="65997" y="6766788"/>
                </a:lnTo>
                <a:lnTo>
                  <a:pt x="72468" y="6816722"/>
                </a:lnTo>
                <a:lnTo>
                  <a:pt x="79246" y="6866660"/>
                </a:lnTo>
                <a:lnTo>
                  <a:pt x="86332" y="6916602"/>
                </a:lnTo>
                <a:lnTo>
                  <a:pt x="93726" y="6966547"/>
                </a:lnTo>
                <a:lnTo>
                  <a:pt x="101428" y="7016493"/>
                </a:lnTo>
                <a:lnTo>
                  <a:pt x="109440" y="7066439"/>
                </a:lnTo>
                <a:lnTo>
                  <a:pt x="117761" y="7116384"/>
                </a:lnTo>
                <a:lnTo>
                  <a:pt x="126393" y="7166327"/>
                </a:lnTo>
                <a:lnTo>
                  <a:pt x="135336" y="7216267"/>
                </a:lnTo>
                <a:lnTo>
                  <a:pt x="144192" y="7264666"/>
                </a:lnTo>
                <a:lnTo>
                  <a:pt x="153342" y="7313055"/>
                </a:lnTo>
                <a:lnTo>
                  <a:pt x="162788" y="7361433"/>
                </a:lnTo>
                <a:lnTo>
                  <a:pt x="172531" y="7409798"/>
                </a:lnTo>
                <a:lnTo>
                  <a:pt x="182571" y="7458151"/>
                </a:lnTo>
                <a:lnTo>
                  <a:pt x="192910" y="7506490"/>
                </a:lnTo>
                <a:lnTo>
                  <a:pt x="203549" y="7554816"/>
                </a:lnTo>
                <a:lnTo>
                  <a:pt x="214489" y="7603127"/>
                </a:lnTo>
                <a:lnTo>
                  <a:pt x="225730" y="7651423"/>
                </a:lnTo>
                <a:lnTo>
                  <a:pt x="237273" y="7699704"/>
                </a:lnTo>
                <a:lnTo>
                  <a:pt x="249121" y="7747968"/>
                </a:lnTo>
                <a:lnTo>
                  <a:pt x="261273" y="7796216"/>
                </a:lnTo>
                <a:lnTo>
                  <a:pt x="273730" y="7844446"/>
                </a:lnTo>
                <a:lnTo>
                  <a:pt x="286494" y="7892659"/>
                </a:lnTo>
                <a:lnTo>
                  <a:pt x="299566" y="7940853"/>
                </a:lnTo>
                <a:lnTo>
                  <a:pt x="312946" y="7989029"/>
                </a:lnTo>
                <a:lnTo>
                  <a:pt x="326636" y="8037184"/>
                </a:lnTo>
                <a:lnTo>
                  <a:pt x="340636" y="8085320"/>
                </a:lnTo>
                <a:lnTo>
                  <a:pt x="354948" y="8133434"/>
                </a:lnTo>
                <a:lnTo>
                  <a:pt x="369572" y="8181528"/>
                </a:lnTo>
                <a:lnTo>
                  <a:pt x="384510" y="8229600"/>
                </a:lnTo>
                <a:lnTo>
                  <a:pt x="6580205" y="8229600"/>
                </a:lnTo>
                <a:lnTo>
                  <a:pt x="6580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2;p46">
            <a:extLst>
              <a:ext uri="{FF2B5EF4-FFF2-40B4-BE49-F238E27FC236}">
                <a16:creationId xmlns:a16="http://schemas.microsoft.com/office/drawing/2014/main" id="{AA2E7DF0-C52B-EE40-AC3A-9AF55A5F92B1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  <p:sp>
        <p:nvSpPr>
          <p:cNvPr id="5" name="Google Shape;113;p46">
            <a:extLst>
              <a:ext uri="{FF2B5EF4-FFF2-40B4-BE49-F238E27FC236}">
                <a16:creationId xmlns:a16="http://schemas.microsoft.com/office/drawing/2014/main" id="{B6884794-C6D8-034F-9A56-049C1DA4586B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9556750" y="3451225"/>
            <a:ext cx="1636713" cy="8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Google Shape;114;p46">
            <a:extLst>
              <a:ext uri="{FF2B5EF4-FFF2-40B4-BE49-F238E27FC236}">
                <a16:creationId xmlns:a16="http://schemas.microsoft.com/office/drawing/2014/main" id="{893ADA57-92BD-5A44-A10A-4E732F0DF068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12166903" y="3451225"/>
            <a:ext cx="1636713" cy="8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115;p46">
            <a:extLst>
              <a:ext uri="{FF2B5EF4-FFF2-40B4-BE49-F238E27FC236}">
                <a16:creationId xmlns:a16="http://schemas.microsoft.com/office/drawing/2014/main" id="{3E0D42A8-6AA1-D843-B765-1EEBB8F669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556750" y="4557713"/>
            <a:ext cx="1636713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8" name="Google Shape;116;p46">
            <a:extLst>
              <a:ext uri="{FF2B5EF4-FFF2-40B4-BE49-F238E27FC236}">
                <a16:creationId xmlns:a16="http://schemas.microsoft.com/office/drawing/2014/main" id="{5549ED0F-3E89-4342-9D1F-923A117B84FC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12142637" y="4562633"/>
            <a:ext cx="1636713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pic>
        <p:nvPicPr>
          <p:cNvPr id="9" name="Google Shape;117;p46">
            <a:extLst>
              <a:ext uri="{FF2B5EF4-FFF2-40B4-BE49-F238E27FC236}">
                <a16:creationId xmlns:a16="http://schemas.microsoft.com/office/drawing/2014/main" id="{0E9F23FC-7627-6844-8971-CCB2AFE76BFD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C113721-0FE1-0B41-89FF-C9DB2A14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00" y="438174"/>
            <a:ext cx="7118196" cy="58323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Google Shape;141;p50">
            <a:extLst>
              <a:ext uri="{FF2B5EF4-FFF2-40B4-BE49-F238E27FC236}">
                <a16:creationId xmlns:a16="http://schemas.microsoft.com/office/drawing/2014/main" id="{8BDBD747-8B10-6A4C-9941-D1BB3C1EE271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66400" y="885082"/>
            <a:ext cx="7118196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B255232-3093-4C4F-8C6A-36B7E11C214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6738" y="1633538"/>
            <a:ext cx="7118113" cy="4562475"/>
          </a:xfrm>
        </p:spPr>
        <p:txBody>
          <a:bodyPr/>
          <a:lstStyle>
            <a:lvl1pPr marL="114300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32598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p34">
            <a:extLst>
              <a:ext uri="{FF2B5EF4-FFF2-40B4-BE49-F238E27FC236}">
                <a16:creationId xmlns:a16="http://schemas.microsoft.com/office/drawing/2014/main" id="{6197CA64-CFC6-AE41-837F-13131BC8CF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173" y="466057"/>
            <a:ext cx="13598013" cy="511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" name="Google Shape;152;p34">
            <a:extLst>
              <a:ext uri="{FF2B5EF4-FFF2-40B4-BE49-F238E27FC236}">
                <a16:creationId xmlns:a16="http://schemas.microsoft.com/office/drawing/2014/main" id="{AC488D4C-F64F-1443-B705-819ED3A06927}"/>
              </a:ext>
            </a:extLst>
          </p:cNvPr>
          <p:cNvSpPr>
            <a:spLocks noGrp="1"/>
          </p:cNvSpPr>
          <p:nvPr>
            <p:ph type="chart" idx="2"/>
          </p:nvPr>
        </p:nvSpPr>
        <p:spPr>
          <a:xfrm>
            <a:off x="692591" y="1778000"/>
            <a:ext cx="13598013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" name="Google Shape;64;p38">
            <a:extLst>
              <a:ext uri="{FF2B5EF4-FFF2-40B4-BE49-F238E27FC236}">
                <a16:creationId xmlns:a16="http://schemas.microsoft.com/office/drawing/2014/main" id="{60A03F00-349B-C840-9AD3-CB34AB8C885F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41;p50">
            <a:extLst>
              <a:ext uri="{FF2B5EF4-FFF2-40B4-BE49-F238E27FC236}">
                <a16:creationId xmlns:a16="http://schemas.microsoft.com/office/drawing/2014/main" id="{956B4F45-B815-DC4F-95E4-890DA3AA60E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692591" y="885082"/>
            <a:ext cx="13613874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0961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6;p52">
            <a:extLst>
              <a:ext uri="{FF2B5EF4-FFF2-40B4-BE49-F238E27FC236}">
                <a16:creationId xmlns:a16="http://schemas.microsoft.com/office/drawing/2014/main" id="{8E7C27D4-4B49-EE40-8DC8-271E0106E3E7}"/>
              </a:ext>
            </a:extLst>
          </p:cNvPr>
          <p:cNvSpPr txBox="1"/>
          <p:nvPr userDrawn="1"/>
        </p:nvSpPr>
        <p:spPr>
          <a:xfrm>
            <a:off x="882650" y="2652501"/>
            <a:ext cx="5846923" cy="261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80137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Global Headquarters</a:t>
            </a:r>
            <a:endParaRPr sz="1400" b="0" i="0" u="none" strike="noStrike" cap="none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80137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Medical, Inc.</a:t>
            </a:r>
            <a:endParaRPr sz="1400" b="0" i="0" u="none" strike="noStrike" cap="none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80137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26125 N. Riverwoods Blvd.</a:t>
            </a:r>
            <a:endParaRPr sz="18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37528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Mettawa, IL 60045  USA</a:t>
            </a:r>
            <a:endParaRPr sz="18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endParaRPr sz="1850" b="0" i="0" u="none" strike="noStrike" cap="none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vyaire.com</a:t>
            </a:r>
            <a:endParaRPr sz="18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References:</a:t>
            </a:r>
            <a:endParaRPr sz="18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57;p52">
            <a:extLst>
              <a:ext uri="{FF2B5EF4-FFF2-40B4-BE49-F238E27FC236}">
                <a16:creationId xmlns:a16="http://schemas.microsoft.com/office/drawing/2014/main" id="{1EF0BEE5-D621-4346-AB56-491E22757E5A}"/>
              </a:ext>
            </a:extLst>
          </p:cNvPr>
          <p:cNvSpPr/>
          <p:nvPr userDrawn="1"/>
        </p:nvSpPr>
        <p:spPr>
          <a:xfrm>
            <a:off x="8050194" y="0"/>
            <a:ext cx="6580505" cy="8229600"/>
          </a:xfrm>
          <a:custGeom>
            <a:avLst/>
            <a:gdLst/>
            <a:ahLst/>
            <a:cxnLst/>
            <a:rect l="l" t="t" r="r" b="b"/>
            <a:pathLst>
              <a:path w="6580505" h="8229600" extrusionOk="0">
                <a:moveTo>
                  <a:pt x="6580205" y="0"/>
                </a:moveTo>
                <a:lnTo>
                  <a:pt x="2244933" y="0"/>
                </a:lnTo>
                <a:lnTo>
                  <a:pt x="2211808" y="36009"/>
                </a:lnTo>
                <a:lnTo>
                  <a:pt x="2178905" y="72199"/>
                </a:lnTo>
                <a:lnTo>
                  <a:pt x="2146223" y="108567"/>
                </a:lnTo>
                <a:lnTo>
                  <a:pt x="2113765" y="145112"/>
                </a:lnTo>
                <a:lnTo>
                  <a:pt x="2081529" y="181833"/>
                </a:lnTo>
                <a:lnTo>
                  <a:pt x="2049518" y="218730"/>
                </a:lnTo>
                <a:lnTo>
                  <a:pt x="2017730" y="255800"/>
                </a:lnTo>
                <a:lnTo>
                  <a:pt x="1986168" y="293044"/>
                </a:lnTo>
                <a:lnTo>
                  <a:pt x="1954832" y="330458"/>
                </a:lnTo>
                <a:lnTo>
                  <a:pt x="1923721" y="368043"/>
                </a:lnTo>
                <a:lnTo>
                  <a:pt x="1892837" y="405798"/>
                </a:lnTo>
                <a:lnTo>
                  <a:pt x="1862181" y="443720"/>
                </a:lnTo>
                <a:lnTo>
                  <a:pt x="1831752" y="481809"/>
                </a:lnTo>
                <a:lnTo>
                  <a:pt x="1801552" y="520064"/>
                </a:lnTo>
                <a:lnTo>
                  <a:pt x="1771580" y="558484"/>
                </a:lnTo>
                <a:lnTo>
                  <a:pt x="1741839" y="597067"/>
                </a:lnTo>
                <a:lnTo>
                  <a:pt x="1712327" y="635812"/>
                </a:lnTo>
                <a:lnTo>
                  <a:pt x="1683046" y="674718"/>
                </a:lnTo>
                <a:lnTo>
                  <a:pt x="1653996" y="713784"/>
                </a:lnTo>
                <a:lnTo>
                  <a:pt x="1625178" y="753009"/>
                </a:lnTo>
                <a:lnTo>
                  <a:pt x="1596592" y="792391"/>
                </a:lnTo>
                <a:lnTo>
                  <a:pt x="1568240" y="831930"/>
                </a:lnTo>
                <a:lnTo>
                  <a:pt x="1540121" y="871624"/>
                </a:lnTo>
                <a:lnTo>
                  <a:pt x="1512236" y="911472"/>
                </a:lnTo>
                <a:lnTo>
                  <a:pt x="1484585" y="951473"/>
                </a:lnTo>
                <a:lnTo>
                  <a:pt x="1457170" y="991625"/>
                </a:lnTo>
                <a:lnTo>
                  <a:pt x="1429991" y="1031928"/>
                </a:lnTo>
                <a:lnTo>
                  <a:pt x="1403048" y="1072381"/>
                </a:lnTo>
                <a:lnTo>
                  <a:pt x="1376342" y="1112982"/>
                </a:lnTo>
                <a:lnTo>
                  <a:pt x="1349873" y="1153729"/>
                </a:lnTo>
                <a:lnTo>
                  <a:pt x="1323642" y="1194623"/>
                </a:lnTo>
                <a:lnTo>
                  <a:pt x="1297651" y="1235662"/>
                </a:lnTo>
                <a:lnTo>
                  <a:pt x="1271898" y="1276844"/>
                </a:lnTo>
                <a:lnTo>
                  <a:pt x="1246385" y="1318168"/>
                </a:lnTo>
                <a:lnTo>
                  <a:pt x="1221113" y="1359634"/>
                </a:lnTo>
                <a:lnTo>
                  <a:pt x="1196081" y="1401239"/>
                </a:lnTo>
                <a:lnTo>
                  <a:pt x="1171291" y="1442984"/>
                </a:lnTo>
                <a:lnTo>
                  <a:pt x="1146743" y="1484866"/>
                </a:lnTo>
                <a:lnTo>
                  <a:pt x="1122437" y="1526885"/>
                </a:lnTo>
                <a:lnTo>
                  <a:pt x="1098375" y="1569039"/>
                </a:lnTo>
                <a:lnTo>
                  <a:pt x="1074557" y="1611328"/>
                </a:lnTo>
                <a:lnTo>
                  <a:pt x="1050983" y="1653749"/>
                </a:lnTo>
                <a:lnTo>
                  <a:pt x="1027653" y="1696303"/>
                </a:lnTo>
                <a:lnTo>
                  <a:pt x="1004570" y="1738987"/>
                </a:lnTo>
                <a:lnTo>
                  <a:pt x="981732" y="1781800"/>
                </a:lnTo>
                <a:lnTo>
                  <a:pt x="959141" y="1824743"/>
                </a:lnTo>
                <a:lnTo>
                  <a:pt x="936797" y="1867812"/>
                </a:lnTo>
                <a:lnTo>
                  <a:pt x="914701" y="1911007"/>
                </a:lnTo>
                <a:lnTo>
                  <a:pt x="892853" y="1954328"/>
                </a:lnTo>
                <a:lnTo>
                  <a:pt x="871254" y="1997772"/>
                </a:lnTo>
                <a:lnTo>
                  <a:pt x="849905" y="2041338"/>
                </a:lnTo>
                <a:lnTo>
                  <a:pt x="828805" y="2085026"/>
                </a:lnTo>
                <a:lnTo>
                  <a:pt x="807956" y="2128835"/>
                </a:lnTo>
                <a:lnTo>
                  <a:pt x="787359" y="2172762"/>
                </a:lnTo>
                <a:lnTo>
                  <a:pt x="767013" y="2216807"/>
                </a:lnTo>
                <a:lnTo>
                  <a:pt x="746919" y="2260969"/>
                </a:lnTo>
                <a:lnTo>
                  <a:pt x="727078" y="2305247"/>
                </a:lnTo>
                <a:lnTo>
                  <a:pt x="707491" y="2349639"/>
                </a:lnTo>
                <a:lnTo>
                  <a:pt x="688158" y="2394144"/>
                </a:lnTo>
                <a:lnTo>
                  <a:pt x="669079" y="2438761"/>
                </a:lnTo>
                <a:lnTo>
                  <a:pt x="650255" y="2483489"/>
                </a:lnTo>
                <a:lnTo>
                  <a:pt x="631687" y="2528327"/>
                </a:lnTo>
                <a:lnTo>
                  <a:pt x="613376" y="2573274"/>
                </a:lnTo>
                <a:lnTo>
                  <a:pt x="595321" y="2618327"/>
                </a:lnTo>
                <a:lnTo>
                  <a:pt x="577524" y="2663487"/>
                </a:lnTo>
                <a:lnTo>
                  <a:pt x="559985" y="2708753"/>
                </a:lnTo>
                <a:lnTo>
                  <a:pt x="542704" y="2754122"/>
                </a:lnTo>
                <a:lnTo>
                  <a:pt x="525682" y="2799594"/>
                </a:lnTo>
                <a:lnTo>
                  <a:pt x="508920" y="2845167"/>
                </a:lnTo>
                <a:lnTo>
                  <a:pt x="492419" y="2890841"/>
                </a:lnTo>
                <a:lnTo>
                  <a:pt x="476178" y="2936614"/>
                </a:lnTo>
                <a:lnTo>
                  <a:pt x="460199" y="2982485"/>
                </a:lnTo>
                <a:lnTo>
                  <a:pt x="444481" y="3028453"/>
                </a:lnTo>
                <a:lnTo>
                  <a:pt x="429027" y="3074517"/>
                </a:lnTo>
                <a:lnTo>
                  <a:pt x="413835" y="3120675"/>
                </a:lnTo>
                <a:lnTo>
                  <a:pt x="398907" y="3166927"/>
                </a:lnTo>
                <a:lnTo>
                  <a:pt x="384243" y="3213271"/>
                </a:lnTo>
                <a:lnTo>
                  <a:pt x="369844" y="3259706"/>
                </a:lnTo>
                <a:lnTo>
                  <a:pt x="355711" y="3306231"/>
                </a:lnTo>
                <a:lnTo>
                  <a:pt x="341843" y="3352845"/>
                </a:lnTo>
                <a:lnTo>
                  <a:pt x="328242" y="3399546"/>
                </a:lnTo>
                <a:lnTo>
                  <a:pt x="314908" y="3446334"/>
                </a:lnTo>
                <a:lnTo>
                  <a:pt x="301842" y="3493207"/>
                </a:lnTo>
                <a:lnTo>
                  <a:pt x="289044" y="3540164"/>
                </a:lnTo>
                <a:lnTo>
                  <a:pt x="276515" y="3587204"/>
                </a:lnTo>
                <a:lnTo>
                  <a:pt x="264255" y="3634325"/>
                </a:lnTo>
                <a:lnTo>
                  <a:pt x="252265" y="3681528"/>
                </a:lnTo>
                <a:lnTo>
                  <a:pt x="240546" y="3728810"/>
                </a:lnTo>
                <a:lnTo>
                  <a:pt x="229098" y="3776169"/>
                </a:lnTo>
                <a:lnTo>
                  <a:pt x="217921" y="3823607"/>
                </a:lnTo>
                <a:lnTo>
                  <a:pt x="207017" y="3871120"/>
                </a:lnTo>
                <a:lnTo>
                  <a:pt x="196386" y="3918707"/>
                </a:lnTo>
                <a:lnTo>
                  <a:pt x="186027" y="3966369"/>
                </a:lnTo>
                <a:lnTo>
                  <a:pt x="175943" y="4014102"/>
                </a:lnTo>
                <a:lnTo>
                  <a:pt x="166133" y="4061907"/>
                </a:lnTo>
                <a:lnTo>
                  <a:pt x="156599" y="4109782"/>
                </a:lnTo>
                <a:lnTo>
                  <a:pt x="147340" y="4157726"/>
                </a:lnTo>
                <a:lnTo>
                  <a:pt x="138357" y="4205738"/>
                </a:lnTo>
                <a:lnTo>
                  <a:pt x="129651" y="4253816"/>
                </a:lnTo>
                <a:lnTo>
                  <a:pt x="121222" y="4301960"/>
                </a:lnTo>
                <a:lnTo>
                  <a:pt x="113072" y="4350168"/>
                </a:lnTo>
                <a:lnTo>
                  <a:pt x="105199" y="4398439"/>
                </a:lnTo>
                <a:lnTo>
                  <a:pt x="97606" y="4446772"/>
                </a:lnTo>
                <a:lnTo>
                  <a:pt x="90293" y="4495166"/>
                </a:lnTo>
                <a:lnTo>
                  <a:pt x="83259" y="4543620"/>
                </a:lnTo>
                <a:lnTo>
                  <a:pt x="76507" y="4592131"/>
                </a:lnTo>
                <a:lnTo>
                  <a:pt x="70036" y="4640700"/>
                </a:lnTo>
                <a:lnTo>
                  <a:pt x="63846" y="4689326"/>
                </a:lnTo>
                <a:lnTo>
                  <a:pt x="57940" y="4738006"/>
                </a:lnTo>
                <a:lnTo>
                  <a:pt x="52316" y="4786739"/>
                </a:lnTo>
                <a:lnTo>
                  <a:pt x="46976" y="4835526"/>
                </a:lnTo>
                <a:lnTo>
                  <a:pt x="41920" y="4884364"/>
                </a:lnTo>
                <a:lnTo>
                  <a:pt x="37148" y="4933252"/>
                </a:lnTo>
                <a:lnTo>
                  <a:pt x="32662" y="4982189"/>
                </a:lnTo>
                <a:lnTo>
                  <a:pt x="28462" y="5031174"/>
                </a:lnTo>
                <a:lnTo>
                  <a:pt x="24549" y="5080206"/>
                </a:lnTo>
                <a:lnTo>
                  <a:pt x="20922" y="5129284"/>
                </a:lnTo>
                <a:lnTo>
                  <a:pt x="17583" y="5178406"/>
                </a:lnTo>
                <a:lnTo>
                  <a:pt x="14533" y="5227571"/>
                </a:lnTo>
                <a:lnTo>
                  <a:pt x="11771" y="5276778"/>
                </a:lnTo>
                <a:lnTo>
                  <a:pt x="9298" y="5326026"/>
                </a:lnTo>
                <a:lnTo>
                  <a:pt x="7115" y="5375314"/>
                </a:lnTo>
                <a:lnTo>
                  <a:pt x="5223" y="5424641"/>
                </a:lnTo>
                <a:lnTo>
                  <a:pt x="3621" y="5474005"/>
                </a:lnTo>
                <a:lnTo>
                  <a:pt x="2311" y="5523405"/>
                </a:lnTo>
                <a:lnTo>
                  <a:pt x="1294" y="5572841"/>
                </a:lnTo>
                <a:lnTo>
                  <a:pt x="569" y="5622310"/>
                </a:lnTo>
                <a:lnTo>
                  <a:pt x="137" y="5671812"/>
                </a:lnTo>
                <a:lnTo>
                  <a:pt x="0" y="5721346"/>
                </a:lnTo>
                <a:lnTo>
                  <a:pt x="156" y="5770910"/>
                </a:lnTo>
                <a:lnTo>
                  <a:pt x="608" y="5820503"/>
                </a:lnTo>
                <a:lnTo>
                  <a:pt x="1355" y="5870125"/>
                </a:lnTo>
                <a:lnTo>
                  <a:pt x="2398" y="5919773"/>
                </a:lnTo>
                <a:lnTo>
                  <a:pt x="3739" y="5969447"/>
                </a:lnTo>
                <a:lnTo>
                  <a:pt x="5376" y="6019146"/>
                </a:lnTo>
                <a:lnTo>
                  <a:pt x="7311" y="6068868"/>
                </a:lnTo>
                <a:lnTo>
                  <a:pt x="9545" y="6118613"/>
                </a:lnTo>
                <a:lnTo>
                  <a:pt x="12077" y="6168378"/>
                </a:lnTo>
                <a:lnTo>
                  <a:pt x="14910" y="6218164"/>
                </a:lnTo>
                <a:lnTo>
                  <a:pt x="18042" y="6267968"/>
                </a:lnTo>
                <a:lnTo>
                  <a:pt x="21475" y="6317790"/>
                </a:lnTo>
                <a:lnTo>
                  <a:pt x="25209" y="6367629"/>
                </a:lnTo>
                <a:lnTo>
                  <a:pt x="29245" y="6417482"/>
                </a:lnTo>
                <a:lnTo>
                  <a:pt x="33584" y="6467350"/>
                </a:lnTo>
                <a:lnTo>
                  <a:pt x="38225" y="6517231"/>
                </a:lnTo>
                <a:lnTo>
                  <a:pt x="43170" y="6567123"/>
                </a:lnTo>
                <a:lnTo>
                  <a:pt x="48419" y="6617026"/>
                </a:lnTo>
                <a:lnTo>
                  <a:pt x="53973" y="6666939"/>
                </a:lnTo>
                <a:lnTo>
                  <a:pt x="59832" y="6716860"/>
                </a:lnTo>
                <a:lnTo>
                  <a:pt x="65997" y="6766788"/>
                </a:lnTo>
                <a:lnTo>
                  <a:pt x="72468" y="6816722"/>
                </a:lnTo>
                <a:lnTo>
                  <a:pt x="79246" y="6866660"/>
                </a:lnTo>
                <a:lnTo>
                  <a:pt x="86332" y="6916602"/>
                </a:lnTo>
                <a:lnTo>
                  <a:pt x="93726" y="6966547"/>
                </a:lnTo>
                <a:lnTo>
                  <a:pt x="101428" y="7016493"/>
                </a:lnTo>
                <a:lnTo>
                  <a:pt x="109440" y="7066439"/>
                </a:lnTo>
                <a:lnTo>
                  <a:pt x="117761" y="7116384"/>
                </a:lnTo>
                <a:lnTo>
                  <a:pt x="126393" y="7166327"/>
                </a:lnTo>
                <a:lnTo>
                  <a:pt x="135336" y="7216267"/>
                </a:lnTo>
                <a:lnTo>
                  <a:pt x="144192" y="7264666"/>
                </a:lnTo>
                <a:lnTo>
                  <a:pt x="153342" y="7313055"/>
                </a:lnTo>
                <a:lnTo>
                  <a:pt x="162788" y="7361433"/>
                </a:lnTo>
                <a:lnTo>
                  <a:pt x="172531" y="7409798"/>
                </a:lnTo>
                <a:lnTo>
                  <a:pt x="182571" y="7458151"/>
                </a:lnTo>
                <a:lnTo>
                  <a:pt x="192910" y="7506490"/>
                </a:lnTo>
                <a:lnTo>
                  <a:pt x="203549" y="7554816"/>
                </a:lnTo>
                <a:lnTo>
                  <a:pt x="214489" y="7603127"/>
                </a:lnTo>
                <a:lnTo>
                  <a:pt x="225730" y="7651423"/>
                </a:lnTo>
                <a:lnTo>
                  <a:pt x="237273" y="7699704"/>
                </a:lnTo>
                <a:lnTo>
                  <a:pt x="249121" y="7747968"/>
                </a:lnTo>
                <a:lnTo>
                  <a:pt x="261273" y="7796216"/>
                </a:lnTo>
                <a:lnTo>
                  <a:pt x="273730" y="7844446"/>
                </a:lnTo>
                <a:lnTo>
                  <a:pt x="286494" y="7892659"/>
                </a:lnTo>
                <a:lnTo>
                  <a:pt x="299566" y="7940853"/>
                </a:lnTo>
                <a:lnTo>
                  <a:pt x="312946" y="7989029"/>
                </a:lnTo>
                <a:lnTo>
                  <a:pt x="326636" y="8037184"/>
                </a:lnTo>
                <a:lnTo>
                  <a:pt x="340636" y="8085320"/>
                </a:lnTo>
                <a:lnTo>
                  <a:pt x="354948" y="8133434"/>
                </a:lnTo>
                <a:lnTo>
                  <a:pt x="369572" y="8181528"/>
                </a:lnTo>
                <a:lnTo>
                  <a:pt x="384510" y="8229600"/>
                </a:lnTo>
                <a:lnTo>
                  <a:pt x="6580205" y="8229600"/>
                </a:lnTo>
                <a:lnTo>
                  <a:pt x="6580205" y="0"/>
                </a:lnTo>
                <a:close/>
              </a:path>
            </a:pathLst>
          </a:custGeom>
          <a:solidFill>
            <a:srgbClr val="D5D5E8">
              <a:alpha val="1921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"/>
              <a:buFont typeface="Arial"/>
              <a:buNone/>
            </a:pPr>
            <a:endParaRPr sz="22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58;p52">
            <a:extLst>
              <a:ext uri="{FF2B5EF4-FFF2-40B4-BE49-F238E27FC236}">
                <a16:creationId xmlns:a16="http://schemas.microsoft.com/office/drawing/2014/main" id="{5AE05D83-9F4F-D040-BC1C-4D5AE4C2AA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96937" y="5266037"/>
            <a:ext cx="6949205" cy="157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159;p52">
            <a:extLst>
              <a:ext uri="{FF2B5EF4-FFF2-40B4-BE49-F238E27FC236}">
                <a16:creationId xmlns:a16="http://schemas.microsoft.com/office/drawing/2014/main" id="{1D956841-01CB-C042-BA40-915B92B6C0F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82650" y="7098981"/>
            <a:ext cx="6963492" cy="46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A9AC"/>
              </a:buClr>
              <a:buSzPts val="1800"/>
              <a:buNone/>
              <a:defRPr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" name="Google Shape;160;p52">
            <a:extLst>
              <a:ext uri="{FF2B5EF4-FFF2-40B4-BE49-F238E27FC236}">
                <a16:creationId xmlns:a16="http://schemas.microsoft.com/office/drawing/2014/main" id="{8027B163-B7AA-9F44-8F30-10580FC3075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95064" y="915981"/>
            <a:ext cx="4079574" cy="9003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2846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Internatio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2;p87">
            <a:extLst>
              <a:ext uri="{FF2B5EF4-FFF2-40B4-BE49-F238E27FC236}">
                <a16:creationId xmlns:a16="http://schemas.microsoft.com/office/drawing/2014/main" id="{119082DF-CB5D-2B48-93F2-508A70C5AC61}"/>
              </a:ext>
            </a:extLst>
          </p:cNvPr>
          <p:cNvSpPr txBox="1"/>
          <p:nvPr userDrawn="1"/>
        </p:nvSpPr>
        <p:spPr>
          <a:xfrm>
            <a:off x="882650" y="2652501"/>
            <a:ext cx="5495290" cy="261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80137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Global Headquarters</a:t>
            </a:r>
            <a:endParaRPr sz="1400" b="0" i="0" u="none" strike="noStrike" cap="none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80137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 Medical, Inc.</a:t>
            </a:r>
            <a:endParaRPr sz="1400" b="0" i="0" u="none" strike="noStrike" cap="none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80137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26125 N. Riverwoods Blvd.</a:t>
            </a:r>
            <a:endParaRPr sz="18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37528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Mettawa, IL 60045  USA</a:t>
            </a:r>
            <a:endParaRPr sz="18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endParaRPr sz="1850" b="0" i="0" u="none" strike="noStrike" cap="none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vyaire.com</a:t>
            </a:r>
            <a:endParaRPr sz="18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References:</a:t>
            </a:r>
            <a:endParaRPr sz="18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63;p87">
            <a:extLst>
              <a:ext uri="{FF2B5EF4-FFF2-40B4-BE49-F238E27FC236}">
                <a16:creationId xmlns:a16="http://schemas.microsoft.com/office/drawing/2014/main" id="{E528B714-7730-FD40-9585-F56504138C41}"/>
              </a:ext>
            </a:extLst>
          </p:cNvPr>
          <p:cNvSpPr/>
          <p:nvPr userDrawn="1"/>
        </p:nvSpPr>
        <p:spPr>
          <a:xfrm>
            <a:off x="8049895" y="0"/>
            <a:ext cx="6580505" cy="8229600"/>
          </a:xfrm>
          <a:custGeom>
            <a:avLst/>
            <a:gdLst/>
            <a:ahLst/>
            <a:cxnLst/>
            <a:rect l="l" t="t" r="r" b="b"/>
            <a:pathLst>
              <a:path w="6580505" h="8229600" extrusionOk="0">
                <a:moveTo>
                  <a:pt x="6580205" y="0"/>
                </a:moveTo>
                <a:lnTo>
                  <a:pt x="2244933" y="0"/>
                </a:lnTo>
                <a:lnTo>
                  <a:pt x="2211808" y="36009"/>
                </a:lnTo>
                <a:lnTo>
                  <a:pt x="2178905" y="72199"/>
                </a:lnTo>
                <a:lnTo>
                  <a:pt x="2146223" y="108567"/>
                </a:lnTo>
                <a:lnTo>
                  <a:pt x="2113765" y="145112"/>
                </a:lnTo>
                <a:lnTo>
                  <a:pt x="2081529" y="181833"/>
                </a:lnTo>
                <a:lnTo>
                  <a:pt x="2049518" y="218730"/>
                </a:lnTo>
                <a:lnTo>
                  <a:pt x="2017730" y="255800"/>
                </a:lnTo>
                <a:lnTo>
                  <a:pt x="1986168" y="293044"/>
                </a:lnTo>
                <a:lnTo>
                  <a:pt x="1954832" y="330458"/>
                </a:lnTo>
                <a:lnTo>
                  <a:pt x="1923721" y="368043"/>
                </a:lnTo>
                <a:lnTo>
                  <a:pt x="1892837" y="405798"/>
                </a:lnTo>
                <a:lnTo>
                  <a:pt x="1862181" y="443720"/>
                </a:lnTo>
                <a:lnTo>
                  <a:pt x="1831752" y="481809"/>
                </a:lnTo>
                <a:lnTo>
                  <a:pt x="1801552" y="520064"/>
                </a:lnTo>
                <a:lnTo>
                  <a:pt x="1771580" y="558484"/>
                </a:lnTo>
                <a:lnTo>
                  <a:pt x="1741839" y="597067"/>
                </a:lnTo>
                <a:lnTo>
                  <a:pt x="1712327" y="635812"/>
                </a:lnTo>
                <a:lnTo>
                  <a:pt x="1683046" y="674718"/>
                </a:lnTo>
                <a:lnTo>
                  <a:pt x="1653996" y="713784"/>
                </a:lnTo>
                <a:lnTo>
                  <a:pt x="1625178" y="753009"/>
                </a:lnTo>
                <a:lnTo>
                  <a:pt x="1596592" y="792391"/>
                </a:lnTo>
                <a:lnTo>
                  <a:pt x="1568240" y="831930"/>
                </a:lnTo>
                <a:lnTo>
                  <a:pt x="1540121" y="871624"/>
                </a:lnTo>
                <a:lnTo>
                  <a:pt x="1512236" y="911472"/>
                </a:lnTo>
                <a:lnTo>
                  <a:pt x="1484585" y="951473"/>
                </a:lnTo>
                <a:lnTo>
                  <a:pt x="1457170" y="991625"/>
                </a:lnTo>
                <a:lnTo>
                  <a:pt x="1429991" y="1031928"/>
                </a:lnTo>
                <a:lnTo>
                  <a:pt x="1403048" y="1072381"/>
                </a:lnTo>
                <a:lnTo>
                  <a:pt x="1376342" y="1112982"/>
                </a:lnTo>
                <a:lnTo>
                  <a:pt x="1349873" y="1153729"/>
                </a:lnTo>
                <a:lnTo>
                  <a:pt x="1323642" y="1194623"/>
                </a:lnTo>
                <a:lnTo>
                  <a:pt x="1297651" y="1235662"/>
                </a:lnTo>
                <a:lnTo>
                  <a:pt x="1271898" y="1276844"/>
                </a:lnTo>
                <a:lnTo>
                  <a:pt x="1246385" y="1318168"/>
                </a:lnTo>
                <a:lnTo>
                  <a:pt x="1221113" y="1359634"/>
                </a:lnTo>
                <a:lnTo>
                  <a:pt x="1196081" y="1401239"/>
                </a:lnTo>
                <a:lnTo>
                  <a:pt x="1171291" y="1442984"/>
                </a:lnTo>
                <a:lnTo>
                  <a:pt x="1146743" y="1484866"/>
                </a:lnTo>
                <a:lnTo>
                  <a:pt x="1122437" y="1526885"/>
                </a:lnTo>
                <a:lnTo>
                  <a:pt x="1098375" y="1569039"/>
                </a:lnTo>
                <a:lnTo>
                  <a:pt x="1074557" y="1611328"/>
                </a:lnTo>
                <a:lnTo>
                  <a:pt x="1050983" y="1653749"/>
                </a:lnTo>
                <a:lnTo>
                  <a:pt x="1027653" y="1696303"/>
                </a:lnTo>
                <a:lnTo>
                  <a:pt x="1004570" y="1738987"/>
                </a:lnTo>
                <a:lnTo>
                  <a:pt x="981732" y="1781800"/>
                </a:lnTo>
                <a:lnTo>
                  <a:pt x="959141" y="1824743"/>
                </a:lnTo>
                <a:lnTo>
                  <a:pt x="936797" y="1867812"/>
                </a:lnTo>
                <a:lnTo>
                  <a:pt x="914701" y="1911007"/>
                </a:lnTo>
                <a:lnTo>
                  <a:pt x="892853" y="1954328"/>
                </a:lnTo>
                <a:lnTo>
                  <a:pt x="871254" y="1997772"/>
                </a:lnTo>
                <a:lnTo>
                  <a:pt x="849905" y="2041338"/>
                </a:lnTo>
                <a:lnTo>
                  <a:pt x="828805" y="2085026"/>
                </a:lnTo>
                <a:lnTo>
                  <a:pt x="807956" y="2128835"/>
                </a:lnTo>
                <a:lnTo>
                  <a:pt x="787359" y="2172762"/>
                </a:lnTo>
                <a:lnTo>
                  <a:pt x="767013" y="2216807"/>
                </a:lnTo>
                <a:lnTo>
                  <a:pt x="746919" y="2260969"/>
                </a:lnTo>
                <a:lnTo>
                  <a:pt x="727078" y="2305247"/>
                </a:lnTo>
                <a:lnTo>
                  <a:pt x="707491" y="2349639"/>
                </a:lnTo>
                <a:lnTo>
                  <a:pt x="688158" y="2394144"/>
                </a:lnTo>
                <a:lnTo>
                  <a:pt x="669079" y="2438761"/>
                </a:lnTo>
                <a:lnTo>
                  <a:pt x="650255" y="2483489"/>
                </a:lnTo>
                <a:lnTo>
                  <a:pt x="631687" y="2528327"/>
                </a:lnTo>
                <a:lnTo>
                  <a:pt x="613376" y="2573274"/>
                </a:lnTo>
                <a:lnTo>
                  <a:pt x="595321" y="2618327"/>
                </a:lnTo>
                <a:lnTo>
                  <a:pt x="577524" y="2663487"/>
                </a:lnTo>
                <a:lnTo>
                  <a:pt x="559985" y="2708753"/>
                </a:lnTo>
                <a:lnTo>
                  <a:pt x="542704" y="2754122"/>
                </a:lnTo>
                <a:lnTo>
                  <a:pt x="525682" y="2799594"/>
                </a:lnTo>
                <a:lnTo>
                  <a:pt x="508920" y="2845167"/>
                </a:lnTo>
                <a:lnTo>
                  <a:pt x="492419" y="2890841"/>
                </a:lnTo>
                <a:lnTo>
                  <a:pt x="476178" y="2936614"/>
                </a:lnTo>
                <a:lnTo>
                  <a:pt x="460199" y="2982485"/>
                </a:lnTo>
                <a:lnTo>
                  <a:pt x="444481" y="3028453"/>
                </a:lnTo>
                <a:lnTo>
                  <a:pt x="429027" y="3074517"/>
                </a:lnTo>
                <a:lnTo>
                  <a:pt x="413835" y="3120675"/>
                </a:lnTo>
                <a:lnTo>
                  <a:pt x="398907" y="3166927"/>
                </a:lnTo>
                <a:lnTo>
                  <a:pt x="384243" y="3213271"/>
                </a:lnTo>
                <a:lnTo>
                  <a:pt x="369844" y="3259706"/>
                </a:lnTo>
                <a:lnTo>
                  <a:pt x="355711" y="3306231"/>
                </a:lnTo>
                <a:lnTo>
                  <a:pt x="341843" y="3352845"/>
                </a:lnTo>
                <a:lnTo>
                  <a:pt x="328242" y="3399546"/>
                </a:lnTo>
                <a:lnTo>
                  <a:pt x="314908" y="3446334"/>
                </a:lnTo>
                <a:lnTo>
                  <a:pt x="301842" y="3493207"/>
                </a:lnTo>
                <a:lnTo>
                  <a:pt x="289044" y="3540164"/>
                </a:lnTo>
                <a:lnTo>
                  <a:pt x="276515" y="3587204"/>
                </a:lnTo>
                <a:lnTo>
                  <a:pt x="264255" y="3634325"/>
                </a:lnTo>
                <a:lnTo>
                  <a:pt x="252265" y="3681528"/>
                </a:lnTo>
                <a:lnTo>
                  <a:pt x="240546" y="3728810"/>
                </a:lnTo>
                <a:lnTo>
                  <a:pt x="229098" y="3776169"/>
                </a:lnTo>
                <a:lnTo>
                  <a:pt x="217921" y="3823607"/>
                </a:lnTo>
                <a:lnTo>
                  <a:pt x="207017" y="3871120"/>
                </a:lnTo>
                <a:lnTo>
                  <a:pt x="196386" y="3918707"/>
                </a:lnTo>
                <a:lnTo>
                  <a:pt x="186027" y="3966369"/>
                </a:lnTo>
                <a:lnTo>
                  <a:pt x="175943" y="4014102"/>
                </a:lnTo>
                <a:lnTo>
                  <a:pt x="166133" y="4061907"/>
                </a:lnTo>
                <a:lnTo>
                  <a:pt x="156599" y="4109782"/>
                </a:lnTo>
                <a:lnTo>
                  <a:pt x="147340" y="4157726"/>
                </a:lnTo>
                <a:lnTo>
                  <a:pt x="138357" y="4205738"/>
                </a:lnTo>
                <a:lnTo>
                  <a:pt x="129651" y="4253816"/>
                </a:lnTo>
                <a:lnTo>
                  <a:pt x="121222" y="4301960"/>
                </a:lnTo>
                <a:lnTo>
                  <a:pt x="113072" y="4350168"/>
                </a:lnTo>
                <a:lnTo>
                  <a:pt x="105199" y="4398439"/>
                </a:lnTo>
                <a:lnTo>
                  <a:pt x="97606" y="4446772"/>
                </a:lnTo>
                <a:lnTo>
                  <a:pt x="90293" y="4495166"/>
                </a:lnTo>
                <a:lnTo>
                  <a:pt x="83259" y="4543620"/>
                </a:lnTo>
                <a:lnTo>
                  <a:pt x="76507" y="4592131"/>
                </a:lnTo>
                <a:lnTo>
                  <a:pt x="70036" y="4640700"/>
                </a:lnTo>
                <a:lnTo>
                  <a:pt x="63846" y="4689326"/>
                </a:lnTo>
                <a:lnTo>
                  <a:pt x="57940" y="4738006"/>
                </a:lnTo>
                <a:lnTo>
                  <a:pt x="52316" y="4786739"/>
                </a:lnTo>
                <a:lnTo>
                  <a:pt x="46976" y="4835526"/>
                </a:lnTo>
                <a:lnTo>
                  <a:pt x="41920" y="4884364"/>
                </a:lnTo>
                <a:lnTo>
                  <a:pt x="37148" y="4933252"/>
                </a:lnTo>
                <a:lnTo>
                  <a:pt x="32662" y="4982189"/>
                </a:lnTo>
                <a:lnTo>
                  <a:pt x="28462" y="5031174"/>
                </a:lnTo>
                <a:lnTo>
                  <a:pt x="24549" y="5080206"/>
                </a:lnTo>
                <a:lnTo>
                  <a:pt x="20922" y="5129284"/>
                </a:lnTo>
                <a:lnTo>
                  <a:pt x="17583" y="5178406"/>
                </a:lnTo>
                <a:lnTo>
                  <a:pt x="14533" y="5227571"/>
                </a:lnTo>
                <a:lnTo>
                  <a:pt x="11771" y="5276778"/>
                </a:lnTo>
                <a:lnTo>
                  <a:pt x="9298" y="5326026"/>
                </a:lnTo>
                <a:lnTo>
                  <a:pt x="7115" y="5375314"/>
                </a:lnTo>
                <a:lnTo>
                  <a:pt x="5223" y="5424641"/>
                </a:lnTo>
                <a:lnTo>
                  <a:pt x="3621" y="5474005"/>
                </a:lnTo>
                <a:lnTo>
                  <a:pt x="2311" y="5523405"/>
                </a:lnTo>
                <a:lnTo>
                  <a:pt x="1294" y="5572841"/>
                </a:lnTo>
                <a:lnTo>
                  <a:pt x="569" y="5622310"/>
                </a:lnTo>
                <a:lnTo>
                  <a:pt x="137" y="5671812"/>
                </a:lnTo>
                <a:lnTo>
                  <a:pt x="0" y="5721346"/>
                </a:lnTo>
                <a:lnTo>
                  <a:pt x="156" y="5770910"/>
                </a:lnTo>
                <a:lnTo>
                  <a:pt x="608" y="5820503"/>
                </a:lnTo>
                <a:lnTo>
                  <a:pt x="1355" y="5870125"/>
                </a:lnTo>
                <a:lnTo>
                  <a:pt x="2398" y="5919773"/>
                </a:lnTo>
                <a:lnTo>
                  <a:pt x="3739" y="5969447"/>
                </a:lnTo>
                <a:lnTo>
                  <a:pt x="5376" y="6019146"/>
                </a:lnTo>
                <a:lnTo>
                  <a:pt x="7311" y="6068868"/>
                </a:lnTo>
                <a:lnTo>
                  <a:pt x="9545" y="6118613"/>
                </a:lnTo>
                <a:lnTo>
                  <a:pt x="12077" y="6168378"/>
                </a:lnTo>
                <a:lnTo>
                  <a:pt x="14910" y="6218164"/>
                </a:lnTo>
                <a:lnTo>
                  <a:pt x="18042" y="6267968"/>
                </a:lnTo>
                <a:lnTo>
                  <a:pt x="21475" y="6317790"/>
                </a:lnTo>
                <a:lnTo>
                  <a:pt x="25209" y="6367629"/>
                </a:lnTo>
                <a:lnTo>
                  <a:pt x="29245" y="6417482"/>
                </a:lnTo>
                <a:lnTo>
                  <a:pt x="33584" y="6467350"/>
                </a:lnTo>
                <a:lnTo>
                  <a:pt x="38225" y="6517231"/>
                </a:lnTo>
                <a:lnTo>
                  <a:pt x="43170" y="6567123"/>
                </a:lnTo>
                <a:lnTo>
                  <a:pt x="48419" y="6617026"/>
                </a:lnTo>
                <a:lnTo>
                  <a:pt x="53973" y="6666939"/>
                </a:lnTo>
                <a:lnTo>
                  <a:pt x="59832" y="6716860"/>
                </a:lnTo>
                <a:lnTo>
                  <a:pt x="65997" y="6766788"/>
                </a:lnTo>
                <a:lnTo>
                  <a:pt x="72468" y="6816722"/>
                </a:lnTo>
                <a:lnTo>
                  <a:pt x="79246" y="6866660"/>
                </a:lnTo>
                <a:lnTo>
                  <a:pt x="86332" y="6916602"/>
                </a:lnTo>
                <a:lnTo>
                  <a:pt x="93726" y="6966547"/>
                </a:lnTo>
                <a:lnTo>
                  <a:pt x="101428" y="7016493"/>
                </a:lnTo>
                <a:lnTo>
                  <a:pt x="109440" y="7066439"/>
                </a:lnTo>
                <a:lnTo>
                  <a:pt x="117761" y="7116384"/>
                </a:lnTo>
                <a:lnTo>
                  <a:pt x="126393" y="7166327"/>
                </a:lnTo>
                <a:lnTo>
                  <a:pt x="135336" y="7216267"/>
                </a:lnTo>
                <a:lnTo>
                  <a:pt x="144192" y="7264666"/>
                </a:lnTo>
                <a:lnTo>
                  <a:pt x="153342" y="7313055"/>
                </a:lnTo>
                <a:lnTo>
                  <a:pt x="162788" y="7361433"/>
                </a:lnTo>
                <a:lnTo>
                  <a:pt x="172531" y="7409798"/>
                </a:lnTo>
                <a:lnTo>
                  <a:pt x="182571" y="7458151"/>
                </a:lnTo>
                <a:lnTo>
                  <a:pt x="192910" y="7506490"/>
                </a:lnTo>
                <a:lnTo>
                  <a:pt x="203549" y="7554816"/>
                </a:lnTo>
                <a:lnTo>
                  <a:pt x="214489" y="7603127"/>
                </a:lnTo>
                <a:lnTo>
                  <a:pt x="225730" y="7651423"/>
                </a:lnTo>
                <a:lnTo>
                  <a:pt x="237273" y="7699704"/>
                </a:lnTo>
                <a:lnTo>
                  <a:pt x="249121" y="7747968"/>
                </a:lnTo>
                <a:lnTo>
                  <a:pt x="261273" y="7796216"/>
                </a:lnTo>
                <a:lnTo>
                  <a:pt x="273730" y="7844446"/>
                </a:lnTo>
                <a:lnTo>
                  <a:pt x="286494" y="7892659"/>
                </a:lnTo>
                <a:lnTo>
                  <a:pt x="299566" y="7940853"/>
                </a:lnTo>
                <a:lnTo>
                  <a:pt x="312946" y="7989029"/>
                </a:lnTo>
                <a:lnTo>
                  <a:pt x="326636" y="8037184"/>
                </a:lnTo>
                <a:lnTo>
                  <a:pt x="340636" y="8085320"/>
                </a:lnTo>
                <a:lnTo>
                  <a:pt x="354948" y="8133434"/>
                </a:lnTo>
                <a:lnTo>
                  <a:pt x="369572" y="8181528"/>
                </a:lnTo>
                <a:lnTo>
                  <a:pt x="384510" y="8229600"/>
                </a:lnTo>
                <a:lnTo>
                  <a:pt x="6580205" y="8229600"/>
                </a:lnTo>
                <a:lnTo>
                  <a:pt x="6580205" y="0"/>
                </a:lnTo>
                <a:close/>
              </a:path>
            </a:pathLst>
          </a:custGeom>
          <a:solidFill>
            <a:srgbClr val="D5D5E8">
              <a:alpha val="1921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"/>
              <a:buFont typeface="Arial"/>
              <a:buNone/>
            </a:pPr>
            <a:endParaRPr sz="22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64;p87">
            <a:extLst>
              <a:ext uri="{FF2B5EF4-FFF2-40B4-BE49-F238E27FC236}">
                <a16:creationId xmlns:a16="http://schemas.microsoft.com/office/drawing/2014/main" id="{139238D8-7FB8-3C4A-97BD-A1E0E5F2AA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96936" y="5266037"/>
            <a:ext cx="6949205" cy="157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165;p87">
            <a:extLst>
              <a:ext uri="{FF2B5EF4-FFF2-40B4-BE49-F238E27FC236}">
                <a16:creationId xmlns:a16="http://schemas.microsoft.com/office/drawing/2014/main" id="{D7329632-01E7-144B-9DD0-43ACF336A06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82650" y="7098981"/>
            <a:ext cx="6949205" cy="46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A9AC"/>
              </a:buClr>
              <a:buSzPts val="1800"/>
              <a:buNone/>
              <a:defRPr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" name="Google Shape;166;p87">
            <a:extLst>
              <a:ext uri="{FF2B5EF4-FFF2-40B4-BE49-F238E27FC236}">
                <a16:creationId xmlns:a16="http://schemas.microsoft.com/office/drawing/2014/main" id="{2094BD09-3C19-314F-BB21-22F50E2C565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95064" y="915981"/>
            <a:ext cx="4079574" cy="90031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7;p87">
            <a:extLst>
              <a:ext uri="{FF2B5EF4-FFF2-40B4-BE49-F238E27FC236}">
                <a16:creationId xmlns:a16="http://schemas.microsoft.com/office/drawing/2014/main" id="{4B8038BD-9FDD-B249-ADDA-32EAD7AAA056}"/>
              </a:ext>
            </a:extLst>
          </p:cNvPr>
          <p:cNvSpPr txBox="1"/>
          <p:nvPr userDrawn="1"/>
        </p:nvSpPr>
        <p:spPr>
          <a:xfrm>
            <a:off x="4031639" y="2652501"/>
            <a:ext cx="2692839" cy="127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Name of Manufacturer </a:t>
            </a: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123 ABC Parkway  </a:t>
            </a: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City, State 12345</a:t>
            </a:r>
            <a:endParaRPr sz="18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USA</a:t>
            </a:r>
            <a:endParaRPr sz="18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8;p87">
            <a:extLst>
              <a:ext uri="{FF2B5EF4-FFF2-40B4-BE49-F238E27FC236}">
                <a16:creationId xmlns:a16="http://schemas.microsoft.com/office/drawing/2014/main" id="{F5C0E119-048C-374B-9D78-B6521DE34FFE}"/>
              </a:ext>
            </a:extLst>
          </p:cNvPr>
          <p:cNvSpPr txBox="1"/>
          <p:nvPr userDrawn="1"/>
        </p:nvSpPr>
        <p:spPr>
          <a:xfrm>
            <a:off x="7630131" y="2652501"/>
            <a:ext cx="3710799" cy="121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/>
          <a:p>
            <a:pPr marL="12700" marR="24510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Name of EC Rep</a:t>
            </a:r>
          </a:p>
          <a:p>
            <a:pPr marL="12700" marR="24510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123 ABC Parkway </a:t>
            </a:r>
          </a:p>
          <a:p>
            <a:pPr marL="12700" marR="24510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example: </a:t>
            </a:r>
            <a:r>
              <a:rPr lang="en-US" sz="1800" b="0" i="0" u="none" strike="noStrike" cap="none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Scheelevagen</a:t>
            </a: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17</a:t>
            </a:r>
            <a:endParaRPr dirty="0"/>
          </a:p>
          <a:p>
            <a:pPr marL="12700" marR="24510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example: </a:t>
            </a: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SE-223 Lund Sweden</a:t>
            </a:r>
            <a:endParaRPr sz="18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69;p87">
            <a:extLst>
              <a:ext uri="{FF2B5EF4-FFF2-40B4-BE49-F238E27FC236}">
                <a16:creationId xmlns:a16="http://schemas.microsoft.com/office/drawing/2014/main" id="{D6A369E8-6ECD-DA43-B2A7-F7DA629E4EE7}"/>
              </a:ext>
            </a:extLst>
          </p:cNvPr>
          <p:cNvSpPr txBox="1"/>
          <p:nvPr userDrawn="1"/>
        </p:nvSpPr>
        <p:spPr>
          <a:xfrm>
            <a:off x="11039245" y="2652501"/>
            <a:ext cx="2933748" cy="244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Australian Headquarters</a:t>
            </a:r>
            <a:endParaRPr sz="22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 Medical Pty Ltd</a:t>
            </a:r>
            <a:endParaRPr sz="1400" b="0" i="0" u="none" strike="noStrike" cap="none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Suite 5.03, Building C</a:t>
            </a:r>
            <a:endParaRPr sz="1400" b="0" i="0" u="none" strike="noStrike" cap="none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11 Talavera Road</a:t>
            </a:r>
            <a:endParaRPr sz="1400" b="0" i="0" u="none" strike="noStrike" cap="none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Macquarie Park, NSW 2113</a:t>
            </a:r>
            <a:endParaRPr sz="1400" b="0" i="0" u="none" strike="noStrike" cap="none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Australia </a:t>
            </a:r>
            <a:endParaRPr sz="18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70;p87">
            <a:extLst>
              <a:ext uri="{FF2B5EF4-FFF2-40B4-BE49-F238E27FC236}">
                <a16:creationId xmlns:a16="http://schemas.microsoft.com/office/drawing/2014/main" id="{C455E86B-2C2F-2349-AB66-3859948D3A30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0323" y="2734628"/>
            <a:ext cx="203862" cy="20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1;p87">
            <a:extLst>
              <a:ext uri="{FF2B5EF4-FFF2-40B4-BE49-F238E27FC236}">
                <a16:creationId xmlns:a16="http://schemas.microsoft.com/office/drawing/2014/main" id="{DAC1341D-5DFA-6B42-8819-219137C41A29}"/>
              </a:ext>
            </a:extLst>
          </p:cNvPr>
          <p:cNvPicPr preferRelativeResize="0"/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3404" y="2735800"/>
            <a:ext cx="540811" cy="201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2;p87">
            <a:extLst>
              <a:ext uri="{FF2B5EF4-FFF2-40B4-BE49-F238E27FC236}">
                <a16:creationId xmlns:a16="http://schemas.microsoft.com/office/drawing/2014/main" id="{2F1C5A43-838D-D343-A338-9177120EA8C6}"/>
              </a:ext>
            </a:extLst>
          </p:cNvPr>
          <p:cNvPicPr preferRelativeResize="0"/>
          <p:nvPr userDrawn="1"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8935" y="2734628"/>
            <a:ext cx="300543" cy="202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266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reference: brand 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72613-24A0-654E-BD0C-6B63DA18B3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Brand Color Palette</a:t>
            </a:r>
          </a:p>
        </p:txBody>
      </p:sp>
      <p:graphicFrame>
        <p:nvGraphicFramePr>
          <p:cNvPr id="25" name="Google Shape;188;p54">
            <a:extLst>
              <a:ext uri="{FF2B5EF4-FFF2-40B4-BE49-F238E27FC236}">
                <a16:creationId xmlns:a16="http://schemas.microsoft.com/office/drawing/2014/main" id="{6A242C66-F6C9-5F47-860E-BA0751E9952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18677723"/>
              </p:ext>
            </p:extLst>
          </p:nvPr>
        </p:nvGraphicFramePr>
        <p:xfrm>
          <a:off x="566400" y="1757547"/>
          <a:ext cx="10275771" cy="5435912"/>
        </p:xfrm>
        <a:graphic>
          <a:graphicData uri="http://schemas.openxmlformats.org/drawingml/2006/table">
            <a:tbl>
              <a:tblPr firstRow="1" bandRow="1">
                <a:noFill/>
                <a:tableStyleId>{52FCFDBF-701B-4346-B3A5-515AF2146754}</a:tableStyleId>
              </a:tblPr>
              <a:tblGrid>
                <a:gridCol w="2938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3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9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9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85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5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179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265555" marR="0" lvl="0" indent="0" algn="l" rtl="0">
                        <a:lnSpc>
                          <a:spcPct val="100000"/>
                        </a:lnSpc>
                        <a:spcBef>
                          <a:spcPts val="171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#130F32</a:t>
                      </a:r>
                      <a:endParaRPr sz="2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30F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258570" marR="0" lvl="0" indent="0" algn="l" rtl="0">
                        <a:lnSpc>
                          <a:spcPct val="100000"/>
                        </a:lnSpc>
                        <a:spcBef>
                          <a:spcPts val="171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#2C2B94</a:t>
                      </a:r>
                      <a:endParaRPr sz="2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E309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98450" marR="0" lvl="0" indent="0" algn="l" rtl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#58595B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58595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88290" marR="0" lvl="0" indent="0" algn="l" rtl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#4D4D4F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70707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67970" marR="0" lvl="0" indent="0" algn="l" rtl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#A7A9AC</a:t>
                      </a:r>
                      <a:endParaRPr sz="15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A7A9A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09880" marR="0" lvl="0" indent="0" algn="l" rtl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>
                          <a:solidFill>
                            <a:srgbClr val="A7A9A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#F1F2F2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1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79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250950" marR="0" lvl="0" indent="0" algn="l" rtl="0">
                        <a:lnSpc>
                          <a:spcPct val="100000"/>
                        </a:lnSpc>
                        <a:spcBef>
                          <a:spcPts val="16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#EA0029</a:t>
                      </a:r>
                      <a:endParaRPr sz="2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EA00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268095" marR="0" lvl="0" indent="0" algn="l" rtl="0">
                        <a:lnSpc>
                          <a:spcPct val="100000"/>
                        </a:lnSpc>
                        <a:spcBef>
                          <a:spcPts val="16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#982324</a:t>
                      </a:r>
                      <a:endParaRPr sz="2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97232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869D807-8F95-D845-9173-6ECFA2DE1A70}"/>
              </a:ext>
            </a:extLst>
          </p:cNvPr>
          <p:cNvSpPr txBox="1"/>
          <p:nvPr userDrawn="1"/>
        </p:nvSpPr>
        <p:spPr>
          <a:xfrm>
            <a:off x="10998096" y="1757547"/>
            <a:ext cx="322854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400" b="1" i="0" u="none" strike="noStrike" cap="none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GUIDELINES FOR USE OF RED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Use red sparingly to emphasize or accent a word or product attribute 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b="0" i="0" u="none" strike="noStrike" cap="none" dirty="0">
              <a:solidFill>
                <a:srgbClr val="000000"/>
              </a:solidFill>
              <a:effectLst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No red for product names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i="0" u="none" strike="noStrike" cap="none" dirty="0">
              <a:solidFill>
                <a:srgbClr val="000000"/>
              </a:solidFill>
              <a:effectLst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Only use red as an accent in print and digital communications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i="0" u="none" strike="noStrike" cap="none" dirty="0">
              <a:solidFill>
                <a:srgbClr val="000000"/>
              </a:solidFill>
              <a:effectLst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Only use red text in print or digital materials on a gray or white background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i="0" u="none" strike="noStrike" cap="none" dirty="0">
              <a:solidFill>
                <a:srgbClr val="000000"/>
              </a:solidFill>
              <a:effectLst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Red cannot be used on a blue background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i="0" u="none" strike="noStrike" cap="none" dirty="0">
              <a:solidFill>
                <a:srgbClr val="000000"/>
              </a:solidFill>
              <a:effectLst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No full red backgrounds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i="0" u="none" strike="noStrike" cap="none" dirty="0">
              <a:solidFill>
                <a:srgbClr val="000000"/>
              </a:solidFill>
              <a:effectLst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No red in headlines in PPT presentations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022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;p31">
            <a:extLst>
              <a:ext uri="{FF2B5EF4-FFF2-40B4-BE49-F238E27FC236}">
                <a16:creationId xmlns:a16="http://schemas.microsoft.com/office/drawing/2014/main" id="{9846720A-EF1A-4442-9D11-1A669BD6447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82650" y="2127250"/>
            <a:ext cx="6205220" cy="212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chemeClr val="accent2"/>
              </a:buClr>
              <a:buSzPts val="4600"/>
              <a:buFont typeface="Calibri"/>
              <a:buNone/>
              <a:defRPr sz="46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Google Shape;24;p31">
            <a:extLst>
              <a:ext uri="{FF2B5EF4-FFF2-40B4-BE49-F238E27FC236}">
                <a16:creationId xmlns:a16="http://schemas.microsoft.com/office/drawing/2014/main" id="{AE6BE068-2B55-B240-8818-0C180809B7D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19163" y="5753100"/>
            <a:ext cx="5526087" cy="52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A7A9AC"/>
              </a:buClr>
              <a:buSzPts val="2200"/>
              <a:buNone/>
              <a:defRPr sz="2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None/>
              <a:defRPr sz="288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560"/>
              <a:buNone/>
              <a:defRPr sz="256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560"/>
              <a:buNone/>
              <a:defRPr sz="256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9pPr>
          </a:lstStyle>
          <a:p>
            <a:endParaRPr/>
          </a:p>
        </p:txBody>
      </p:sp>
      <p:pic>
        <p:nvPicPr>
          <p:cNvPr id="5" name="Google Shape;26;p31">
            <a:extLst>
              <a:ext uri="{FF2B5EF4-FFF2-40B4-BE49-F238E27FC236}">
                <a16:creationId xmlns:a16="http://schemas.microsoft.com/office/drawing/2014/main" id="{D18B85CA-3076-B348-8905-18C3314D52C3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1800" y="0"/>
            <a:ext cx="65786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7;p3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F4CE2F9-2D54-7D48-804C-D78DEC142C86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1436" y="6275807"/>
            <a:ext cx="4541219" cy="1737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989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48;p35" descr="A picture containing logo&#10;&#10;Description automatically generated">
            <a:extLst>
              <a:ext uri="{FF2B5EF4-FFF2-40B4-BE49-F238E27FC236}">
                <a16:creationId xmlns:a16="http://schemas.microsoft.com/office/drawing/2014/main" id="{AB98630A-F9AC-2B4B-A77A-2E86E1D9E36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9;p35">
            <a:extLst>
              <a:ext uri="{FF2B5EF4-FFF2-40B4-BE49-F238E27FC236}">
                <a16:creationId xmlns:a16="http://schemas.microsoft.com/office/drawing/2014/main" id="{C6C7B402-A2A6-7549-9B89-3CCDB9F84B33}"/>
              </a:ext>
            </a:extLst>
          </p:cNvPr>
          <p:cNvSpPr/>
          <p:nvPr userDrawn="1"/>
        </p:nvSpPr>
        <p:spPr>
          <a:xfrm>
            <a:off x="-26712" y="0"/>
            <a:ext cx="14630400" cy="8229600"/>
          </a:xfrm>
          <a:prstGeom prst="rect">
            <a:avLst/>
          </a:prstGeom>
          <a:solidFill>
            <a:srgbClr val="151132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87"/>
              <a:buFont typeface="Arial"/>
              <a:buNone/>
            </a:pPr>
            <a:endParaRPr sz="298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0;p35">
            <a:extLst>
              <a:ext uri="{FF2B5EF4-FFF2-40B4-BE49-F238E27FC236}">
                <a16:creationId xmlns:a16="http://schemas.microsoft.com/office/drawing/2014/main" id="{EDDC9575-0819-DF4E-B57A-1E272B0C248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7235" y="3035936"/>
            <a:ext cx="6254115" cy="212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Calibri"/>
              <a:buNone/>
              <a:defRPr sz="460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51;p35">
            <a:extLst>
              <a:ext uri="{FF2B5EF4-FFF2-40B4-BE49-F238E27FC236}">
                <a16:creationId xmlns:a16="http://schemas.microsoft.com/office/drawing/2014/main" id="{5B29167E-AAAD-8447-84B4-7EA602E5DE0B}"/>
              </a:ext>
            </a:extLst>
          </p:cNvPr>
          <p:cNvSpPr txBox="1"/>
          <p:nvPr userDrawn="1"/>
        </p:nvSpPr>
        <p:spPr>
          <a:xfrm>
            <a:off x="414777" y="7664452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8850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BALT BLU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3F6ED189-9DC6-7345-AE74-30EA73557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Google Shape;55;p36">
            <a:extLst>
              <a:ext uri="{FF2B5EF4-FFF2-40B4-BE49-F238E27FC236}">
                <a16:creationId xmlns:a16="http://schemas.microsoft.com/office/drawing/2014/main" id="{775487F3-B002-674B-B7C3-C97D70056A0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82651" y="3035934"/>
            <a:ext cx="6254115" cy="212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Calibri"/>
              <a:buNone/>
              <a:defRPr sz="460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" name="Google Shape;56;p36">
            <a:extLst>
              <a:ext uri="{FF2B5EF4-FFF2-40B4-BE49-F238E27FC236}">
                <a16:creationId xmlns:a16="http://schemas.microsoft.com/office/drawing/2014/main" id="{16BAFF6F-A2C7-7047-BF12-FF382D8E4669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0626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tal Few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2;p35">
            <a:extLst>
              <a:ext uri="{FF2B5EF4-FFF2-40B4-BE49-F238E27FC236}">
                <a16:creationId xmlns:a16="http://schemas.microsoft.com/office/drawing/2014/main" id="{A201D4F2-B543-D644-B240-CB3CAEC9103D}"/>
              </a:ext>
            </a:extLst>
          </p:cNvPr>
          <p:cNvSpPr/>
          <p:nvPr userDrawn="1"/>
        </p:nvSpPr>
        <p:spPr>
          <a:xfrm>
            <a:off x="0" y="0"/>
            <a:ext cx="8263254" cy="8229600"/>
          </a:xfrm>
          <a:prstGeom prst="rect">
            <a:avLst/>
          </a:prstGeom>
          <a:solidFill>
            <a:srgbClr val="151132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87"/>
              <a:buFont typeface="Arial"/>
              <a:buNone/>
            </a:pPr>
            <a:endParaRPr sz="298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71;p35" descr="A picture containing logo&#10;&#10;Description automatically generated">
            <a:extLst>
              <a:ext uri="{FF2B5EF4-FFF2-40B4-BE49-F238E27FC236}">
                <a16:creationId xmlns:a16="http://schemas.microsoft.com/office/drawing/2014/main" id="{6F4A9F9A-3A3B-474C-B670-15C8470A09B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49053" r="-1"/>
          <a:stretch/>
        </p:blipFill>
        <p:spPr>
          <a:xfrm>
            <a:off x="-18288" y="0"/>
            <a:ext cx="7739945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6F98D7-0367-9F4D-97F9-ABCCD7F6C819}"/>
              </a:ext>
            </a:extLst>
          </p:cNvPr>
          <p:cNvSpPr/>
          <p:nvPr userDrawn="1"/>
        </p:nvSpPr>
        <p:spPr>
          <a:xfrm>
            <a:off x="0" y="-2"/>
            <a:ext cx="14630400" cy="82296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74;p35">
            <a:extLst>
              <a:ext uri="{FF2B5EF4-FFF2-40B4-BE49-F238E27FC236}">
                <a16:creationId xmlns:a16="http://schemas.microsoft.com/office/drawing/2014/main" id="{3E679EE9-3116-5E4F-8F27-1E9941200BFA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5;p35">
            <a:extLst>
              <a:ext uri="{FF2B5EF4-FFF2-40B4-BE49-F238E27FC236}">
                <a16:creationId xmlns:a16="http://schemas.microsoft.com/office/drawing/2014/main" id="{F543CA8F-0A4E-1D43-BB38-C459BE8E37A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2339827" y="7359313"/>
            <a:ext cx="1833902" cy="40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;p56">
            <a:extLst>
              <a:ext uri="{FF2B5EF4-FFF2-40B4-BE49-F238E27FC236}">
                <a16:creationId xmlns:a16="http://schemas.microsoft.com/office/drawing/2014/main" id="{00670FD1-8EF4-B445-88B8-2830AA428C69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2339827" y="7370727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37;gbcc0acec0d_0_429">
            <a:extLst>
              <a:ext uri="{FF2B5EF4-FFF2-40B4-BE49-F238E27FC236}">
                <a16:creationId xmlns:a16="http://schemas.microsoft.com/office/drawing/2014/main" id="{D40C7459-EBA5-B444-B42F-9F92D2BA509B}"/>
              </a:ext>
            </a:extLst>
          </p:cNvPr>
          <p:cNvSpPr txBox="1">
            <a:spLocks/>
          </p:cNvSpPr>
          <p:nvPr userDrawn="1"/>
        </p:nvSpPr>
        <p:spPr>
          <a:xfrm>
            <a:off x="565499" y="2226964"/>
            <a:ext cx="5426815" cy="1674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EA00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FY21 Vital </a:t>
            </a:r>
            <a:b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Few Objectives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237;gbcc0acec0d_0_429">
            <a:extLst>
              <a:ext uri="{FF2B5EF4-FFF2-40B4-BE49-F238E27FC236}">
                <a16:creationId xmlns:a16="http://schemas.microsoft.com/office/drawing/2014/main" id="{4CCD1887-04C5-BF43-BDB5-25B4E94E22C2}"/>
              </a:ext>
            </a:extLst>
          </p:cNvPr>
          <p:cNvSpPr txBox="1">
            <a:spLocks/>
          </p:cNvSpPr>
          <p:nvPr userDrawn="1"/>
        </p:nvSpPr>
        <p:spPr>
          <a:xfrm>
            <a:off x="565500" y="4327820"/>
            <a:ext cx="5118216" cy="1176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EA00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Execute our transformation and innovation initiatives to deliver FY22 $100M run rate savings</a:t>
            </a:r>
          </a:p>
        </p:txBody>
      </p:sp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A94E4196-4ADA-674C-8F7D-6DAF6E156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2249" r="17730" b="12032"/>
          <a:stretch/>
        </p:blipFill>
        <p:spPr>
          <a:xfrm>
            <a:off x="5867943" y="-2"/>
            <a:ext cx="8927049" cy="8253130"/>
          </a:xfrm>
          <a:prstGeom prst="rect">
            <a:avLst/>
          </a:prstGeom>
        </p:spPr>
      </p:pic>
      <p:sp>
        <p:nvSpPr>
          <p:cNvPr id="12" name="Google Shape;237;gbcc0acec0d_0_429">
            <a:extLst>
              <a:ext uri="{FF2B5EF4-FFF2-40B4-BE49-F238E27FC236}">
                <a16:creationId xmlns:a16="http://schemas.microsoft.com/office/drawing/2014/main" id="{7D4D004A-956A-E744-B244-CA05FC9F0CED}"/>
              </a:ext>
            </a:extLst>
          </p:cNvPr>
          <p:cNvSpPr txBox="1">
            <a:spLocks/>
          </p:cNvSpPr>
          <p:nvPr userDrawn="1"/>
        </p:nvSpPr>
        <p:spPr>
          <a:xfrm>
            <a:off x="8070041" y="1629739"/>
            <a:ext cx="5994343" cy="677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EA00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Prioritize, resource and execute our transformation and innovation initiatives</a:t>
            </a:r>
          </a:p>
        </p:txBody>
      </p:sp>
      <p:sp>
        <p:nvSpPr>
          <p:cNvPr id="14" name="Google Shape;237;gbcc0acec0d_0_429">
            <a:extLst>
              <a:ext uri="{FF2B5EF4-FFF2-40B4-BE49-F238E27FC236}">
                <a16:creationId xmlns:a16="http://schemas.microsoft.com/office/drawing/2014/main" id="{094B954B-2F53-384B-B0BE-9D8419423FA8}"/>
              </a:ext>
            </a:extLst>
          </p:cNvPr>
          <p:cNvSpPr txBox="1">
            <a:spLocks/>
          </p:cNvSpPr>
          <p:nvPr userDrawn="1"/>
        </p:nvSpPr>
        <p:spPr>
          <a:xfrm>
            <a:off x="8070041" y="3485981"/>
            <a:ext cx="5994343" cy="101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EA00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Increase efficiency and reduce costs by simplifying our business processes, systems and structures using TQM</a:t>
            </a:r>
          </a:p>
        </p:txBody>
      </p:sp>
      <p:sp>
        <p:nvSpPr>
          <p:cNvPr id="16" name="Google Shape;237;gbcc0acec0d_0_429">
            <a:extLst>
              <a:ext uri="{FF2B5EF4-FFF2-40B4-BE49-F238E27FC236}">
                <a16:creationId xmlns:a16="http://schemas.microsoft.com/office/drawing/2014/main" id="{0F20AD89-5E62-EE4B-ACEA-365AA6E9A476}"/>
              </a:ext>
            </a:extLst>
          </p:cNvPr>
          <p:cNvSpPr txBox="1">
            <a:spLocks/>
          </p:cNvSpPr>
          <p:nvPr userDrawn="1"/>
        </p:nvSpPr>
        <p:spPr>
          <a:xfrm>
            <a:off x="8070041" y="5674622"/>
            <a:ext cx="5994343" cy="345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EA00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Make Vyaire a great place to work</a:t>
            </a:r>
          </a:p>
        </p:txBody>
      </p:sp>
      <p:pic>
        <p:nvPicPr>
          <p:cNvPr id="20" name="Google Shape;117;p46">
            <a:extLst>
              <a:ext uri="{FF2B5EF4-FFF2-40B4-BE49-F238E27FC236}">
                <a16:creationId xmlns:a16="http://schemas.microsoft.com/office/drawing/2014/main" id="{8A2D6FB0-BF6A-5848-9F62-0B0FC8786563}"/>
              </a:ext>
            </a:extLst>
          </p:cNvPr>
          <p:cNvPicPr preferRelativeResize="0"/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977AB3D-AB5E-134A-9625-8B85641D85D2}"/>
              </a:ext>
            </a:extLst>
          </p:cNvPr>
          <p:cNvSpPr/>
          <p:nvPr userDrawn="1"/>
        </p:nvSpPr>
        <p:spPr>
          <a:xfrm>
            <a:off x="7311618" y="1418070"/>
            <a:ext cx="574196" cy="101566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ca" pitchFamily="2" charset="77"/>
                <a:cs typeface="Calibri"/>
                <a:sym typeface="Calibri"/>
              </a:rPr>
              <a:t>1</a:t>
            </a:r>
            <a:endParaRPr kumimoji="0" lang="en-US" sz="6000" b="1" i="0" u="none" strike="noStrike" kern="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ca" pitchFamily="2" charset="77"/>
              <a:cs typeface="Calibri"/>
              <a:sym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CDC914-F28A-0341-8959-4A998EC05F41}"/>
              </a:ext>
            </a:extLst>
          </p:cNvPr>
          <p:cNvSpPr/>
          <p:nvPr userDrawn="1"/>
        </p:nvSpPr>
        <p:spPr>
          <a:xfrm>
            <a:off x="7311618" y="3341358"/>
            <a:ext cx="574196" cy="101566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ca" pitchFamily="2" charset="77"/>
                <a:cs typeface="Calibri"/>
                <a:sym typeface="Calibri"/>
              </a:rPr>
              <a:t>2</a:t>
            </a:r>
            <a:endParaRPr kumimoji="0" lang="en-US" sz="6000" b="1" i="0" u="none" strike="noStrike" kern="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ca" pitchFamily="2" charset="77"/>
              <a:cs typeface="Calibri"/>
              <a:sym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B377D4-6616-A848-A4B1-8864E1E4900E}"/>
              </a:ext>
            </a:extLst>
          </p:cNvPr>
          <p:cNvSpPr/>
          <p:nvPr userDrawn="1"/>
        </p:nvSpPr>
        <p:spPr>
          <a:xfrm>
            <a:off x="7311618" y="5264646"/>
            <a:ext cx="574196" cy="101566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ca" pitchFamily="2" charset="77"/>
                <a:cs typeface="Calibri"/>
                <a:sym typeface="Calibri"/>
              </a:rPr>
              <a:t>3</a:t>
            </a:r>
            <a:endParaRPr kumimoji="0" lang="en-US" sz="6000" b="1" i="0" u="none" strike="noStrike" kern="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ca" pitchFamily="2" charset="77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10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Simple" preserve="1" userDrawn="1">
  <p:cSld name="1_Agenda - Simp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3"/>
          <p:cNvSpPr txBox="1">
            <a:spLocks noGrp="1"/>
          </p:cNvSpPr>
          <p:nvPr>
            <p:ph type="body" idx="2" hasCustomPrompt="1"/>
          </p:nvPr>
        </p:nvSpPr>
        <p:spPr>
          <a:xfrm>
            <a:off x="1081025" y="1431012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Text goes here</a:t>
            </a:r>
            <a:endParaRPr dirty="0"/>
          </a:p>
        </p:txBody>
      </p:sp>
      <p:pic>
        <p:nvPicPr>
          <p:cNvPr id="46" name="Google Shape;46;p33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7;p33">
            <a:extLst>
              <a:ext uri="{FF2B5EF4-FFF2-40B4-BE49-F238E27FC236}">
                <a16:creationId xmlns:a16="http://schemas.microsoft.com/office/drawing/2014/main" id="{5895B520-6144-2B42-A1C3-A40E7FCC9D1C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1081024" y="2425176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Text goes here </a:t>
            </a:r>
            <a:endParaRPr dirty="0"/>
          </a:p>
        </p:txBody>
      </p:sp>
      <p:sp>
        <p:nvSpPr>
          <p:cNvPr id="17" name="Google Shape;37;p33">
            <a:extLst>
              <a:ext uri="{FF2B5EF4-FFF2-40B4-BE49-F238E27FC236}">
                <a16:creationId xmlns:a16="http://schemas.microsoft.com/office/drawing/2014/main" id="{1EA3545E-660A-2B40-8EB7-7F59B8164C1C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1081023" y="3419340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Text goes here </a:t>
            </a:r>
            <a:endParaRPr dirty="0"/>
          </a:p>
        </p:txBody>
      </p:sp>
      <p:sp>
        <p:nvSpPr>
          <p:cNvPr id="18" name="Google Shape;37;p33">
            <a:extLst>
              <a:ext uri="{FF2B5EF4-FFF2-40B4-BE49-F238E27FC236}">
                <a16:creationId xmlns:a16="http://schemas.microsoft.com/office/drawing/2014/main" id="{7400A517-270C-FF42-99DE-5AF52F9D8A4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1081022" y="4413504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Text goes here </a:t>
            </a:r>
            <a:endParaRPr dirty="0"/>
          </a:p>
        </p:txBody>
      </p:sp>
      <p:sp>
        <p:nvSpPr>
          <p:cNvPr id="19" name="Google Shape;37;p33">
            <a:extLst>
              <a:ext uri="{FF2B5EF4-FFF2-40B4-BE49-F238E27FC236}">
                <a16:creationId xmlns:a16="http://schemas.microsoft.com/office/drawing/2014/main" id="{C1E86FA7-C0D9-BC49-8790-F4D1FE1F8E8D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1081021" y="5407667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Text goes here 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DBA92F-701A-A643-9B32-5D82018B9C21}"/>
              </a:ext>
            </a:extLst>
          </p:cNvPr>
          <p:cNvSpPr txBox="1"/>
          <p:nvPr userDrawn="1"/>
        </p:nvSpPr>
        <p:spPr>
          <a:xfrm>
            <a:off x="463636" y="1376683"/>
            <a:ext cx="463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1DF848-E91E-E84C-BAA2-D383ECE30508}"/>
              </a:ext>
            </a:extLst>
          </p:cNvPr>
          <p:cNvSpPr txBox="1"/>
          <p:nvPr userDrawn="1"/>
        </p:nvSpPr>
        <p:spPr>
          <a:xfrm>
            <a:off x="463636" y="2370847"/>
            <a:ext cx="463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0E3853-77A0-404E-BC82-FF31FEBCFB1E}"/>
              </a:ext>
            </a:extLst>
          </p:cNvPr>
          <p:cNvSpPr txBox="1"/>
          <p:nvPr userDrawn="1"/>
        </p:nvSpPr>
        <p:spPr>
          <a:xfrm>
            <a:off x="471209" y="3365011"/>
            <a:ext cx="463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6FA6F9-7E92-C541-9B2B-F064AF5DBCF4}"/>
              </a:ext>
            </a:extLst>
          </p:cNvPr>
          <p:cNvSpPr txBox="1"/>
          <p:nvPr userDrawn="1"/>
        </p:nvSpPr>
        <p:spPr>
          <a:xfrm>
            <a:off x="463636" y="4359175"/>
            <a:ext cx="463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D588C7-5A38-5A47-8E81-EBEB5F3D6E6B}"/>
              </a:ext>
            </a:extLst>
          </p:cNvPr>
          <p:cNvSpPr txBox="1"/>
          <p:nvPr userDrawn="1"/>
        </p:nvSpPr>
        <p:spPr>
          <a:xfrm>
            <a:off x="463636" y="5353338"/>
            <a:ext cx="463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A8A4F0B-0AFF-C24B-8DB9-50F2B26A7CB0}"/>
              </a:ext>
            </a:extLst>
          </p:cNvPr>
          <p:cNvSpPr txBox="1">
            <a:spLocks/>
          </p:cNvSpPr>
          <p:nvPr userDrawn="1"/>
        </p:nvSpPr>
        <p:spPr>
          <a:xfrm>
            <a:off x="537217" y="446562"/>
            <a:ext cx="13133540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accent6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37001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6;p33">
            <a:extLst>
              <a:ext uri="{FF2B5EF4-FFF2-40B4-BE49-F238E27FC236}">
                <a16:creationId xmlns:a16="http://schemas.microsoft.com/office/drawing/2014/main" id="{CF0ACD88-0189-E14C-B99F-71225731B1B5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7;p33">
            <a:extLst>
              <a:ext uri="{FF2B5EF4-FFF2-40B4-BE49-F238E27FC236}">
                <a16:creationId xmlns:a16="http://schemas.microsoft.com/office/drawing/2014/main" id="{08CEC33C-2A1E-6341-B9AB-3DEB0A7AE7B2}"/>
              </a:ext>
            </a:extLst>
          </p:cNvPr>
          <p:cNvSpPr txBox="1">
            <a:spLocks noGrp="1"/>
          </p:cNvSpPr>
          <p:nvPr>
            <p:ph type="body" idx="2" hasCustomPrompt="1"/>
          </p:nvPr>
        </p:nvSpPr>
        <p:spPr>
          <a:xfrm>
            <a:off x="1081025" y="1431012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Text goes here</a:t>
            </a:r>
            <a:endParaRPr dirty="0"/>
          </a:p>
        </p:txBody>
      </p:sp>
      <p:sp>
        <p:nvSpPr>
          <p:cNvPr id="17" name="Google Shape;37;p33">
            <a:extLst>
              <a:ext uri="{FF2B5EF4-FFF2-40B4-BE49-F238E27FC236}">
                <a16:creationId xmlns:a16="http://schemas.microsoft.com/office/drawing/2014/main" id="{A31C659E-CD5B-4B47-B1DC-C285A3C36CFC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1081024" y="2425176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Text goes here </a:t>
            </a:r>
            <a:endParaRPr dirty="0"/>
          </a:p>
        </p:txBody>
      </p:sp>
      <p:sp>
        <p:nvSpPr>
          <p:cNvPr id="18" name="Google Shape;37;p33">
            <a:extLst>
              <a:ext uri="{FF2B5EF4-FFF2-40B4-BE49-F238E27FC236}">
                <a16:creationId xmlns:a16="http://schemas.microsoft.com/office/drawing/2014/main" id="{CE56FB1B-832A-F349-A026-F8B4F757E095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1081023" y="3419340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Text goes here </a:t>
            </a:r>
            <a:endParaRPr dirty="0"/>
          </a:p>
        </p:txBody>
      </p:sp>
      <p:sp>
        <p:nvSpPr>
          <p:cNvPr id="19" name="Google Shape;37;p33">
            <a:extLst>
              <a:ext uri="{FF2B5EF4-FFF2-40B4-BE49-F238E27FC236}">
                <a16:creationId xmlns:a16="http://schemas.microsoft.com/office/drawing/2014/main" id="{044A2C9B-B6C6-0A4E-9B70-8FE23726A76C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1081022" y="4413504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Text goes here </a:t>
            </a:r>
            <a:endParaRPr dirty="0"/>
          </a:p>
        </p:txBody>
      </p:sp>
      <p:sp>
        <p:nvSpPr>
          <p:cNvPr id="20" name="Google Shape;37;p33">
            <a:extLst>
              <a:ext uri="{FF2B5EF4-FFF2-40B4-BE49-F238E27FC236}">
                <a16:creationId xmlns:a16="http://schemas.microsoft.com/office/drawing/2014/main" id="{A8236C92-B09F-084C-8D68-9E53D60BA6EE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1081021" y="5407667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Text goes here </a:t>
            </a:r>
            <a:endParaRPr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4DBF3F-CF8A-DB4E-BE60-878A256258F2}"/>
              </a:ext>
            </a:extLst>
          </p:cNvPr>
          <p:cNvSpPr txBox="1"/>
          <p:nvPr userDrawn="1"/>
        </p:nvSpPr>
        <p:spPr>
          <a:xfrm>
            <a:off x="463636" y="1376683"/>
            <a:ext cx="463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5950F8-174C-DC44-849A-7BE37939B04F}"/>
              </a:ext>
            </a:extLst>
          </p:cNvPr>
          <p:cNvSpPr txBox="1"/>
          <p:nvPr userDrawn="1"/>
        </p:nvSpPr>
        <p:spPr>
          <a:xfrm>
            <a:off x="463636" y="2370847"/>
            <a:ext cx="463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6D46FF-6FE7-D94B-86B4-A15A345CE11C}"/>
              </a:ext>
            </a:extLst>
          </p:cNvPr>
          <p:cNvSpPr txBox="1"/>
          <p:nvPr userDrawn="1"/>
        </p:nvSpPr>
        <p:spPr>
          <a:xfrm>
            <a:off x="471209" y="3365011"/>
            <a:ext cx="463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B180E1-5FBC-5D42-83C2-0EF140C83E9D}"/>
              </a:ext>
            </a:extLst>
          </p:cNvPr>
          <p:cNvSpPr txBox="1"/>
          <p:nvPr userDrawn="1"/>
        </p:nvSpPr>
        <p:spPr>
          <a:xfrm>
            <a:off x="463636" y="4359175"/>
            <a:ext cx="463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1175A6-286C-A442-A9DC-1AF075CF3275}"/>
              </a:ext>
            </a:extLst>
          </p:cNvPr>
          <p:cNvSpPr txBox="1"/>
          <p:nvPr userDrawn="1"/>
        </p:nvSpPr>
        <p:spPr>
          <a:xfrm>
            <a:off x="463636" y="5353338"/>
            <a:ext cx="463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9DB6275-5DF2-C746-96A5-9B28405FF303}"/>
              </a:ext>
            </a:extLst>
          </p:cNvPr>
          <p:cNvSpPr txBox="1">
            <a:spLocks/>
          </p:cNvSpPr>
          <p:nvPr userDrawn="1"/>
        </p:nvSpPr>
        <p:spPr>
          <a:xfrm>
            <a:off x="537217" y="446562"/>
            <a:ext cx="13133540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accent6"/>
                </a:solidFill>
              </a:rPr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3274313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7918E-97DF-F847-B07F-1C577123B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99" y="438174"/>
            <a:ext cx="13133541" cy="583230"/>
          </a:xfrm>
        </p:spPr>
        <p:txBody>
          <a:bodyPr anchor="t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Google Shape;107;p86">
            <a:extLst>
              <a:ext uri="{FF2B5EF4-FFF2-40B4-BE49-F238E27FC236}">
                <a16:creationId xmlns:a16="http://schemas.microsoft.com/office/drawing/2014/main" id="{BA2A99A1-6A89-F149-B6B1-4D1691380DB2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1;p50">
            <a:extLst>
              <a:ext uri="{FF2B5EF4-FFF2-40B4-BE49-F238E27FC236}">
                <a16:creationId xmlns:a16="http://schemas.microsoft.com/office/drawing/2014/main" id="{13FB1372-E171-B14A-B872-9172DC850C60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66399" y="885082"/>
            <a:ext cx="13133541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E8C1280-6C47-ED4C-9AE7-12E564C345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738" y="1633538"/>
            <a:ext cx="13133387" cy="4562475"/>
          </a:xfrm>
        </p:spPr>
        <p:txBody>
          <a:bodyPr/>
          <a:lstStyle>
            <a:lvl1pPr marL="114300" indent="0">
              <a:buClr>
                <a:srgbClr val="002060"/>
              </a:buClr>
              <a:buSzPct val="100000"/>
              <a:buFont typeface="Arial" panose="020B0604020202020204" pitchFamily="34" charset="0"/>
              <a:buNone/>
              <a:defRPr sz="2400">
                <a:solidFill>
                  <a:schemeClr val="accent6"/>
                </a:solidFill>
              </a:defRPr>
            </a:lvl1pPr>
            <a:lvl2pPr>
              <a:buClr>
                <a:srgbClr val="002060"/>
              </a:buClr>
              <a:defRPr>
                <a:solidFill>
                  <a:schemeClr val="accent6"/>
                </a:solidFill>
              </a:defRPr>
            </a:lvl2pPr>
            <a:lvl3pPr>
              <a:buClr>
                <a:srgbClr val="002060"/>
              </a:buClr>
              <a:defRPr sz="1600">
                <a:solidFill>
                  <a:schemeClr val="accent6"/>
                </a:solidFill>
              </a:defRPr>
            </a:lvl3pPr>
            <a:lvl4pPr>
              <a:buClr>
                <a:srgbClr val="002060"/>
              </a:buClr>
              <a:defRPr sz="1400"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33075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/>
          <p:nvPr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dirty="0"/>
          </a:p>
        </p:txBody>
      </p:sp>
      <p:sp>
        <p:nvSpPr>
          <p:cNvPr id="7" name="Google Shape;7;p28"/>
          <p:cNvSpPr txBox="1">
            <a:spLocks noGrp="1"/>
          </p:cNvSpPr>
          <p:nvPr>
            <p:ph type="body" idx="1"/>
          </p:nvPr>
        </p:nvSpPr>
        <p:spPr>
          <a:xfrm>
            <a:off x="896937" y="3751325"/>
            <a:ext cx="5274310" cy="270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1147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1147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1147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1147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8"/>
          <p:cNvSpPr txBox="1">
            <a:spLocks noGrp="1"/>
          </p:cNvSpPr>
          <p:nvPr>
            <p:ph type="title"/>
          </p:nvPr>
        </p:nvSpPr>
        <p:spPr>
          <a:xfrm>
            <a:off x="566400" y="438174"/>
            <a:ext cx="7201534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EA00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709" r:id="rId2"/>
    <p:sldLayoutId id="2147483692" r:id="rId3"/>
    <p:sldLayoutId id="2147483693" r:id="rId4"/>
    <p:sldLayoutId id="2147483695" r:id="rId5"/>
    <p:sldLayoutId id="2147483711" r:id="rId6"/>
    <p:sldLayoutId id="2147483688" r:id="rId7"/>
    <p:sldLayoutId id="2147483682" r:id="rId8"/>
    <p:sldLayoutId id="2147483684" r:id="rId9"/>
    <p:sldLayoutId id="2147483701" r:id="rId10"/>
    <p:sldLayoutId id="2147483696" r:id="rId11"/>
    <p:sldLayoutId id="2147483707" r:id="rId12"/>
    <p:sldLayoutId id="2147483710" r:id="rId13"/>
    <p:sldLayoutId id="2147483697" r:id="rId14"/>
    <p:sldLayoutId id="2147483683" r:id="rId15"/>
    <p:sldLayoutId id="2147483708" r:id="rId16"/>
    <p:sldLayoutId id="2147483706" r:id="rId17"/>
    <p:sldLayoutId id="2147483698" r:id="rId18"/>
    <p:sldLayoutId id="2147483685" r:id="rId19"/>
    <p:sldLayoutId id="2147483699" r:id="rId20"/>
    <p:sldLayoutId id="2147483700" r:id="rId21"/>
    <p:sldLayoutId id="2147483702" r:id="rId22"/>
    <p:sldLayoutId id="2147483703" r:id="rId23"/>
    <p:sldLayoutId id="2147483704" r:id="rId24"/>
    <p:sldLayoutId id="2147483705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accent6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hyperlink" Target="../../SuperNO2VA%20Et/LCR/VYR-US-2100117%20SuperNO2VA%20Et%20Value%20Analysis.xlsm" TargetMode="Externa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1663E-996E-FD4A-A9E7-EC8F345D06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SuperNO</a:t>
            </a:r>
            <a:r>
              <a:rPr lang="en-US" baseline="-25000" dirty="0"/>
              <a:t>2</a:t>
            </a:r>
            <a:r>
              <a:rPr lang="en-US" dirty="0"/>
              <a:t>VA™ Et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C4BD73E-B775-474D-87FF-D3B56C076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2650" y="3287394"/>
            <a:ext cx="6024926" cy="1198790"/>
          </a:xfrm>
        </p:spPr>
        <p:txBody>
          <a:bodyPr/>
          <a:lstStyle/>
          <a:p>
            <a:r>
              <a:rPr lang="en-US" sz="2800" dirty="0"/>
              <a:t>Say goodbye to airway management and</a:t>
            </a:r>
          </a:p>
          <a:p>
            <a:r>
              <a:rPr lang="en-US" sz="2800" dirty="0"/>
              <a:t>hello to airway confidence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26044F-9E92-4F9F-BCD2-9507292C42E3}"/>
              </a:ext>
            </a:extLst>
          </p:cNvPr>
          <p:cNvSpPr/>
          <p:nvPr/>
        </p:nvSpPr>
        <p:spPr>
          <a:xfrm>
            <a:off x="397961" y="7265973"/>
            <a:ext cx="9909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May 10, 2021</a:t>
            </a:r>
          </a:p>
        </p:txBody>
      </p:sp>
    </p:spTree>
    <p:extLst>
      <p:ext uri="{BB962C8B-B14F-4D97-AF65-F5344CB8AC3E}">
        <p14:creationId xmlns:p14="http://schemas.microsoft.com/office/powerpoint/2010/main" val="728654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078B0-1534-412E-8A88-AB621DF1A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Global Deep Sedation Market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3B25F7-7588-4F67-BBDD-C3425F538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86BDF08-39DC-43D3-AB76-FBA0F15711B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32321" y="3050937"/>
            <a:ext cx="6467619" cy="3271844"/>
          </a:xfrm>
        </p:spPr>
        <p:txBody>
          <a:bodyPr/>
          <a:lstStyle/>
          <a:p>
            <a:r>
              <a:rPr lang="en-US" sz="1920" b="1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High risk patients: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BMI ≥ 30kg/m2 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Obstructive sleep apnea (OSA) or STOP BANG ≥ 3 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Congestive heart failure (CHF) 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Chronic obstructive pulmonary disease (COPD) 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Oxygen saturation &lt;95% on supplemental oxygen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0EEC252-ED4A-4469-9AEA-8980A7CE91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2952345"/>
              </p:ext>
            </p:extLst>
          </p:nvPr>
        </p:nvGraphicFramePr>
        <p:xfrm>
          <a:off x="-1570957" y="1691245"/>
          <a:ext cx="7432470" cy="527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A7F08674-231D-4CBF-AB5A-CDA4701775E7}"/>
              </a:ext>
            </a:extLst>
          </p:cNvPr>
          <p:cNvSpPr/>
          <p:nvPr/>
        </p:nvSpPr>
        <p:spPr>
          <a:xfrm>
            <a:off x="7232321" y="1475131"/>
            <a:ext cx="5505484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20" b="1" dirty="0">
                <a:latin typeface="Calibri" panose="020F0502020204030204" pitchFamily="34" charset="0"/>
              </a:rPr>
              <a:t>Deep sedation</a:t>
            </a:r>
          </a:p>
          <a:p>
            <a:pPr marL="457200" indent="-3429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Calibri"/>
                <a:cs typeface="Calibri"/>
                <a:sym typeface="Calibri"/>
              </a:rPr>
              <a:t>Drug-induced depression of consciousness </a:t>
            </a:r>
          </a:p>
          <a:p>
            <a:pPr marL="457200" indent="-3429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Calibri"/>
                <a:cs typeface="Calibri"/>
                <a:sym typeface="Calibri"/>
              </a:rPr>
              <a:t>Airway intervention may be required</a:t>
            </a:r>
          </a:p>
          <a:p>
            <a:pPr marL="457200" indent="-34290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Calibri"/>
                <a:cs typeface="Calibri"/>
                <a:sym typeface="Calibri"/>
              </a:rPr>
              <a:t>Spontaneous ventilation may be inadequate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889CC9-2324-4351-AA4F-F64D04143B47}"/>
              </a:ext>
            </a:extLst>
          </p:cNvPr>
          <p:cNvSpPr/>
          <p:nvPr/>
        </p:nvSpPr>
        <p:spPr>
          <a:xfrm>
            <a:off x="7232321" y="5603818"/>
            <a:ext cx="476067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20" b="1" dirty="0">
                <a:latin typeface="Calibri" panose="020F0502020204030204" pitchFamily="34" charset="0"/>
              </a:rPr>
              <a:t>How do you treat these patients today?</a:t>
            </a:r>
            <a:endParaRPr lang="en-US" sz="168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009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48C2B-76C4-407F-BD07-59150BFD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Anesthesiologists and CRNAs are Saying</a:t>
            </a:r>
            <a:r>
              <a:rPr lang="en-US" sz="2400" baseline="30000" dirty="0"/>
              <a:t>*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09367-5132-4D04-9F30-CDB9437096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8295BC-49D6-4DB8-8450-07FD3E5F4F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738" y="1633538"/>
            <a:ext cx="13133387" cy="4562475"/>
          </a:xfrm>
        </p:spPr>
        <p:txBody>
          <a:bodyPr/>
          <a:lstStyle/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dirty="0"/>
              <a:t>Concerned with maintaining the airway for </a:t>
            </a:r>
          </a:p>
          <a:p>
            <a:pPr marL="1257300" lvl="1">
              <a:buFont typeface="Arial" panose="020B0604020202020204" pitchFamily="34" charset="0"/>
              <a:buChar char="•"/>
            </a:pPr>
            <a:r>
              <a:rPr lang="en-US" sz="2000" dirty="0"/>
              <a:t>Clinically obese patients </a:t>
            </a:r>
          </a:p>
          <a:p>
            <a:pPr marL="1257300" lvl="1">
              <a:buFont typeface="Arial" panose="020B0604020202020204" pitchFamily="34" charset="0"/>
              <a:buChar char="•"/>
            </a:pPr>
            <a:r>
              <a:rPr lang="en-US" sz="2000" dirty="0"/>
              <a:t>History of sleep apnea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dirty="0"/>
              <a:t>Want to avoid expensive respiratory complications and perform less patient airway manipulation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dirty="0"/>
              <a:t>75 -100% of deep sedation procedures monitor EtCO</a:t>
            </a:r>
            <a:r>
              <a:rPr lang="en-US" baseline="-25000" dirty="0"/>
              <a:t>2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dirty="0"/>
              <a:t>Currently, using nasal cannula for oxygenation during deep sedation 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Nasal cannula doesn’t maintain the airway during deep sedation</a:t>
            </a:r>
          </a:p>
          <a:p>
            <a:r>
              <a:rPr lang="en-US" dirty="0"/>
              <a:t>SuperNO</a:t>
            </a:r>
            <a:r>
              <a:rPr lang="en-US" baseline="-25000" dirty="0"/>
              <a:t>2</a:t>
            </a:r>
            <a:r>
              <a:rPr lang="en-US" dirty="0"/>
              <a:t>VA™ Et uniquely maintains airway patency using positive pressure to stents open a patient’s airway reducing respiratory complications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9FA198-102D-4687-A63E-1CC93599BA2E}"/>
              </a:ext>
            </a:extLst>
          </p:cNvPr>
          <p:cNvSpPr txBox="1"/>
          <p:nvPr/>
        </p:nvSpPr>
        <p:spPr>
          <a:xfrm>
            <a:off x="566399" y="7911820"/>
            <a:ext cx="99151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*Research conducted with 201 Anesthesiologist and CRNA’s in USA. </a:t>
            </a:r>
          </a:p>
        </p:txBody>
      </p:sp>
    </p:spTree>
    <p:extLst>
      <p:ext uri="{BB962C8B-B14F-4D97-AF65-F5344CB8AC3E}">
        <p14:creationId xmlns:p14="http://schemas.microsoft.com/office/powerpoint/2010/main" val="4261381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078B0-1534-412E-8A88-AB621DF1A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306" y="767835"/>
            <a:ext cx="7150837" cy="583230"/>
          </a:xfrm>
        </p:spPr>
        <p:txBody>
          <a:bodyPr/>
          <a:lstStyle/>
          <a:p>
            <a:r>
              <a:rPr lang="en-US" sz="384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Open Airways, Expand Possibilities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C655484-727E-477A-80A8-7467353A887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766046" y="2013983"/>
            <a:ext cx="6650119" cy="4562476"/>
          </a:xfrm>
        </p:spPr>
        <p:txBody>
          <a:bodyPr/>
          <a:lstStyle/>
          <a:p>
            <a:r>
              <a:rPr lang="en-US" sz="3360" b="1" u="sng" dirty="0"/>
              <a:t>Expand Possibilities </a:t>
            </a:r>
          </a:p>
          <a:p>
            <a:endParaRPr lang="en-US" sz="1200" b="1" u="sng" dirty="0"/>
          </a:p>
          <a:p>
            <a:r>
              <a:rPr lang="en-US" sz="2880" b="1" dirty="0"/>
              <a:t>Easy access to the oral cavity</a:t>
            </a:r>
          </a:p>
          <a:p>
            <a:r>
              <a:rPr lang="en-US" sz="2880" b="1" dirty="0"/>
              <a:t>Confidence throughout the patient’s continuum of care</a:t>
            </a:r>
          </a:p>
          <a:p>
            <a:r>
              <a:rPr lang="en-US" sz="2880" b="1" dirty="0"/>
              <a:t>Integrates easily into practice, with minimal staff training required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28116B93-4869-4C13-80D3-1BAE05536F7B}"/>
              </a:ext>
            </a:extLst>
          </p:cNvPr>
          <p:cNvSpPr txBox="1">
            <a:spLocks/>
          </p:cNvSpPr>
          <p:nvPr/>
        </p:nvSpPr>
        <p:spPr>
          <a:xfrm>
            <a:off x="404411" y="2013983"/>
            <a:ext cx="6650119" cy="4562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4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95246" marR="0" lvl="0" indent="0" algn="l" rtl="0" eaLnBrk="1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0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  <a:defRPr sz="1333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  <a:defRPr sz="1167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11479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11479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11479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11479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GB" sz="3360" b="1" u="sng" dirty="0">
                <a:solidFill>
                  <a:schemeClr val="accent6"/>
                </a:solidFill>
              </a:rPr>
              <a:t>Open Airways </a:t>
            </a:r>
          </a:p>
          <a:p>
            <a:r>
              <a:rPr lang="en-US" sz="2880" b="1" dirty="0">
                <a:solidFill>
                  <a:schemeClr val="accent6"/>
                </a:solidFill>
              </a:rPr>
              <a:t>Pneumatically stents open a patient’s airway reducing respiratory complications</a:t>
            </a:r>
          </a:p>
          <a:p>
            <a:r>
              <a:rPr lang="en-US" sz="2880" b="1" dirty="0">
                <a:solidFill>
                  <a:schemeClr val="accent6"/>
                </a:solidFill>
              </a:rPr>
              <a:t>Optimizes oxygenation and ventilation</a:t>
            </a:r>
          </a:p>
          <a:p>
            <a:r>
              <a:rPr lang="en-US" sz="2880" b="1" dirty="0">
                <a:solidFill>
                  <a:schemeClr val="accent6"/>
                </a:solidFill>
              </a:rPr>
              <a:t>Minimizes the need for airway manipulations</a:t>
            </a:r>
          </a:p>
          <a:p>
            <a:r>
              <a:rPr lang="en-US" sz="2880" b="1" dirty="0">
                <a:solidFill>
                  <a:schemeClr val="accent6"/>
                </a:solidFill>
              </a:rPr>
              <a:t>Delivers accurate and consistent EtCO</a:t>
            </a:r>
            <a:r>
              <a:rPr lang="en-US" sz="2880" b="1" baseline="-25000" dirty="0">
                <a:solidFill>
                  <a:schemeClr val="accent6"/>
                </a:solidFill>
              </a:rPr>
              <a:t>2 </a:t>
            </a:r>
            <a:r>
              <a:rPr lang="en-US" sz="2880" b="1" dirty="0">
                <a:solidFill>
                  <a:schemeClr val="accent6"/>
                </a:solidFill>
              </a:rPr>
              <a:t>capture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3E53DB-E1BD-4702-9C74-DCB06E793723}"/>
              </a:ext>
            </a:extLst>
          </p:cNvPr>
          <p:cNvSpPr/>
          <p:nvPr/>
        </p:nvSpPr>
        <p:spPr>
          <a:xfrm>
            <a:off x="528802" y="474967"/>
            <a:ext cx="4153701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840" dirty="0">
                <a:solidFill>
                  <a:schemeClr val="accent6"/>
                </a:solidFill>
              </a:rPr>
              <a:t>SuperNO</a:t>
            </a:r>
            <a:r>
              <a:rPr lang="en-GB" sz="3840" baseline="-25000" dirty="0">
                <a:solidFill>
                  <a:schemeClr val="accent6"/>
                </a:solidFill>
              </a:rPr>
              <a:t>2</a:t>
            </a:r>
            <a:r>
              <a:rPr lang="en-GB" sz="3840" dirty="0">
                <a:solidFill>
                  <a:schemeClr val="accent6"/>
                </a:solidFill>
              </a:rPr>
              <a:t>VA</a:t>
            </a:r>
            <a:r>
              <a:rPr lang="en-GB" sz="3840" baseline="30000" dirty="0">
                <a:solidFill>
                  <a:schemeClr val="accent6"/>
                </a:solidFill>
              </a:rPr>
              <a:t>TM</a:t>
            </a:r>
            <a:r>
              <a:rPr lang="en-GB" sz="3840" dirty="0">
                <a:solidFill>
                  <a:schemeClr val="accent6"/>
                </a:solidFill>
              </a:rPr>
              <a:t> Et</a:t>
            </a:r>
            <a:endParaRPr lang="en-US" sz="384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8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078B0-1534-412E-8A88-AB621DF1A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171" y="498763"/>
            <a:ext cx="6943096" cy="583230"/>
          </a:xfrm>
        </p:spPr>
        <p:txBody>
          <a:bodyPr/>
          <a:lstStyle/>
          <a:p>
            <a:r>
              <a:rPr lang="en-GB" dirty="0"/>
              <a:t>SuperNO</a:t>
            </a:r>
            <a:r>
              <a:rPr lang="en-GB" baseline="-25000" dirty="0"/>
              <a:t>2</a:t>
            </a:r>
            <a:r>
              <a:rPr lang="en-GB" dirty="0"/>
              <a:t>VA</a:t>
            </a:r>
            <a:r>
              <a:rPr lang="en-GB" baseline="30000" dirty="0"/>
              <a:t>™</a:t>
            </a:r>
            <a:r>
              <a:rPr lang="en-GB" dirty="0"/>
              <a:t> Et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EE6C5A-E3D1-45C1-8FE5-7FFDE9F8CF3E}"/>
              </a:ext>
            </a:extLst>
          </p:cNvPr>
          <p:cNvGrpSpPr/>
          <p:nvPr/>
        </p:nvGrpSpPr>
        <p:grpSpPr>
          <a:xfrm>
            <a:off x="7702937" y="1523228"/>
            <a:ext cx="6483360" cy="5183144"/>
            <a:chOff x="192279" y="1419709"/>
            <a:chExt cx="5402800" cy="4319287"/>
          </a:xfrm>
        </p:grpSpPr>
        <p:pic>
          <p:nvPicPr>
            <p:cNvPr id="19" name="Picture 18" descr="A picture containing bottle, food, cup&#10;&#10;Description automatically generated">
              <a:extLst>
                <a:ext uri="{FF2B5EF4-FFF2-40B4-BE49-F238E27FC236}">
                  <a16:creationId xmlns:a16="http://schemas.microsoft.com/office/drawing/2014/main" id="{60998159-0DC7-4D26-9D51-6D087BEFF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0" t="5204" r="8975" b="6778"/>
            <a:stretch/>
          </p:blipFill>
          <p:spPr>
            <a:xfrm>
              <a:off x="1999814" y="1419709"/>
              <a:ext cx="3595265" cy="4319287"/>
            </a:xfrm>
            <a:prstGeom prst="rect">
              <a:avLst/>
            </a:prstGeom>
          </p:spPr>
        </p:pic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461DDD3-6FB6-46B6-A2EB-7C5386EC2067}"/>
                </a:ext>
              </a:extLst>
            </p:cNvPr>
            <p:cNvSpPr/>
            <p:nvPr/>
          </p:nvSpPr>
          <p:spPr>
            <a:xfrm>
              <a:off x="2661005" y="2098986"/>
              <a:ext cx="735853" cy="1017241"/>
            </a:xfrm>
            <a:prstGeom prst="ellips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>
                <a:buClrTx/>
                <a:defRPr/>
              </a:pPr>
              <a:endParaRPr lang="en-US" sz="2160" kern="12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A55B59F-1118-4DFE-BAC1-35C370AA49B1}"/>
                </a:ext>
              </a:extLst>
            </p:cNvPr>
            <p:cNvSpPr/>
            <p:nvPr/>
          </p:nvSpPr>
          <p:spPr>
            <a:xfrm rot="5400000">
              <a:off x="3161132" y="3565950"/>
              <a:ext cx="1442194" cy="2578410"/>
            </a:xfrm>
            <a:prstGeom prst="ellips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>
                <a:buClrTx/>
                <a:defRPr/>
              </a:pPr>
              <a:endParaRPr lang="en-US" sz="2160" kern="12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BE5139-8D28-4A04-989E-A362828662C2}"/>
                </a:ext>
              </a:extLst>
            </p:cNvPr>
            <p:cNvSpPr/>
            <p:nvPr/>
          </p:nvSpPr>
          <p:spPr>
            <a:xfrm>
              <a:off x="601109" y="2098986"/>
              <a:ext cx="1610254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sz="1920" dirty="0">
                  <a:solidFill>
                    <a:schemeClr val="bg1"/>
                  </a:solidFill>
                </a:rPr>
                <a:t>Accurate EtCO</a:t>
              </a:r>
              <a:r>
                <a:rPr lang="en-US" sz="1920" baseline="-25000" dirty="0">
                  <a:solidFill>
                    <a:schemeClr val="bg1"/>
                  </a:solidFill>
                </a:rPr>
                <a:t>2</a:t>
              </a:r>
              <a:r>
                <a:rPr lang="en-US" sz="1920" dirty="0">
                  <a:solidFill>
                    <a:schemeClr val="bg1"/>
                  </a:solidFill>
                </a:rPr>
                <a:t> sampling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212D90-9A76-429F-9828-764531A14EF7}"/>
                </a:ext>
              </a:extLst>
            </p:cNvPr>
            <p:cNvSpPr/>
            <p:nvPr/>
          </p:nvSpPr>
          <p:spPr>
            <a:xfrm>
              <a:off x="192279" y="3522658"/>
              <a:ext cx="2019084" cy="815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sz="1920" dirty="0">
                  <a:solidFill>
                    <a:schemeClr val="bg1"/>
                  </a:solidFill>
                </a:rPr>
                <a:t>EtCO</a:t>
              </a:r>
              <a:r>
                <a:rPr lang="en-US" sz="1920" baseline="-25000" dirty="0">
                  <a:solidFill>
                    <a:schemeClr val="bg1"/>
                  </a:solidFill>
                </a:rPr>
                <a:t>2</a:t>
              </a:r>
              <a:r>
                <a:rPr lang="en-US" sz="1920" dirty="0">
                  <a:solidFill>
                    <a:schemeClr val="bg1"/>
                  </a:solidFill>
                </a:rPr>
                <a:t> capture from </a:t>
              </a:r>
            </a:p>
            <a:p>
              <a:pPr lvl="0">
                <a:defRPr/>
              </a:pPr>
              <a:r>
                <a:rPr lang="en-US" sz="1920" dirty="0">
                  <a:solidFill>
                    <a:schemeClr val="bg1"/>
                  </a:solidFill>
                </a:rPr>
                <a:t>both oral/nasal areas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D96E1B9-CFBB-4DD7-9211-06929F116C13}"/>
                </a:ext>
              </a:extLst>
            </p:cNvPr>
            <p:cNvCxnSpPr>
              <a:cxnSpLocks/>
            </p:cNvCxnSpPr>
            <p:nvPr/>
          </p:nvCxnSpPr>
          <p:spPr>
            <a:xfrm>
              <a:off x="1767888" y="2531217"/>
              <a:ext cx="825136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398C8B7-550F-49E5-9C1A-51A019EC40F9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1201821" y="4338267"/>
              <a:ext cx="1241468" cy="47244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EE99145-03DC-458C-95EA-B922E2B9C342}"/>
              </a:ext>
            </a:extLst>
          </p:cNvPr>
          <p:cNvSpPr/>
          <p:nvPr/>
        </p:nvSpPr>
        <p:spPr>
          <a:xfrm>
            <a:off x="790262" y="1948647"/>
            <a:ext cx="535714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Reason to believe</a:t>
            </a:r>
            <a:r>
              <a:rPr lang="en-US" sz="2400" dirty="0"/>
              <a:t>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Maintains upper airway patency reducing incidence of upper airway obstruction (2 publications)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Effective oxygenation and support ventilation (2 publications)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Reduces need for airway interventions (1 publication)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Confirming adequate ventilation by consistent and accurate capture of end tidal CO</a:t>
            </a:r>
            <a:r>
              <a:rPr lang="en-US" sz="2400" baseline="-25000" dirty="0"/>
              <a:t>2</a:t>
            </a:r>
            <a:r>
              <a:rPr lang="en-US" sz="2400" dirty="0"/>
              <a:t> (1 publication)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Investigator initiated clinical study at IU</a:t>
            </a:r>
          </a:p>
        </p:txBody>
      </p:sp>
    </p:spTree>
    <p:extLst>
      <p:ext uri="{BB962C8B-B14F-4D97-AF65-F5344CB8AC3E}">
        <p14:creationId xmlns:p14="http://schemas.microsoft.com/office/powerpoint/2010/main" val="3424752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A607AE1-5F2A-4B5D-9542-91B26FA13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SuperNO</a:t>
            </a:r>
            <a:r>
              <a:rPr lang="en-US" baseline="-25000" dirty="0"/>
              <a:t>2</a:t>
            </a:r>
            <a:r>
              <a:rPr lang="en-US" dirty="0"/>
              <a:t>VA</a:t>
            </a:r>
            <a:r>
              <a:rPr lang="en-US" baseline="30000" dirty="0"/>
              <a:t>TM</a:t>
            </a:r>
            <a:r>
              <a:rPr lang="en-US" dirty="0"/>
              <a:t> Et Value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D32341-F156-4B10-A59D-90233EEB4D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BE0C81-32A8-4628-A7EE-D364540075A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738" y="1534385"/>
            <a:ext cx="6858631" cy="3579875"/>
          </a:xfrm>
        </p:spPr>
        <p:txBody>
          <a:bodyPr/>
          <a:lstStyle/>
          <a:p>
            <a:r>
              <a:rPr lang="en-US" dirty="0"/>
              <a:t>Respiratory Complications (RC) are expensive </a:t>
            </a:r>
          </a:p>
          <a:p>
            <a:r>
              <a:rPr lang="en-US" dirty="0"/>
              <a:t>	Could be $3.7M annually for average hospital*</a:t>
            </a:r>
          </a:p>
          <a:p>
            <a:r>
              <a:rPr lang="en-US" dirty="0"/>
              <a:t>Clinical studies show SuperNO</a:t>
            </a:r>
            <a:r>
              <a:rPr lang="en-US" baseline="-25000" dirty="0"/>
              <a:t>2</a:t>
            </a:r>
            <a:r>
              <a:rPr lang="en-US" dirty="0"/>
              <a:t>VA™ can potentially reduce hypoxemia by 75% compared to current standard of care</a:t>
            </a:r>
            <a:r>
              <a:rPr lang="en-US" baseline="30000" dirty="0"/>
              <a:t> 1,2</a:t>
            </a:r>
            <a:r>
              <a:rPr lang="en-US" dirty="0"/>
              <a:t>  </a:t>
            </a:r>
          </a:p>
          <a:p>
            <a:r>
              <a:rPr lang="en-US" dirty="0"/>
              <a:t>This reduction in respiratory compromised events provide significant cost reductions compared to current standard of care (see Value Analysis Tool)</a:t>
            </a:r>
          </a:p>
        </p:txBody>
      </p:sp>
      <p:graphicFrame>
        <p:nvGraphicFramePr>
          <p:cNvPr id="10" name="Chart 9">
            <a:hlinkClick r:id="rId2" action="ppaction://hlinkfile"/>
            <a:extLst>
              <a:ext uri="{FF2B5EF4-FFF2-40B4-BE49-F238E27FC236}">
                <a16:creationId xmlns:a16="http://schemas.microsoft.com/office/drawing/2014/main" id="{988303A0-C752-4B28-84D1-A4D5FF12A7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6226224"/>
              </p:ext>
            </p:extLst>
          </p:nvPr>
        </p:nvGraphicFramePr>
        <p:xfrm>
          <a:off x="328979" y="5114260"/>
          <a:ext cx="6771951" cy="2589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DCE90B9-D125-4D1E-A157-00A8D2E92532}"/>
              </a:ext>
            </a:extLst>
          </p:cNvPr>
          <p:cNvSpPr/>
          <p:nvPr/>
        </p:nvSpPr>
        <p:spPr>
          <a:xfrm>
            <a:off x="328979" y="7771678"/>
            <a:ext cx="58015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*based off an average center with ~9k procedures (reference Value Analysis Tool).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426449-5680-4996-B475-F6AABABEF4AA}"/>
              </a:ext>
            </a:extLst>
          </p:cNvPr>
          <p:cNvSpPr txBox="1"/>
          <p:nvPr/>
        </p:nvSpPr>
        <p:spPr>
          <a:xfrm>
            <a:off x="328979" y="7396571"/>
            <a:ext cx="3519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Data based off Vyaire™ Medical Value Analysis Tool</a:t>
            </a:r>
          </a:p>
        </p:txBody>
      </p:sp>
    </p:spTree>
    <p:extLst>
      <p:ext uri="{BB962C8B-B14F-4D97-AF65-F5344CB8AC3E}">
        <p14:creationId xmlns:p14="http://schemas.microsoft.com/office/powerpoint/2010/main" val="3032365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9BE15F-E3C7-4111-A8F4-4BD7D1EC6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SuperNO</a:t>
            </a:r>
            <a:r>
              <a:rPr lang="en-US" baseline="-25000" dirty="0"/>
              <a:t>2</a:t>
            </a:r>
            <a:r>
              <a:rPr lang="en-US" dirty="0"/>
              <a:t>VA™ Brand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5D9035-5562-440B-85A8-57D956532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31D3BC-F8A2-48EE-A6C7-8898BF3DB3B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SuperNO</a:t>
            </a:r>
            <a:r>
              <a:rPr lang="en-US" baseline="-25000" dirty="0"/>
              <a:t>2</a:t>
            </a:r>
            <a:r>
              <a:rPr lang="en-US" dirty="0"/>
              <a:t>VA™ Et is the next generation in the SuperNO</a:t>
            </a:r>
            <a:r>
              <a:rPr lang="en-US" baseline="-25000" dirty="0"/>
              <a:t>2</a:t>
            </a:r>
            <a:r>
              <a:rPr lang="en-US" dirty="0"/>
              <a:t>VA™ brand</a:t>
            </a:r>
          </a:p>
          <a:p>
            <a:r>
              <a:rPr lang="en-US" dirty="0"/>
              <a:t>It builds on the proven benefits of SuperNO</a:t>
            </a:r>
            <a:r>
              <a:rPr lang="en-US" baseline="-25000" dirty="0"/>
              <a:t>2</a:t>
            </a:r>
            <a:r>
              <a:rPr lang="en-US" dirty="0"/>
              <a:t>VA™ - pneumatically stents open a patient’s airway reducing respiratory complications and reducing the number of procedures requiring airway intervention</a:t>
            </a:r>
          </a:p>
          <a:p>
            <a:r>
              <a:rPr lang="en-US" dirty="0"/>
              <a:t>Responded to customer requests with innovative solutions</a:t>
            </a:r>
          </a:p>
          <a:p>
            <a:pPr lvl="1"/>
            <a:r>
              <a:rPr lang="en-US" sz="2000" dirty="0"/>
              <a:t>Ability for accurate EtCO</a:t>
            </a:r>
            <a:r>
              <a:rPr lang="en-US" sz="2000" baseline="-25000" dirty="0"/>
              <a:t>2</a:t>
            </a:r>
            <a:r>
              <a:rPr lang="en-US" sz="2000" dirty="0"/>
              <a:t> capture from oral and nasal areas </a:t>
            </a:r>
          </a:p>
          <a:p>
            <a:r>
              <a:rPr lang="en-US" dirty="0"/>
              <a:t>May reduces setup time</a:t>
            </a:r>
          </a:p>
          <a:p>
            <a:r>
              <a:rPr lang="en-US" dirty="0"/>
              <a:t>May simplifies supply chain</a:t>
            </a:r>
          </a:p>
          <a:p>
            <a:pPr marL="5715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896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0D278-A49E-4B23-A48D-4AB1F8470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SuperNO</a:t>
            </a:r>
            <a:r>
              <a:rPr lang="en-GB" baseline="-25000" dirty="0"/>
              <a:t>2</a:t>
            </a:r>
            <a:r>
              <a:rPr lang="en-GB" dirty="0"/>
              <a:t>VA</a:t>
            </a:r>
            <a:r>
              <a:rPr lang="en-GB" baseline="30000" dirty="0"/>
              <a:t>TM</a:t>
            </a:r>
            <a:r>
              <a:rPr lang="en-GB" dirty="0"/>
              <a:t> Et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0A3F0-2BFE-4729-AE4F-219737CAE2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goodbye to Airway Management and hello to Airway Confidence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9031E3-EB99-4A49-8F72-392E371E01D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Clinically obese or a history of obstructive sleep apnea patients are at high risk for upper airway obstruction during deep sedation </a:t>
            </a:r>
          </a:p>
          <a:p>
            <a:r>
              <a:rPr lang="en-US" dirty="0"/>
              <a:t>Clinical studies show SuperNO</a:t>
            </a:r>
            <a:r>
              <a:rPr lang="en-US" baseline="-25000" dirty="0"/>
              <a:t>2</a:t>
            </a:r>
            <a:r>
              <a:rPr lang="en-US" dirty="0"/>
              <a:t>VA™ can potentially reduce hypoxemia by 75% compared to current standard of care</a:t>
            </a:r>
            <a:r>
              <a:rPr lang="en-US" baseline="30000" dirty="0"/>
              <a:t>1,2</a:t>
            </a:r>
            <a:r>
              <a:rPr lang="en-US" dirty="0"/>
              <a:t>  </a:t>
            </a:r>
          </a:p>
          <a:p>
            <a:r>
              <a:rPr lang="en-US" dirty="0"/>
              <a:t>SuperNO</a:t>
            </a:r>
            <a:r>
              <a:rPr lang="en-US" baseline="-25000" dirty="0"/>
              <a:t>2</a:t>
            </a:r>
            <a:r>
              <a:rPr lang="en-US" dirty="0"/>
              <a:t>VA</a:t>
            </a:r>
            <a:r>
              <a:rPr lang="en-US" baseline="30000" dirty="0"/>
              <a:t>TM</a:t>
            </a:r>
            <a:r>
              <a:rPr lang="en-US" dirty="0"/>
              <a:t> Et pneumatically stents open a patient’s airway reducing respiratory complications, minimizes the need for airway manipulations, and allows for monitoring of EtCO</a:t>
            </a:r>
            <a:r>
              <a:rPr lang="en-US" baseline="-25000" dirty="0"/>
              <a:t>2</a:t>
            </a:r>
          </a:p>
          <a:p>
            <a:endParaRPr lang="en-US" dirty="0"/>
          </a:p>
          <a:p>
            <a:r>
              <a:rPr lang="en-US" dirty="0"/>
              <a:t>SuperNO</a:t>
            </a:r>
            <a:r>
              <a:rPr lang="en-US" baseline="-25000" dirty="0"/>
              <a:t>2</a:t>
            </a:r>
            <a:r>
              <a:rPr lang="en-US" dirty="0"/>
              <a:t>VA</a:t>
            </a:r>
            <a:r>
              <a:rPr lang="en-US" baseline="30000" dirty="0"/>
              <a:t>TM</a:t>
            </a:r>
            <a:r>
              <a:rPr lang="en-US" dirty="0"/>
              <a:t> Et is a transformative solution for deep sedation.</a:t>
            </a:r>
          </a:p>
          <a:p>
            <a:r>
              <a:rPr lang="en-US" dirty="0"/>
              <a:t>Do more for your patients with SuperNO</a:t>
            </a:r>
            <a:r>
              <a:rPr lang="en-US" baseline="-25000" dirty="0"/>
              <a:t>2</a:t>
            </a:r>
            <a:r>
              <a:rPr lang="en-US" dirty="0"/>
              <a:t>VA</a:t>
            </a:r>
            <a:r>
              <a:rPr lang="en-US" baseline="30000" dirty="0"/>
              <a:t>TM</a:t>
            </a:r>
            <a:r>
              <a:rPr lang="en-US" dirty="0"/>
              <a:t> Et.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390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780B0D-4DF7-4859-A0EE-A3DDC842B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6937" y="5266037"/>
            <a:ext cx="6949205" cy="1832944"/>
          </a:xfrm>
        </p:spPr>
        <p:txBody>
          <a:bodyPr/>
          <a:lstStyle/>
          <a:p>
            <a:pPr marL="387350">
              <a:buClr>
                <a:schemeClr val="accent6"/>
              </a:buClr>
              <a:buAutoNum type="arabicParenR"/>
            </a:pPr>
            <a:r>
              <a:rPr lang="en-US" sz="1200" dirty="0"/>
              <a:t>Francesca </a:t>
            </a:r>
            <a:r>
              <a:rPr lang="en-US" sz="1200" dirty="0" err="1"/>
              <a:t>Dimou</a:t>
            </a:r>
            <a:r>
              <a:rPr lang="en-US" sz="1200" dirty="0"/>
              <a:t>. Nasal positive pressure with the SuperNO2VA device decreases sedation-related hypoxemia during pre-bariatric surgery EGD. Surgical Endoscopy 2019</a:t>
            </a:r>
          </a:p>
          <a:p>
            <a:pPr marL="387350">
              <a:buClr>
                <a:schemeClr val="accent6"/>
              </a:buClr>
              <a:buAutoNum type="arabicParenR"/>
            </a:pPr>
            <a:r>
              <a:rPr lang="en-US" sz="1200" dirty="0"/>
              <a:t>Bai Yiping. Comparison of a simplified nasal continuous positive airways pressure device with nasal cannula in obese patients undergoing colonoscopy during deep sedation. A randomized clinical trial. European Journal of Anesthesiology. 2019 </a:t>
            </a:r>
          </a:p>
          <a:p>
            <a:pPr marL="387350">
              <a:buClr>
                <a:schemeClr val="accent6"/>
              </a:buClr>
              <a:buAutoNum type="arabicParenR"/>
            </a:pPr>
            <a:r>
              <a:rPr lang="en-US" sz="1200" dirty="0"/>
              <a:t>Michael Pedro. Validation of Novel Completely Sealed Nasal Positive Airway Pressure Device: SuperNO2VATM EtCO2 Measurement and Pressure Test Performance. Open Journal of Anesthesiology. 2020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2A303-6AE4-4075-8583-A1EB129A04C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68667" y="7437183"/>
            <a:ext cx="6963492" cy="467307"/>
          </a:xfrm>
        </p:spPr>
        <p:txBody>
          <a:bodyPr/>
          <a:lstStyle/>
          <a:p>
            <a:r>
              <a:rPr lang="en-US" sz="1400" dirty="0"/>
              <a:t>VYR-GBL-2100120 For US Distribution only</a:t>
            </a:r>
          </a:p>
        </p:txBody>
      </p:sp>
    </p:spTree>
    <p:extLst>
      <p:ext uri="{BB962C8B-B14F-4D97-AF65-F5344CB8AC3E}">
        <p14:creationId xmlns:p14="http://schemas.microsoft.com/office/powerpoint/2010/main" val="734655807"/>
      </p:ext>
    </p:extLst>
  </p:cSld>
  <p:clrMapOvr>
    <a:masterClrMapping/>
  </p:clrMapOvr>
</p:sld>
</file>

<file path=ppt/theme/theme1.xml><?xml version="1.0" encoding="utf-8"?>
<a:theme xmlns:a="http://schemas.openxmlformats.org/drawingml/2006/main" name="Vyaire Brand Refresh Jan 2021_v04">
  <a:themeElements>
    <a:clrScheme name="Vyaire 3">
      <a:dk1>
        <a:srgbClr val="636569"/>
      </a:dk1>
      <a:lt1>
        <a:srgbClr val="FFFFFF"/>
      </a:lt1>
      <a:dk2>
        <a:srgbClr val="A7A9AC"/>
      </a:dk2>
      <a:lt2>
        <a:srgbClr val="BCBEC0"/>
      </a:lt2>
      <a:accent1>
        <a:srgbClr val="636569"/>
      </a:accent1>
      <a:accent2>
        <a:srgbClr val="EA0029"/>
      </a:accent2>
      <a:accent3>
        <a:srgbClr val="2C2B94"/>
      </a:accent3>
      <a:accent4>
        <a:srgbClr val="A7A9AC"/>
      </a:accent4>
      <a:accent5>
        <a:srgbClr val="982324"/>
      </a:accent5>
      <a:accent6>
        <a:srgbClr val="130F32"/>
      </a:accent6>
      <a:hlink>
        <a:srgbClr val="F1F2F2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04BA759D6B4B44832E62DA47C8268C" ma:contentTypeVersion="14" ma:contentTypeDescription="Create a new document." ma:contentTypeScope="" ma:versionID="64e486134617547fabfa1cc8b6b1145f">
  <xsd:schema xmlns:xsd="http://www.w3.org/2001/XMLSchema" xmlns:xs="http://www.w3.org/2001/XMLSchema" xmlns:p="http://schemas.microsoft.com/office/2006/metadata/properties" xmlns:ns1="http://schemas.microsoft.com/sharepoint/v3" xmlns:ns2="f23a8fd9-e304-4965-846a-41eaa94e3271" xmlns:ns3="69554ffb-fb99-4b7e-92df-52715cabcab7" targetNamespace="http://schemas.microsoft.com/office/2006/metadata/properties" ma:root="true" ma:fieldsID="b46340b7dcba50a1f24a984557f87b09" ns1:_="" ns2:_="" ns3:_="">
    <xsd:import namespace="http://schemas.microsoft.com/sharepoint/v3"/>
    <xsd:import namespace="f23a8fd9-e304-4965-846a-41eaa94e3271"/>
    <xsd:import namespace="69554ffb-fb99-4b7e-92df-52715cabca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3a8fd9-e304-4965-846a-41eaa94e32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554ffb-fb99-4b7e-92df-52715cabcab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0CEDBFD-EAAC-487E-B35A-DABE0B5A9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23a8fd9-e304-4965-846a-41eaa94e3271"/>
    <ds:schemaRef ds:uri="69554ffb-fb99-4b7e-92df-52715cabca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2C6CCE0-B501-46F5-AD67-548BCEDFEA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5C6326-622A-46EC-A473-A9A08F732BF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8336</TotalTime>
  <Words>663</Words>
  <Application>Microsoft Office PowerPoint</Application>
  <PresentationFormat>Custom</PresentationFormat>
  <Paragraphs>79</Paragraphs>
  <Slides>9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Sica</vt:lpstr>
      <vt:lpstr>Times New Roman</vt:lpstr>
      <vt:lpstr>Vyaire Brand Refresh Jan 2021_v04</vt:lpstr>
      <vt:lpstr>SuperNO2VA™ Et</vt:lpstr>
      <vt:lpstr>Global Deep Sedation Market</vt:lpstr>
      <vt:lpstr>What Anesthesiologists and CRNAs are Saying*  </vt:lpstr>
      <vt:lpstr>Open Airways, Expand Possibilities </vt:lpstr>
      <vt:lpstr>SuperNO2VA™ Et</vt:lpstr>
      <vt:lpstr>SuperNO2VATM Et Value</vt:lpstr>
      <vt:lpstr>SuperNO2VA™ Brand</vt:lpstr>
      <vt:lpstr>SuperNO2VATM Et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maryoconnell@yahoo.com</dc:creator>
  <cp:lastModifiedBy>Gasco Torralba, Helga</cp:lastModifiedBy>
  <cp:revision>98</cp:revision>
  <dcterms:modified xsi:type="dcterms:W3CDTF">2022-08-17T08:48:51Z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0x0101006404BA759D6B4B44832E62DA47C8268C</vt:lpwstr>
  </property>
</Properties>
</file>