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7"/>
  </p:notesMasterIdLst>
  <p:sldIdLst>
    <p:sldId id="258" r:id="rId5"/>
    <p:sldId id="296" r:id="rId6"/>
    <p:sldId id="2145706121" r:id="rId7"/>
    <p:sldId id="2145706097" r:id="rId8"/>
    <p:sldId id="2145706546" r:id="rId9"/>
    <p:sldId id="335" r:id="rId10"/>
    <p:sldId id="336" r:id="rId11"/>
    <p:sldId id="337" r:id="rId12"/>
    <p:sldId id="380" r:id="rId13"/>
    <p:sldId id="339" r:id="rId14"/>
    <p:sldId id="340" r:id="rId15"/>
    <p:sldId id="334" r:id="rId16"/>
    <p:sldId id="342" r:id="rId17"/>
    <p:sldId id="343" r:id="rId18"/>
    <p:sldId id="344" r:id="rId19"/>
    <p:sldId id="345" r:id="rId20"/>
    <p:sldId id="346" r:id="rId21"/>
    <p:sldId id="347" r:id="rId22"/>
    <p:sldId id="348" r:id="rId23"/>
    <p:sldId id="349" r:id="rId24"/>
    <p:sldId id="351" r:id="rId25"/>
    <p:sldId id="352" r:id="rId26"/>
    <p:sldId id="353" r:id="rId27"/>
    <p:sldId id="354" r:id="rId28"/>
    <p:sldId id="355" r:id="rId29"/>
    <p:sldId id="356" r:id="rId30"/>
    <p:sldId id="383" r:id="rId31"/>
    <p:sldId id="363" r:id="rId32"/>
    <p:sldId id="365" r:id="rId33"/>
    <p:sldId id="366" r:id="rId34"/>
    <p:sldId id="364" r:id="rId35"/>
    <p:sldId id="367" r:id="rId36"/>
    <p:sldId id="382" r:id="rId37"/>
    <p:sldId id="373" r:id="rId38"/>
    <p:sldId id="368" r:id="rId39"/>
    <p:sldId id="369" r:id="rId40"/>
    <p:sldId id="370" r:id="rId41"/>
    <p:sldId id="371" r:id="rId42"/>
    <p:sldId id="372" r:id="rId43"/>
    <p:sldId id="381" r:id="rId44"/>
    <p:sldId id="374" r:id="rId45"/>
    <p:sldId id="376" r:id="rId46"/>
    <p:sldId id="377" r:id="rId47"/>
    <p:sldId id="375" r:id="rId48"/>
    <p:sldId id="2145706542" r:id="rId49"/>
    <p:sldId id="2145706093" r:id="rId50"/>
    <p:sldId id="2145706544" r:id="rId51"/>
    <p:sldId id="2145706545" r:id="rId52"/>
    <p:sldId id="2145706543" r:id="rId53"/>
    <p:sldId id="378" r:id="rId54"/>
    <p:sldId id="387" r:id="rId55"/>
    <p:sldId id="329" r:id="rId56"/>
  </p:sldIdLst>
  <p:sldSz cx="14630400" cy="8229600"/>
  <p:notesSz cx="6858000" cy="9144000"/>
  <p:custDataLst>
    <p:tags r:id="rId5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0" roundtripDataSignature="AMtx7mit8FzYP3mSW2obzFDKecyNRL//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F6C"/>
    <a:srgbClr val="1F1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41E120-B410-4F24-8584-A7FE96D67CB5}">
  <a:tblStyle styleId="{6241E120-B410-4F24-8584-A7FE96D67CB5}"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4"/>
          </a:solidFill>
        </a:fill>
      </a:tcStyle>
    </a:firstRow>
    <a:neCell>
      <a:tcTxStyle/>
      <a:tcStyle>
        <a:tcBdr/>
      </a:tcStyle>
    </a:neCell>
    <a:nwCell>
      <a:tcTxStyle/>
      <a:tcStyle>
        <a:tcBdr/>
      </a:tcStyle>
    </a:nwCell>
  </a:tblStyle>
  <a:tblStyle styleId="{05B9B720-7000-48BC-94D8-E491F962F4C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AEA"/>
          </a:solidFill>
        </a:fill>
      </a:tcStyle>
    </a:wholeTbl>
    <a:band1H>
      <a:tcTxStyle/>
      <a:tcStyle>
        <a:tcBdr/>
        <a:fill>
          <a:solidFill>
            <a:srgbClr val="D2D2D3"/>
          </a:solidFill>
        </a:fill>
      </a:tcStyle>
    </a:band1H>
    <a:band2H>
      <a:tcTxStyle/>
      <a:tcStyle>
        <a:tcBdr/>
      </a:tcStyle>
    </a:band2H>
    <a:band1V>
      <a:tcTxStyle/>
      <a:tcStyle>
        <a:tcBdr/>
        <a:fill>
          <a:solidFill>
            <a:srgbClr val="D2D2D3"/>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412692B-1159-4AD2-B6C6-219829DA5D30}"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0" autoAdjust="0"/>
    <p:restoredTop sz="78589" autoAdjust="0"/>
  </p:normalViewPr>
  <p:slideViewPr>
    <p:cSldViewPr snapToGrid="0">
      <p:cViewPr varScale="1">
        <p:scale>
          <a:sx n="60" d="100"/>
          <a:sy n="60" d="100"/>
        </p:scale>
        <p:origin x="876" y="66"/>
      </p:cViewPr>
      <p:guideLst>
        <p:guide orient="horz" pos="2592"/>
        <p:guide pos="4608"/>
      </p:guideLst>
    </p:cSldViewPr>
  </p:slideViewPr>
  <p:notesTextViewPr>
    <p:cViewPr>
      <p:scale>
        <a:sx n="1" d="1"/>
        <a:sy n="1" d="1"/>
      </p:scale>
      <p:origin x="0" y="0"/>
    </p:cViewPr>
  </p:notesTextViewPr>
  <p:sorterViewPr>
    <p:cViewPr>
      <p:scale>
        <a:sx n="120" d="100"/>
        <a:sy n="120" d="100"/>
      </p:scale>
      <p:origin x="0" y="-178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7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na.vitkin\OneDrive%20-%20Vyaire\Documents\1.Upstream\Coyote\LCR\VYR-US-2100117%20SuperNO2VA%20Et%20Value%20Analysis.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3.3518257884618478E-2"/>
          <c:y val="9.8582442620424413E-2"/>
          <c:w val="0.94046497832106979"/>
          <c:h val="0.4112160109322755"/>
        </c:manualLayout>
      </c:layout>
      <c:barChart>
        <c:barDir val="col"/>
        <c:grouping val="clustered"/>
        <c:varyColors val="0"/>
        <c:ser>
          <c:idx val="0"/>
          <c:order val="0"/>
          <c:invertIfNegative val="0"/>
          <c:dPt>
            <c:idx val="0"/>
            <c:invertIfNegative val="0"/>
            <c:bubble3D val="0"/>
            <c:spPr>
              <a:solidFill>
                <a:schemeClr val="accent1">
                  <a:lumMod val="60000"/>
                  <a:lumOff val="40000"/>
                </a:schemeClr>
              </a:solidFill>
            </c:spPr>
            <c:extLst>
              <c:ext xmlns:c16="http://schemas.microsoft.com/office/drawing/2014/chart" uri="{C3380CC4-5D6E-409C-BE32-E72D297353CC}">
                <c16:uniqueId val="{00000001-A794-4C51-9029-25F88DB22B4F}"/>
              </c:ext>
            </c:extLst>
          </c:dPt>
          <c:dPt>
            <c:idx val="1"/>
            <c:invertIfNegative val="0"/>
            <c:bubble3D val="0"/>
            <c:spPr>
              <a:solidFill>
                <a:schemeClr val="accent1">
                  <a:lumMod val="75000"/>
                </a:schemeClr>
              </a:solidFill>
            </c:spPr>
            <c:extLst>
              <c:ext xmlns:c16="http://schemas.microsoft.com/office/drawing/2014/chart" uri="{C3380CC4-5D6E-409C-BE32-E72D297353CC}">
                <c16:uniqueId val="{00000003-A794-4C51-9029-25F88DB22B4F}"/>
              </c:ext>
            </c:extLst>
          </c:dPt>
          <c:dPt>
            <c:idx val="2"/>
            <c:invertIfNegative val="0"/>
            <c:bubble3D val="0"/>
            <c:spPr>
              <a:solidFill>
                <a:schemeClr val="accent1">
                  <a:lumMod val="50000"/>
                </a:schemeClr>
              </a:solidFill>
            </c:spPr>
            <c:extLst>
              <c:ext xmlns:c16="http://schemas.microsoft.com/office/drawing/2014/chart" uri="{C3380CC4-5D6E-409C-BE32-E72D297353CC}">
                <c16:uniqueId val="{00000005-A794-4C51-9029-25F88DB22B4F}"/>
              </c:ext>
            </c:extLst>
          </c:dPt>
          <c:dPt>
            <c:idx val="3"/>
            <c:invertIfNegative val="0"/>
            <c:bubble3D val="0"/>
            <c:spPr>
              <a:solidFill>
                <a:schemeClr val="accent6">
                  <a:lumMod val="50000"/>
                  <a:lumOff val="50000"/>
                </a:schemeClr>
              </a:solidFill>
            </c:spPr>
            <c:extLst>
              <c:ext xmlns:c16="http://schemas.microsoft.com/office/drawing/2014/chart" uri="{C3380CC4-5D6E-409C-BE32-E72D297353CC}">
                <c16:uniqueId val="{00000007-A794-4C51-9029-25F88DB22B4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'Output Tab'!$B$13:$E$13</c:f>
              <c:strCache>
                <c:ptCount val="4"/>
                <c:pt idx="0">
                  <c:v>Potential Annual
Cost of RC Using Current 
Standard of Care</c:v>
                </c:pt>
                <c:pt idx="1">
                  <c:v>Potential Annual Cost of RC 
Using SuperNO2VA™ Et
 (75% reduction in RC events)</c:v>
                </c:pt>
                <c:pt idx="2">
                  <c:v>SuperNO2VA™ Et 
Annual Device Expense</c:v>
                </c:pt>
                <c:pt idx="3">
                  <c:v>Potential Annual Savings 
Using SuperNO2VA™ Et</c:v>
                </c:pt>
              </c:strCache>
            </c:strRef>
          </c:cat>
          <c:val>
            <c:numRef>
              <c:f>'Output Tab'!$B$14:$E$14</c:f>
              <c:numCache>
                <c:formatCode>_("$"* #,##0_);_("$"* \(#,##0\);_("$"* "-"_);_(@_)</c:formatCode>
                <c:ptCount val="4"/>
                <c:pt idx="0">
                  <c:v>3741909.6060000001</c:v>
                </c:pt>
                <c:pt idx="1">
                  <c:v>935477.40150000004</c:v>
                </c:pt>
                <c:pt idx="2">
                  <c:v>117065.25</c:v>
                </c:pt>
                <c:pt idx="3">
                  <c:v>2689366.9545</c:v>
                </c:pt>
              </c:numCache>
            </c:numRef>
          </c:val>
          <c:extLst>
            <c:ext xmlns:c16="http://schemas.microsoft.com/office/drawing/2014/chart" uri="{C3380CC4-5D6E-409C-BE32-E72D297353CC}">
              <c16:uniqueId val="{00000008-A794-4C51-9029-25F88DB22B4F}"/>
            </c:ext>
          </c:extLst>
        </c:ser>
        <c:dLbls>
          <c:showLegendKey val="0"/>
          <c:showVal val="0"/>
          <c:showCatName val="0"/>
          <c:showSerName val="0"/>
          <c:showPercent val="0"/>
          <c:showBubbleSize val="0"/>
        </c:dLbls>
        <c:gapWidth val="150"/>
        <c:overlap val="-25"/>
        <c:axId val="2126647896"/>
        <c:axId val="-2120748392"/>
      </c:barChart>
      <c:catAx>
        <c:axId val="2126647896"/>
        <c:scaling>
          <c:orientation val="minMax"/>
        </c:scaling>
        <c:delete val="0"/>
        <c:axPos val="b"/>
        <c:numFmt formatCode="General" sourceLinked="1"/>
        <c:majorTickMark val="none"/>
        <c:minorTickMark val="none"/>
        <c:tickLblPos val="nextTo"/>
        <c:txPr>
          <a:bodyPr rot="0" vert="horz"/>
          <a:lstStyle/>
          <a:p>
            <a:pPr>
              <a:defRPr/>
            </a:pPr>
            <a:endParaRPr lang="en-US"/>
          </a:p>
        </c:txPr>
        <c:crossAx val="-2120748392"/>
        <c:crosses val="autoZero"/>
        <c:auto val="1"/>
        <c:lblAlgn val="ctr"/>
        <c:lblOffset val="100"/>
        <c:noMultiLvlLbl val="0"/>
      </c:catAx>
      <c:valAx>
        <c:axId val="-2120748392"/>
        <c:scaling>
          <c:orientation val="minMax"/>
        </c:scaling>
        <c:delete val="1"/>
        <c:axPos val="l"/>
        <c:numFmt formatCode="_(&quot;$&quot;* #,##0_);_(&quot;$&quot;* \(#,##0\);_(&quot;$&quot;* &quot;-&quot;_);_(@_)" sourceLinked="1"/>
        <c:majorTickMark val="out"/>
        <c:minorTickMark val="none"/>
        <c:tickLblPos val="nextTo"/>
        <c:crossAx val="212664789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AD155-3EEC-4C66-BB9E-F80EF679851A}" type="doc">
      <dgm:prSet loTypeId="urn:microsoft.com/office/officeart/2005/8/layout/venn2" loCatId="relationship" qsTypeId="urn:microsoft.com/office/officeart/2005/8/quickstyle/simple5" qsCatId="simple" csTypeId="urn:microsoft.com/office/officeart/2005/8/colors/accent1_2" csCatId="accent1" phldr="1"/>
      <dgm:spPr/>
      <dgm:t>
        <a:bodyPr/>
        <a:lstStyle/>
        <a:p>
          <a:endParaRPr lang="en-US"/>
        </a:p>
      </dgm:t>
    </dgm:pt>
    <dgm:pt modelId="{D5521EE0-91F2-4A27-978C-6AD7AA8CEE84}">
      <dgm:prSet custT="1"/>
      <dgm:spPr>
        <a:solidFill>
          <a:srgbClr val="0070C0"/>
        </a:solidFill>
      </dgm:spPr>
      <dgm:t>
        <a:bodyPr/>
        <a:lstStyle/>
        <a:p>
          <a:r>
            <a:rPr lang="en-US" sz="1400" b="1" dirty="0"/>
            <a:t>Sedation Market 250M procedures</a:t>
          </a:r>
        </a:p>
      </dgm:t>
    </dgm:pt>
    <dgm:pt modelId="{CF6FB3BD-7942-4373-A5DC-347B78388FAA}" type="parTrans" cxnId="{A6C48698-17B4-423C-BCCC-8B97FC009AA6}">
      <dgm:prSet/>
      <dgm:spPr/>
      <dgm:t>
        <a:bodyPr/>
        <a:lstStyle/>
        <a:p>
          <a:endParaRPr lang="en-US" b="1"/>
        </a:p>
      </dgm:t>
    </dgm:pt>
    <dgm:pt modelId="{FC539825-EDFE-4FF2-821F-87680B84C07A}" type="sibTrans" cxnId="{A6C48698-17B4-423C-BCCC-8B97FC009AA6}">
      <dgm:prSet/>
      <dgm:spPr/>
      <dgm:t>
        <a:bodyPr/>
        <a:lstStyle/>
        <a:p>
          <a:endParaRPr lang="en-US" b="1"/>
        </a:p>
      </dgm:t>
    </dgm:pt>
    <dgm:pt modelId="{2842E035-4DA3-4C4A-92E4-734881A12E03}">
      <dgm:prSet custT="1"/>
      <dgm:spPr>
        <a:solidFill>
          <a:schemeClr val="accent1">
            <a:lumMod val="50000"/>
          </a:schemeClr>
        </a:solidFill>
      </dgm:spPr>
      <dgm:t>
        <a:bodyPr/>
        <a:lstStyle/>
        <a:p>
          <a:r>
            <a:rPr lang="en-US" sz="1400" b="1" dirty="0"/>
            <a:t>40% Deep Sedation Procedures</a:t>
          </a:r>
        </a:p>
      </dgm:t>
    </dgm:pt>
    <dgm:pt modelId="{8A5922FB-DDCB-4C42-8F9C-0C5AB6B64EB7}" type="parTrans" cxnId="{E9F6A46C-F3C9-421B-AB05-23560777CF7E}">
      <dgm:prSet/>
      <dgm:spPr/>
      <dgm:t>
        <a:bodyPr/>
        <a:lstStyle/>
        <a:p>
          <a:endParaRPr lang="en-US" b="1"/>
        </a:p>
      </dgm:t>
    </dgm:pt>
    <dgm:pt modelId="{B3D55633-84F1-443B-8D09-F25F7EBFC6BA}" type="sibTrans" cxnId="{E9F6A46C-F3C9-421B-AB05-23560777CF7E}">
      <dgm:prSet/>
      <dgm:spPr/>
      <dgm:t>
        <a:bodyPr/>
        <a:lstStyle/>
        <a:p>
          <a:endParaRPr lang="en-US" b="1"/>
        </a:p>
      </dgm:t>
    </dgm:pt>
    <dgm:pt modelId="{F9D2D162-70D9-40EF-8260-D3049AAEB1AA}">
      <dgm:prSet custT="1"/>
      <dgm:spPr>
        <a:solidFill>
          <a:srgbClr val="7030A0"/>
        </a:solidFill>
      </dgm:spPr>
      <dgm:t>
        <a:bodyPr/>
        <a:lstStyle/>
        <a:p>
          <a:r>
            <a:rPr lang="en-US" sz="1800" b="1" dirty="0"/>
            <a:t>30% High Risk Procedures</a:t>
          </a:r>
        </a:p>
      </dgm:t>
    </dgm:pt>
    <dgm:pt modelId="{EB531A4A-A593-4C86-A54A-37F0B337C4B7}" type="parTrans" cxnId="{7ED8627F-D61F-4F6D-866E-853440BE1F04}">
      <dgm:prSet/>
      <dgm:spPr/>
      <dgm:t>
        <a:bodyPr/>
        <a:lstStyle/>
        <a:p>
          <a:endParaRPr lang="en-US" b="1"/>
        </a:p>
      </dgm:t>
    </dgm:pt>
    <dgm:pt modelId="{5837851A-B96D-4678-8DB1-B688C2D5A8F8}" type="sibTrans" cxnId="{7ED8627F-D61F-4F6D-866E-853440BE1F04}">
      <dgm:prSet/>
      <dgm:spPr/>
      <dgm:t>
        <a:bodyPr/>
        <a:lstStyle/>
        <a:p>
          <a:endParaRPr lang="en-US" b="1"/>
        </a:p>
      </dgm:t>
    </dgm:pt>
    <dgm:pt modelId="{9A6A94D3-3077-469B-9159-0706F5A95CE7}" type="pres">
      <dgm:prSet presAssocID="{171AD155-3EEC-4C66-BB9E-F80EF679851A}" presName="Name0" presStyleCnt="0">
        <dgm:presLayoutVars>
          <dgm:chMax val="7"/>
          <dgm:resizeHandles val="exact"/>
        </dgm:presLayoutVars>
      </dgm:prSet>
      <dgm:spPr/>
    </dgm:pt>
    <dgm:pt modelId="{765DFF99-F8FD-434E-AED9-76FA8E7A48AE}" type="pres">
      <dgm:prSet presAssocID="{171AD155-3EEC-4C66-BB9E-F80EF679851A}" presName="comp1" presStyleCnt="0"/>
      <dgm:spPr/>
    </dgm:pt>
    <dgm:pt modelId="{5789EC11-D75F-4537-831D-D203943EF0A3}" type="pres">
      <dgm:prSet presAssocID="{171AD155-3EEC-4C66-BB9E-F80EF679851A}" presName="circle1" presStyleLbl="node1" presStyleIdx="0" presStyleCnt="3" custLinFactNeighborX="19228"/>
      <dgm:spPr/>
    </dgm:pt>
    <dgm:pt modelId="{4E3946A4-C18C-4233-9661-0D9FB2622380}" type="pres">
      <dgm:prSet presAssocID="{171AD155-3EEC-4C66-BB9E-F80EF679851A}" presName="c1text" presStyleLbl="node1" presStyleIdx="0" presStyleCnt="3">
        <dgm:presLayoutVars>
          <dgm:bulletEnabled val="1"/>
        </dgm:presLayoutVars>
      </dgm:prSet>
      <dgm:spPr/>
    </dgm:pt>
    <dgm:pt modelId="{80427D15-816D-431E-9EE1-B1592C334717}" type="pres">
      <dgm:prSet presAssocID="{171AD155-3EEC-4C66-BB9E-F80EF679851A}" presName="comp2" presStyleCnt="0"/>
      <dgm:spPr/>
    </dgm:pt>
    <dgm:pt modelId="{692AD7A2-ADF9-42EF-9868-8EF62A120A0D}" type="pres">
      <dgm:prSet presAssocID="{171AD155-3EEC-4C66-BB9E-F80EF679851A}" presName="circle2" presStyleLbl="node1" presStyleIdx="1" presStyleCnt="3" custLinFactNeighborX="25643"/>
      <dgm:spPr/>
    </dgm:pt>
    <dgm:pt modelId="{903875E5-1E77-40A8-ADE9-AD1675DD04F0}" type="pres">
      <dgm:prSet presAssocID="{171AD155-3EEC-4C66-BB9E-F80EF679851A}" presName="c2text" presStyleLbl="node1" presStyleIdx="1" presStyleCnt="3">
        <dgm:presLayoutVars>
          <dgm:bulletEnabled val="1"/>
        </dgm:presLayoutVars>
      </dgm:prSet>
      <dgm:spPr/>
    </dgm:pt>
    <dgm:pt modelId="{C699A5C8-42AB-4A62-A24C-61FC70A5F894}" type="pres">
      <dgm:prSet presAssocID="{171AD155-3EEC-4C66-BB9E-F80EF679851A}" presName="comp3" presStyleCnt="0"/>
      <dgm:spPr/>
    </dgm:pt>
    <dgm:pt modelId="{4AA1E73A-C614-4877-8A02-314807272CC5}" type="pres">
      <dgm:prSet presAssocID="{171AD155-3EEC-4C66-BB9E-F80EF679851A}" presName="circle3" presStyleLbl="node1" presStyleIdx="2" presStyleCnt="3" custLinFactNeighborX="38456"/>
      <dgm:spPr/>
    </dgm:pt>
    <dgm:pt modelId="{0CAACC3D-3D76-48FF-87F2-C08EBD4BBC25}" type="pres">
      <dgm:prSet presAssocID="{171AD155-3EEC-4C66-BB9E-F80EF679851A}" presName="c3text" presStyleLbl="node1" presStyleIdx="2" presStyleCnt="3">
        <dgm:presLayoutVars>
          <dgm:bulletEnabled val="1"/>
        </dgm:presLayoutVars>
      </dgm:prSet>
      <dgm:spPr/>
    </dgm:pt>
  </dgm:ptLst>
  <dgm:cxnLst>
    <dgm:cxn modelId="{B9EA696A-AA5E-447C-BB73-498203C7730C}" type="presOf" srcId="{171AD155-3EEC-4C66-BB9E-F80EF679851A}" destId="{9A6A94D3-3077-469B-9159-0706F5A95CE7}" srcOrd="0" destOrd="0" presId="urn:microsoft.com/office/officeart/2005/8/layout/venn2"/>
    <dgm:cxn modelId="{E9F6A46C-F3C9-421B-AB05-23560777CF7E}" srcId="{171AD155-3EEC-4C66-BB9E-F80EF679851A}" destId="{2842E035-4DA3-4C4A-92E4-734881A12E03}" srcOrd="1" destOrd="0" parTransId="{8A5922FB-DDCB-4C42-8F9C-0C5AB6B64EB7}" sibTransId="{B3D55633-84F1-443B-8D09-F25F7EBFC6BA}"/>
    <dgm:cxn modelId="{F21F7557-5817-441C-8898-DAB116DFCC8D}" type="presOf" srcId="{D5521EE0-91F2-4A27-978C-6AD7AA8CEE84}" destId="{5789EC11-D75F-4537-831D-D203943EF0A3}" srcOrd="0" destOrd="0" presId="urn:microsoft.com/office/officeart/2005/8/layout/venn2"/>
    <dgm:cxn modelId="{7ED8627F-D61F-4F6D-866E-853440BE1F04}" srcId="{171AD155-3EEC-4C66-BB9E-F80EF679851A}" destId="{F9D2D162-70D9-40EF-8260-D3049AAEB1AA}" srcOrd="2" destOrd="0" parTransId="{EB531A4A-A593-4C86-A54A-37F0B337C4B7}" sibTransId="{5837851A-B96D-4678-8DB1-B688C2D5A8F8}"/>
    <dgm:cxn modelId="{38198A81-D36F-41BB-8DC7-EF89BB00F547}" type="presOf" srcId="{2842E035-4DA3-4C4A-92E4-734881A12E03}" destId="{692AD7A2-ADF9-42EF-9868-8EF62A120A0D}" srcOrd="0" destOrd="0" presId="urn:microsoft.com/office/officeart/2005/8/layout/venn2"/>
    <dgm:cxn modelId="{E5FE1D91-434C-4A7C-9D81-612B725A2A61}" type="presOf" srcId="{F9D2D162-70D9-40EF-8260-D3049AAEB1AA}" destId="{0CAACC3D-3D76-48FF-87F2-C08EBD4BBC25}" srcOrd="1" destOrd="0" presId="urn:microsoft.com/office/officeart/2005/8/layout/venn2"/>
    <dgm:cxn modelId="{A6C48698-17B4-423C-BCCC-8B97FC009AA6}" srcId="{171AD155-3EEC-4C66-BB9E-F80EF679851A}" destId="{D5521EE0-91F2-4A27-978C-6AD7AA8CEE84}" srcOrd="0" destOrd="0" parTransId="{CF6FB3BD-7942-4373-A5DC-347B78388FAA}" sibTransId="{FC539825-EDFE-4FF2-821F-87680B84C07A}"/>
    <dgm:cxn modelId="{8592FF9B-4183-4747-821E-B39A6181FE85}" type="presOf" srcId="{D5521EE0-91F2-4A27-978C-6AD7AA8CEE84}" destId="{4E3946A4-C18C-4233-9661-0D9FB2622380}" srcOrd="1" destOrd="0" presId="urn:microsoft.com/office/officeart/2005/8/layout/venn2"/>
    <dgm:cxn modelId="{92E25C9E-444F-440F-A1F0-81CF0F7BAB0C}" type="presOf" srcId="{F9D2D162-70D9-40EF-8260-D3049AAEB1AA}" destId="{4AA1E73A-C614-4877-8A02-314807272CC5}" srcOrd="0" destOrd="0" presId="urn:microsoft.com/office/officeart/2005/8/layout/venn2"/>
    <dgm:cxn modelId="{FEDDA7A2-728A-4E22-9123-6BE3F34AF65D}" type="presOf" srcId="{2842E035-4DA3-4C4A-92E4-734881A12E03}" destId="{903875E5-1E77-40A8-ADE9-AD1675DD04F0}" srcOrd="1" destOrd="0" presId="urn:microsoft.com/office/officeart/2005/8/layout/venn2"/>
    <dgm:cxn modelId="{2E962683-C19C-4B66-9E6D-877626A2984D}" type="presParOf" srcId="{9A6A94D3-3077-469B-9159-0706F5A95CE7}" destId="{765DFF99-F8FD-434E-AED9-76FA8E7A48AE}" srcOrd="0" destOrd="0" presId="urn:microsoft.com/office/officeart/2005/8/layout/venn2"/>
    <dgm:cxn modelId="{58606893-2F0D-4EFC-BD83-B1B22BB77346}" type="presParOf" srcId="{765DFF99-F8FD-434E-AED9-76FA8E7A48AE}" destId="{5789EC11-D75F-4537-831D-D203943EF0A3}" srcOrd="0" destOrd="0" presId="urn:microsoft.com/office/officeart/2005/8/layout/venn2"/>
    <dgm:cxn modelId="{22BCCCF3-3DA1-4E45-908F-89547A157EB3}" type="presParOf" srcId="{765DFF99-F8FD-434E-AED9-76FA8E7A48AE}" destId="{4E3946A4-C18C-4233-9661-0D9FB2622380}" srcOrd="1" destOrd="0" presId="urn:microsoft.com/office/officeart/2005/8/layout/venn2"/>
    <dgm:cxn modelId="{3642D742-1EB4-4AA0-AF39-5AA53030B259}" type="presParOf" srcId="{9A6A94D3-3077-469B-9159-0706F5A95CE7}" destId="{80427D15-816D-431E-9EE1-B1592C334717}" srcOrd="1" destOrd="0" presId="urn:microsoft.com/office/officeart/2005/8/layout/venn2"/>
    <dgm:cxn modelId="{6D711DE6-DF9D-4DCD-8562-FFD82976C58D}" type="presParOf" srcId="{80427D15-816D-431E-9EE1-B1592C334717}" destId="{692AD7A2-ADF9-42EF-9868-8EF62A120A0D}" srcOrd="0" destOrd="0" presId="urn:microsoft.com/office/officeart/2005/8/layout/venn2"/>
    <dgm:cxn modelId="{DAE98B5B-24B7-47BD-B0DD-3F5B0CBD9865}" type="presParOf" srcId="{80427D15-816D-431E-9EE1-B1592C334717}" destId="{903875E5-1E77-40A8-ADE9-AD1675DD04F0}" srcOrd="1" destOrd="0" presId="urn:microsoft.com/office/officeart/2005/8/layout/venn2"/>
    <dgm:cxn modelId="{0AFD49CB-E4D4-461B-A0C5-82D3DBBCFD8D}" type="presParOf" srcId="{9A6A94D3-3077-469B-9159-0706F5A95CE7}" destId="{C699A5C8-42AB-4A62-A24C-61FC70A5F894}" srcOrd="2" destOrd="0" presId="urn:microsoft.com/office/officeart/2005/8/layout/venn2"/>
    <dgm:cxn modelId="{7682829A-F45F-479A-8AB9-DDB77092BDBA}" type="presParOf" srcId="{C699A5C8-42AB-4A62-A24C-61FC70A5F894}" destId="{4AA1E73A-C614-4877-8A02-314807272CC5}" srcOrd="0" destOrd="0" presId="urn:microsoft.com/office/officeart/2005/8/layout/venn2"/>
    <dgm:cxn modelId="{6627CEB7-8962-498A-BC56-65AFCF8AAE6A}" type="presParOf" srcId="{C699A5C8-42AB-4A62-A24C-61FC70A5F894}" destId="{0CAACC3D-3D76-48FF-87F2-C08EBD4BBC2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EC11-D75F-4537-831D-D203943EF0A3}">
      <dsp:nvSpPr>
        <dsp:cNvPr id="0" name=""/>
        <dsp:cNvSpPr/>
      </dsp:nvSpPr>
      <dsp:spPr>
        <a:xfrm>
          <a:off x="2094022" y="0"/>
          <a:ext cx="5271715" cy="5271715"/>
        </a:xfrm>
        <a:prstGeom prst="ellipse">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Sedation Market 250M procedures</a:t>
          </a:r>
        </a:p>
      </dsp:txBody>
      <dsp:txXfrm>
        <a:off x="3808648" y="263585"/>
        <a:ext cx="1842464" cy="790757"/>
      </dsp:txXfrm>
    </dsp:sp>
    <dsp:sp modelId="{692AD7A2-ADF9-42EF-9868-8EF62A120A0D}">
      <dsp:nvSpPr>
        <dsp:cNvPr id="0" name=""/>
        <dsp:cNvSpPr/>
      </dsp:nvSpPr>
      <dsp:spPr>
        <a:xfrm>
          <a:off x="2753211" y="1317928"/>
          <a:ext cx="3953786" cy="3953786"/>
        </a:xfrm>
        <a:prstGeom prst="ellipse">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40% Deep Sedation Procedures</a:t>
          </a:r>
        </a:p>
      </dsp:txBody>
      <dsp:txXfrm>
        <a:off x="3808872" y="1565040"/>
        <a:ext cx="1842464" cy="741334"/>
      </dsp:txXfrm>
    </dsp:sp>
    <dsp:sp modelId="{4AA1E73A-C614-4877-8A02-314807272CC5}">
      <dsp:nvSpPr>
        <dsp:cNvPr id="0" name=""/>
        <dsp:cNvSpPr/>
      </dsp:nvSpPr>
      <dsp:spPr>
        <a:xfrm>
          <a:off x="3411951" y="2635857"/>
          <a:ext cx="2635857" cy="2635857"/>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30% High Risk Procedures</a:t>
          </a:r>
        </a:p>
      </dsp:txBody>
      <dsp:txXfrm>
        <a:off x="3797964" y="3294821"/>
        <a:ext cx="1863832" cy="131792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Calibri"/>
                <a:ea typeface="Calibri"/>
                <a:cs typeface="Calibri"/>
                <a:sym typeface="Calibri"/>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This occurs due to a disproportionate decrease in genioglossus tone leading to upper airway obstruction and central respiratory depression. 4-5</a:t>
            </a:r>
            <a:endParaRPr lang="es-ES" dirty="0"/>
          </a:p>
        </p:txBody>
      </p:sp>
    </p:spTree>
    <p:extLst>
      <p:ext uri="{BB962C8B-B14F-4D97-AF65-F5344CB8AC3E}">
        <p14:creationId xmlns:p14="http://schemas.microsoft.com/office/powerpoint/2010/main" val="3286962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baseline="0" dirty="0">
                <a:solidFill>
                  <a:srgbClr val="2C4F61"/>
                </a:solidFill>
                <a:latin typeface="Gilroy-Regular"/>
              </a:rPr>
              <a:t>Respiratory Compromise is a result of either low blood oxygen levels and/or high carbon dioxide levels. Therefore, patients who start with low oxygen levels or high CO2 levels (</a:t>
            </a:r>
            <a:r>
              <a:rPr lang="en-US" sz="1100" b="0" i="0" u="none" strike="noStrike" baseline="0" dirty="0" err="1">
                <a:solidFill>
                  <a:srgbClr val="2C4F61"/>
                </a:solidFill>
                <a:latin typeface="Gilroy-Regular"/>
              </a:rPr>
              <a:t>ie</a:t>
            </a:r>
            <a:r>
              <a:rPr lang="en-US" sz="1100" b="0" i="0" u="none" strike="noStrike" baseline="0" dirty="0">
                <a:solidFill>
                  <a:srgbClr val="2C4F61"/>
                </a:solidFill>
                <a:latin typeface="Gilroy-Regular"/>
              </a:rPr>
              <a:t>: ASA III – V) are at a higher risk.11-12</a:t>
            </a:r>
            <a:endParaRPr lang="en-US" dirty="0"/>
          </a:p>
          <a:p>
            <a:pPr algn="l"/>
            <a:endParaRPr lang="en-US" dirty="0"/>
          </a:p>
        </p:txBody>
      </p:sp>
    </p:spTree>
    <p:extLst>
      <p:ext uri="{BB962C8B-B14F-4D97-AF65-F5344CB8AC3E}">
        <p14:creationId xmlns:p14="http://schemas.microsoft.com/office/powerpoint/2010/main" val="203608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Difficult ventilation has been defined as the inability of a trained anesthetist to maintain the oxygen saturation &gt; 90% using a facemask for ventilation and 100% inspired oxygen.22 </a:t>
            </a:r>
            <a:endParaRPr lang="en-US" dirty="0"/>
          </a:p>
        </p:txBody>
      </p:sp>
    </p:spTree>
    <p:extLst>
      <p:ext uri="{BB962C8B-B14F-4D97-AF65-F5344CB8AC3E}">
        <p14:creationId xmlns:p14="http://schemas.microsoft.com/office/powerpoint/2010/main" val="408984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intubación difícil se define como la necesidad de más de tres intentos de intubación, o intentos de intubación que duran &gt; 10 minutos.23</a:t>
            </a:r>
            <a:endParaRPr lang="en-US" dirty="0"/>
          </a:p>
        </p:txBody>
      </p:sp>
    </p:spTree>
    <p:extLst>
      <p:ext uri="{BB962C8B-B14F-4D97-AF65-F5344CB8AC3E}">
        <p14:creationId xmlns:p14="http://schemas.microsoft.com/office/powerpoint/2010/main" val="286814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1" u="none" strike="noStrike" baseline="0" dirty="0">
              <a:solidFill>
                <a:srgbClr val="2C4F61"/>
              </a:solidFill>
              <a:latin typeface="Gilroy-RegularItalic"/>
            </a:endParaRPr>
          </a:p>
          <a:p>
            <a:pPr algn="l"/>
            <a:r>
              <a:rPr lang="en-US" sz="1800" b="0" i="0" u="none" strike="noStrike" baseline="0" dirty="0">
                <a:solidFill>
                  <a:srgbClr val="5C666F"/>
                </a:solidFill>
                <a:latin typeface="Gilroy"/>
              </a:rPr>
              <a:t>High flow oxygenation during intubation has been shown to significantly prolong the time to oxygen desaturation.25</a:t>
            </a:r>
            <a:endParaRPr lang="en-US" dirty="0"/>
          </a:p>
        </p:txBody>
      </p:sp>
    </p:spTree>
    <p:extLst>
      <p:ext uri="{BB962C8B-B14F-4D97-AF65-F5344CB8AC3E}">
        <p14:creationId xmlns:p14="http://schemas.microsoft.com/office/powerpoint/2010/main" val="90798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10428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00004A"/>
                </a:solidFill>
                <a:latin typeface="Gilroy-MediumItalic"/>
              </a:rPr>
              <a:t>Specifically, NORA has grown significantly over the last decade but has also presented unique challenges to anesthesia providers</a:t>
            </a:r>
            <a:endParaRPr lang="en-US" dirty="0"/>
          </a:p>
        </p:txBody>
      </p:sp>
    </p:spTree>
    <p:extLst>
      <p:ext uri="{BB962C8B-B14F-4D97-AF65-F5344CB8AC3E}">
        <p14:creationId xmlns:p14="http://schemas.microsoft.com/office/powerpoint/2010/main" val="267815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With regards to major head and neck surgery, the incidence of postoperative pulmonary complications </a:t>
            </a:r>
            <a:r>
              <a:rPr lang="en-US" sz="1800" b="0" i="1" u="none" strike="noStrike" baseline="0" dirty="0">
                <a:solidFill>
                  <a:srgbClr val="5C666F"/>
                </a:solidFill>
                <a:latin typeface="Gilroy Italic"/>
              </a:rPr>
              <a:t>(PPCs) </a:t>
            </a:r>
            <a:r>
              <a:rPr lang="en-US" sz="1800" b="0" i="0" u="none" strike="noStrike" baseline="0" dirty="0">
                <a:solidFill>
                  <a:srgbClr val="5C666F"/>
                </a:solidFill>
                <a:latin typeface="Gilroy"/>
              </a:rPr>
              <a:t>is between 9% - 44% and is associated with longer ICU stays, hospitals stays, and an increase in mortality. 9,29-31 </a:t>
            </a:r>
            <a:endParaRPr lang="en-US" dirty="0"/>
          </a:p>
        </p:txBody>
      </p:sp>
    </p:spTree>
    <p:extLst>
      <p:ext uri="{BB962C8B-B14F-4D97-AF65-F5344CB8AC3E}">
        <p14:creationId xmlns:p14="http://schemas.microsoft.com/office/powerpoint/2010/main" val="1121441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preferred method </a:t>
            </a:r>
            <a:endParaRPr lang="en-US" dirty="0"/>
          </a:p>
        </p:txBody>
      </p:sp>
    </p:spTree>
    <p:extLst>
      <p:ext uri="{BB962C8B-B14F-4D97-AF65-F5344CB8AC3E}">
        <p14:creationId xmlns:p14="http://schemas.microsoft.com/office/powerpoint/2010/main" val="4121158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which significantly increases the risk of Respiratory Compromise due to the inability to apply positive pressure ventilation as the current devices cover both the nose and mouth.</a:t>
            </a:r>
            <a:endParaRPr lang="en-US" dirty="0"/>
          </a:p>
        </p:txBody>
      </p:sp>
    </p:spTree>
    <p:extLst>
      <p:ext uri="{BB962C8B-B14F-4D97-AF65-F5344CB8AC3E}">
        <p14:creationId xmlns:p14="http://schemas.microsoft.com/office/powerpoint/2010/main" val="367679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Delivering 100% FiO2 effectively pre-oxygenates by denitrogenating the alveoli, which allows the entire lung volume and FRC to be exchanged with 100% oxygen to maximize the stores of oxygen. This maximum storage of oxygen has been shown to prolong the time to oxygen desaturation and thus reduce Respiratory Compromise.34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700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25506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All patients who receive anesthesia incur the risk of apnea, and current recommendations are to maximize oxygen stores during anesthesia to best prepare for apnea even if it is not expected.34 </a:t>
            </a:r>
          </a:p>
          <a:p>
            <a:pPr algn="l"/>
            <a:r>
              <a:rPr lang="en-US" sz="1800" b="0" i="0" u="none" strike="noStrike" baseline="0" dirty="0">
                <a:solidFill>
                  <a:srgbClr val="5C666F"/>
                </a:solidFill>
                <a:latin typeface="Gilroy"/>
              </a:rPr>
              <a:t>In current practice, pre-oxygenation during NORA procedures and intra-oral procedures is nearly impossible and therefore not performed.</a:t>
            </a:r>
            <a:endParaRPr lang="en-US" dirty="0"/>
          </a:p>
        </p:txBody>
      </p:sp>
    </p:spTree>
    <p:extLst>
      <p:ext uri="{BB962C8B-B14F-4D97-AF65-F5344CB8AC3E}">
        <p14:creationId xmlns:p14="http://schemas.microsoft.com/office/powerpoint/2010/main" val="179631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Patients who receive anesthesia develop upper airway obstruction, due to relaxation of the muscles of the airway and decreased central </a:t>
            </a:r>
            <a:r>
              <a:rPr lang="en-US" sz="1800" b="0" i="1" u="none" strike="noStrike" baseline="0" dirty="0">
                <a:solidFill>
                  <a:srgbClr val="5C666F"/>
                </a:solidFill>
                <a:latin typeface="Gilroy Italic"/>
              </a:rPr>
              <a:t>(brain) </a:t>
            </a:r>
            <a:r>
              <a:rPr lang="en-US" sz="1800" b="0" i="0" u="none" strike="noStrike" baseline="0" dirty="0">
                <a:solidFill>
                  <a:srgbClr val="5C666F"/>
                </a:solidFill>
                <a:latin typeface="Gilroy"/>
              </a:rPr>
              <a:t>control of ventilation.1-3 </a:t>
            </a:r>
          </a:p>
          <a:p>
            <a:pPr algn="l"/>
            <a:r>
              <a:rPr lang="en-US" sz="1800" b="0" i="0" u="none" strike="noStrike" baseline="0" dirty="0">
                <a:solidFill>
                  <a:srgbClr val="5C666F"/>
                </a:solidFill>
                <a:latin typeface="Gilroy"/>
              </a:rPr>
              <a:t>Nasal continuous positive airway pressure </a:t>
            </a:r>
            <a:r>
              <a:rPr lang="en-US" sz="1800" b="0" i="1" u="none" strike="noStrike" baseline="0" dirty="0">
                <a:solidFill>
                  <a:srgbClr val="5C666F"/>
                </a:solidFill>
                <a:latin typeface="Gilroy Italic"/>
              </a:rPr>
              <a:t>(CPAP) </a:t>
            </a:r>
            <a:r>
              <a:rPr lang="en-US" sz="1800" b="0" i="0" u="none" strike="noStrike" baseline="0" dirty="0">
                <a:solidFill>
                  <a:srgbClr val="5C666F"/>
                </a:solidFill>
                <a:latin typeface="Gilroy"/>
              </a:rPr>
              <a:t>has been shown to be an effective means of relieving upper airway obstruction in patients receiving deep sedation as well as significantly lowering the PaCO2 compared to the current standard.</a:t>
            </a:r>
          </a:p>
          <a:p>
            <a:pPr algn="l"/>
            <a:r>
              <a:rPr lang="en-US" sz="1800" b="0" i="0" u="none" strike="noStrike" baseline="0" dirty="0">
                <a:solidFill>
                  <a:srgbClr val="5C666F"/>
                </a:solidFill>
                <a:latin typeface="Gilroy"/>
              </a:rPr>
              <a:t>36-37 That said, the use of intra-operative nasal CPAP is rarely performed.38</a:t>
            </a:r>
            <a:endParaRPr lang="es-ES" dirty="0"/>
          </a:p>
        </p:txBody>
      </p:sp>
    </p:spTree>
    <p:extLst>
      <p:ext uri="{BB962C8B-B14F-4D97-AF65-F5344CB8AC3E}">
        <p14:creationId xmlns:p14="http://schemas.microsoft.com/office/powerpoint/2010/main" val="3926065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As apnea is common and at times unpredictable during anesthesia, maintaining effective ventilation in unconscious patients is essential in order to prevent the complications associated with Respiratory Compromise. </a:t>
            </a:r>
            <a:endParaRPr lang="es-ES" dirty="0"/>
          </a:p>
        </p:txBody>
      </p:sp>
    </p:spTree>
    <p:extLst>
      <p:ext uri="{BB962C8B-B14F-4D97-AF65-F5344CB8AC3E}">
        <p14:creationId xmlns:p14="http://schemas.microsoft.com/office/powerpoint/2010/main" val="3010404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several procedures, such as upper endoscopy, TEE, and laryngoscopy, require the surgeon/proceduralist to have access to the patient’s mouth. This makes full facemask ventilation impossible. </a:t>
            </a:r>
          </a:p>
          <a:p>
            <a:pPr algn="l"/>
            <a:endParaRPr lang="es-ES" sz="1800" b="0" i="0" u="none" strike="noStrike" baseline="0" dirty="0">
              <a:solidFill>
                <a:srgbClr val="2C4F61"/>
              </a:solidFill>
              <a:latin typeface="Gilroy-Regular"/>
            </a:endParaRPr>
          </a:p>
          <a:p>
            <a:pPr algn="l"/>
            <a:r>
              <a:rPr lang="en-US" sz="1800" b="0" i="0" u="none" strike="noStrike" baseline="0" dirty="0">
                <a:solidFill>
                  <a:srgbClr val="5C666F"/>
                </a:solidFill>
                <a:latin typeface="Gilroy"/>
              </a:rPr>
              <a:t>nasal mask ventilation has been shown to be an effective alternative and actually superior to full facemask ventilation by providing similar tidal volumes with lower peak airway pressures.39 </a:t>
            </a:r>
          </a:p>
          <a:p>
            <a:pPr algn="l"/>
            <a:endParaRPr lang="es-ES" sz="1800" b="0" i="0" u="none" strike="noStrike" baseline="0" dirty="0">
              <a:solidFill>
                <a:srgbClr val="2C4F61"/>
              </a:solidFill>
              <a:latin typeface="Gilroy-Regular"/>
            </a:endParaRPr>
          </a:p>
          <a:p>
            <a:r>
              <a:rPr lang="en-US" sz="1800" b="0" i="0" u="none" strike="noStrike" baseline="0" dirty="0">
                <a:solidFill>
                  <a:srgbClr val="5C666F"/>
                </a:solidFill>
                <a:latin typeface="Gilroy"/>
              </a:rPr>
              <a:t>The current challenge with nasal mask ventilation, which has prevented widespread adoption is the cost and workflow requirement for the additional capital equipment that’s needed.</a:t>
            </a:r>
          </a:p>
          <a:p>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511573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designed to maintain upper airway patency and support ventilation in patients who are undergoing general anesthesia, procedural sedation, or recovering in the post anesthesia recovery unit </a:t>
            </a:r>
            <a:r>
              <a:rPr lang="en-US" sz="1800" b="0" i="1" u="none" strike="noStrike" baseline="0" dirty="0">
                <a:solidFill>
                  <a:srgbClr val="5C666F"/>
                </a:solidFill>
                <a:latin typeface="Gilroy Italic"/>
              </a:rPr>
              <a:t>(PACU)</a:t>
            </a:r>
            <a:r>
              <a:rPr lang="en-US" sz="1800" b="0" i="0" u="none" strike="noStrike" baseline="0" dirty="0">
                <a:solidFill>
                  <a:srgbClr val="5C666F"/>
                </a:solidFill>
                <a:latin typeface="Gilroy"/>
              </a:rPr>
              <a:t>.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51516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9427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It was designed to address all of the objectives required to minimize the impact of respiratory compromise </a:t>
            </a:r>
          </a:p>
          <a:p>
            <a:pPr algn="l"/>
            <a:r>
              <a:rPr lang="en-US" sz="1800" b="0" i="0" u="none" strike="noStrike" baseline="0" dirty="0">
                <a:solidFill>
                  <a:srgbClr val="5C666F"/>
                </a:solidFill>
                <a:latin typeface="Gilroy"/>
              </a:rPr>
              <a:t>We have studies, and in one of them demonstrated that the SuperNO2VA™ device could be used to both effectively pre-oxygenated obese patients and nasal mask rescue ventilate patients after being induced with general anesthesia and paralyzed.41 </a:t>
            </a:r>
          </a:p>
        </p:txBody>
      </p:sp>
    </p:spTree>
    <p:extLst>
      <p:ext uri="{BB962C8B-B14F-4D97-AF65-F5344CB8AC3E}">
        <p14:creationId xmlns:p14="http://schemas.microsoft.com/office/powerpoint/2010/main" val="3266888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i="1" dirty="0" err="1">
                <a:solidFill>
                  <a:srgbClr val="001131"/>
                </a:solidFill>
                <a:latin typeface="Gilroy-Regular"/>
                <a:cs typeface="Calibri"/>
              </a:rPr>
              <a:t>Other</a:t>
            </a:r>
            <a:r>
              <a:rPr lang="es-ES" sz="1800" i="1" dirty="0">
                <a:solidFill>
                  <a:srgbClr val="001131"/>
                </a:solidFill>
                <a:latin typeface="Gilroy-Regular"/>
                <a:cs typeface="Calibri"/>
              </a:rPr>
              <a:t> </a:t>
            </a:r>
            <a:r>
              <a:rPr lang="es-ES" sz="1800" i="1" dirty="0" err="1">
                <a:solidFill>
                  <a:srgbClr val="001131"/>
                </a:solidFill>
                <a:latin typeface="Gilroy-Regular"/>
                <a:cs typeface="Calibri"/>
              </a:rPr>
              <a:t>study</a:t>
            </a:r>
            <a:r>
              <a:rPr lang="es-ES" sz="1800" i="1" dirty="0">
                <a:solidFill>
                  <a:srgbClr val="001131"/>
                </a:solidFill>
                <a:latin typeface="Gilroy-Regular"/>
                <a:cs typeface="Calibri"/>
              </a:rPr>
              <a:t> </a:t>
            </a:r>
            <a:r>
              <a:rPr lang="en-US" sz="1800" b="0" i="0" u="none" strike="noStrike" baseline="0" dirty="0">
                <a:solidFill>
                  <a:srgbClr val="5C666F"/>
                </a:solidFill>
                <a:latin typeface="Gilroy"/>
              </a:rPr>
              <a:t>demonstrated that the SuperNO2VA™ device could be used to successfully deliver up to 30 liters per minute </a:t>
            </a:r>
            <a:r>
              <a:rPr lang="en-US" sz="1800" b="0" i="1" u="none" strike="noStrike" baseline="0" dirty="0">
                <a:solidFill>
                  <a:srgbClr val="5C666F"/>
                </a:solidFill>
                <a:latin typeface="Gilroy Italic"/>
              </a:rPr>
              <a:t>(LPM) </a:t>
            </a:r>
            <a:r>
              <a:rPr lang="en-US" sz="1800" b="0" i="0" u="none" strike="noStrike" baseline="0" dirty="0">
                <a:solidFill>
                  <a:srgbClr val="5C666F"/>
                </a:solidFill>
                <a:latin typeface="Gilroy"/>
              </a:rPr>
              <a:t>of oxygen allowing for effective apneic oxygenation and PEEP during endotracheal intubation in obese and OSA patients </a:t>
            </a:r>
            <a:r>
              <a:rPr lang="es-ES" sz="1800" b="0" i="0" u="none" strike="noStrike" baseline="0" dirty="0">
                <a:solidFill>
                  <a:srgbClr val="2C4F61"/>
                </a:solidFill>
                <a:latin typeface="Gilroy-Regular"/>
              </a:rPr>
              <a:t>and </a:t>
            </a:r>
            <a:r>
              <a:rPr lang="en-US" sz="1800" b="0" i="0" u="none" strike="noStrike" baseline="0" dirty="0">
                <a:solidFill>
                  <a:srgbClr val="5C666F"/>
                </a:solidFill>
                <a:latin typeface="Gilroy"/>
              </a:rPr>
              <a:t>rescue patient’s suffering from acute respiratory failure secondary to angioedema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53903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err="1">
                <a:solidFill>
                  <a:srgbClr val="2C4F61"/>
                </a:solidFill>
                <a:latin typeface="Gilroy-Regular"/>
              </a:rPr>
              <a:t>We</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also</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have</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studies</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demonstrating</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thata</a:t>
            </a:r>
            <a:r>
              <a:rPr lang="es-ES" sz="1800" b="0" i="0" u="none" strike="noStrike" baseline="0" dirty="0">
                <a:solidFill>
                  <a:srgbClr val="2C4F61"/>
                </a:solidFill>
                <a:latin typeface="Gilroy-Regular"/>
              </a:rPr>
              <a:t> </a:t>
            </a:r>
            <a:r>
              <a:rPr lang="en-US" sz="1800" b="0" i="0" u="none" strike="noStrike" baseline="0" dirty="0">
                <a:solidFill>
                  <a:srgbClr val="5C666F"/>
                </a:solidFill>
                <a:latin typeface="Gilroy"/>
              </a:rPr>
              <a:t>SuperNO2VA™ device significantly reduced the incidence of oxygen desaturation compared to their standard of care </a:t>
            </a:r>
            <a:r>
              <a:rPr lang="en-US" sz="1800" b="0" i="1" u="none" strike="noStrike" baseline="0" dirty="0">
                <a:solidFill>
                  <a:srgbClr val="5C666F"/>
                </a:solidFill>
                <a:latin typeface="Gilroy Italic"/>
              </a:rPr>
              <a:t>(4.7% vs 22% respectively)</a:t>
            </a:r>
            <a:r>
              <a:rPr lang="en-US" sz="1800" b="0" i="0" u="none" strike="noStrike" baseline="0" dirty="0">
                <a:solidFill>
                  <a:srgbClr val="5C666F"/>
                </a:solidFill>
                <a:latin typeface="Gilroy"/>
              </a:rPr>
              <a:t>.44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11971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An study showed that the SuperNO2VA™ device maintained a statistically significant higher minute ventilation immediately after a bolus of Propofol, while recovering from the Propofol bolus, and until the Propofol infusion was stopped.44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53997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73188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8538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85330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53492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211965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824934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616628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376682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25931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51245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En general, </a:t>
            </a:r>
          </a:p>
        </p:txBody>
      </p:sp>
    </p:spTree>
    <p:extLst>
      <p:ext uri="{BB962C8B-B14F-4D97-AF65-F5344CB8AC3E}">
        <p14:creationId xmlns:p14="http://schemas.microsoft.com/office/powerpoint/2010/main" val="409882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In an attempt to prevent these complications the American Society of Anesthesiologists recommends:</a:t>
            </a:r>
          </a:p>
          <a:p>
            <a:pPr marL="158750" indent="0">
              <a:buNone/>
            </a:pPr>
            <a:endParaRPr lang="es-ES" sz="1800" b="0" i="0" u="none" strike="noStrike" baseline="0" dirty="0">
              <a:solidFill>
                <a:srgbClr val="001131"/>
              </a:solidFill>
              <a:latin typeface="Gilroy-Regular"/>
            </a:endParaRPr>
          </a:p>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Despite these recommendations inadequate oxygenation/ventilation remains the most common cause of morbidity and mortality</a:t>
            </a:r>
            <a:r>
              <a:rPr lang="es-ES" dirty="0"/>
              <a:t>. 7</a:t>
            </a:r>
            <a:endParaRPr lang="en-US" dirty="0"/>
          </a:p>
        </p:txBody>
      </p:sp>
    </p:spTree>
    <p:extLst>
      <p:ext uri="{BB962C8B-B14F-4D97-AF65-F5344CB8AC3E}">
        <p14:creationId xmlns:p14="http://schemas.microsoft.com/office/powerpoint/2010/main" val="281850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Therefore, we recommend the SuperNO2VA™ device be used during deep procedural sedation in these patients in order to maximize oxygen reserves prior to the induction of anesthesia and prevent upper airway obstruction as well as assist ventilation throughout the procedure and offer the possibility of rescue outside the OR</a:t>
            </a:r>
            <a:r>
              <a:rPr lang="en-US" sz="1800" b="0" i="0" u="none" strike="noStrike" baseline="0" dirty="0">
                <a:solidFill>
                  <a:srgbClr val="2C4F61"/>
                </a:solidFill>
                <a:latin typeface="Gilroy-Regular"/>
              </a:rPr>
              <a:t>.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484574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 Society for Sleep Medicine recommends all patients either at risk for or has a history of sleep disordered breathing be placed on positive airway pressure while recovering from general anesthesia.39 </a:t>
            </a:r>
            <a:r>
              <a:rPr lang="es-ES" sz="1800" b="0" i="0" u="none" strike="noStrike" baseline="0" dirty="0">
                <a:solidFill>
                  <a:srgbClr val="2C4F61"/>
                </a:solidFill>
                <a:latin typeface="Gilroy-Regular"/>
              </a:rPr>
              <a:t> </a:t>
            </a:r>
          </a:p>
          <a:p>
            <a:pPr algn="l"/>
            <a:r>
              <a:rPr lang="en-US" sz="1800" b="0" i="0" u="none" strike="noStrike" baseline="0" dirty="0">
                <a:solidFill>
                  <a:srgbClr val="5C666F"/>
                </a:solidFill>
                <a:latin typeface="Gilroy"/>
              </a:rPr>
              <a:t>There we recommend the SuperNO2VA™ device to be used on patients postoperatively who are at risk for upper airway obstruction.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85774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 current recommendations for the Difficult Airway Society and the Journal of Anesthesiology is to provide &gt;15 LPM of oxygen during tracheal intubation in patients with known risk factors for difficult ventilation or intubation in order to prevent severe oxygen desaturation.24,46 </a:t>
            </a:r>
          </a:p>
          <a:p>
            <a:pPr algn="l"/>
            <a:r>
              <a:rPr lang="en-US" sz="1800" b="0" i="0" u="none" strike="noStrike" baseline="0" dirty="0">
                <a:solidFill>
                  <a:srgbClr val="5C666F"/>
                </a:solidFill>
                <a:latin typeface="Gilroy"/>
              </a:rPr>
              <a:t>Therefore, we recommend the SuperNO2VA™ device to be used on patients with &gt;1 risk factor listed below for pre-oxygenation during the induction of general anesthesia and apneic oxygenation while attempting to </a:t>
            </a:r>
            <a:r>
              <a:rPr lang="en-US" sz="1800" b="0" i="0" u="none" strike="noStrike" baseline="0" dirty="0" err="1">
                <a:solidFill>
                  <a:srgbClr val="5C666F"/>
                </a:solidFill>
                <a:latin typeface="Gilroy"/>
              </a:rPr>
              <a:t>ventilateand</a:t>
            </a:r>
            <a:r>
              <a:rPr lang="en-US" sz="1800" b="0" i="0" u="none" strike="noStrike" baseline="0" dirty="0">
                <a:solidFill>
                  <a:srgbClr val="5C666F"/>
                </a:solidFill>
                <a:latin typeface="Gilroy"/>
              </a:rPr>
              <a:t>/or intubate.</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142203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0666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433557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93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These complications are multifactorial and the risk factors can be broken down into the following categories </a:t>
            </a:r>
            <a:endParaRPr lang="en-US" dirty="0"/>
          </a:p>
        </p:txBody>
      </p:sp>
    </p:spTree>
    <p:extLst>
      <p:ext uri="{BB962C8B-B14F-4D97-AF65-F5344CB8AC3E}">
        <p14:creationId xmlns:p14="http://schemas.microsoft.com/office/powerpoint/2010/main" val="90962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Morbid obesity has been shown to significantly increase the risk of hypoxemia during endotracheal intubation as well as during procedural sedation.15 </a:t>
            </a:r>
          </a:p>
          <a:p>
            <a:pPr marL="158750" indent="0" algn="l">
              <a:buNone/>
            </a:pPr>
            <a:r>
              <a:rPr lang="en-US" sz="1800" b="0" i="0" u="none" strike="noStrike" baseline="0" dirty="0">
                <a:solidFill>
                  <a:srgbClr val="2C4F61"/>
                </a:solidFill>
                <a:latin typeface="Gilroy-Regular"/>
              </a:rPr>
              <a:t>The incidence of oxygen desaturation for morbidly obese patients has been shown to be up to 47%.16</a:t>
            </a:r>
            <a:endParaRPr lang="en-US" dirty="0"/>
          </a:p>
        </p:txBody>
      </p:sp>
    </p:spTree>
    <p:extLst>
      <p:ext uri="{BB962C8B-B14F-4D97-AF65-F5344CB8AC3E}">
        <p14:creationId xmlns:p14="http://schemas.microsoft.com/office/powerpoint/2010/main" val="96336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Over time chronic hypercarbia and hypoxemia leads to a reduced responsiveness of the normal respiratory </a:t>
            </a:r>
            <a:r>
              <a:rPr lang="en-US" sz="1800" b="0" i="0" u="none" strike="noStrike" baseline="0" dirty="0" err="1">
                <a:solidFill>
                  <a:srgbClr val="5C666F"/>
                </a:solidFill>
                <a:latin typeface="Gilroy"/>
              </a:rPr>
              <a:t>centre</a:t>
            </a:r>
            <a:r>
              <a:rPr lang="en-US" sz="1800" b="0" i="0" u="none" strike="noStrike" baseline="0" dirty="0">
                <a:solidFill>
                  <a:srgbClr val="5C666F"/>
                </a:solidFill>
                <a:latin typeface="Gilroy"/>
              </a:rPr>
              <a:t> in the brain. This leads to chronically elevated pCO2 levels at baseline, and a further reduced responsiveness under anesthesia.19 </a:t>
            </a:r>
            <a:endParaRPr lang="de-DE" dirty="0"/>
          </a:p>
        </p:txBody>
      </p:sp>
    </p:spTree>
    <p:extLst>
      <p:ext uri="{BB962C8B-B14F-4D97-AF65-F5344CB8AC3E}">
        <p14:creationId xmlns:p14="http://schemas.microsoft.com/office/powerpoint/2010/main" val="175470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endParaRPr lang="en-US" u="none" strike="sngStrike" dirty="0"/>
          </a:p>
        </p:txBody>
      </p:sp>
    </p:spTree>
    <p:extLst>
      <p:ext uri="{BB962C8B-B14F-4D97-AF65-F5344CB8AC3E}">
        <p14:creationId xmlns:p14="http://schemas.microsoft.com/office/powerpoint/2010/main" val="68236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 most dangerous situation in all of airway management is “can’t intubate, can’t ventilate,” where the clinician attempts both mask ventilation and endotracheal intubation, and fails at both </a:t>
            </a:r>
          </a:p>
          <a:p>
            <a:pPr marL="158750" indent="0" algn="l">
              <a:buNone/>
            </a:pPr>
            <a:endParaRPr lang="es-ES" strike="sngStrike" dirty="0"/>
          </a:p>
          <a:p>
            <a:pPr algn="l"/>
            <a:r>
              <a:rPr lang="en-US" sz="1800" b="0" i="0" u="none" strike="noStrike" baseline="0" dirty="0">
                <a:solidFill>
                  <a:srgbClr val="5C666F"/>
                </a:solidFill>
                <a:latin typeface="Gilroy"/>
              </a:rPr>
              <a:t>To avoid this life-threatening situation, clinicians examine patient’s airways for specific risk factors that are associated with difficult mask ventilation as well as difficult intubation.22-23 </a:t>
            </a:r>
            <a:endParaRPr lang="en-US" strike="sngStrike" dirty="0"/>
          </a:p>
        </p:txBody>
      </p:sp>
    </p:spTree>
    <p:extLst>
      <p:ext uri="{BB962C8B-B14F-4D97-AF65-F5344CB8AC3E}">
        <p14:creationId xmlns:p14="http://schemas.microsoft.com/office/powerpoint/2010/main" val="595228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Slide" preserve="1" userDrawn="1">
  <p:cSld name="Dos and Donts">
    <p:spTree>
      <p:nvGrpSpPr>
        <p:cNvPr id="1" name="Shape 230"/>
        <p:cNvGrpSpPr/>
        <p:nvPr/>
      </p:nvGrpSpPr>
      <p:grpSpPr>
        <a:xfrm>
          <a:off x="0" y="0"/>
          <a:ext cx="0" cy="0"/>
          <a:chOff x="0" y="0"/>
          <a:chExt cx="0" cy="0"/>
        </a:xfrm>
      </p:grpSpPr>
      <p:sp>
        <p:nvSpPr>
          <p:cNvPr id="231" name="Google Shape;231;p35"/>
          <p:cNvSpPr txBox="1">
            <a:spLocks noGrp="1"/>
          </p:cNvSpPr>
          <p:nvPr>
            <p:ph type="title" hasCustomPrompt="1"/>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PPT TEMPLATE DO’S &amp; DON’TS</a:t>
            </a:r>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graphicFrame>
        <p:nvGraphicFramePr>
          <p:cNvPr id="3" name="Table 3">
            <a:extLst>
              <a:ext uri="{FF2B5EF4-FFF2-40B4-BE49-F238E27FC236}">
                <a16:creationId xmlns:a16="http://schemas.microsoft.com/office/drawing/2014/main" id="{EAAB7FA3-9676-974C-AA25-E340E2336616}"/>
              </a:ext>
            </a:extLst>
          </p:cNvPr>
          <p:cNvGraphicFramePr>
            <a:graphicFrameLocks noGrp="1"/>
          </p:cNvGraphicFramePr>
          <p:nvPr userDrawn="1">
            <p:extLst>
              <p:ext uri="{D42A27DB-BD31-4B8C-83A1-F6EECF244321}">
                <p14:modId xmlns:p14="http://schemas.microsoft.com/office/powerpoint/2010/main" val="4063432735"/>
              </p:ext>
            </p:extLst>
          </p:nvPr>
        </p:nvGraphicFramePr>
        <p:xfrm>
          <a:off x="566398" y="1298315"/>
          <a:ext cx="13133542" cy="5772075"/>
        </p:xfrm>
        <a:graphic>
          <a:graphicData uri="http://schemas.openxmlformats.org/drawingml/2006/table">
            <a:tbl>
              <a:tblPr firstRow="1" bandRow="1">
                <a:tableStyleId>{6241E120-B410-4F24-8584-A7FE96D67CB5}</a:tableStyleId>
              </a:tblPr>
              <a:tblGrid>
                <a:gridCol w="6566771">
                  <a:extLst>
                    <a:ext uri="{9D8B030D-6E8A-4147-A177-3AD203B41FA5}">
                      <a16:colId xmlns:a16="http://schemas.microsoft.com/office/drawing/2014/main" val="2161270691"/>
                    </a:ext>
                  </a:extLst>
                </a:gridCol>
                <a:gridCol w="6566771">
                  <a:extLst>
                    <a:ext uri="{9D8B030D-6E8A-4147-A177-3AD203B41FA5}">
                      <a16:colId xmlns:a16="http://schemas.microsoft.com/office/drawing/2014/main" val="355741433"/>
                    </a:ext>
                  </a:extLst>
                </a:gridCol>
              </a:tblGrid>
              <a:tr h="563103">
                <a:tc>
                  <a:txBody>
                    <a:bodyPr/>
                    <a:lstStyle/>
                    <a:p>
                      <a:r>
                        <a:rPr lang="en-US" sz="3200">
                          <a:latin typeface="Calibri" panose="020F0502020204030204" pitchFamily="34" charset="0"/>
                          <a:cs typeface="Calibri" panose="020F0502020204030204" pitchFamily="34" charset="0"/>
                        </a:rPr>
                        <a:t>DO’s</a:t>
                      </a:r>
                    </a:p>
                  </a:txBody>
                  <a:tcPr>
                    <a:lnR w="12700" cap="flat" cmpd="sng" algn="ctr">
                      <a:solidFill>
                        <a:schemeClr val="accent6"/>
                      </a:solidFill>
                      <a:prstDash val="solid"/>
                      <a:round/>
                      <a:headEnd type="none" w="med" len="med"/>
                      <a:tailEnd type="none" w="med" len="med"/>
                    </a:lnR>
                  </a:tcPr>
                </a:tc>
                <a:tc>
                  <a:txBody>
                    <a:bodyPr/>
                    <a:lstStyle/>
                    <a:p>
                      <a:r>
                        <a:rPr lang="en-US" sz="3200"/>
                        <a:t>DON’T</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49567333"/>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Calibri font</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EVER use gray font as it it difficult for your viewers to read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450358952"/>
                  </a:ext>
                </a:extLst>
              </a:tr>
              <a:tr h="211617">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the  “Theme Colors” shown at the TOP of the color palette (not “Standard Colors”).  Pictured below is the Vyaire Color Palette</a:t>
                      </a: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600">
                        <a:solidFill>
                          <a:schemeClr val="accent6"/>
                        </a:solidFill>
                        <a:latin typeface="Calibri" panose="020F0502020204030204" pitchFamily="34" charset="0"/>
                        <a:cs typeface="Calibri" panose="020F050202020403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for titles, sub-titles or headlines </a:t>
                      </a:r>
                    </a:p>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on any dark or colored</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626124589"/>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Vyaire dark blue (last blue on the right – Indigo, Accent 6) for primary body copy and headlines/titles</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Delete slides from the Slide Master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236573266"/>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Choose the slides that align with your presentation content</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9526690"/>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slide outline to help organize your presentation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581890488"/>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Add a footer using Calibri 10pt font if necessary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40425542"/>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Change the font to Calibri, Indigo Accent 6 when inserting a table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629874090"/>
                  </a:ext>
                </a:extLst>
              </a:tr>
            </a:tbl>
          </a:graphicData>
        </a:graphic>
      </p:graphicFrame>
      <p:pic>
        <p:nvPicPr>
          <p:cNvPr id="5" name="Picture 4" descr="Graphical user interface&#10;&#10;Description automatically generated with medium confidence">
            <a:extLst>
              <a:ext uri="{FF2B5EF4-FFF2-40B4-BE49-F238E27FC236}">
                <a16:creationId xmlns:a16="http://schemas.microsoft.com/office/drawing/2014/main" id="{EA887BFB-8CD1-9947-92E9-3A8ED6A5D9FD}"/>
              </a:ext>
            </a:extLst>
          </p:cNvPr>
          <p:cNvPicPr>
            <a:picLocks noChangeAspect="1"/>
          </p:cNvPicPr>
          <p:nvPr userDrawn="1"/>
        </p:nvPicPr>
        <p:blipFill>
          <a:blip r:embed="rId3"/>
          <a:stretch>
            <a:fillRect/>
          </a:stretch>
        </p:blipFill>
        <p:spPr>
          <a:xfrm>
            <a:off x="2138289" y="3068827"/>
            <a:ext cx="2582649" cy="1045973"/>
          </a:xfrm>
          <a:prstGeom prst="rect">
            <a:avLst/>
          </a:prstGeom>
          <a:effectLst>
            <a:glow rad="63500">
              <a:schemeClr val="accent3">
                <a:satMod val="175000"/>
                <a:alpha val="40000"/>
              </a:schemeClr>
            </a:glow>
          </a:effectLst>
        </p:spPr>
      </p:pic>
      <p:sp>
        <p:nvSpPr>
          <p:cNvPr id="7" name="Google Shape;231;p35">
            <a:extLst>
              <a:ext uri="{FF2B5EF4-FFF2-40B4-BE49-F238E27FC236}">
                <a16:creationId xmlns:a16="http://schemas.microsoft.com/office/drawing/2014/main" id="{E9D7AF3D-2098-7449-9E16-FE8DC787E305}"/>
              </a:ext>
            </a:extLst>
          </p:cNvPr>
          <p:cNvSpPr txBox="1">
            <a:spLocks/>
          </p:cNvSpPr>
          <p:nvPr userDrawn="1"/>
        </p:nvSpPr>
        <p:spPr>
          <a:xfrm>
            <a:off x="566399" y="7262348"/>
            <a:ext cx="13133542" cy="43815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i="1">
                <a:solidFill>
                  <a:schemeClr val="accent2"/>
                </a:solidFill>
              </a:rPr>
              <a:t>This slide is not for presentation purposes</a:t>
            </a:r>
          </a:p>
        </p:txBody>
      </p:sp>
    </p:spTree>
    <p:extLst>
      <p:ext uri="{BB962C8B-B14F-4D97-AF65-F5344CB8AC3E}">
        <p14:creationId xmlns:p14="http://schemas.microsoft.com/office/powerpoint/2010/main" val="182592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52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grpSp>
        <p:nvGrpSpPr>
          <p:cNvPr id="9" name="Group 8">
            <a:extLst>
              <a:ext uri="{FF2B5EF4-FFF2-40B4-BE49-F238E27FC236}">
                <a16:creationId xmlns:a16="http://schemas.microsoft.com/office/drawing/2014/main" id="{3A33665A-7717-CD4C-BB2C-455C28AB1D87}"/>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CE9E4AFC-8ECA-E048-93F8-912143CA15C3}"/>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BEF64DE-B9E4-BB4C-AB3E-1BA5FB46F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37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BA83E57-5D55-ED4B-A3BE-FA93BBD69538}"/>
              </a:ext>
            </a:extLst>
          </p:cNvPr>
          <p:cNvGrpSpPr/>
          <p:nvPr userDrawn="1"/>
        </p:nvGrpSpPr>
        <p:grpSpPr>
          <a:xfrm>
            <a:off x="8010876" y="3809"/>
            <a:ext cx="6628129" cy="8229598"/>
            <a:chOff x="8010876" y="3809"/>
            <a:chExt cx="6628129" cy="8229598"/>
          </a:xfrm>
        </p:grpSpPr>
        <p:sp>
          <p:nvSpPr>
            <p:cNvPr id="37" name="Graphic 13">
              <a:extLst>
                <a:ext uri="{FF2B5EF4-FFF2-40B4-BE49-F238E27FC236}">
                  <a16:creationId xmlns:a16="http://schemas.microsoft.com/office/drawing/2014/main" id="{3266E555-EEB8-7D45-A230-750FD9623DF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8" name="Graphic 13">
              <a:extLst>
                <a:ext uri="{FF2B5EF4-FFF2-40B4-BE49-F238E27FC236}">
                  <a16:creationId xmlns:a16="http://schemas.microsoft.com/office/drawing/2014/main" id="{1CCD61EB-280D-0B4E-9E9B-C8B3C4C2DD6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5" name="Google Shape;80;p31">
            <a:extLst>
              <a:ext uri="{FF2B5EF4-FFF2-40B4-BE49-F238E27FC236}">
                <a16:creationId xmlns:a16="http://schemas.microsoft.com/office/drawing/2014/main" id="{C41F9EAE-8F77-714D-8C55-0B5C122EB7B4}"/>
              </a:ext>
            </a:extLst>
          </p:cNvPr>
          <p:cNvSpPr txBox="1"/>
          <p:nvPr userDrawn="1"/>
        </p:nvSpPr>
        <p:spPr>
          <a:xfrm>
            <a:off x="546521" y="445053"/>
            <a:ext cx="13133540" cy="583230"/>
          </a:xfrm>
          <a:prstGeom prst="rect">
            <a:avLst/>
          </a:prstGeom>
          <a:noFill/>
          <a:ln>
            <a:noFill/>
          </a:ln>
        </p:spPr>
        <p:txBody>
          <a:bodyPr spcFirstLastPara="1" wrap="square" lIns="0" tIns="12700" rIns="0" bIns="0" anchor="t" anchorCtr="0">
            <a:noAutofit/>
          </a:bodyPr>
          <a:lstStyle/>
          <a:p>
            <a:pPr marL="0" marR="0" lvl="0" indent="0" algn="l" rtl="0">
              <a:lnSpc>
                <a:spcPct val="90000"/>
              </a:lnSpc>
              <a:spcBef>
                <a:spcPts val="0"/>
              </a:spcBef>
              <a:spcAft>
                <a:spcPts val="0"/>
              </a:spcAft>
              <a:buClr>
                <a:srgbClr val="EA0029"/>
              </a:buClr>
              <a:buSzPts val="3600"/>
              <a:buFont typeface="Calibri"/>
              <a:buNone/>
            </a:pPr>
            <a:r>
              <a:rPr lang="en-US" sz="3600" b="1" i="0" u="none" strike="noStrike" cap="none">
                <a:solidFill>
                  <a:schemeClr val="accent6"/>
                </a:solidFill>
                <a:latin typeface="Calibri"/>
                <a:ea typeface="Calibri"/>
                <a:cs typeface="Calibri"/>
                <a:sym typeface="Calibri"/>
              </a:rPr>
              <a:t>Executive Summary</a:t>
            </a:r>
            <a:endParaRPr sz="1400" b="0" i="0" u="none" strike="noStrike" cap="none">
              <a:solidFill>
                <a:srgbClr val="000000"/>
              </a:solidFill>
              <a:latin typeface="Arial"/>
              <a:ea typeface="Arial"/>
              <a:cs typeface="Arial"/>
              <a:sym typeface="Arial"/>
            </a:endParaRPr>
          </a:p>
        </p:txBody>
      </p:sp>
      <p:sp>
        <p:nvSpPr>
          <p:cNvPr id="6" name="Google Shape;81;p31">
            <a:extLst>
              <a:ext uri="{FF2B5EF4-FFF2-40B4-BE49-F238E27FC236}">
                <a16:creationId xmlns:a16="http://schemas.microsoft.com/office/drawing/2014/main" id="{78597839-5E33-B74B-A6E9-B004123D9104}"/>
              </a:ext>
            </a:extLst>
          </p:cNvPr>
          <p:cNvSpPr/>
          <p:nvPr userDrawn="1"/>
        </p:nvSpPr>
        <p:spPr>
          <a:xfrm>
            <a:off x="0" y="1678069"/>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Who is your target customer &amp; segment?</a:t>
            </a:r>
            <a:endParaRPr/>
          </a:p>
        </p:txBody>
      </p:sp>
      <p:sp>
        <p:nvSpPr>
          <p:cNvPr id="7" name="Google Shape;82;p31">
            <a:extLst>
              <a:ext uri="{FF2B5EF4-FFF2-40B4-BE49-F238E27FC236}">
                <a16:creationId xmlns:a16="http://schemas.microsoft.com/office/drawing/2014/main" id="{42E9E49D-40D2-A94E-819F-13A984360335}"/>
              </a:ext>
            </a:extLst>
          </p:cNvPr>
          <p:cNvSpPr/>
          <p:nvPr userDrawn="1"/>
        </p:nvSpPr>
        <p:spPr>
          <a:xfrm>
            <a:off x="0" y="2903241"/>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Customer problem statement</a:t>
            </a:r>
            <a:endParaRPr/>
          </a:p>
        </p:txBody>
      </p:sp>
      <p:sp>
        <p:nvSpPr>
          <p:cNvPr id="8" name="Google Shape;83;p31">
            <a:extLst>
              <a:ext uri="{FF2B5EF4-FFF2-40B4-BE49-F238E27FC236}">
                <a16:creationId xmlns:a16="http://schemas.microsoft.com/office/drawing/2014/main" id="{5906B5CF-83E9-0143-AFCA-68673E1231AD}"/>
              </a:ext>
            </a:extLst>
          </p:cNvPr>
          <p:cNvSpPr/>
          <p:nvPr userDrawn="1"/>
        </p:nvSpPr>
        <p:spPr>
          <a:xfrm>
            <a:off x="-1" y="4241692"/>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Proposed solution</a:t>
            </a:r>
            <a:endParaRPr/>
          </a:p>
        </p:txBody>
      </p:sp>
      <p:sp>
        <p:nvSpPr>
          <p:cNvPr id="9" name="Google Shape;84;p31">
            <a:extLst>
              <a:ext uri="{FF2B5EF4-FFF2-40B4-BE49-F238E27FC236}">
                <a16:creationId xmlns:a16="http://schemas.microsoft.com/office/drawing/2014/main" id="{475CCAC6-6E5B-9C4C-9872-9150066ADE64}"/>
              </a:ext>
            </a:extLst>
          </p:cNvPr>
          <p:cNvSpPr/>
          <p:nvPr userDrawn="1"/>
        </p:nvSpPr>
        <p:spPr>
          <a:xfrm flipH="1">
            <a:off x="6625652" y="1678069"/>
            <a:ext cx="8004746" cy="363458"/>
          </a:xfrm>
          <a:prstGeom prst="round1Rect">
            <a:avLst>
              <a:gd name="adj" fmla="val 16667"/>
            </a:avLst>
          </a:prstGeom>
          <a:solidFill>
            <a:schemeClr val="accent3"/>
          </a:solidFill>
          <a:ln w="25400" cap="flat" cmpd="sng">
            <a:solidFill>
              <a:srgbClr val="484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Key Actions</a:t>
            </a:r>
            <a:endParaRPr/>
          </a:p>
        </p:txBody>
      </p:sp>
      <p:sp>
        <p:nvSpPr>
          <p:cNvPr id="10" name="Google Shape;85;p31">
            <a:extLst>
              <a:ext uri="{FF2B5EF4-FFF2-40B4-BE49-F238E27FC236}">
                <a16:creationId xmlns:a16="http://schemas.microsoft.com/office/drawing/2014/main" id="{92966B80-2318-B340-9374-FD5E4344D091}"/>
              </a:ext>
            </a:extLst>
          </p:cNvPr>
          <p:cNvSpPr/>
          <p:nvPr userDrawn="1"/>
        </p:nvSpPr>
        <p:spPr>
          <a:xfrm>
            <a:off x="299803" y="7650946"/>
            <a:ext cx="6804184" cy="2023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86;p31">
            <a:extLst>
              <a:ext uri="{FF2B5EF4-FFF2-40B4-BE49-F238E27FC236}">
                <a16:creationId xmlns:a16="http://schemas.microsoft.com/office/drawing/2014/main" id="{9CFA1588-F8C2-9F4E-915E-7D765D985B82}"/>
              </a:ext>
            </a:extLst>
          </p:cNvPr>
          <p:cNvSpPr/>
          <p:nvPr userDrawn="1"/>
        </p:nvSpPr>
        <p:spPr>
          <a:xfrm>
            <a:off x="0" y="5986690"/>
            <a:ext cx="6265888" cy="1454046"/>
          </a:xfrm>
          <a:prstGeom prst="round1Rect">
            <a:avLst>
              <a:gd name="adj" fmla="val 16667"/>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Health Economics:  Outcomes / Access</a:t>
            </a:r>
            <a:endParaRPr/>
          </a:p>
        </p:txBody>
      </p:sp>
      <p:graphicFrame>
        <p:nvGraphicFramePr>
          <p:cNvPr id="12" name="Google Shape;87;p31">
            <a:extLst>
              <a:ext uri="{FF2B5EF4-FFF2-40B4-BE49-F238E27FC236}">
                <a16:creationId xmlns:a16="http://schemas.microsoft.com/office/drawing/2014/main" id="{D7306F7A-D601-8A48-B5AB-8AF8EEA5A83F}"/>
              </a:ext>
            </a:extLst>
          </p:cNvPr>
          <p:cNvGraphicFramePr/>
          <p:nvPr userDrawn="1">
            <p:extLst>
              <p:ext uri="{D42A27DB-BD31-4B8C-83A1-F6EECF244321}">
                <p14:modId xmlns:p14="http://schemas.microsoft.com/office/powerpoint/2010/main" val="151210183"/>
              </p:ext>
            </p:extLst>
          </p:nvPr>
        </p:nvGraphicFramePr>
        <p:xfrm>
          <a:off x="6625650" y="4844786"/>
          <a:ext cx="8004750" cy="2595950"/>
        </p:xfrm>
        <a:graphic>
          <a:graphicData uri="http://schemas.openxmlformats.org/drawingml/2006/table">
            <a:tbl>
              <a:tblPr firstRow="1" bandRow="1">
                <a:noFill/>
                <a:tableStyleId>{6241E120-B410-4F24-8584-A7FE96D67CB5}</a:tableStyleId>
              </a:tblPr>
              <a:tblGrid>
                <a:gridCol w="1768850">
                  <a:extLst>
                    <a:ext uri="{9D8B030D-6E8A-4147-A177-3AD203B41FA5}">
                      <a16:colId xmlns:a16="http://schemas.microsoft.com/office/drawing/2014/main" val="20000"/>
                    </a:ext>
                  </a:extLst>
                </a:gridCol>
                <a:gridCol w="396125">
                  <a:extLst>
                    <a:ext uri="{9D8B030D-6E8A-4147-A177-3AD203B41FA5}">
                      <a16:colId xmlns:a16="http://schemas.microsoft.com/office/drawing/2014/main" val="20001"/>
                    </a:ext>
                  </a:extLst>
                </a:gridCol>
                <a:gridCol w="5839775">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None/>
                      </a:pPr>
                      <a:r>
                        <a:rPr lang="en-US" sz="1400" u="none" strike="noStrike" cap="none"/>
                        <a:t>Financials &amp; Timing</a:t>
                      </a:r>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sp>
        <p:nvSpPr>
          <p:cNvPr id="15" name="Google Shape;90;p31">
            <a:extLst>
              <a:ext uri="{FF2B5EF4-FFF2-40B4-BE49-F238E27FC236}">
                <a16:creationId xmlns:a16="http://schemas.microsoft.com/office/drawing/2014/main" id="{12763BF6-3D07-EF41-83D8-9184F12F640F}"/>
              </a:ext>
            </a:extLst>
          </p:cNvPr>
          <p:cNvSpPr txBox="1">
            <a:spLocks noGrp="1"/>
          </p:cNvSpPr>
          <p:nvPr>
            <p:ph type="body" idx="3"/>
          </p:nvPr>
        </p:nvSpPr>
        <p:spPr>
          <a:xfrm>
            <a:off x="158256" y="3275704"/>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Google Shape;91;p31">
            <a:extLst>
              <a:ext uri="{FF2B5EF4-FFF2-40B4-BE49-F238E27FC236}">
                <a16:creationId xmlns:a16="http://schemas.microsoft.com/office/drawing/2014/main" id="{554ED050-A23F-2A46-A0AC-148567BCE7E0}"/>
              </a:ext>
            </a:extLst>
          </p:cNvPr>
          <p:cNvSpPr txBox="1">
            <a:spLocks noGrp="1"/>
          </p:cNvSpPr>
          <p:nvPr>
            <p:ph type="body" idx="4"/>
          </p:nvPr>
        </p:nvSpPr>
        <p:spPr>
          <a:xfrm>
            <a:off x="158256" y="4605151"/>
            <a:ext cx="6104916" cy="127293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Google Shape;92;p31">
            <a:extLst>
              <a:ext uri="{FF2B5EF4-FFF2-40B4-BE49-F238E27FC236}">
                <a16:creationId xmlns:a16="http://schemas.microsoft.com/office/drawing/2014/main" id="{96B42F94-0D6D-8A48-8E99-80EEEB79F342}"/>
              </a:ext>
            </a:extLst>
          </p:cNvPr>
          <p:cNvSpPr txBox="1">
            <a:spLocks noGrp="1"/>
          </p:cNvSpPr>
          <p:nvPr>
            <p:ph type="body" idx="5"/>
          </p:nvPr>
        </p:nvSpPr>
        <p:spPr>
          <a:xfrm>
            <a:off x="158256" y="6293487"/>
            <a:ext cx="5910044" cy="1096447"/>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lt1"/>
              </a:buClr>
              <a:buSzPts val="1200"/>
              <a:buFont typeface="Arial"/>
              <a:buChar char="•"/>
              <a:defRPr sz="1200">
                <a:solidFill>
                  <a:schemeClr val="lt1"/>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Google Shape;94;p31">
            <a:extLst>
              <a:ext uri="{FF2B5EF4-FFF2-40B4-BE49-F238E27FC236}">
                <a16:creationId xmlns:a16="http://schemas.microsoft.com/office/drawing/2014/main" id="{CDA6167B-1CEC-4646-B1CA-6A3FED64A944}"/>
              </a:ext>
            </a:extLst>
          </p:cNvPr>
          <p:cNvSpPr txBox="1">
            <a:spLocks noGrp="1"/>
          </p:cNvSpPr>
          <p:nvPr>
            <p:ph type="body" idx="7"/>
          </p:nvPr>
        </p:nvSpPr>
        <p:spPr>
          <a:xfrm>
            <a:off x="6613160" y="5200916"/>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0" name="Google Shape;95;p31">
            <a:extLst>
              <a:ext uri="{FF2B5EF4-FFF2-40B4-BE49-F238E27FC236}">
                <a16:creationId xmlns:a16="http://schemas.microsoft.com/office/drawing/2014/main" id="{16461185-B523-2F48-822A-8DCCC616E06A}"/>
              </a:ext>
            </a:extLst>
          </p:cNvPr>
          <p:cNvSpPr txBox="1">
            <a:spLocks noGrp="1"/>
          </p:cNvSpPr>
          <p:nvPr>
            <p:ph type="body" idx="8"/>
          </p:nvPr>
        </p:nvSpPr>
        <p:spPr>
          <a:xfrm>
            <a:off x="6613160" y="5570173"/>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1" name="Google Shape;96;p31">
            <a:extLst>
              <a:ext uri="{FF2B5EF4-FFF2-40B4-BE49-F238E27FC236}">
                <a16:creationId xmlns:a16="http://schemas.microsoft.com/office/drawing/2014/main" id="{8DC56610-569D-3940-9D89-88233BBCB597}"/>
              </a:ext>
            </a:extLst>
          </p:cNvPr>
          <p:cNvSpPr txBox="1">
            <a:spLocks noGrp="1"/>
          </p:cNvSpPr>
          <p:nvPr>
            <p:ph type="body" idx="9"/>
          </p:nvPr>
        </p:nvSpPr>
        <p:spPr>
          <a:xfrm>
            <a:off x="6613160" y="5939430"/>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2" name="Google Shape;97;p31">
            <a:extLst>
              <a:ext uri="{FF2B5EF4-FFF2-40B4-BE49-F238E27FC236}">
                <a16:creationId xmlns:a16="http://schemas.microsoft.com/office/drawing/2014/main" id="{A9893132-B5F9-EE4A-8F68-24C32AB0668F}"/>
              </a:ext>
            </a:extLst>
          </p:cNvPr>
          <p:cNvSpPr txBox="1">
            <a:spLocks noGrp="1"/>
          </p:cNvSpPr>
          <p:nvPr>
            <p:ph type="body" idx="13"/>
          </p:nvPr>
        </p:nvSpPr>
        <p:spPr>
          <a:xfrm>
            <a:off x="6613160" y="6308687"/>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3" name="Google Shape;98;p31">
            <a:extLst>
              <a:ext uri="{FF2B5EF4-FFF2-40B4-BE49-F238E27FC236}">
                <a16:creationId xmlns:a16="http://schemas.microsoft.com/office/drawing/2014/main" id="{6322295E-3AD4-B747-A0EB-6B1FE5E37187}"/>
              </a:ext>
            </a:extLst>
          </p:cNvPr>
          <p:cNvSpPr txBox="1">
            <a:spLocks noGrp="1"/>
          </p:cNvSpPr>
          <p:nvPr>
            <p:ph type="body" idx="14"/>
          </p:nvPr>
        </p:nvSpPr>
        <p:spPr>
          <a:xfrm>
            <a:off x="6613160" y="6677944"/>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4" name="Google Shape;99;p31">
            <a:extLst>
              <a:ext uri="{FF2B5EF4-FFF2-40B4-BE49-F238E27FC236}">
                <a16:creationId xmlns:a16="http://schemas.microsoft.com/office/drawing/2014/main" id="{724B08D5-95DA-284F-9BAC-7034F7BF5B53}"/>
              </a:ext>
            </a:extLst>
          </p:cNvPr>
          <p:cNvSpPr txBox="1">
            <a:spLocks noGrp="1"/>
          </p:cNvSpPr>
          <p:nvPr>
            <p:ph type="body" idx="15"/>
          </p:nvPr>
        </p:nvSpPr>
        <p:spPr>
          <a:xfrm>
            <a:off x="6613160" y="7047201"/>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5" name="Google Shape;100;p31">
            <a:extLst>
              <a:ext uri="{FF2B5EF4-FFF2-40B4-BE49-F238E27FC236}">
                <a16:creationId xmlns:a16="http://schemas.microsoft.com/office/drawing/2014/main" id="{2CE1A68B-DF50-9748-B3EF-5B5EEF8E13D4}"/>
              </a:ext>
            </a:extLst>
          </p:cNvPr>
          <p:cNvSpPr txBox="1">
            <a:spLocks noGrp="1"/>
          </p:cNvSpPr>
          <p:nvPr>
            <p:ph type="body" idx="16"/>
          </p:nvPr>
        </p:nvSpPr>
        <p:spPr>
          <a:xfrm>
            <a:off x="8384493" y="5203416"/>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6" name="Google Shape;101;p31">
            <a:extLst>
              <a:ext uri="{FF2B5EF4-FFF2-40B4-BE49-F238E27FC236}">
                <a16:creationId xmlns:a16="http://schemas.microsoft.com/office/drawing/2014/main" id="{8AB08B4C-3C95-DF46-8F5A-4806AD09A39E}"/>
              </a:ext>
            </a:extLst>
          </p:cNvPr>
          <p:cNvSpPr txBox="1">
            <a:spLocks noGrp="1"/>
          </p:cNvSpPr>
          <p:nvPr>
            <p:ph type="body" idx="17"/>
          </p:nvPr>
        </p:nvSpPr>
        <p:spPr>
          <a:xfrm>
            <a:off x="8384493" y="5572673"/>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02;p31">
            <a:extLst>
              <a:ext uri="{FF2B5EF4-FFF2-40B4-BE49-F238E27FC236}">
                <a16:creationId xmlns:a16="http://schemas.microsoft.com/office/drawing/2014/main" id="{527B3A2E-D7FB-5043-91E1-7AB767CAE623}"/>
              </a:ext>
            </a:extLst>
          </p:cNvPr>
          <p:cNvSpPr txBox="1">
            <a:spLocks noGrp="1"/>
          </p:cNvSpPr>
          <p:nvPr>
            <p:ph type="body" idx="18"/>
          </p:nvPr>
        </p:nvSpPr>
        <p:spPr>
          <a:xfrm>
            <a:off x="8384493" y="5941930"/>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8" name="Google Shape;103;p31">
            <a:extLst>
              <a:ext uri="{FF2B5EF4-FFF2-40B4-BE49-F238E27FC236}">
                <a16:creationId xmlns:a16="http://schemas.microsoft.com/office/drawing/2014/main" id="{F66F1BDD-EA83-6D4F-8DA8-E2198BD2C0C8}"/>
              </a:ext>
            </a:extLst>
          </p:cNvPr>
          <p:cNvSpPr txBox="1">
            <a:spLocks noGrp="1"/>
          </p:cNvSpPr>
          <p:nvPr>
            <p:ph type="body" idx="19"/>
          </p:nvPr>
        </p:nvSpPr>
        <p:spPr>
          <a:xfrm>
            <a:off x="8384493" y="6311187"/>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9" name="Google Shape;104;p31">
            <a:extLst>
              <a:ext uri="{FF2B5EF4-FFF2-40B4-BE49-F238E27FC236}">
                <a16:creationId xmlns:a16="http://schemas.microsoft.com/office/drawing/2014/main" id="{FAB1B91F-CDE2-9046-B2BF-140F375BF565}"/>
              </a:ext>
            </a:extLst>
          </p:cNvPr>
          <p:cNvSpPr txBox="1">
            <a:spLocks noGrp="1"/>
          </p:cNvSpPr>
          <p:nvPr>
            <p:ph type="body" idx="20"/>
          </p:nvPr>
        </p:nvSpPr>
        <p:spPr>
          <a:xfrm>
            <a:off x="8384493" y="6680444"/>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0" name="Google Shape;105;p31">
            <a:extLst>
              <a:ext uri="{FF2B5EF4-FFF2-40B4-BE49-F238E27FC236}">
                <a16:creationId xmlns:a16="http://schemas.microsoft.com/office/drawing/2014/main" id="{304B6272-230F-4249-8E24-34DD5A6C8C59}"/>
              </a:ext>
            </a:extLst>
          </p:cNvPr>
          <p:cNvSpPr txBox="1">
            <a:spLocks noGrp="1"/>
          </p:cNvSpPr>
          <p:nvPr>
            <p:ph type="body" idx="21"/>
          </p:nvPr>
        </p:nvSpPr>
        <p:spPr>
          <a:xfrm>
            <a:off x="8384493" y="7049701"/>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Google Shape;233;p35">
            <a:extLst>
              <a:ext uri="{FF2B5EF4-FFF2-40B4-BE49-F238E27FC236}">
                <a16:creationId xmlns:a16="http://schemas.microsoft.com/office/drawing/2014/main" id="{A858940F-D76B-EF46-B755-BF42F406698E}"/>
              </a:ext>
            </a:extLst>
          </p:cNvPr>
          <p:cNvSpPr txBox="1">
            <a:spLocks noGrp="1"/>
          </p:cNvSpPr>
          <p:nvPr>
            <p:ph type="body" idx="22"/>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33" name="Google Shape;238;p26">
            <a:extLst>
              <a:ext uri="{FF2B5EF4-FFF2-40B4-BE49-F238E27FC236}">
                <a16:creationId xmlns:a16="http://schemas.microsoft.com/office/drawing/2014/main" id="{44093F75-0809-2F44-BFD6-1848B484DB19}"/>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4" name="Slide Number Placeholder 1">
            <a:extLst>
              <a:ext uri="{FF2B5EF4-FFF2-40B4-BE49-F238E27FC236}">
                <a16:creationId xmlns:a16="http://schemas.microsoft.com/office/drawing/2014/main" id="{AF806B14-2586-E045-A3A0-1C01EA1D8380}"/>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35" name="Google Shape;6;p28">
            <a:extLst>
              <a:ext uri="{FF2B5EF4-FFF2-40B4-BE49-F238E27FC236}">
                <a16:creationId xmlns:a16="http://schemas.microsoft.com/office/drawing/2014/main" id="{12FBB336-879F-704C-BA07-185598D23ED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39" name="Google Shape;90;p31">
            <a:extLst>
              <a:ext uri="{FF2B5EF4-FFF2-40B4-BE49-F238E27FC236}">
                <a16:creationId xmlns:a16="http://schemas.microsoft.com/office/drawing/2014/main" id="{C9AF2603-1281-434B-9488-EB330AFC154F}"/>
              </a:ext>
            </a:extLst>
          </p:cNvPr>
          <p:cNvSpPr txBox="1">
            <a:spLocks noGrp="1"/>
          </p:cNvSpPr>
          <p:nvPr>
            <p:ph type="body" idx="23"/>
          </p:nvPr>
        </p:nvSpPr>
        <p:spPr>
          <a:xfrm>
            <a:off x="158256" y="2083008"/>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40" name="Google Shape;90;p31">
            <a:extLst>
              <a:ext uri="{FF2B5EF4-FFF2-40B4-BE49-F238E27FC236}">
                <a16:creationId xmlns:a16="http://schemas.microsoft.com/office/drawing/2014/main" id="{5063773D-213B-F249-AE0E-6C77A02D5292}"/>
              </a:ext>
            </a:extLst>
          </p:cNvPr>
          <p:cNvSpPr txBox="1">
            <a:spLocks noGrp="1"/>
          </p:cNvSpPr>
          <p:nvPr>
            <p:ph type="body" idx="24"/>
          </p:nvPr>
        </p:nvSpPr>
        <p:spPr>
          <a:xfrm>
            <a:off x="6659282" y="2083008"/>
            <a:ext cx="7704936" cy="2276772"/>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31938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mi-circle white sha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8545E1-F5F6-6443-89A2-3F9B5A3F8F4F}"/>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E15CD82B-B062-264C-A0B8-E75AB9E8089B}"/>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4632E1D-E6C2-4743-996A-4C3517007F0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4B2EB1C-C824-A742-8EA9-70D71A443750}"/>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08;p14">
            <a:extLst>
              <a:ext uri="{FF2B5EF4-FFF2-40B4-BE49-F238E27FC236}">
                <a16:creationId xmlns:a16="http://schemas.microsoft.com/office/drawing/2014/main" id="{19215686-EC3C-434B-A9E5-E2F425EB182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Google Shape;109;p14">
            <a:extLst>
              <a:ext uri="{FF2B5EF4-FFF2-40B4-BE49-F238E27FC236}">
                <a16:creationId xmlns:a16="http://schemas.microsoft.com/office/drawing/2014/main" id="{D72BFD20-1C4C-A142-A18A-DB1778F1DFA3}"/>
              </a:ext>
            </a:extLst>
          </p:cNvPr>
          <p:cNvSpPr txBox="1">
            <a:spLocks noGrp="1"/>
          </p:cNvSpPr>
          <p:nvPr>
            <p:ph type="title"/>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10;p14">
            <a:extLst>
              <a:ext uri="{FF2B5EF4-FFF2-40B4-BE49-F238E27FC236}">
                <a16:creationId xmlns:a16="http://schemas.microsoft.com/office/drawing/2014/main" id="{A759FD79-0705-E74C-8973-572ABF14077B}"/>
              </a:ext>
            </a:extLst>
          </p:cNvPr>
          <p:cNvSpPr txBox="1">
            <a:spLocks noGrp="1"/>
          </p:cNvSpPr>
          <p:nvPr>
            <p:ph type="body" idx="1"/>
          </p:nvPr>
        </p:nvSpPr>
        <p:spPr>
          <a:xfrm>
            <a:off x="566399" y="885082"/>
            <a:ext cx="1313354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111;p14">
            <a:extLst>
              <a:ext uri="{FF2B5EF4-FFF2-40B4-BE49-F238E27FC236}">
                <a16:creationId xmlns:a16="http://schemas.microsoft.com/office/drawing/2014/main" id="{2E7378B1-05EE-2544-A27B-0C981D63155F}"/>
              </a:ext>
            </a:extLst>
          </p:cNvPr>
          <p:cNvSpPr txBox="1">
            <a:spLocks noGrp="1"/>
          </p:cNvSpPr>
          <p:nvPr>
            <p:ph type="body" idx="2"/>
          </p:nvPr>
        </p:nvSpPr>
        <p:spPr>
          <a:xfrm>
            <a:off x="566738" y="1633538"/>
            <a:ext cx="13133387"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14873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spital image">
    <p:spTree>
      <p:nvGrpSpPr>
        <p:cNvPr id="1" name=""/>
        <p:cNvGrpSpPr/>
        <p:nvPr/>
      </p:nvGrpSpPr>
      <p:grpSpPr>
        <a:xfrm>
          <a:off x="0" y="0"/>
          <a:ext cx="0" cy="0"/>
          <a:chOff x="0" y="0"/>
          <a:chExt cx="0" cy="0"/>
        </a:xfrm>
      </p:grpSpPr>
      <p:pic>
        <p:nvPicPr>
          <p:cNvPr id="4" name="Google Shape;113;p15" descr="A picture containing indoor, floor&#10;&#10;Description automatically generated">
            <a:extLst>
              <a:ext uri="{FF2B5EF4-FFF2-40B4-BE49-F238E27FC236}">
                <a16:creationId xmlns:a16="http://schemas.microsoft.com/office/drawing/2014/main" id="{C646C828-3730-D04E-9314-0D09032F53C4}"/>
              </a:ext>
            </a:extLst>
          </p:cNvPr>
          <p:cNvPicPr preferRelativeResize="0"/>
          <p:nvPr userDrawn="1"/>
        </p:nvPicPr>
        <p:blipFill rotWithShape="1">
          <a:blip r:embed="rId2">
            <a:alphaModFix/>
          </a:blip>
          <a:srcRect/>
          <a:stretch/>
        </p:blipFill>
        <p:spPr>
          <a:xfrm>
            <a:off x="0" y="0"/>
            <a:ext cx="9709196" cy="8229600"/>
          </a:xfrm>
          <a:prstGeom prst="rect">
            <a:avLst/>
          </a:prstGeom>
          <a:noFill/>
          <a:ln>
            <a:noFill/>
          </a:ln>
        </p:spPr>
      </p:pic>
      <p:pic>
        <p:nvPicPr>
          <p:cNvPr id="5" name="Google Shape;114;p15">
            <a:extLst>
              <a:ext uri="{FF2B5EF4-FFF2-40B4-BE49-F238E27FC236}">
                <a16:creationId xmlns:a16="http://schemas.microsoft.com/office/drawing/2014/main" id="{0DD5EF07-B7B2-D444-9A90-BF2CB779C77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5054943" y="0"/>
            <a:ext cx="9563100" cy="8229600"/>
          </a:xfrm>
          <a:prstGeom prst="rect">
            <a:avLst/>
          </a:prstGeom>
          <a:noFill/>
          <a:ln>
            <a:noFill/>
          </a:ln>
        </p:spPr>
      </p:pic>
      <p:sp>
        <p:nvSpPr>
          <p:cNvPr id="6" name="Google Shape;115;p15">
            <a:extLst>
              <a:ext uri="{FF2B5EF4-FFF2-40B4-BE49-F238E27FC236}">
                <a16:creationId xmlns:a16="http://schemas.microsoft.com/office/drawing/2014/main" id="{BA0FD80D-BD53-7E44-B39A-A7A4897196B1}"/>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pic>
        <p:nvPicPr>
          <p:cNvPr id="7" name="Google Shape;116;p15">
            <a:extLst>
              <a:ext uri="{FF2B5EF4-FFF2-40B4-BE49-F238E27FC236}">
                <a16:creationId xmlns:a16="http://schemas.microsoft.com/office/drawing/2014/main" id="{448F98EF-399D-AF44-82AC-A842A7A4E23A}"/>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8" name="Google Shape;117;p15">
            <a:extLst>
              <a:ext uri="{FF2B5EF4-FFF2-40B4-BE49-F238E27FC236}">
                <a16:creationId xmlns:a16="http://schemas.microsoft.com/office/drawing/2014/main" id="{DA9AA18B-340D-4242-82C1-49F680F8189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18;p15">
            <a:extLst>
              <a:ext uri="{FF2B5EF4-FFF2-40B4-BE49-F238E27FC236}">
                <a16:creationId xmlns:a16="http://schemas.microsoft.com/office/drawing/2014/main" id="{6CA8495C-3D22-EC49-A12A-9940901BD188}"/>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19;p15">
            <a:extLst>
              <a:ext uri="{FF2B5EF4-FFF2-40B4-BE49-F238E27FC236}">
                <a16:creationId xmlns:a16="http://schemas.microsoft.com/office/drawing/2014/main" id="{4520964A-B1A7-604D-9DE9-F6ADB2A6CF78}"/>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322400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man image">
    <p:spTree>
      <p:nvGrpSpPr>
        <p:cNvPr id="1" name=""/>
        <p:cNvGrpSpPr/>
        <p:nvPr/>
      </p:nvGrpSpPr>
      <p:grpSpPr>
        <a:xfrm>
          <a:off x="0" y="0"/>
          <a:ext cx="0" cy="0"/>
          <a:chOff x="0" y="0"/>
          <a:chExt cx="0" cy="0"/>
        </a:xfrm>
      </p:grpSpPr>
      <p:pic>
        <p:nvPicPr>
          <p:cNvPr id="15" name="Google Shape;124;p16">
            <a:extLst>
              <a:ext uri="{FF2B5EF4-FFF2-40B4-BE49-F238E27FC236}">
                <a16:creationId xmlns:a16="http://schemas.microsoft.com/office/drawing/2014/main" id="{038E5359-35EC-CC43-AAB3-A378B85DC6E3}"/>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7" name="Graphic 11">
            <a:extLst>
              <a:ext uri="{FF2B5EF4-FFF2-40B4-BE49-F238E27FC236}">
                <a16:creationId xmlns:a16="http://schemas.microsoft.com/office/drawing/2014/main" id="{40F8E25A-E35D-0744-85D3-03DB739DA34C}"/>
              </a:ext>
            </a:extLst>
          </p:cNvPr>
          <p:cNvSpPr/>
          <p:nvPr userDrawn="1"/>
        </p:nvSpPr>
        <p:spPr>
          <a:xfrm flipH="1">
            <a:off x="5119898"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A2D28667-C44B-3C49-9E9F-D2D7E3E2F5D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22;p16">
            <a:extLst>
              <a:ext uri="{FF2B5EF4-FFF2-40B4-BE49-F238E27FC236}">
                <a16:creationId xmlns:a16="http://schemas.microsoft.com/office/drawing/2014/main" id="{F099C23E-A55B-0949-835B-BB10B33FB59E}"/>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8" name="Google Shape;128;p16">
            <a:extLst>
              <a:ext uri="{FF2B5EF4-FFF2-40B4-BE49-F238E27FC236}">
                <a16:creationId xmlns:a16="http://schemas.microsoft.com/office/drawing/2014/main" id="{DC666423-0E5B-0D42-93DF-BCF75D3E8956}"/>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Slide Number Placeholder 1">
            <a:extLst>
              <a:ext uri="{FF2B5EF4-FFF2-40B4-BE49-F238E27FC236}">
                <a16:creationId xmlns:a16="http://schemas.microsoft.com/office/drawing/2014/main" id="{59314780-110F-D94A-B60A-6E9798926DB2}"/>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20" name="Google Shape;117;p15">
            <a:extLst>
              <a:ext uri="{FF2B5EF4-FFF2-40B4-BE49-F238E27FC236}">
                <a16:creationId xmlns:a16="http://schemas.microsoft.com/office/drawing/2014/main" id="{02521306-EA81-4D44-B850-13E5EBFD5D55}"/>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118;p15">
            <a:extLst>
              <a:ext uri="{FF2B5EF4-FFF2-40B4-BE49-F238E27FC236}">
                <a16:creationId xmlns:a16="http://schemas.microsoft.com/office/drawing/2014/main" id="{FCF87903-FE96-FB43-B16B-7B41907CFB2B}"/>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grpSp>
        <p:nvGrpSpPr>
          <p:cNvPr id="43" name="Group 42">
            <a:extLst>
              <a:ext uri="{FF2B5EF4-FFF2-40B4-BE49-F238E27FC236}">
                <a16:creationId xmlns:a16="http://schemas.microsoft.com/office/drawing/2014/main" id="{3B3C52A0-9E71-D940-92E7-C7373B499B91}"/>
              </a:ext>
            </a:extLst>
          </p:cNvPr>
          <p:cNvGrpSpPr/>
          <p:nvPr userDrawn="1"/>
        </p:nvGrpSpPr>
        <p:grpSpPr>
          <a:xfrm>
            <a:off x="12470004" y="7650945"/>
            <a:ext cx="1836461" cy="404723"/>
            <a:chOff x="6015990" y="3001327"/>
            <a:chExt cx="6194107" cy="1356360"/>
          </a:xfrm>
        </p:grpSpPr>
        <p:sp>
          <p:nvSpPr>
            <p:cNvPr id="31" name="Graphic 3">
              <a:extLst>
                <a:ext uri="{FF2B5EF4-FFF2-40B4-BE49-F238E27FC236}">
                  <a16:creationId xmlns:a16="http://schemas.microsoft.com/office/drawing/2014/main" id="{F0E2AC4B-5E94-9E4A-A489-107F99B0DE6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CEAE6710-26B7-3E4A-86FB-E192D641349D}"/>
                </a:ext>
              </a:extLst>
            </p:cNvPr>
            <p:cNvGrpSpPr/>
            <p:nvPr/>
          </p:nvGrpSpPr>
          <p:grpSpPr>
            <a:xfrm>
              <a:off x="6015990" y="3001327"/>
              <a:ext cx="6015037" cy="1047750"/>
              <a:chOff x="6015990" y="3001327"/>
              <a:chExt cx="6015037" cy="1047750"/>
            </a:xfrm>
          </p:grpSpPr>
          <p:sp>
            <p:nvSpPr>
              <p:cNvPr id="6" name="Graphic 3">
                <a:extLst>
                  <a:ext uri="{FF2B5EF4-FFF2-40B4-BE49-F238E27FC236}">
                    <a16:creationId xmlns:a16="http://schemas.microsoft.com/office/drawing/2014/main" id="{43D1C483-A9B1-D14F-A492-CDE577CB0EDC}"/>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7" name="Graphic 3">
                <a:extLst>
                  <a:ext uri="{FF2B5EF4-FFF2-40B4-BE49-F238E27FC236}">
                    <a16:creationId xmlns:a16="http://schemas.microsoft.com/office/drawing/2014/main" id="{E728437A-18C6-5042-95F9-11207E833BCE}"/>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8" name="Graphic 3">
                <a:extLst>
                  <a:ext uri="{FF2B5EF4-FFF2-40B4-BE49-F238E27FC236}">
                    <a16:creationId xmlns:a16="http://schemas.microsoft.com/office/drawing/2014/main" id="{03F20116-F851-164A-AEAE-5CAA37B92067}"/>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9" name="Graphic 3">
              <a:extLst>
                <a:ext uri="{FF2B5EF4-FFF2-40B4-BE49-F238E27FC236}">
                  <a16:creationId xmlns:a16="http://schemas.microsoft.com/office/drawing/2014/main" id="{69684BB4-7CE9-7B48-8E63-9737301AEB25}"/>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096261FB-1792-7E4E-8FDC-BF6B21A03416}"/>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E4388B84-7508-E244-A40B-A3C604DF0233}"/>
                </a:ext>
              </a:extLst>
            </p:cNvPr>
            <p:cNvGrpSpPr/>
            <p:nvPr/>
          </p:nvGrpSpPr>
          <p:grpSpPr>
            <a:xfrm>
              <a:off x="7410450" y="3103245"/>
              <a:ext cx="3816667" cy="1253489"/>
              <a:chOff x="7410450" y="3103245"/>
              <a:chExt cx="3816667" cy="1253489"/>
            </a:xfrm>
          </p:grpSpPr>
          <p:sp>
            <p:nvSpPr>
              <p:cNvPr id="25" name="Graphic 3">
                <a:extLst>
                  <a:ext uri="{FF2B5EF4-FFF2-40B4-BE49-F238E27FC236}">
                    <a16:creationId xmlns:a16="http://schemas.microsoft.com/office/drawing/2014/main" id="{A7EFC0CF-84EB-9642-8C77-F4EF8FA39152}"/>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8E9FA767-37D3-5540-A093-E9DB33957A7A}"/>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E01AC1BD-AEFF-4C4C-A88B-11EA5B4968AC}"/>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5A7F412C-8DFF-5949-903C-5854C00B1F20}"/>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123C6BD9-57CC-C34B-8D95-ACDDF941D05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30" name="Graphic 3">
              <a:extLst>
                <a:ext uri="{FF2B5EF4-FFF2-40B4-BE49-F238E27FC236}">
                  <a16:creationId xmlns:a16="http://schemas.microsoft.com/office/drawing/2014/main" id="{51721FF1-F3A2-8740-B5B9-F537C47BE95B}"/>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7B94AAB-2FBB-8641-B1EC-6CC955AE4A1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33" name="Graphic 3">
              <a:extLst>
                <a:ext uri="{FF2B5EF4-FFF2-40B4-BE49-F238E27FC236}">
                  <a16:creationId xmlns:a16="http://schemas.microsoft.com/office/drawing/2014/main" id="{E82BBF7A-C867-754E-A7C0-5A43CA5A41FD}"/>
                </a:ext>
              </a:extLst>
            </p:cNvPr>
            <p:cNvGrpSpPr/>
            <p:nvPr/>
          </p:nvGrpSpPr>
          <p:grpSpPr>
            <a:xfrm>
              <a:off x="11023282" y="4170997"/>
              <a:ext cx="591502" cy="186690"/>
              <a:chOff x="11023282" y="4170997"/>
              <a:chExt cx="591502" cy="186690"/>
            </a:xfrm>
            <a:solidFill>
              <a:srgbClr val="E1001E"/>
            </a:solidFill>
          </p:grpSpPr>
          <p:sp>
            <p:nvSpPr>
              <p:cNvPr id="34" name="Graphic 3">
                <a:extLst>
                  <a:ext uri="{FF2B5EF4-FFF2-40B4-BE49-F238E27FC236}">
                    <a16:creationId xmlns:a16="http://schemas.microsoft.com/office/drawing/2014/main" id="{AA570300-BC3C-734A-A2D0-945EA7E49C06}"/>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8A59AAEC-9A8C-8049-98AF-3023DC425BA9}"/>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36" name="Graphic 3">
              <a:extLst>
                <a:ext uri="{FF2B5EF4-FFF2-40B4-BE49-F238E27FC236}">
                  <a16:creationId xmlns:a16="http://schemas.microsoft.com/office/drawing/2014/main" id="{31FFF030-5EFE-8A45-82BD-4BE8B5E07910}"/>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3477E51F-EC15-3841-8C13-5A038D732105}"/>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4646FC23-2834-224A-A92B-FBA978CDA0F3}"/>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39F10E91-7AA1-D34F-A4C1-FF7C6D0F20DF}"/>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DD3FF8C1-D92E-7B49-B06F-4832844097F4}"/>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8F86559E-9D6A-784B-86AA-BE5AFBD63271}"/>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9161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man image- cobalt">
    <p:spTree>
      <p:nvGrpSpPr>
        <p:cNvPr id="1" name=""/>
        <p:cNvGrpSpPr/>
        <p:nvPr/>
      </p:nvGrpSpPr>
      <p:grpSpPr>
        <a:xfrm>
          <a:off x="0" y="0"/>
          <a:ext cx="0" cy="0"/>
          <a:chOff x="0" y="0"/>
          <a:chExt cx="0" cy="0"/>
        </a:xfrm>
      </p:grpSpPr>
      <p:pic>
        <p:nvPicPr>
          <p:cNvPr id="5" name="Google Shape;130;p17">
            <a:extLst>
              <a:ext uri="{FF2B5EF4-FFF2-40B4-BE49-F238E27FC236}">
                <a16:creationId xmlns:a16="http://schemas.microsoft.com/office/drawing/2014/main" id="{E5225479-7D0B-E449-BD03-561760BDDEA9}"/>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2" name="Graphic 11">
            <a:extLst>
              <a:ext uri="{FF2B5EF4-FFF2-40B4-BE49-F238E27FC236}">
                <a16:creationId xmlns:a16="http://schemas.microsoft.com/office/drawing/2014/main" id="{C24F12B9-24AB-9644-9484-065044CBF163}"/>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3"/>
          </a:solidFill>
          <a:ln w="12692" cap="flat">
            <a:noFill/>
            <a:prstDash val="solid"/>
            <a:miter/>
          </a:ln>
        </p:spPr>
        <p:txBody>
          <a:bodyPr rtlCol="0" anchor="ctr"/>
          <a:lstStyle/>
          <a:p>
            <a:endParaRPr lang="en-US"/>
          </a:p>
        </p:txBody>
      </p:sp>
      <p:sp>
        <p:nvSpPr>
          <p:cNvPr id="7" name="Google Shape;132;p17">
            <a:extLst>
              <a:ext uri="{FF2B5EF4-FFF2-40B4-BE49-F238E27FC236}">
                <a16:creationId xmlns:a16="http://schemas.microsoft.com/office/drawing/2014/main" id="{717A8303-EBAB-4649-A0ED-BD806E7641F5}"/>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8" name="Google Shape;133;p17">
            <a:extLst>
              <a:ext uri="{FF2B5EF4-FFF2-40B4-BE49-F238E27FC236}">
                <a16:creationId xmlns:a16="http://schemas.microsoft.com/office/drawing/2014/main" id="{17871C68-F861-2149-82C6-59AA5EC65946}"/>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34;p17">
            <a:extLst>
              <a:ext uri="{FF2B5EF4-FFF2-40B4-BE49-F238E27FC236}">
                <a16:creationId xmlns:a16="http://schemas.microsoft.com/office/drawing/2014/main" id="{3DE11A92-24ED-C842-9695-A553D9164FDD}"/>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35;p17">
            <a:extLst>
              <a:ext uri="{FF2B5EF4-FFF2-40B4-BE49-F238E27FC236}">
                <a16:creationId xmlns:a16="http://schemas.microsoft.com/office/drawing/2014/main" id="{31B802BF-727E-0643-B112-C9977A35602E}"/>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1" name="Slide Number Placeholder 1">
            <a:extLst>
              <a:ext uri="{FF2B5EF4-FFF2-40B4-BE49-F238E27FC236}">
                <a16:creationId xmlns:a16="http://schemas.microsoft.com/office/drawing/2014/main" id="{DBF4F6BD-D1CE-4E41-B3C9-F6FD4AF07987}"/>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3" name="Group 12">
            <a:extLst>
              <a:ext uri="{FF2B5EF4-FFF2-40B4-BE49-F238E27FC236}">
                <a16:creationId xmlns:a16="http://schemas.microsoft.com/office/drawing/2014/main" id="{8B755722-CBE5-654D-A9AA-565836892B7F}"/>
              </a:ext>
            </a:extLst>
          </p:cNvPr>
          <p:cNvGrpSpPr/>
          <p:nvPr userDrawn="1"/>
        </p:nvGrpSpPr>
        <p:grpSpPr>
          <a:xfrm>
            <a:off x="12470004" y="7650945"/>
            <a:ext cx="1836461" cy="404723"/>
            <a:chOff x="6015990" y="3001327"/>
            <a:chExt cx="6194107" cy="1356360"/>
          </a:xfrm>
        </p:grpSpPr>
        <p:sp>
          <p:nvSpPr>
            <p:cNvPr id="14" name="Graphic 3">
              <a:extLst>
                <a:ext uri="{FF2B5EF4-FFF2-40B4-BE49-F238E27FC236}">
                  <a16:creationId xmlns:a16="http://schemas.microsoft.com/office/drawing/2014/main" id="{3D730861-32E6-DD4A-8FC9-36F0404B66ED}"/>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594EAB0-91CB-1540-B0FC-C983B9712186}"/>
                </a:ext>
              </a:extLst>
            </p:cNvPr>
            <p:cNvGrpSpPr/>
            <p:nvPr/>
          </p:nvGrpSpPr>
          <p:grpSpPr>
            <a:xfrm>
              <a:off x="6015990" y="3001327"/>
              <a:ext cx="6015037" cy="1047750"/>
              <a:chOff x="6015990" y="3001327"/>
              <a:chExt cx="6015037" cy="1047750"/>
            </a:xfrm>
          </p:grpSpPr>
          <p:sp>
            <p:nvSpPr>
              <p:cNvPr id="35" name="Graphic 3">
                <a:extLst>
                  <a:ext uri="{FF2B5EF4-FFF2-40B4-BE49-F238E27FC236}">
                    <a16:creationId xmlns:a16="http://schemas.microsoft.com/office/drawing/2014/main" id="{E19F2B17-2B4A-9643-A883-7EE1FCB46DC3}"/>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E79A1BA8-7577-C34D-B888-3F0A5627F48C}"/>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E77EDBD-2AAB-1B49-9697-ABFA57A48A8D}"/>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6" name="Graphic 3">
              <a:extLst>
                <a:ext uri="{FF2B5EF4-FFF2-40B4-BE49-F238E27FC236}">
                  <a16:creationId xmlns:a16="http://schemas.microsoft.com/office/drawing/2014/main" id="{B8640B67-EEB3-7C49-B5CD-5CBA41216F52}"/>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882CC38E-640E-6A4E-A347-18466E0C3BB2}"/>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847F6ED1-F830-2546-86C7-3C894531CC1B}"/>
                </a:ext>
              </a:extLst>
            </p:cNvPr>
            <p:cNvGrpSpPr/>
            <p:nvPr/>
          </p:nvGrpSpPr>
          <p:grpSpPr>
            <a:xfrm>
              <a:off x="7410450" y="3103245"/>
              <a:ext cx="3816667" cy="1253489"/>
              <a:chOff x="7410450" y="3103245"/>
              <a:chExt cx="3816667" cy="1253489"/>
            </a:xfrm>
          </p:grpSpPr>
          <p:sp>
            <p:nvSpPr>
              <p:cNvPr id="30" name="Graphic 3">
                <a:extLst>
                  <a:ext uri="{FF2B5EF4-FFF2-40B4-BE49-F238E27FC236}">
                    <a16:creationId xmlns:a16="http://schemas.microsoft.com/office/drawing/2014/main" id="{071FA2C0-FD6C-C948-8C65-82C9D16A006C}"/>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DB2384C-BC63-3E49-90F4-8422FC8CCD21}"/>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D1C40C03-B3AC-0F42-AEEA-A4B28E83446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26325755-D211-8044-8741-BB2EA83B9B4C}"/>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C8A465A3-D422-8446-860D-1CA989D4C40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D714B5FE-ED30-9A4E-BEFD-05AA082F75AC}"/>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FF053D13-1E74-9D45-8754-DAE1F59EDBAA}"/>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507B45E2-3372-2246-A59E-22FA520DD210}"/>
                </a:ext>
              </a:extLst>
            </p:cNvPr>
            <p:cNvGrpSpPr/>
            <p:nvPr/>
          </p:nvGrpSpPr>
          <p:grpSpPr>
            <a:xfrm>
              <a:off x="11023282" y="4170997"/>
              <a:ext cx="591502" cy="186690"/>
              <a:chOff x="11023282" y="4170997"/>
              <a:chExt cx="591502" cy="186690"/>
            </a:xfrm>
            <a:solidFill>
              <a:srgbClr val="E1001E"/>
            </a:solidFill>
          </p:grpSpPr>
          <p:sp>
            <p:nvSpPr>
              <p:cNvPr id="28" name="Graphic 3">
                <a:extLst>
                  <a:ext uri="{FF2B5EF4-FFF2-40B4-BE49-F238E27FC236}">
                    <a16:creationId xmlns:a16="http://schemas.microsoft.com/office/drawing/2014/main" id="{65611E43-323B-D449-9B99-529A0530DE9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51D5F53C-0792-AA41-9B21-FC6157F87D4E}"/>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241ADA78-223D-2E47-B81A-3BF2E179C00F}"/>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8CB86BF9-4F8D-114F-B038-9D1E1C84503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A20C3758-FE8D-B544-96A6-8ECF23DB468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9F91B2BB-2B7C-024B-8C9E-038745C1D617}"/>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A0DA30D5-745B-3A42-AFC8-21C0472BDE66}"/>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0F8305C-23DD-DD45-82D7-85B75F31EDAA}"/>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127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uple image">
    <p:spTree>
      <p:nvGrpSpPr>
        <p:cNvPr id="1" name=""/>
        <p:cNvGrpSpPr/>
        <p:nvPr/>
      </p:nvGrpSpPr>
      <p:grpSpPr>
        <a:xfrm>
          <a:off x="0" y="0"/>
          <a:ext cx="0" cy="0"/>
          <a:chOff x="0" y="0"/>
          <a:chExt cx="0" cy="0"/>
        </a:xfrm>
      </p:grpSpPr>
      <p:pic>
        <p:nvPicPr>
          <p:cNvPr id="11" name="Google Shape;137;p18">
            <a:extLst>
              <a:ext uri="{FF2B5EF4-FFF2-40B4-BE49-F238E27FC236}">
                <a16:creationId xmlns:a16="http://schemas.microsoft.com/office/drawing/2014/main" id="{0A4A4273-978A-9D43-A189-3376D7DC155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r="-5313"/>
          <a:stretch/>
        </p:blipFill>
        <p:spPr>
          <a:xfrm>
            <a:off x="-1" y="0"/>
            <a:ext cx="8263255" cy="8225792"/>
          </a:xfrm>
          <a:prstGeom prst="rect">
            <a:avLst/>
          </a:prstGeom>
          <a:noFill/>
          <a:ln>
            <a:noFill/>
          </a:ln>
        </p:spPr>
      </p:pic>
      <p:sp>
        <p:nvSpPr>
          <p:cNvPr id="19" name="Graphic 11">
            <a:extLst>
              <a:ext uri="{FF2B5EF4-FFF2-40B4-BE49-F238E27FC236}">
                <a16:creationId xmlns:a16="http://schemas.microsoft.com/office/drawing/2014/main" id="{677A1746-87A0-334E-9025-7DB3E565D623}"/>
              </a:ext>
            </a:extLst>
          </p:cNvPr>
          <p:cNvSpPr/>
          <p:nvPr userDrawn="1"/>
        </p:nvSpPr>
        <p:spPr>
          <a:xfrm flipH="1">
            <a:off x="5107942"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096333FE-CACE-1844-98E1-FD663BD83ED3}"/>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39;p18">
            <a:extLst>
              <a:ext uri="{FF2B5EF4-FFF2-40B4-BE49-F238E27FC236}">
                <a16:creationId xmlns:a16="http://schemas.microsoft.com/office/drawing/2014/main" id="{5641A390-4FD0-3D4D-930B-2EFDCF333DC3}"/>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4" name="Google Shape;140;p18">
            <a:extLst>
              <a:ext uri="{FF2B5EF4-FFF2-40B4-BE49-F238E27FC236}">
                <a16:creationId xmlns:a16="http://schemas.microsoft.com/office/drawing/2014/main" id="{7B10AC1F-5220-D74D-B69F-1B0CB5DBB44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5" name="Google Shape;141;p18">
            <a:extLst>
              <a:ext uri="{FF2B5EF4-FFF2-40B4-BE49-F238E27FC236}">
                <a16:creationId xmlns:a16="http://schemas.microsoft.com/office/drawing/2014/main" id="{49CA9FD5-B6C7-7D48-A04E-6249E5F6A087}"/>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42;p18">
            <a:extLst>
              <a:ext uri="{FF2B5EF4-FFF2-40B4-BE49-F238E27FC236}">
                <a16:creationId xmlns:a16="http://schemas.microsoft.com/office/drawing/2014/main" id="{5968A514-B44F-7742-B56C-D9AB703F0D24}"/>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 name="Google Shape;143;p18">
            <a:extLst>
              <a:ext uri="{FF2B5EF4-FFF2-40B4-BE49-F238E27FC236}">
                <a16:creationId xmlns:a16="http://schemas.microsoft.com/office/drawing/2014/main" id="{75C37FE3-B0AA-6048-A10B-74C58D27F12C}"/>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F6EB9104-5BEB-2441-8DA1-616B808FD5A6}"/>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426263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 image">
    <p:spTree>
      <p:nvGrpSpPr>
        <p:cNvPr id="1" name=""/>
        <p:cNvGrpSpPr/>
        <p:nvPr/>
      </p:nvGrpSpPr>
      <p:grpSpPr>
        <a:xfrm>
          <a:off x="0" y="0"/>
          <a:ext cx="0" cy="0"/>
          <a:chOff x="0" y="0"/>
          <a:chExt cx="0" cy="0"/>
        </a:xfrm>
      </p:grpSpPr>
      <p:pic>
        <p:nvPicPr>
          <p:cNvPr id="12" name="Google Shape;145;p19" descr="A picture containing hospital room, room&#10;&#10;Description automatically generated">
            <a:extLst>
              <a:ext uri="{FF2B5EF4-FFF2-40B4-BE49-F238E27FC236}">
                <a16:creationId xmlns:a16="http://schemas.microsoft.com/office/drawing/2014/main" id="{7D49CF2E-FF02-6946-86FF-2ABE828F98A1}"/>
              </a:ext>
            </a:extLst>
          </p:cNvPr>
          <p:cNvPicPr preferRelativeResize="0"/>
          <p:nvPr userDrawn="1"/>
        </p:nvPicPr>
        <p:blipFill rotWithShape="1">
          <a:blip r:embed="rId2">
            <a:alphaModFix/>
          </a:blip>
          <a:srcRect/>
          <a:stretch/>
        </p:blipFill>
        <p:spPr>
          <a:xfrm>
            <a:off x="4343400" y="0"/>
            <a:ext cx="10287000" cy="8229600"/>
          </a:xfrm>
          <a:prstGeom prst="rect">
            <a:avLst/>
          </a:prstGeom>
          <a:noFill/>
          <a:ln>
            <a:noFill/>
          </a:ln>
        </p:spPr>
      </p:pic>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44943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R image">
    <p:spTree>
      <p:nvGrpSpPr>
        <p:cNvPr id="1" name=""/>
        <p:cNvGrpSpPr/>
        <p:nvPr/>
      </p:nvGrpSpPr>
      <p:grpSpPr>
        <a:xfrm>
          <a:off x="0" y="0"/>
          <a:ext cx="0" cy="0"/>
          <a:chOff x="0" y="0"/>
          <a:chExt cx="0" cy="0"/>
        </a:xfrm>
      </p:grpSpPr>
      <p:sp>
        <p:nvSpPr>
          <p:cNvPr id="42" name="Google Shape;173;p22">
            <a:extLst>
              <a:ext uri="{FF2B5EF4-FFF2-40B4-BE49-F238E27FC236}">
                <a16:creationId xmlns:a16="http://schemas.microsoft.com/office/drawing/2014/main" id="{3637B4BA-C921-EF4F-A95E-807CEA3DD84B}"/>
              </a:ext>
            </a:extLst>
          </p:cNvPr>
          <p:cNvSpPr>
            <a:spLocks noGrp="1"/>
          </p:cNvSpPr>
          <p:nvPr>
            <p:ph type="pic" idx="11"/>
          </p:nvPr>
        </p:nvSpPr>
        <p:spPr>
          <a:xfrm flipH="1">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solidFill>
            <a:schemeClr val="bg1">
              <a:lumMod val="95000"/>
            </a:schemeClr>
          </a:solid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1289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Slide O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98AE2F-C027-7C4D-81E1-7F25399BF5B8}"/>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13">
            <a:extLst>
              <a:ext uri="{FF2B5EF4-FFF2-40B4-BE49-F238E27FC236}">
                <a16:creationId xmlns:a16="http://schemas.microsoft.com/office/drawing/2014/main" id="{6D5E0F41-66CA-E440-878B-3AF94B4AFDE7}"/>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1" name="Graphic 13">
            <a:extLst>
              <a:ext uri="{FF2B5EF4-FFF2-40B4-BE49-F238E27FC236}">
                <a16:creationId xmlns:a16="http://schemas.microsoft.com/office/drawing/2014/main" id="{DE1CEEEA-D498-C249-A725-96EAA12D2BC6}"/>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5A5B149C-ECD2-A24E-AB83-9819ABED6124}"/>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1;p5">
            <a:extLst>
              <a:ext uri="{FF2B5EF4-FFF2-40B4-BE49-F238E27FC236}">
                <a16:creationId xmlns:a16="http://schemas.microsoft.com/office/drawing/2014/main" id="{68A9A72D-5B37-D041-95ED-F219F1C0146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2;p5">
            <a:extLst>
              <a:ext uri="{FF2B5EF4-FFF2-40B4-BE49-F238E27FC236}">
                <a16:creationId xmlns:a16="http://schemas.microsoft.com/office/drawing/2014/main" id="{F789BEFA-72C2-4F47-800F-88C079D9477A}"/>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p5">
            <a:extLst>
              <a:ext uri="{FF2B5EF4-FFF2-40B4-BE49-F238E27FC236}">
                <a16:creationId xmlns:a16="http://schemas.microsoft.com/office/drawing/2014/main" id="{71181C57-D3D2-7F4F-808A-CE64676A36CD}"/>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2" name="Google Shape;19;p6">
            <a:extLst>
              <a:ext uri="{FF2B5EF4-FFF2-40B4-BE49-F238E27FC236}">
                <a16:creationId xmlns:a16="http://schemas.microsoft.com/office/drawing/2014/main" id="{189A01A3-ADF3-AD45-84CD-B6F610D4C430}"/>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Tree>
    <p:extLst>
      <p:ext uri="{BB962C8B-B14F-4D97-AF65-F5344CB8AC3E}">
        <p14:creationId xmlns:p14="http://schemas.microsoft.com/office/powerpoint/2010/main" val="319780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spital image 2">
    <p:spTree>
      <p:nvGrpSpPr>
        <p:cNvPr id="1" name=""/>
        <p:cNvGrpSpPr/>
        <p:nvPr/>
      </p:nvGrpSpPr>
      <p:grpSpPr>
        <a:xfrm>
          <a:off x="0" y="0"/>
          <a:ext cx="0" cy="0"/>
          <a:chOff x="0" y="0"/>
          <a:chExt cx="0" cy="0"/>
        </a:xfrm>
      </p:grpSpPr>
      <p:pic>
        <p:nvPicPr>
          <p:cNvPr id="4" name="Google Shape;151;p20" descr="A picture containing person, scene, hospital room, room&#10;&#10;Description automatically generated">
            <a:extLst>
              <a:ext uri="{FF2B5EF4-FFF2-40B4-BE49-F238E27FC236}">
                <a16:creationId xmlns:a16="http://schemas.microsoft.com/office/drawing/2014/main" id="{ECEE1F2C-BA46-8845-A06C-A73C1EB234C3}"/>
              </a:ext>
            </a:extLst>
          </p:cNvPr>
          <p:cNvPicPr preferRelativeResize="0"/>
          <p:nvPr userDrawn="1"/>
        </p:nvPicPr>
        <p:blipFill rotWithShape="1">
          <a:blip r:embed="rId2">
            <a:alphaModFix/>
          </a:blip>
          <a:srcRect/>
          <a:stretch/>
        </p:blipFill>
        <p:spPr>
          <a:xfrm>
            <a:off x="6609134" y="0"/>
            <a:ext cx="8021266" cy="8229600"/>
          </a:xfrm>
          <a:prstGeom prst="rect">
            <a:avLst/>
          </a:prstGeom>
          <a:noFill/>
          <a:ln>
            <a:noFill/>
          </a:ln>
        </p:spPr>
      </p:pic>
      <p:sp>
        <p:nvSpPr>
          <p:cNvPr id="13" name="Graphic 11">
            <a:extLst>
              <a:ext uri="{FF2B5EF4-FFF2-40B4-BE49-F238E27FC236}">
                <a16:creationId xmlns:a16="http://schemas.microsoft.com/office/drawing/2014/main" id="{789FA5D1-3021-914D-8CC0-12BC437B7BEC}"/>
              </a:ext>
            </a:extLst>
          </p:cNvPr>
          <p:cNvSpPr/>
          <p:nvPr/>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38899E57-8ACD-104A-B2E7-93C8C369F95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152;p20">
            <a:extLst>
              <a:ext uri="{FF2B5EF4-FFF2-40B4-BE49-F238E27FC236}">
                <a16:creationId xmlns:a16="http://schemas.microsoft.com/office/drawing/2014/main" id="{06F5DEC5-207C-734C-B406-DFD0B45C18A8}"/>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54;p20">
            <a:extLst>
              <a:ext uri="{FF2B5EF4-FFF2-40B4-BE49-F238E27FC236}">
                <a16:creationId xmlns:a16="http://schemas.microsoft.com/office/drawing/2014/main" id="{D524FBA9-70C6-CB4F-B3E1-C05F4F642ED4}"/>
              </a:ext>
            </a:extLst>
          </p:cNvPr>
          <p:cNvSpPr txBox="1">
            <a:spLocks noGrp="1"/>
          </p:cNvSpPr>
          <p:nvPr>
            <p:ph type="title"/>
          </p:nvPr>
        </p:nvSpPr>
        <p:spPr>
          <a:xfrm>
            <a:off x="566400" y="438174"/>
            <a:ext cx="652480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55;p20">
            <a:extLst>
              <a:ext uri="{FF2B5EF4-FFF2-40B4-BE49-F238E27FC236}">
                <a16:creationId xmlns:a16="http://schemas.microsoft.com/office/drawing/2014/main" id="{E4183A78-9339-2C46-B5B9-8CA216588F0B}"/>
              </a:ext>
            </a:extLst>
          </p:cNvPr>
          <p:cNvSpPr txBox="1">
            <a:spLocks noGrp="1"/>
          </p:cNvSpPr>
          <p:nvPr>
            <p:ph type="body" idx="1"/>
          </p:nvPr>
        </p:nvSpPr>
        <p:spPr>
          <a:xfrm>
            <a:off x="566400" y="885082"/>
            <a:ext cx="652480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56;p20">
            <a:extLst>
              <a:ext uri="{FF2B5EF4-FFF2-40B4-BE49-F238E27FC236}">
                <a16:creationId xmlns:a16="http://schemas.microsoft.com/office/drawing/2014/main" id="{ED3BA2BB-FF37-7648-9537-F508462867AC}"/>
              </a:ext>
            </a:extLst>
          </p:cNvPr>
          <p:cNvSpPr txBox="1">
            <a:spLocks noGrp="1"/>
          </p:cNvSpPr>
          <p:nvPr>
            <p:ph type="body" idx="2"/>
          </p:nvPr>
        </p:nvSpPr>
        <p:spPr>
          <a:xfrm>
            <a:off x="566739" y="1633538"/>
            <a:ext cx="6524726"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82A094D3-E3AD-0F47-8AD7-35BC79AD88D3}"/>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4" name="Group 13">
            <a:extLst>
              <a:ext uri="{FF2B5EF4-FFF2-40B4-BE49-F238E27FC236}">
                <a16:creationId xmlns:a16="http://schemas.microsoft.com/office/drawing/2014/main" id="{27389C6E-99B8-4F4C-90A6-99C8D6A2DF16}"/>
              </a:ext>
            </a:extLst>
          </p:cNvPr>
          <p:cNvGrpSpPr/>
          <p:nvPr userDrawn="1"/>
        </p:nvGrpSpPr>
        <p:grpSpPr>
          <a:xfrm>
            <a:off x="12470004" y="7650945"/>
            <a:ext cx="1836461" cy="404723"/>
            <a:chOff x="6015990" y="3001327"/>
            <a:chExt cx="6194107" cy="1356360"/>
          </a:xfrm>
        </p:grpSpPr>
        <p:sp>
          <p:nvSpPr>
            <p:cNvPr id="15" name="Graphic 3">
              <a:extLst>
                <a:ext uri="{FF2B5EF4-FFF2-40B4-BE49-F238E27FC236}">
                  <a16:creationId xmlns:a16="http://schemas.microsoft.com/office/drawing/2014/main" id="{3BB5118F-7B7E-B643-8E8A-C55D9A7BD8A7}"/>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8065BFEB-0027-964E-AFAA-FB152A4B9810}"/>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803A6BBC-34E2-5B47-AD8F-35F6943BB845}"/>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1EB0530C-CAF3-D547-84B6-AA6FF6FCBE7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AA393994-F229-A647-8E45-61720C02C8B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71CD841F-FF12-B240-B0F9-0255A6A2A4DE}"/>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8B2FC364-578F-794C-8C80-55FE6E7FD658}"/>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8C8C2F58-B4B5-8148-9B5F-D58C10B216C4}"/>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F596D0D1-29A8-F640-B5EE-88B8B8FC933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BCBAB42D-B94B-5244-8E4A-E42062B13053}"/>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B250F63-83E0-AC48-8561-118E4A0E7FD5}"/>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A198AB13-34E0-3946-A6EA-1F1E1B8A0C2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C7814E83-6661-C440-B8A2-0BC22DE0D50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48DB3DA8-E32A-D043-8C36-36FF735293A4}"/>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F4ED8302-B1D1-9447-81D6-FE8C4DEE3295}"/>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D1F28848-A67D-2A4C-9276-E5DB53B03FDC}"/>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972146D3-7614-9547-9D3C-479C14F23307}"/>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67909036-51AE-D64A-96EF-6E8645458F5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CACF5F28-C898-B143-B6E6-6358CFBAEF85}"/>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9268E8BC-B8CA-4E4C-AF67-D169B771EE3F}"/>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A62BBF2F-C471-AD48-8493-8988F22AA9C7}"/>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011B592-B843-0942-8896-434BFED245F8}"/>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6866E96-0D31-7B46-BAAD-A396B84CF3C3}"/>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9F9F4E01-8F42-1846-9E16-D782D8DB2C47}"/>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2605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lobes">
    <p:spTree>
      <p:nvGrpSpPr>
        <p:cNvPr id="1" name=""/>
        <p:cNvGrpSpPr/>
        <p:nvPr/>
      </p:nvGrpSpPr>
      <p:grpSpPr>
        <a:xfrm>
          <a:off x="0" y="0"/>
          <a:ext cx="0" cy="0"/>
          <a:chOff x="0" y="0"/>
          <a:chExt cx="0" cy="0"/>
        </a:xfrm>
      </p:grpSpPr>
      <p:sp>
        <p:nvSpPr>
          <p:cNvPr id="12" name="Google Shape;159;p32">
            <a:extLst>
              <a:ext uri="{FF2B5EF4-FFF2-40B4-BE49-F238E27FC236}">
                <a16:creationId xmlns:a16="http://schemas.microsoft.com/office/drawing/2014/main" id="{3BD3C4DC-2CAA-4E41-8620-4EF268CDD5C4}"/>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3" name="Google Shape;160;p32">
            <a:extLst>
              <a:ext uri="{FF2B5EF4-FFF2-40B4-BE49-F238E27FC236}">
                <a16:creationId xmlns:a16="http://schemas.microsoft.com/office/drawing/2014/main" id="{81D05F9E-96BA-9C49-96F9-3CF10900B978}"/>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61;p32">
            <a:extLst>
              <a:ext uri="{FF2B5EF4-FFF2-40B4-BE49-F238E27FC236}">
                <a16:creationId xmlns:a16="http://schemas.microsoft.com/office/drawing/2014/main" id="{0ECE099C-1815-3A46-B379-431C17A7EF09}"/>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5" name="Google Shape;162;p32">
            <a:extLst>
              <a:ext uri="{FF2B5EF4-FFF2-40B4-BE49-F238E27FC236}">
                <a16:creationId xmlns:a16="http://schemas.microsoft.com/office/drawing/2014/main" id="{8CE86F8D-F461-364E-A74E-E93F0A641181}"/>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Slide Number Placeholder 1">
            <a:extLst>
              <a:ext uri="{FF2B5EF4-FFF2-40B4-BE49-F238E27FC236}">
                <a16:creationId xmlns:a16="http://schemas.microsoft.com/office/drawing/2014/main" id="{D343971E-DCFA-7C4D-95C7-0804D65EBC74}"/>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8" name="Group 7">
            <a:extLst>
              <a:ext uri="{FF2B5EF4-FFF2-40B4-BE49-F238E27FC236}">
                <a16:creationId xmlns:a16="http://schemas.microsoft.com/office/drawing/2014/main" id="{D15D4C53-9425-2041-83C4-4B7813DD14BC}"/>
              </a:ext>
            </a:extLst>
          </p:cNvPr>
          <p:cNvGrpSpPr/>
          <p:nvPr userDrawn="1"/>
        </p:nvGrpSpPr>
        <p:grpSpPr>
          <a:xfrm>
            <a:off x="12470004" y="7650945"/>
            <a:ext cx="1836461" cy="404723"/>
            <a:chOff x="6015990" y="3001327"/>
            <a:chExt cx="6194107" cy="1356360"/>
          </a:xfrm>
        </p:grpSpPr>
        <p:sp>
          <p:nvSpPr>
            <p:cNvPr id="9" name="Graphic 3">
              <a:extLst>
                <a:ext uri="{FF2B5EF4-FFF2-40B4-BE49-F238E27FC236}">
                  <a16:creationId xmlns:a16="http://schemas.microsoft.com/office/drawing/2014/main" id="{423162B5-7B3E-7543-9DC9-360FB87DBE6A}"/>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5438252E-02A4-9B42-BEDA-AC8FE42C616A}"/>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E53BA7EC-EFB2-FB4C-B895-A71796CCD69F}"/>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5F99C362-7CAA-9649-A959-CA34ED0D5B0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05E33C05-10D2-5D47-A3E2-A9373C62D121}"/>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8698097F-F492-C847-AB9E-84B12F47149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128C5D83-E3A6-F242-94B8-D3AC37AF539C}"/>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CAA68EC-ED90-4E42-A2A4-DDA3071D6FDD}"/>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A2861243-9329-534C-9911-63FE5731F41F}"/>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80B573D-C121-7A47-8A55-B213B8477615}"/>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98175AD2-5FDE-6E41-98CB-A9AC4A9BD151}"/>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6EC39BE1-F143-244F-8EC9-B244AF7A5A9A}"/>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A59F6F4D-B915-8243-9F99-50B51F4F955F}"/>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0B2F8EE-2A8F-8F4B-ABB7-3BD8957F6F11}"/>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11B08AE6-8151-C94E-91E5-A46B164EEC64}"/>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67739C31-2958-2443-B0A8-25DDED8630DF}"/>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813411FF-CBB0-694A-AF38-87C1443143A0}"/>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765938CA-E0D6-2040-9953-E15666F5246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79A2D5F-F63A-EF47-B0B7-F6C6B5C8998D}"/>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453E1CD7-D768-4D49-8A36-686B935C46D2}"/>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7CBC15-CE4A-2443-BDE8-13CB363348E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66A7870F-05AA-544E-9ACE-0A7E43548BF0}"/>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A8473C21-DF76-3248-914E-A09103735E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4A79669B-6880-BF41-AF14-2E0A733092BC}"/>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B9ECB364-3393-4D46-BA7B-27798E751C0A}"/>
              </a:ext>
            </a:extLst>
          </p:cNvPr>
          <p:cNvGrpSpPr/>
          <p:nvPr userDrawn="1"/>
        </p:nvGrpSpPr>
        <p:grpSpPr>
          <a:xfrm>
            <a:off x="6864026" y="-1"/>
            <a:ext cx="7750518" cy="8229599"/>
            <a:chOff x="6864026" y="-1"/>
            <a:chExt cx="7750518" cy="8229599"/>
          </a:xfrm>
        </p:grpSpPr>
        <p:sp>
          <p:nvSpPr>
            <p:cNvPr id="4" name="Graphic 2">
              <a:extLst>
                <a:ext uri="{FF2B5EF4-FFF2-40B4-BE49-F238E27FC236}">
                  <a16:creationId xmlns:a16="http://schemas.microsoft.com/office/drawing/2014/main" id="{8585A35B-30D7-5640-B74C-29738A2B88AB}"/>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8585A35B-30D7-5640-B74C-29738A2B88AB}"/>
                </a:ext>
              </a:extLst>
            </p:cNvPr>
            <p:cNvSpPr/>
            <p:nvPr/>
          </p:nvSpPr>
          <p:spPr>
            <a:xfrm>
              <a:off x="7884960"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6" name="Graphic 2">
              <a:extLst>
                <a:ext uri="{FF2B5EF4-FFF2-40B4-BE49-F238E27FC236}">
                  <a16:creationId xmlns:a16="http://schemas.microsoft.com/office/drawing/2014/main" id="{8585A35B-30D7-5640-B74C-29738A2B88AB}"/>
                </a:ext>
              </a:extLst>
            </p:cNvPr>
            <p:cNvSpPr/>
            <p:nvPr/>
          </p:nvSpPr>
          <p:spPr>
            <a:xfrm>
              <a:off x="6864026"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Tree>
    <p:extLst>
      <p:ext uri="{BB962C8B-B14F-4D97-AF65-F5344CB8AC3E}">
        <p14:creationId xmlns:p14="http://schemas.microsoft.com/office/powerpoint/2010/main" val="79406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lue">
    <p:spTree>
      <p:nvGrpSpPr>
        <p:cNvPr id="1" name=""/>
        <p:cNvGrpSpPr/>
        <p:nvPr/>
      </p:nvGrpSpPr>
      <p:grpSpPr>
        <a:xfrm>
          <a:off x="0" y="0"/>
          <a:ext cx="0" cy="0"/>
          <a:chOff x="0" y="0"/>
          <a:chExt cx="0" cy="0"/>
        </a:xfrm>
      </p:grpSpPr>
      <p:sp>
        <p:nvSpPr>
          <p:cNvPr id="11" name="Graphic 11">
            <a:extLst>
              <a:ext uri="{FF2B5EF4-FFF2-40B4-BE49-F238E27FC236}">
                <a16:creationId xmlns:a16="http://schemas.microsoft.com/office/drawing/2014/main" id="{CD040A4D-88B5-494B-A200-5726F32BE9CF}"/>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5" name="Google Shape;165;p21">
            <a:extLst>
              <a:ext uri="{FF2B5EF4-FFF2-40B4-BE49-F238E27FC236}">
                <a16:creationId xmlns:a16="http://schemas.microsoft.com/office/drawing/2014/main" id="{CE976E4E-F84C-294F-BBBC-5F3B024E0912}"/>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67;p21">
            <a:extLst>
              <a:ext uri="{FF2B5EF4-FFF2-40B4-BE49-F238E27FC236}">
                <a16:creationId xmlns:a16="http://schemas.microsoft.com/office/drawing/2014/main" id="{124A8CC4-BFFC-9149-9743-E82423FC73F8}"/>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68;p21">
            <a:extLst>
              <a:ext uri="{FF2B5EF4-FFF2-40B4-BE49-F238E27FC236}">
                <a16:creationId xmlns:a16="http://schemas.microsoft.com/office/drawing/2014/main" id="{B2EF83E1-21BD-6E46-8B32-DE3A6985E6C6}"/>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69;p21">
            <a:extLst>
              <a:ext uri="{FF2B5EF4-FFF2-40B4-BE49-F238E27FC236}">
                <a16:creationId xmlns:a16="http://schemas.microsoft.com/office/drawing/2014/main" id="{7B444554-C7EE-0F4B-8ABC-EC4B30EE4D07}"/>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9197BB12-0136-6E4F-BF8E-580149CAA063}"/>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2" name="Group 11">
            <a:extLst>
              <a:ext uri="{FF2B5EF4-FFF2-40B4-BE49-F238E27FC236}">
                <a16:creationId xmlns:a16="http://schemas.microsoft.com/office/drawing/2014/main" id="{F80D3FB8-8833-914E-A0AF-B53E9F01F65B}"/>
              </a:ext>
            </a:extLst>
          </p:cNvPr>
          <p:cNvGrpSpPr/>
          <p:nvPr userDrawn="1"/>
        </p:nvGrpSpPr>
        <p:grpSpPr>
          <a:xfrm>
            <a:off x="12470004" y="7650945"/>
            <a:ext cx="1836461" cy="404723"/>
            <a:chOff x="6015990" y="3001327"/>
            <a:chExt cx="6194107" cy="1356360"/>
          </a:xfrm>
        </p:grpSpPr>
        <p:sp>
          <p:nvSpPr>
            <p:cNvPr id="13" name="Graphic 3">
              <a:extLst>
                <a:ext uri="{FF2B5EF4-FFF2-40B4-BE49-F238E27FC236}">
                  <a16:creationId xmlns:a16="http://schemas.microsoft.com/office/drawing/2014/main" id="{6F680F15-07B1-2041-ADF6-DBC169593D9C}"/>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2DEBDD58-BC23-FF49-95EC-38D9B9F492CF}"/>
                </a:ext>
              </a:extLst>
            </p:cNvPr>
            <p:cNvGrpSpPr/>
            <p:nvPr/>
          </p:nvGrpSpPr>
          <p:grpSpPr>
            <a:xfrm>
              <a:off x="6015990" y="3001327"/>
              <a:ext cx="6015037" cy="1047750"/>
              <a:chOff x="6015990" y="3001327"/>
              <a:chExt cx="6015037" cy="1047750"/>
            </a:xfrm>
          </p:grpSpPr>
          <p:sp>
            <p:nvSpPr>
              <p:cNvPr id="34" name="Graphic 3">
                <a:extLst>
                  <a:ext uri="{FF2B5EF4-FFF2-40B4-BE49-F238E27FC236}">
                    <a16:creationId xmlns:a16="http://schemas.microsoft.com/office/drawing/2014/main" id="{F2006F70-0107-C94C-A0BD-F9582C2BB3AE}"/>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0516D982-E6EF-2840-82E1-90B06794E390}"/>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32491040-0B61-D84B-9419-48EFA3BEDD24}"/>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5" name="Graphic 3">
              <a:extLst>
                <a:ext uri="{FF2B5EF4-FFF2-40B4-BE49-F238E27FC236}">
                  <a16:creationId xmlns:a16="http://schemas.microsoft.com/office/drawing/2014/main" id="{27F7C830-C0E5-B64E-ACA8-984C0CA89F6A}"/>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6" name="Graphic 3">
              <a:extLst>
                <a:ext uri="{FF2B5EF4-FFF2-40B4-BE49-F238E27FC236}">
                  <a16:creationId xmlns:a16="http://schemas.microsoft.com/office/drawing/2014/main" id="{E8954575-1A78-844E-94C6-59F8FFF2B3C0}"/>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853BE9-8C48-D944-9498-0C310471DB7A}"/>
                </a:ext>
              </a:extLst>
            </p:cNvPr>
            <p:cNvGrpSpPr/>
            <p:nvPr/>
          </p:nvGrpSpPr>
          <p:grpSpPr>
            <a:xfrm>
              <a:off x="7410450" y="3103245"/>
              <a:ext cx="3816667" cy="1253489"/>
              <a:chOff x="7410450" y="3103245"/>
              <a:chExt cx="3816667" cy="1253489"/>
            </a:xfrm>
          </p:grpSpPr>
          <p:sp>
            <p:nvSpPr>
              <p:cNvPr id="29" name="Graphic 3">
                <a:extLst>
                  <a:ext uri="{FF2B5EF4-FFF2-40B4-BE49-F238E27FC236}">
                    <a16:creationId xmlns:a16="http://schemas.microsoft.com/office/drawing/2014/main" id="{EC22D97B-4071-D049-B2D2-4A3C046897B9}"/>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97906E4F-65DA-1846-88AB-B12A55B9C73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2A384EDE-DEAC-BF41-BFE9-721EE79C0843}"/>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53D03420-F0BB-2942-BBD1-339299AF1F6D}"/>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F7296658-EB8D-1340-A1C7-3FE76D6CA250}"/>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8" name="Graphic 3">
              <a:extLst>
                <a:ext uri="{FF2B5EF4-FFF2-40B4-BE49-F238E27FC236}">
                  <a16:creationId xmlns:a16="http://schemas.microsoft.com/office/drawing/2014/main" id="{FBEF85DF-34EE-C844-87D7-6AED440689FE}"/>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19" name="Graphic 3">
              <a:extLst>
                <a:ext uri="{FF2B5EF4-FFF2-40B4-BE49-F238E27FC236}">
                  <a16:creationId xmlns:a16="http://schemas.microsoft.com/office/drawing/2014/main" id="{0FB9C74B-F38B-E047-BE2F-78A75DE136EF}"/>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C89BCDE6-2B8D-A849-B3BA-CDA962298C3F}"/>
                </a:ext>
              </a:extLst>
            </p:cNvPr>
            <p:cNvGrpSpPr/>
            <p:nvPr/>
          </p:nvGrpSpPr>
          <p:grpSpPr>
            <a:xfrm>
              <a:off x="11023282" y="4170997"/>
              <a:ext cx="591502" cy="186690"/>
              <a:chOff x="11023282" y="4170997"/>
              <a:chExt cx="591502" cy="186690"/>
            </a:xfrm>
            <a:solidFill>
              <a:srgbClr val="E1001E"/>
            </a:solidFill>
          </p:grpSpPr>
          <p:sp>
            <p:nvSpPr>
              <p:cNvPr id="27" name="Graphic 3">
                <a:extLst>
                  <a:ext uri="{FF2B5EF4-FFF2-40B4-BE49-F238E27FC236}">
                    <a16:creationId xmlns:a16="http://schemas.microsoft.com/office/drawing/2014/main" id="{EF40C6CF-9D82-704C-BCFD-C7059114486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2196BC1-BA8B-CA43-9E40-A95D95D8E421}"/>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1" name="Graphic 3">
              <a:extLst>
                <a:ext uri="{FF2B5EF4-FFF2-40B4-BE49-F238E27FC236}">
                  <a16:creationId xmlns:a16="http://schemas.microsoft.com/office/drawing/2014/main" id="{98C06A48-F41B-0042-9828-2F58E7860369}"/>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2" name="Graphic 3">
              <a:extLst>
                <a:ext uri="{FF2B5EF4-FFF2-40B4-BE49-F238E27FC236}">
                  <a16:creationId xmlns:a16="http://schemas.microsoft.com/office/drawing/2014/main" id="{870410BE-732B-EF41-9A46-26EB3EAB2958}"/>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A963F60B-2C90-904A-9998-2EB449B96DDC}"/>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81345BEF-B897-A347-A914-CE94D418E201}"/>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D8FE23-40D5-D64F-8A1A-01BE15818C6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91B9D59-6E4B-4C42-AD8D-E89C8AA57FD2}"/>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38" name="Google Shape;173;p22">
            <a:extLst>
              <a:ext uri="{FF2B5EF4-FFF2-40B4-BE49-F238E27FC236}">
                <a16:creationId xmlns:a16="http://schemas.microsoft.com/office/drawing/2014/main" id="{4710EA6E-7A6B-384C-8512-B3D7C3FB5BD4}"/>
              </a:ext>
            </a:extLst>
          </p:cNvPr>
          <p:cNvSpPr>
            <a:spLocks noGrp="1"/>
          </p:cNvSpPr>
          <p:nvPr>
            <p:ph type="pic" idx="2"/>
          </p:nvPr>
        </p:nvSpPr>
        <p:spPr>
          <a:xfrm>
            <a:off x="-51392" y="-2053"/>
            <a:ext cx="7432493" cy="8235459"/>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7791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E7C3084A-C46A-1A4E-90A5-993F4F8731C1}"/>
              </a:ext>
            </a:extLst>
          </p:cNvPr>
          <p:cNvSpPr/>
          <p:nvPr userDrawn="1"/>
        </p:nvSpPr>
        <p:spPr>
          <a:xfrm>
            <a:off x="0" y="0"/>
            <a:ext cx="10496770" cy="8233406"/>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1831CAE5-4F3D-6748-A45B-5B45CB143570}"/>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23" name="Google Shape;187;p24">
            <a:extLst>
              <a:ext uri="{FF2B5EF4-FFF2-40B4-BE49-F238E27FC236}">
                <a16:creationId xmlns:a16="http://schemas.microsoft.com/office/drawing/2014/main" id="{7F762D6A-D10E-244E-A144-06D4632B7C3F}"/>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24" name="Google Shape;188;p24">
            <a:extLst>
              <a:ext uri="{FF2B5EF4-FFF2-40B4-BE49-F238E27FC236}">
                <a16:creationId xmlns:a16="http://schemas.microsoft.com/office/drawing/2014/main" id="{0D4CFA1B-5109-4647-8121-EFC760DE9B86}"/>
              </a:ext>
            </a:extLst>
          </p:cNvPr>
          <p:cNvSpPr>
            <a:spLocks noGrp="1"/>
          </p:cNvSpPr>
          <p:nvPr>
            <p:ph type="pic" idx="2"/>
          </p:nvPr>
        </p:nvSpPr>
        <p:spPr>
          <a:xfrm>
            <a:off x="9556750"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5" name="Google Shape;189;p24">
            <a:extLst>
              <a:ext uri="{FF2B5EF4-FFF2-40B4-BE49-F238E27FC236}">
                <a16:creationId xmlns:a16="http://schemas.microsoft.com/office/drawing/2014/main" id="{38744A22-006D-F146-BAA1-2EE73250D81F}"/>
              </a:ext>
            </a:extLst>
          </p:cNvPr>
          <p:cNvSpPr>
            <a:spLocks noGrp="1"/>
          </p:cNvSpPr>
          <p:nvPr>
            <p:ph type="pic" idx="3"/>
          </p:nvPr>
        </p:nvSpPr>
        <p:spPr>
          <a:xfrm>
            <a:off x="12166903"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6" name="Google Shape;190;p24">
            <a:extLst>
              <a:ext uri="{FF2B5EF4-FFF2-40B4-BE49-F238E27FC236}">
                <a16:creationId xmlns:a16="http://schemas.microsoft.com/office/drawing/2014/main" id="{B594C78D-D39F-3543-B3E9-959DB12E9E1A}"/>
              </a:ext>
            </a:extLst>
          </p:cNvPr>
          <p:cNvSpPr txBox="1">
            <a:spLocks noGrp="1"/>
          </p:cNvSpPr>
          <p:nvPr>
            <p:ph type="body" idx="1"/>
          </p:nvPr>
        </p:nvSpPr>
        <p:spPr>
          <a:xfrm>
            <a:off x="9556750" y="455771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91;p24">
            <a:extLst>
              <a:ext uri="{FF2B5EF4-FFF2-40B4-BE49-F238E27FC236}">
                <a16:creationId xmlns:a16="http://schemas.microsoft.com/office/drawing/2014/main" id="{6C08EA3C-64F6-3F49-9F06-86D798D50606}"/>
              </a:ext>
            </a:extLst>
          </p:cNvPr>
          <p:cNvSpPr txBox="1">
            <a:spLocks noGrp="1"/>
          </p:cNvSpPr>
          <p:nvPr>
            <p:ph type="body" idx="4"/>
          </p:nvPr>
        </p:nvSpPr>
        <p:spPr>
          <a:xfrm>
            <a:off x="12142637" y="456263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pic>
        <p:nvPicPr>
          <p:cNvPr id="28" name="Google Shape;192;p24">
            <a:extLst>
              <a:ext uri="{FF2B5EF4-FFF2-40B4-BE49-F238E27FC236}">
                <a16:creationId xmlns:a16="http://schemas.microsoft.com/office/drawing/2014/main" id="{712D8E9E-AE49-D34C-BE1A-6FBD40086A6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9" name="Google Shape;193;p24">
            <a:extLst>
              <a:ext uri="{FF2B5EF4-FFF2-40B4-BE49-F238E27FC236}">
                <a16:creationId xmlns:a16="http://schemas.microsoft.com/office/drawing/2014/main" id="{78BA9660-16F5-EA4F-97D4-59633BFF3E2D}"/>
              </a:ext>
            </a:extLst>
          </p:cNvPr>
          <p:cNvSpPr txBox="1">
            <a:spLocks noGrp="1"/>
          </p:cNvSpPr>
          <p:nvPr>
            <p:ph type="title"/>
          </p:nvPr>
        </p:nvSpPr>
        <p:spPr>
          <a:xfrm>
            <a:off x="566400" y="438174"/>
            <a:ext cx="71181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194;p24">
            <a:extLst>
              <a:ext uri="{FF2B5EF4-FFF2-40B4-BE49-F238E27FC236}">
                <a16:creationId xmlns:a16="http://schemas.microsoft.com/office/drawing/2014/main" id="{07D096BA-DD53-0E4D-8233-F6D72CA02126}"/>
              </a:ext>
            </a:extLst>
          </p:cNvPr>
          <p:cNvSpPr txBox="1">
            <a:spLocks noGrp="1"/>
          </p:cNvSpPr>
          <p:nvPr>
            <p:ph type="body" idx="5"/>
          </p:nvPr>
        </p:nvSpPr>
        <p:spPr>
          <a:xfrm>
            <a:off x="566400" y="885082"/>
            <a:ext cx="71181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1" name="Google Shape;195;p24">
            <a:extLst>
              <a:ext uri="{FF2B5EF4-FFF2-40B4-BE49-F238E27FC236}">
                <a16:creationId xmlns:a16="http://schemas.microsoft.com/office/drawing/2014/main" id="{5D047B4D-44D9-084B-84D6-F0BBBCC03599}"/>
              </a:ext>
            </a:extLst>
          </p:cNvPr>
          <p:cNvSpPr txBox="1">
            <a:spLocks noGrp="1"/>
          </p:cNvSpPr>
          <p:nvPr>
            <p:ph type="body" idx="6"/>
          </p:nvPr>
        </p:nvSpPr>
        <p:spPr>
          <a:xfrm>
            <a:off x="566738" y="1633538"/>
            <a:ext cx="711811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Slide Number Placeholder 1">
            <a:extLst>
              <a:ext uri="{FF2B5EF4-FFF2-40B4-BE49-F238E27FC236}">
                <a16:creationId xmlns:a16="http://schemas.microsoft.com/office/drawing/2014/main" id="{8C30DC1C-8D7E-9847-B2CE-C6E458E2818A}"/>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149929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407F1D30-8CF8-1B44-9DEB-4A2752ED1B9E}"/>
              </a:ext>
            </a:extLst>
          </p:cNvPr>
          <p:cNvSpPr/>
          <p:nvPr userDrawn="1"/>
        </p:nvSpPr>
        <p:spPr>
          <a:xfrm flipH="1">
            <a:off x="5102013"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12" name="Google Shape;172;p22">
            <a:extLst>
              <a:ext uri="{FF2B5EF4-FFF2-40B4-BE49-F238E27FC236}">
                <a16:creationId xmlns:a16="http://schemas.microsoft.com/office/drawing/2014/main" id="{AECC0ACE-640D-7246-8FED-F38D7E0D47F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4" name="Google Shape;174;p22">
            <a:extLst>
              <a:ext uri="{FF2B5EF4-FFF2-40B4-BE49-F238E27FC236}">
                <a16:creationId xmlns:a16="http://schemas.microsoft.com/office/drawing/2014/main" id="{42E14714-5C1D-FD40-A562-41226B9CEAB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75;p22">
            <a:extLst>
              <a:ext uri="{FF2B5EF4-FFF2-40B4-BE49-F238E27FC236}">
                <a16:creationId xmlns:a16="http://schemas.microsoft.com/office/drawing/2014/main" id="{0EC29C01-C176-A644-95A8-C4544747BEF0}"/>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76;p22">
            <a:extLst>
              <a:ext uri="{FF2B5EF4-FFF2-40B4-BE49-F238E27FC236}">
                <a16:creationId xmlns:a16="http://schemas.microsoft.com/office/drawing/2014/main" id="{D2FDD9FC-53BB-2C47-B409-6BDAB390EE28}"/>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27E889F8-FD19-AD41-96E0-83B2B13AB361}"/>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solidFill>
                  <a:schemeClr val="bg1"/>
                </a:solidFill>
              </a:rPr>
              <a:pPr/>
              <a:t>‹#›</a:t>
            </a:fld>
            <a:endParaRPr lang="en-US">
              <a:solidFill>
                <a:schemeClr val="bg1"/>
              </a:solidFill>
            </a:endParaRPr>
          </a:p>
        </p:txBody>
      </p:sp>
      <p:grpSp>
        <p:nvGrpSpPr>
          <p:cNvPr id="10" name="Group 9">
            <a:extLst>
              <a:ext uri="{FF2B5EF4-FFF2-40B4-BE49-F238E27FC236}">
                <a16:creationId xmlns:a16="http://schemas.microsoft.com/office/drawing/2014/main" id="{D3DE0D52-BB42-7341-B070-5552083BEDCB}"/>
              </a:ext>
            </a:extLst>
          </p:cNvPr>
          <p:cNvGrpSpPr/>
          <p:nvPr userDrawn="1"/>
        </p:nvGrpSpPr>
        <p:grpSpPr>
          <a:xfrm>
            <a:off x="12470004" y="7650945"/>
            <a:ext cx="1836461" cy="404723"/>
            <a:chOff x="6015990" y="3001327"/>
            <a:chExt cx="6194107" cy="1356360"/>
          </a:xfrm>
        </p:grpSpPr>
        <p:sp>
          <p:nvSpPr>
            <p:cNvPr id="17" name="Graphic 3">
              <a:extLst>
                <a:ext uri="{FF2B5EF4-FFF2-40B4-BE49-F238E27FC236}">
                  <a16:creationId xmlns:a16="http://schemas.microsoft.com/office/drawing/2014/main" id="{773C0E6F-3B00-0143-A049-21E06055CD8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0576502-3AE4-1444-A068-3AEADF3027AA}"/>
                </a:ext>
              </a:extLst>
            </p:cNvPr>
            <p:cNvGrpSpPr/>
            <p:nvPr/>
          </p:nvGrpSpPr>
          <p:grpSpPr>
            <a:xfrm>
              <a:off x="6015990" y="3001327"/>
              <a:ext cx="6015037" cy="1047750"/>
              <a:chOff x="6015990" y="3001327"/>
              <a:chExt cx="6015037" cy="1047750"/>
            </a:xfrm>
          </p:grpSpPr>
          <p:sp>
            <p:nvSpPr>
              <p:cNvPr id="39" name="Graphic 3">
                <a:extLst>
                  <a:ext uri="{FF2B5EF4-FFF2-40B4-BE49-F238E27FC236}">
                    <a16:creationId xmlns:a16="http://schemas.microsoft.com/office/drawing/2014/main" id="{CF3ED3F1-8DFA-F547-B83E-3E1839B438E1}"/>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F4E2FE82-1BC5-3B43-8E8F-60E92929D14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F15C3C64-7874-834F-826F-FD9D7D9E2AE2}"/>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D3065C8-AA74-B04D-9F0B-66B6826A522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33BA9F3E-918F-0B49-B538-1EC673B88B7F}"/>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8B5BDB0B-5BB4-F942-8FBD-669FF76EFBB4}"/>
                </a:ext>
              </a:extLst>
            </p:cNvPr>
            <p:cNvGrpSpPr/>
            <p:nvPr/>
          </p:nvGrpSpPr>
          <p:grpSpPr>
            <a:xfrm>
              <a:off x="7410450" y="3103245"/>
              <a:ext cx="3816667" cy="1253489"/>
              <a:chOff x="7410450" y="3103245"/>
              <a:chExt cx="3816667" cy="1253489"/>
            </a:xfrm>
          </p:grpSpPr>
          <p:sp>
            <p:nvSpPr>
              <p:cNvPr id="34" name="Graphic 3">
                <a:extLst>
                  <a:ext uri="{FF2B5EF4-FFF2-40B4-BE49-F238E27FC236}">
                    <a16:creationId xmlns:a16="http://schemas.microsoft.com/office/drawing/2014/main" id="{932D46F5-6D3A-E044-889B-8A6ECA70EE61}"/>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72F70865-C262-9049-8E43-6D805CA69B69}"/>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2BCD6A89-764A-0D44-A8A0-9985D31C027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2C22E326-098D-6540-8E1D-72CC9AF6BD1B}"/>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69016CCE-2DA1-0442-83B4-956B4E4C2678}"/>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45D9CFF-C2B9-3945-BD88-33C8E7FB2DCA}"/>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C23C517E-F759-2D4D-8271-E61E5B5802FB}"/>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1C541955-2766-654B-8807-FC5267EC86F1}"/>
                </a:ext>
              </a:extLst>
            </p:cNvPr>
            <p:cNvGrpSpPr/>
            <p:nvPr/>
          </p:nvGrpSpPr>
          <p:grpSpPr>
            <a:xfrm>
              <a:off x="11023282" y="4170997"/>
              <a:ext cx="591502" cy="186690"/>
              <a:chOff x="11023282" y="4170997"/>
              <a:chExt cx="591502" cy="186690"/>
            </a:xfrm>
            <a:solidFill>
              <a:srgbClr val="E1001E"/>
            </a:solidFill>
          </p:grpSpPr>
          <p:sp>
            <p:nvSpPr>
              <p:cNvPr id="32" name="Graphic 3">
                <a:extLst>
                  <a:ext uri="{FF2B5EF4-FFF2-40B4-BE49-F238E27FC236}">
                    <a16:creationId xmlns:a16="http://schemas.microsoft.com/office/drawing/2014/main" id="{639C7B04-434F-A945-9D02-677B3E6C5059}"/>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94879C6-FE14-C244-ACAF-1A93C264AACD}"/>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6" name="Graphic 3">
              <a:extLst>
                <a:ext uri="{FF2B5EF4-FFF2-40B4-BE49-F238E27FC236}">
                  <a16:creationId xmlns:a16="http://schemas.microsoft.com/office/drawing/2014/main" id="{24C171F0-8034-9743-8C10-0AA6C97FC358}"/>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E3A1191-ECEE-7345-A237-B5D140C206E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62C828B-AAD3-414F-BA33-270E0AEE02E4}"/>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3CE568A3-141E-B74B-A880-136D74F12C99}"/>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B8C5C5AF-8F1F-5F4D-9023-A84645B6C24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C97A78D-C2DB-3343-8F4B-C995A21F7606}"/>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42" name="Google Shape;173;p22">
            <a:extLst>
              <a:ext uri="{FF2B5EF4-FFF2-40B4-BE49-F238E27FC236}">
                <a16:creationId xmlns:a16="http://schemas.microsoft.com/office/drawing/2014/main" id="{5EED097C-29E7-BE4D-ACA6-09557C9AEB63}"/>
              </a:ext>
            </a:extLst>
          </p:cNvPr>
          <p:cNvSpPr>
            <a:spLocks noGrp="1"/>
          </p:cNvSpPr>
          <p:nvPr>
            <p:ph type="pic" idx="2"/>
          </p:nvPr>
        </p:nvSpPr>
        <p:spPr>
          <a:xfrm>
            <a:off x="-51392" y="-2053"/>
            <a:ext cx="7432493" cy="834104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50924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126FC2-B120-8340-B7E7-8BED7ABAEC6D}"/>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oogle Shape;198;p33">
            <a:extLst>
              <a:ext uri="{FF2B5EF4-FFF2-40B4-BE49-F238E27FC236}">
                <a16:creationId xmlns:a16="http://schemas.microsoft.com/office/drawing/2014/main" id="{FBDD1413-F4B9-5E41-90C5-4AA917B41B06}"/>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2667" y="3406579"/>
            <a:ext cx="6462533" cy="1416445"/>
          </a:xfrm>
          <a:prstGeom prst="rect">
            <a:avLst/>
          </a:prstGeom>
          <a:noFill/>
          <a:ln>
            <a:noFill/>
          </a:ln>
        </p:spPr>
      </p:pic>
      <p:sp>
        <p:nvSpPr>
          <p:cNvPr id="17" name="Google Shape;199;p33">
            <a:extLst>
              <a:ext uri="{FF2B5EF4-FFF2-40B4-BE49-F238E27FC236}">
                <a16:creationId xmlns:a16="http://schemas.microsoft.com/office/drawing/2014/main" id="{9ADA42CC-581A-834B-80FD-DA6C78ED7688}"/>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9" name="Graphic 13">
            <a:extLst>
              <a:ext uri="{FF2B5EF4-FFF2-40B4-BE49-F238E27FC236}">
                <a16:creationId xmlns:a16="http://schemas.microsoft.com/office/drawing/2014/main" id="{C7E72634-3D49-7D43-922C-1341F161B1E9}"/>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0" name="Graphic 13">
            <a:extLst>
              <a:ext uri="{FF2B5EF4-FFF2-40B4-BE49-F238E27FC236}">
                <a16:creationId xmlns:a16="http://schemas.microsoft.com/office/drawing/2014/main" id="{04AE1107-78A1-6F49-BB21-CC5EE58B667B}"/>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Tree>
    <p:extLst>
      <p:ext uri="{BB962C8B-B14F-4D97-AF65-F5344CB8AC3E}">
        <p14:creationId xmlns:p14="http://schemas.microsoft.com/office/powerpoint/2010/main" val="161317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215C6F-27F0-4249-8185-8A289C19F605}"/>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53E9C2D8-5276-AE48-8B50-743F3855C6E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9593481C-6F42-3A4B-8A7B-6F2ECCA30590}"/>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BB50478E-8213-3447-9CE7-C2C2F57C55B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1;p37">
            <a:extLst>
              <a:ext uri="{FF2B5EF4-FFF2-40B4-BE49-F238E27FC236}">
                <a16:creationId xmlns:a16="http://schemas.microsoft.com/office/drawing/2014/main" id="{2A7FE68D-3658-ED40-8083-4B8589E33C7A}"/>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3;p37">
            <a:extLst>
              <a:ext uri="{FF2B5EF4-FFF2-40B4-BE49-F238E27FC236}">
                <a16:creationId xmlns:a16="http://schemas.microsoft.com/office/drawing/2014/main" id="{456E49D9-CFD4-CC40-B4AD-0B399DCB2FE7}"/>
              </a:ext>
            </a:extLst>
          </p:cNvPr>
          <p:cNvSpPr txBox="1">
            <a:spLocks noGrp="1"/>
          </p:cNvSpPr>
          <p:nvPr>
            <p:ph type="body" idx="1"/>
          </p:nvPr>
        </p:nvSpPr>
        <p:spPr>
          <a:xfrm>
            <a:off x="896937"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04;p37">
            <a:extLst>
              <a:ext uri="{FF2B5EF4-FFF2-40B4-BE49-F238E27FC236}">
                <a16:creationId xmlns:a16="http://schemas.microsoft.com/office/drawing/2014/main" id="{4F7EFE65-832E-554D-926B-C78E823ED57B}"/>
              </a:ext>
            </a:extLst>
          </p:cNvPr>
          <p:cNvSpPr txBox="1">
            <a:spLocks noGrp="1"/>
          </p:cNvSpPr>
          <p:nvPr>
            <p:ph type="body" idx="2"/>
          </p:nvPr>
        </p:nvSpPr>
        <p:spPr>
          <a:xfrm>
            <a:off x="882650" y="7098981"/>
            <a:ext cx="6963492"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05;p37">
            <a:extLst>
              <a:ext uri="{FF2B5EF4-FFF2-40B4-BE49-F238E27FC236}">
                <a16:creationId xmlns:a16="http://schemas.microsoft.com/office/drawing/2014/main" id="{1F62BA34-C35F-B74E-BA01-ACAE385581B7}"/>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Tree>
    <p:extLst>
      <p:ext uri="{BB962C8B-B14F-4D97-AF65-F5344CB8AC3E}">
        <p14:creationId xmlns:p14="http://schemas.microsoft.com/office/powerpoint/2010/main" val="321667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International">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41265D7-F400-D047-A90A-E2F70DD2AAD8}"/>
              </a:ext>
            </a:extLst>
          </p:cNvPr>
          <p:cNvGrpSpPr/>
          <p:nvPr userDrawn="1"/>
        </p:nvGrpSpPr>
        <p:grpSpPr>
          <a:xfrm>
            <a:off x="8010876" y="3809"/>
            <a:ext cx="6628129" cy="8229598"/>
            <a:chOff x="8010876" y="3809"/>
            <a:chExt cx="6628129" cy="8229598"/>
          </a:xfrm>
        </p:grpSpPr>
        <p:sp>
          <p:nvSpPr>
            <p:cNvPr id="16" name="Graphic 13">
              <a:extLst>
                <a:ext uri="{FF2B5EF4-FFF2-40B4-BE49-F238E27FC236}">
                  <a16:creationId xmlns:a16="http://schemas.microsoft.com/office/drawing/2014/main" id="{F933DC6E-A365-104F-8737-65E10BCE6805}"/>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7" name="Graphic 13">
              <a:extLst>
                <a:ext uri="{FF2B5EF4-FFF2-40B4-BE49-F238E27FC236}">
                  <a16:creationId xmlns:a16="http://schemas.microsoft.com/office/drawing/2014/main" id="{688DCB01-3417-E14D-BF65-B37D904736D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E8CD51F-D84C-F44D-8EC4-2DD0DD048D4A}"/>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7;p41">
            <a:extLst>
              <a:ext uri="{FF2B5EF4-FFF2-40B4-BE49-F238E27FC236}">
                <a16:creationId xmlns:a16="http://schemas.microsoft.com/office/drawing/2014/main" id="{29958A30-016B-BC44-8514-9B204B419631}"/>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9;p41">
            <a:extLst>
              <a:ext uri="{FF2B5EF4-FFF2-40B4-BE49-F238E27FC236}">
                <a16:creationId xmlns:a16="http://schemas.microsoft.com/office/drawing/2014/main" id="{DFE39B50-11BB-104D-A46D-5263AA095690}"/>
              </a:ext>
            </a:extLst>
          </p:cNvPr>
          <p:cNvSpPr txBox="1">
            <a:spLocks noGrp="1"/>
          </p:cNvSpPr>
          <p:nvPr>
            <p:ph type="body" idx="1"/>
          </p:nvPr>
        </p:nvSpPr>
        <p:spPr>
          <a:xfrm>
            <a:off x="896936"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10;p41">
            <a:extLst>
              <a:ext uri="{FF2B5EF4-FFF2-40B4-BE49-F238E27FC236}">
                <a16:creationId xmlns:a16="http://schemas.microsoft.com/office/drawing/2014/main" id="{164F139B-0D9D-B54E-B273-0B73282FABCB}"/>
              </a:ext>
            </a:extLst>
          </p:cNvPr>
          <p:cNvSpPr txBox="1">
            <a:spLocks noGrp="1"/>
          </p:cNvSpPr>
          <p:nvPr>
            <p:ph type="body" idx="2"/>
          </p:nvPr>
        </p:nvSpPr>
        <p:spPr>
          <a:xfrm>
            <a:off x="882650" y="7098981"/>
            <a:ext cx="6949205"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11;p41">
            <a:extLst>
              <a:ext uri="{FF2B5EF4-FFF2-40B4-BE49-F238E27FC236}">
                <a16:creationId xmlns:a16="http://schemas.microsoft.com/office/drawing/2014/main" id="{4A368289-759F-6249-8101-DAFF7D9B903B}"/>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
        <p:nvSpPr>
          <p:cNvPr id="9" name="Google Shape;212;p41">
            <a:extLst>
              <a:ext uri="{FF2B5EF4-FFF2-40B4-BE49-F238E27FC236}">
                <a16:creationId xmlns:a16="http://schemas.microsoft.com/office/drawing/2014/main" id="{9A1E4476-2180-884C-9DEB-39437AEB8011}"/>
              </a:ext>
            </a:extLst>
          </p:cNvPr>
          <p:cNvSpPr txBox="1"/>
          <p:nvPr userDrawn="1"/>
        </p:nvSpPr>
        <p:spPr>
          <a:xfrm>
            <a:off x="4031639" y="2652501"/>
            <a:ext cx="2692839" cy="1276103"/>
          </a:xfrm>
          <a:prstGeom prst="rect">
            <a:avLst/>
          </a:prstGeom>
          <a:noFill/>
          <a:ln>
            <a:noFill/>
          </a:ln>
        </p:spPr>
        <p:txBody>
          <a:bodyPr spcFirstLastPara="1" wrap="square" lIns="0" tIns="9125" rIns="0" bIns="0" anchor="t" anchorCtr="0">
            <a:noAutofit/>
          </a:bodyPr>
          <a:lstStyle/>
          <a:p>
            <a:pPr marL="12700" marR="508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Manufacturer </a:t>
            </a: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City, State 12345</a:t>
            </a:r>
            <a:endParaRPr sz="18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USA</a:t>
            </a:r>
            <a:endParaRPr sz="1800" b="0" i="0" u="none" strike="noStrike" cap="none">
              <a:solidFill>
                <a:schemeClr val="accent6"/>
              </a:solidFill>
              <a:latin typeface="Calibri"/>
              <a:ea typeface="Calibri"/>
              <a:cs typeface="Calibri"/>
              <a:sym typeface="Calibri"/>
            </a:endParaRPr>
          </a:p>
        </p:txBody>
      </p:sp>
      <p:sp>
        <p:nvSpPr>
          <p:cNvPr id="10" name="Google Shape;213;p41">
            <a:extLst>
              <a:ext uri="{FF2B5EF4-FFF2-40B4-BE49-F238E27FC236}">
                <a16:creationId xmlns:a16="http://schemas.microsoft.com/office/drawing/2014/main" id="{9EF48F69-0793-804D-94E5-0C5D5F5D086E}"/>
              </a:ext>
            </a:extLst>
          </p:cNvPr>
          <p:cNvSpPr txBox="1"/>
          <p:nvPr userDrawn="1"/>
        </p:nvSpPr>
        <p:spPr>
          <a:xfrm>
            <a:off x="7630131" y="2652501"/>
            <a:ext cx="3710799" cy="1219293"/>
          </a:xfrm>
          <a:prstGeom prst="rect">
            <a:avLst/>
          </a:prstGeom>
          <a:noFill/>
          <a:ln>
            <a:noFill/>
          </a:ln>
        </p:spPr>
        <p:txBody>
          <a:bodyPr spcFirstLastPara="1" wrap="square" lIns="0" tIns="9125" rIns="0" bIns="0" anchor="t" anchorCtr="0">
            <a:noAutofit/>
          </a:bodyPr>
          <a:lstStyle/>
          <a:p>
            <a:pPr marL="12700" marR="245109"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EC Rep</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Scheelevagen 17</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SE-223 Lund Sweden</a:t>
            </a:r>
            <a:endParaRPr sz="1800" b="0" i="0" u="none" strike="noStrike" cap="none">
              <a:solidFill>
                <a:schemeClr val="accent6"/>
              </a:solidFill>
              <a:latin typeface="Calibri"/>
              <a:ea typeface="Calibri"/>
              <a:cs typeface="Calibri"/>
              <a:sym typeface="Calibri"/>
            </a:endParaRPr>
          </a:p>
        </p:txBody>
      </p:sp>
      <p:sp>
        <p:nvSpPr>
          <p:cNvPr id="11" name="Google Shape;214;p41">
            <a:extLst>
              <a:ext uri="{FF2B5EF4-FFF2-40B4-BE49-F238E27FC236}">
                <a16:creationId xmlns:a16="http://schemas.microsoft.com/office/drawing/2014/main" id="{3DE8F3FD-B0A7-6844-8FD9-5C9D1964F618}"/>
              </a:ext>
            </a:extLst>
          </p:cNvPr>
          <p:cNvSpPr txBox="1"/>
          <p:nvPr userDrawn="1"/>
        </p:nvSpPr>
        <p:spPr>
          <a:xfrm>
            <a:off x="11039245" y="2652501"/>
            <a:ext cx="2933748" cy="2446182"/>
          </a:xfrm>
          <a:prstGeom prst="rect">
            <a:avLst/>
          </a:prstGeom>
          <a:noFill/>
          <a:ln>
            <a:noFill/>
          </a:ln>
        </p:spPr>
        <p:txBody>
          <a:bodyPr spcFirstLastPara="1" wrap="square" lIns="0" tIns="9125" rIns="0" bIns="0" anchor="t" anchorCtr="0">
            <a:no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Australian Headquarters</a:t>
            </a:r>
            <a:endParaRPr sz="22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Pty Ltd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Suite 5.03, Building C</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11 Talavera Road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Macquarie Park, NSW 2113</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Australia </a:t>
            </a:r>
            <a:endParaRPr sz="1800" b="0" i="0" u="none" strike="noStrike" cap="none">
              <a:solidFill>
                <a:schemeClr val="accent6"/>
              </a:solidFill>
              <a:latin typeface="Calibri"/>
              <a:ea typeface="Calibri"/>
              <a:cs typeface="Calibri"/>
              <a:sym typeface="Calibri"/>
            </a:endParaRPr>
          </a:p>
        </p:txBody>
      </p:sp>
      <p:pic>
        <p:nvPicPr>
          <p:cNvPr id="12" name="Google Shape;215;p41">
            <a:extLst>
              <a:ext uri="{FF2B5EF4-FFF2-40B4-BE49-F238E27FC236}">
                <a16:creationId xmlns:a16="http://schemas.microsoft.com/office/drawing/2014/main" id="{45954DB6-3F3A-8144-B1BA-2F2EB74F81A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760323" y="2734628"/>
            <a:ext cx="203862" cy="202340"/>
          </a:xfrm>
          <a:prstGeom prst="rect">
            <a:avLst/>
          </a:prstGeom>
          <a:noFill/>
          <a:ln>
            <a:noFill/>
          </a:ln>
        </p:spPr>
      </p:pic>
      <p:pic>
        <p:nvPicPr>
          <p:cNvPr id="13" name="Google Shape;216;p41">
            <a:extLst>
              <a:ext uri="{FF2B5EF4-FFF2-40B4-BE49-F238E27FC236}">
                <a16:creationId xmlns:a16="http://schemas.microsoft.com/office/drawing/2014/main" id="{97B9A48A-C1A6-5346-A500-9252FB260A92}"/>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7003404" y="2735800"/>
            <a:ext cx="540811" cy="201168"/>
          </a:xfrm>
          <a:prstGeom prst="rect">
            <a:avLst/>
          </a:prstGeom>
          <a:noFill/>
          <a:ln>
            <a:noFill/>
          </a:ln>
        </p:spPr>
      </p:pic>
      <p:pic>
        <p:nvPicPr>
          <p:cNvPr id="14" name="Google Shape;217;p41">
            <a:extLst>
              <a:ext uri="{FF2B5EF4-FFF2-40B4-BE49-F238E27FC236}">
                <a16:creationId xmlns:a16="http://schemas.microsoft.com/office/drawing/2014/main" id="{F6B4BCE4-929E-7145-B608-A1E7F3803270}"/>
              </a:ext>
            </a:extLst>
          </p:cNvPr>
          <p:cNvPicPr preferRelativeResize="0"/>
          <p:nvPr userDrawn="1"/>
        </p:nvPicPr>
        <p:blipFill rotWithShape="1">
          <a:blip r:embed="rId5">
            <a:alphaModFix/>
          </a:blip>
          <a:srcRect/>
          <a:stretch/>
        </p:blipFill>
        <p:spPr>
          <a:xfrm>
            <a:off x="10698935" y="2734628"/>
            <a:ext cx="300543" cy="202340"/>
          </a:xfrm>
          <a:prstGeom prst="rect">
            <a:avLst/>
          </a:prstGeom>
          <a:noFill/>
          <a:ln>
            <a:noFill/>
          </a:ln>
        </p:spPr>
      </p:pic>
    </p:spTree>
    <p:extLst>
      <p:ext uri="{BB962C8B-B14F-4D97-AF65-F5344CB8AC3E}">
        <p14:creationId xmlns:p14="http://schemas.microsoft.com/office/powerpoint/2010/main" val="117499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55951F49-26B0-4C99-8058-E9DFCFEF278B}" type="slidenum">
              <a:rPr lang="en-DE" smtClean="0"/>
              <a:t>‹#›</a:t>
            </a:fld>
            <a:endParaRPr lang="en-DE"/>
          </a:p>
        </p:txBody>
      </p:sp>
    </p:spTree>
    <p:extLst>
      <p:ext uri="{BB962C8B-B14F-4D97-AF65-F5344CB8AC3E}">
        <p14:creationId xmlns:p14="http://schemas.microsoft.com/office/powerpoint/2010/main" val="276243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97B8D-70D5-48B6-AED0-530DBA50D7BA}"/>
              </a:ext>
            </a:extLst>
          </p:cNvPr>
          <p:cNvSpPr>
            <a:spLocks noGrp="1"/>
          </p:cNvSpPr>
          <p:nvPr>
            <p:ph type="sldNum" sz="quarter" idx="10"/>
          </p:nvPr>
        </p:nvSpPr>
        <p:spPr/>
        <p:txBody>
          <a:bodyPr/>
          <a:lstStyle/>
          <a:p>
            <a:fld id="{D888F868-255D-B747-B6D4-EC545A4D9D04}" type="slidenum">
              <a:rPr lang="en-US" smtClean="0"/>
              <a:pPr/>
              <a:t>‹#›</a:t>
            </a:fld>
            <a:endParaRPr lang="en-US"/>
          </a:p>
        </p:txBody>
      </p:sp>
    </p:spTree>
    <p:extLst>
      <p:ext uri="{BB962C8B-B14F-4D97-AF65-F5344CB8AC3E}">
        <p14:creationId xmlns:p14="http://schemas.microsoft.com/office/powerpoint/2010/main" val="242513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balt Blue Title Slide O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E0F15F-1A53-CE43-B9C6-A56C969385A1}"/>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81D88B33-179D-224E-B3E7-8B892AA9DEFA}"/>
              </a:ext>
            </a:extLst>
          </p:cNvPr>
          <p:cNvSpPr/>
          <p:nvPr/>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53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6" name="Graphic 13">
            <a:extLst>
              <a:ext uri="{FF2B5EF4-FFF2-40B4-BE49-F238E27FC236}">
                <a16:creationId xmlns:a16="http://schemas.microsoft.com/office/drawing/2014/main" id="{81D88B33-179D-224E-B3E7-8B892AA9DEFA}"/>
              </a:ext>
            </a:extLst>
          </p:cNvPr>
          <p:cNvSpPr/>
          <p:nvPr/>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8945"/>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6516C78A-9419-D44F-83AA-F1BA914280D5}"/>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4" name="Google Shape;16;p6" descr="A picture containing icon&#10;&#10;Description automatically generated">
            <a:extLst>
              <a:ext uri="{FF2B5EF4-FFF2-40B4-BE49-F238E27FC236}">
                <a16:creationId xmlns:a16="http://schemas.microsoft.com/office/drawing/2014/main" id="{849C5447-DE3D-BA42-804F-6A7D87909644}"/>
              </a:ext>
            </a:extLst>
          </p:cNvPr>
          <p:cNvPicPr preferRelativeResize="0"/>
          <p:nvPr userDrawn="1"/>
        </p:nvPicPr>
        <p:blipFill rotWithShape="1">
          <a:blip r:embed="rId2">
            <a:alphaModFix/>
          </a:blip>
          <a:srcRect/>
          <a:stretch/>
        </p:blipFill>
        <p:spPr>
          <a:xfrm>
            <a:off x="0" y="11706079"/>
            <a:ext cx="14630400" cy="8229600"/>
          </a:xfrm>
          <a:prstGeom prst="rect">
            <a:avLst/>
          </a:prstGeom>
          <a:noFill/>
          <a:ln>
            <a:noFill/>
          </a:ln>
        </p:spPr>
      </p:pic>
      <p:pic>
        <p:nvPicPr>
          <p:cNvPr id="5" name="Google Shape;17;p6">
            <a:extLst>
              <a:ext uri="{FF2B5EF4-FFF2-40B4-BE49-F238E27FC236}">
                <a16:creationId xmlns:a16="http://schemas.microsoft.com/office/drawing/2014/main" id="{C5A7BD0F-8C5D-184B-9437-DE6143D88BB9}"/>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8;p6">
            <a:extLst>
              <a:ext uri="{FF2B5EF4-FFF2-40B4-BE49-F238E27FC236}">
                <a16:creationId xmlns:a16="http://schemas.microsoft.com/office/drawing/2014/main" id="{300C8635-8DFD-1844-A5C2-38CD5427B3B3}"/>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9;p6">
            <a:extLst>
              <a:ext uri="{FF2B5EF4-FFF2-40B4-BE49-F238E27FC236}">
                <a16:creationId xmlns:a16="http://schemas.microsoft.com/office/drawing/2014/main" id="{199AAA79-978E-B446-A99A-4ACC39530194}"/>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8" name="Google Shape;20;p6">
            <a:extLst>
              <a:ext uri="{FF2B5EF4-FFF2-40B4-BE49-F238E27FC236}">
                <a16:creationId xmlns:a16="http://schemas.microsoft.com/office/drawing/2014/main" id="{BA6876FB-0C00-9648-8D02-C5A55F9CAF06}"/>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0793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UE Title Slide">
    <p:spTree>
      <p:nvGrpSpPr>
        <p:cNvPr id="1" name=""/>
        <p:cNvGrpSpPr/>
        <p:nvPr/>
      </p:nvGrpSpPr>
      <p:grpSpPr>
        <a:xfrm>
          <a:off x="0" y="0"/>
          <a:ext cx="0" cy="0"/>
          <a:chOff x="0" y="0"/>
          <a:chExt cx="0" cy="0"/>
        </a:xfrm>
      </p:grpSpPr>
      <p:pic>
        <p:nvPicPr>
          <p:cNvPr id="3" name="Google Shape;11;p29" descr="A picture containing logo&#10;&#10;Description automatically generated">
            <a:extLst>
              <a:ext uri="{FF2B5EF4-FFF2-40B4-BE49-F238E27FC236}">
                <a16:creationId xmlns:a16="http://schemas.microsoft.com/office/drawing/2014/main" id="{D163FC40-5342-1640-9190-9695D15DEF5D}"/>
              </a:ext>
            </a:extLst>
          </p:cNvPr>
          <p:cNvPicPr preferRelativeResize="0"/>
          <p:nvPr userDrawn="1"/>
        </p:nvPicPr>
        <p:blipFill rotWithShape="1">
          <a:blip r:embed="rId2">
            <a:alphaModFix/>
          </a:blip>
          <a:srcRect/>
          <a:stretch/>
        </p:blipFill>
        <p:spPr>
          <a:xfrm>
            <a:off x="0" y="0"/>
            <a:ext cx="14630400" cy="8229600"/>
          </a:xfrm>
          <a:prstGeom prst="rect">
            <a:avLst/>
          </a:prstGeom>
          <a:noFill/>
          <a:ln>
            <a:noFill/>
          </a:ln>
        </p:spPr>
      </p:pic>
      <p:pic>
        <p:nvPicPr>
          <p:cNvPr id="4" name="Google Shape;13;p29">
            <a:extLst>
              <a:ext uri="{FF2B5EF4-FFF2-40B4-BE49-F238E27FC236}">
                <a16:creationId xmlns:a16="http://schemas.microsoft.com/office/drawing/2014/main" id="{1EFEC695-38A1-994C-B997-F1D9EDA4985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5" name="Google Shape;14;p29">
            <a:extLst>
              <a:ext uri="{FF2B5EF4-FFF2-40B4-BE49-F238E27FC236}">
                <a16:creationId xmlns:a16="http://schemas.microsoft.com/office/drawing/2014/main" id="{138FB242-DD1B-7446-8BC2-BDF162CF786F}"/>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Google Shape;15;p29">
            <a:extLst>
              <a:ext uri="{FF2B5EF4-FFF2-40B4-BE49-F238E27FC236}">
                <a16:creationId xmlns:a16="http://schemas.microsoft.com/office/drawing/2014/main" id="{8E3409E9-0094-4542-8240-15283CD6FC26}"/>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lvl="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7" name="Google Shape;51;p35">
            <a:extLst>
              <a:ext uri="{FF2B5EF4-FFF2-40B4-BE49-F238E27FC236}">
                <a16:creationId xmlns:a16="http://schemas.microsoft.com/office/drawing/2014/main" id="{6AE97720-1666-2D41-B412-C7CA877D24A5}"/>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A7A9AC"/>
                </a:solidFill>
                <a:latin typeface="Calibri"/>
                <a:ea typeface="Calibri"/>
                <a:cs typeface="Calibri"/>
                <a:sym typeface="Calibri"/>
              </a:rPr>
              <a:t>© 2021 Vyaire. Vyaire and the Vyaire logo are trademarks or registered trademarks of Vyaire Medical, Inc., or one of its affiliates.</a:t>
            </a:r>
            <a:endParaRPr dirty="0"/>
          </a:p>
        </p:txBody>
      </p:sp>
    </p:spTree>
    <p:extLst>
      <p:ext uri="{BB962C8B-B14F-4D97-AF65-F5344CB8AC3E}">
        <p14:creationId xmlns:p14="http://schemas.microsoft.com/office/powerpoint/2010/main" val="3719384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mi circle white shade slide">
    <p:spTree>
      <p:nvGrpSpPr>
        <p:cNvPr id="1" name=""/>
        <p:cNvGrpSpPr/>
        <p:nvPr/>
      </p:nvGrpSpPr>
      <p:grpSpPr>
        <a:xfrm>
          <a:off x="0" y="0"/>
          <a:ext cx="0" cy="0"/>
          <a:chOff x="0" y="0"/>
          <a:chExt cx="0" cy="0"/>
        </a:xfrm>
      </p:grpSpPr>
      <p:pic>
        <p:nvPicPr>
          <p:cNvPr id="3" name="Google Shape;135;p49">
            <a:extLst>
              <a:ext uri="{FF2B5EF4-FFF2-40B4-BE49-F238E27FC236}">
                <a16:creationId xmlns:a16="http://schemas.microsoft.com/office/drawing/2014/main" id="{1A53F8B7-9CC8-9A4E-B110-433AA1CC76D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051800" y="0"/>
            <a:ext cx="6578600" cy="8229600"/>
          </a:xfrm>
          <a:prstGeom prst="rect">
            <a:avLst/>
          </a:prstGeom>
          <a:noFill/>
          <a:ln>
            <a:noFill/>
          </a:ln>
        </p:spPr>
      </p:pic>
      <p:pic>
        <p:nvPicPr>
          <p:cNvPr id="4" name="Google Shape;136;p49">
            <a:extLst>
              <a:ext uri="{FF2B5EF4-FFF2-40B4-BE49-F238E27FC236}">
                <a16:creationId xmlns:a16="http://schemas.microsoft.com/office/drawing/2014/main" id="{2C389B8E-1C42-8048-A51A-4EFD40B22B56}"/>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5" name="Title 1">
            <a:extLst>
              <a:ext uri="{FF2B5EF4-FFF2-40B4-BE49-F238E27FC236}">
                <a16:creationId xmlns:a16="http://schemas.microsoft.com/office/drawing/2014/main" id="{EBD42369-E577-2C44-9C58-3BFCC23274BE}"/>
              </a:ext>
            </a:extLst>
          </p:cNvPr>
          <p:cNvSpPr>
            <a:spLocks noGrp="1"/>
          </p:cNvSpPr>
          <p:nvPr>
            <p:ph type="title"/>
          </p:nvPr>
        </p:nvSpPr>
        <p:spPr>
          <a:xfrm>
            <a:off x="566399" y="438174"/>
            <a:ext cx="13133541" cy="583230"/>
          </a:xfrm>
        </p:spPr>
        <p:txBody>
          <a:bodyPr anchor="t"/>
          <a:lstStyle>
            <a:lvl1pPr>
              <a:defRPr>
                <a:solidFill>
                  <a:schemeClr val="accent6"/>
                </a:solidFill>
              </a:defRPr>
            </a:lvl1pPr>
          </a:lstStyle>
          <a:p>
            <a:r>
              <a:rPr lang="en-US" dirty="0"/>
              <a:t>Click to edit Master title style</a:t>
            </a:r>
          </a:p>
        </p:txBody>
      </p:sp>
      <p:sp>
        <p:nvSpPr>
          <p:cNvPr id="6" name="Google Shape;141;p50">
            <a:extLst>
              <a:ext uri="{FF2B5EF4-FFF2-40B4-BE49-F238E27FC236}">
                <a16:creationId xmlns:a16="http://schemas.microsoft.com/office/drawing/2014/main" id="{37D1C4AE-DFDF-3442-B156-20A49F2A2924}"/>
              </a:ext>
            </a:extLst>
          </p:cNvPr>
          <p:cNvSpPr txBox="1">
            <a:spLocks noGrp="1"/>
          </p:cNvSpPr>
          <p:nvPr>
            <p:ph type="body" idx="1" hasCustomPrompt="1"/>
          </p:nvPr>
        </p:nvSpPr>
        <p:spPr>
          <a:xfrm>
            <a:off x="566399" y="885082"/>
            <a:ext cx="13133541"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7" name="Content Placeholder 11">
            <a:extLst>
              <a:ext uri="{FF2B5EF4-FFF2-40B4-BE49-F238E27FC236}">
                <a16:creationId xmlns:a16="http://schemas.microsoft.com/office/drawing/2014/main" id="{30E8BA3F-574F-AB4C-AB9A-E74866B90629}"/>
              </a:ext>
            </a:extLst>
          </p:cNvPr>
          <p:cNvSpPr>
            <a:spLocks noGrp="1"/>
          </p:cNvSpPr>
          <p:nvPr>
            <p:ph sz="quarter" idx="10"/>
          </p:nvPr>
        </p:nvSpPr>
        <p:spPr>
          <a:xfrm>
            <a:off x="566738" y="1633538"/>
            <a:ext cx="13133387"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5932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Whi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918E-97DF-F847-B07F-1C577123BB6A}"/>
              </a:ext>
            </a:extLst>
          </p:cNvPr>
          <p:cNvSpPr>
            <a:spLocks noGrp="1"/>
          </p:cNvSpPr>
          <p:nvPr>
            <p:ph type="title"/>
          </p:nvPr>
        </p:nvSpPr>
        <p:spPr>
          <a:xfrm>
            <a:off x="566399" y="438174"/>
            <a:ext cx="13133541" cy="583230"/>
          </a:xfrm>
        </p:spPr>
        <p:txBody>
          <a:bodyPr anchor="t"/>
          <a:lstStyle>
            <a:lvl1pPr>
              <a:defRPr>
                <a:solidFill>
                  <a:schemeClr val="accent6"/>
                </a:solidFill>
              </a:defRPr>
            </a:lvl1pPr>
          </a:lstStyle>
          <a:p>
            <a:r>
              <a:rPr lang="en-US" dirty="0"/>
              <a:t>Click to edit Master title style</a:t>
            </a:r>
          </a:p>
        </p:txBody>
      </p:sp>
      <p:pic>
        <p:nvPicPr>
          <p:cNvPr id="6" name="Google Shape;107;p86">
            <a:extLst>
              <a:ext uri="{FF2B5EF4-FFF2-40B4-BE49-F238E27FC236}">
                <a16:creationId xmlns:a16="http://schemas.microsoft.com/office/drawing/2014/main" id="{BA2A99A1-6A89-F149-B6B1-4D1691380DB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8" name="Google Shape;141;p50">
            <a:extLst>
              <a:ext uri="{FF2B5EF4-FFF2-40B4-BE49-F238E27FC236}">
                <a16:creationId xmlns:a16="http://schemas.microsoft.com/office/drawing/2014/main" id="{13FB1372-E171-B14A-B872-9172DC850C60}"/>
              </a:ext>
            </a:extLst>
          </p:cNvPr>
          <p:cNvSpPr txBox="1">
            <a:spLocks noGrp="1"/>
          </p:cNvSpPr>
          <p:nvPr>
            <p:ph type="body" idx="1" hasCustomPrompt="1"/>
          </p:nvPr>
        </p:nvSpPr>
        <p:spPr>
          <a:xfrm>
            <a:off x="566399" y="885082"/>
            <a:ext cx="13133541"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2" name="Content Placeholder 11">
            <a:extLst>
              <a:ext uri="{FF2B5EF4-FFF2-40B4-BE49-F238E27FC236}">
                <a16:creationId xmlns:a16="http://schemas.microsoft.com/office/drawing/2014/main" id="{DE8C1280-6C47-ED4C-9AE7-12E564C345B6}"/>
              </a:ext>
            </a:extLst>
          </p:cNvPr>
          <p:cNvSpPr>
            <a:spLocks noGrp="1"/>
          </p:cNvSpPr>
          <p:nvPr>
            <p:ph sz="quarter" idx="10"/>
          </p:nvPr>
        </p:nvSpPr>
        <p:spPr>
          <a:xfrm>
            <a:off x="566738" y="1633538"/>
            <a:ext cx="13133387"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96128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photo slide">
    <p:spTree>
      <p:nvGrpSpPr>
        <p:cNvPr id="1" name=""/>
        <p:cNvGrpSpPr/>
        <p:nvPr/>
      </p:nvGrpSpPr>
      <p:grpSpPr>
        <a:xfrm>
          <a:off x="0" y="0"/>
          <a:ext cx="0" cy="0"/>
          <a:chOff x="0" y="0"/>
          <a:chExt cx="0" cy="0"/>
        </a:xfrm>
      </p:grpSpPr>
      <p:pic>
        <p:nvPicPr>
          <p:cNvPr id="3" name="Google Shape;72;p83">
            <a:extLst>
              <a:ext uri="{FF2B5EF4-FFF2-40B4-BE49-F238E27FC236}">
                <a16:creationId xmlns:a16="http://schemas.microsoft.com/office/drawing/2014/main" id="{615C103A-796C-7A47-8386-0BE384679F3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5067300" y="0"/>
            <a:ext cx="9563100" cy="8229600"/>
          </a:xfrm>
          <a:prstGeom prst="rect">
            <a:avLst/>
          </a:prstGeom>
          <a:noFill/>
          <a:ln>
            <a:noFill/>
          </a:ln>
        </p:spPr>
      </p:pic>
      <p:sp>
        <p:nvSpPr>
          <p:cNvPr id="4" name="Google Shape;73;p83">
            <a:extLst>
              <a:ext uri="{FF2B5EF4-FFF2-40B4-BE49-F238E27FC236}">
                <a16:creationId xmlns:a16="http://schemas.microsoft.com/office/drawing/2014/main" id="{AA716F1D-C461-954B-884C-16D0C606D4B7}"/>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
        <p:nvSpPr>
          <p:cNvPr id="5" name="Google Shape;76;p83">
            <a:extLst>
              <a:ext uri="{FF2B5EF4-FFF2-40B4-BE49-F238E27FC236}">
                <a16:creationId xmlns:a16="http://schemas.microsoft.com/office/drawing/2014/main" id="{CC1F4248-29B4-324F-8E26-5F8E331B472D}"/>
              </a:ext>
            </a:extLst>
          </p:cNvPr>
          <p:cNvSpPr>
            <a:spLocks noGrp="1"/>
          </p:cNvSpPr>
          <p:nvPr>
            <p:ph type="pic" idx="2" hasCustomPrompt="1"/>
          </p:nvPr>
        </p:nvSpPr>
        <p:spPr>
          <a:xfrm>
            <a:off x="855663" y="2227263"/>
            <a:ext cx="4703762" cy="4246562"/>
          </a:xfrm>
          <a:prstGeom prst="rect">
            <a:avLst/>
          </a:pr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r>
              <a:rPr lang="en-US" dirty="0"/>
              <a:t>Insert product shot</a:t>
            </a:r>
            <a:endParaRPr dirty="0"/>
          </a:p>
        </p:txBody>
      </p:sp>
      <p:sp>
        <p:nvSpPr>
          <p:cNvPr id="6" name="Title 1">
            <a:extLst>
              <a:ext uri="{FF2B5EF4-FFF2-40B4-BE49-F238E27FC236}">
                <a16:creationId xmlns:a16="http://schemas.microsoft.com/office/drawing/2014/main" id="{79A32721-C61C-6B40-9CE6-E4D5C947EF1A}"/>
              </a:ext>
            </a:extLst>
          </p:cNvPr>
          <p:cNvSpPr>
            <a:spLocks noGrp="1"/>
          </p:cNvSpPr>
          <p:nvPr>
            <p:ph type="title"/>
          </p:nvPr>
        </p:nvSpPr>
        <p:spPr>
          <a:xfrm>
            <a:off x="7473069" y="438174"/>
            <a:ext cx="6943096" cy="583230"/>
          </a:xfrm>
        </p:spPr>
        <p:txBody>
          <a:bodyPr anchor="t"/>
          <a:lstStyle>
            <a:lvl1pPr>
              <a:defRPr>
                <a:solidFill>
                  <a:schemeClr val="bg1"/>
                </a:solidFill>
              </a:defRPr>
            </a:lvl1pPr>
          </a:lstStyle>
          <a:p>
            <a:r>
              <a:rPr lang="en-US" dirty="0"/>
              <a:t>Click to edit Master title style</a:t>
            </a:r>
          </a:p>
        </p:txBody>
      </p:sp>
      <p:sp>
        <p:nvSpPr>
          <p:cNvPr id="7" name="Google Shape;141;p50">
            <a:extLst>
              <a:ext uri="{FF2B5EF4-FFF2-40B4-BE49-F238E27FC236}">
                <a16:creationId xmlns:a16="http://schemas.microsoft.com/office/drawing/2014/main" id="{B2D0089B-B630-FF47-BAE4-8BF39051225E}"/>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8" name="Content Placeholder 11">
            <a:extLst>
              <a:ext uri="{FF2B5EF4-FFF2-40B4-BE49-F238E27FC236}">
                <a16:creationId xmlns:a16="http://schemas.microsoft.com/office/drawing/2014/main" id="{5317D05D-09A9-B740-9953-F3E229396EE9}"/>
              </a:ext>
            </a:extLst>
          </p:cNvPr>
          <p:cNvSpPr>
            <a:spLocks noGrp="1"/>
          </p:cNvSpPr>
          <p:nvPr>
            <p:ph sz="quarter" idx="10"/>
          </p:nvPr>
        </p:nvSpPr>
        <p:spPr>
          <a:xfrm>
            <a:off x="7473407" y="1633538"/>
            <a:ext cx="6943015"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2798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Hospital image 2">
    <p:spTree>
      <p:nvGrpSpPr>
        <p:cNvPr id="1" name=""/>
        <p:cNvGrpSpPr/>
        <p:nvPr/>
      </p:nvGrpSpPr>
      <p:grpSpPr>
        <a:xfrm>
          <a:off x="0" y="0"/>
          <a:ext cx="0" cy="0"/>
          <a:chOff x="0" y="0"/>
          <a:chExt cx="0" cy="0"/>
        </a:xfrm>
      </p:grpSpPr>
      <p:pic>
        <p:nvPicPr>
          <p:cNvPr id="3" name="Google Shape;85;p84" descr="A picture containing hospital room, room&#10;&#10;Description automatically generated">
            <a:extLst>
              <a:ext uri="{FF2B5EF4-FFF2-40B4-BE49-F238E27FC236}">
                <a16:creationId xmlns:a16="http://schemas.microsoft.com/office/drawing/2014/main" id="{C2018FAB-4872-D04C-BA8A-E2FC66DC7C4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4343400" y="0"/>
            <a:ext cx="10287000" cy="8229600"/>
          </a:xfrm>
          <a:prstGeom prst="rect">
            <a:avLst/>
          </a:prstGeom>
          <a:noFill/>
          <a:ln>
            <a:noFill/>
          </a:ln>
        </p:spPr>
      </p:pic>
      <p:pic>
        <p:nvPicPr>
          <p:cNvPr id="4" name="Google Shape;86;p84">
            <a:extLst>
              <a:ext uri="{FF2B5EF4-FFF2-40B4-BE49-F238E27FC236}">
                <a16:creationId xmlns:a16="http://schemas.microsoft.com/office/drawing/2014/main" id="{192FE058-85B5-F14F-8116-83F414FA4BBA}"/>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flipH="1">
            <a:off x="0" y="0"/>
            <a:ext cx="9563100" cy="8229600"/>
          </a:xfrm>
          <a:prstGeom prst="rect">
            <a:avLst/>
          </a:prstGeom>
          <a:noFill/>
          <a:ln>
            <a:noFill/>
          </a:ln>
        </p:spPr>
      </p:pic>
      <p:sp>
        <p:nvSpPr>
          <p:cNvPr id="16" name="Title 1">
            <a:extLst>
              <a:ext uri="{FF2B5EF4-FFF2-40B4-BE49-F238E27FC236}">
                <a16:creationId xmlns:a16="http://schemas.microsoft.com/office/drawing/2014/main" id="{F5932958-4DCD-854D-A1CD-49EDF3931811}"/>
              </a:ext>
            </a:extLst>
          </p:cNvPr>
          <p:cNvSpPr>
            <a:spLocks noGrp="1"/>
          </p:cNvSpPr>
          <p:nvPr>
            <p:ph type="title"/>
          </p:nvPr>
        </p:nvSpPr>
        <p:spPr>
          <a:xfrm>
            <a:off x="566400" y="438174"/>
            <a:ext cx="6534530" cy="583230"/>
          </a:xfrm>
        </p:spPr>
        <p:txBody>
          <a:bodyPr anchor="t"/>
          <a:lstStyle>
            <a:lvl1pPr>
              <a:defRPr>
                <a:solidFill>
                  <a:schemeClr val="accent6"/>
                </a:solidFill>
              </a:defRPr>
            </a:lvl1pPr>
          </a:lstStyle>
          <a:p>
            <a:r>
              <a:rPr lang="en-US" dirty="0"/>
              <a:t>Click to edit Master title style</a:t>
            </a:r>
          </a:p>
        </p:txBody>
      </p:sp>
      <p:sp>
        <p:nvSpPr>
          <p:cNvPr id="17" name="Google Shape;141;p50">
            <a:extLst>
              <a:ext uri="{FF2B5EF4-FFF2-40B4-BE49-F238E27FC236}">
                <a16:creationId xmlns:a16="http://schemas.microsoft.com/office/drawing/2014/main" id="{ACDBB5A1-3324-674F-A116-E9AF497E7315}"/>
              </a:ext>
            </a:extLst>
          </p:cNvPr>
          <p:cNvSpPr txBox="1">
            <a:spLocks noGrp="1"/>
          </p:cNvSpPr>
          <p:nvPr>
            <p:ph type="body" idx="1" hasCustomPrompt="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8" name="Content Placeholder 11">
            <a:extLst>
              <a:ext uri="{FF2B5EF4-FFF2-40B4-BE49-F238E27FC236}">
                <a16:creationId xmlns:a16="http://schemas.microsoft.com/office/drawing/2014/main" id="{C1AD98C6-121D-2C47-AD0D-BB35B88AA312}"/>
              </a:ext>
            </a:extLst>
          </p:cNvPr>
          <p:cNvSpPr>
            <a:spLocks noGrp="1"/>
          </p:cNvSpPr>
          <p:nvPr>
            <p:ph sz="quarter" idx="10"/>
          </p:nvPr>
        </p:nvSpPr>
        <p:spPr>
          <a:xfrm>
            <a:off x="566738" y="1633538"/>
            <a:ext cx="6534453"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2806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yaire Valu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E0CCE8-C13A-AD40-8CCD-5C8DB0F051F5}"/>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C6C5EC15-5B7C-5C43-8E00-0305BF8F72E6}"/>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46957"/>
            </a:schemeClr>
          </a:solidFill>
          <a:ln w="12692" cap="flat">
            <a:noFill/>
            <a:prstDash val="solid"/>
            <a:miter/>
          </a:ln>
          <a:effectLst>
            <a:outerShdw blurRad="652065" dist="38100" dir="10800000" sx="104000" sy="104000" algn="r" rotWithShape="0">
              <a:prstClr val="black">
                <a:alpha val="41000"/>
              </a:prstClr>
            </a:outerShdw>
          </a:effectLst>
        </p:spPr>
        <p:txBody>
          <a:bodyPr rtlCol="0" anchor="ctr"/>
          <a:lstStyle/>
          <a:p>
            <a:endParaRPr lang="en-US"/>
          </a:p>
        </p:txBody>
      </p:sp>
      <p:sp>
        <p:nvSpPr>
          <p:cNvPr id="16" name="Graphic 13">
            <a:extLst>
              <a:ext uri="{FF2B5EF4-FFF2-40B4-BE49-F238E27FC236}">
                <a16:creationId xmlns:a16="http://schemas.microsoft.com/office/drawing/2014/main" id="{2CF17318-A7FB-614F-BFF6-61F5759A8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6047"/>
            </a:schemeClr>
          </a:solidFill>
          <a:ln w="12692" cap="flat">
            <a:noFill/>
            <a:prstDash val="solid"/>
            <a:miter/>
          </a:ln>
          <a:effectLst>
            <a:outerShdw blurRad="652065" dist="38100" dir="10800000" sx="114000" sy="114000" algn="r" rotWithShape="0">
              <a:prstClr val="black">
                <a:alpha val="36039"/>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2F426A3F-EDF2-E54B-8431-268F8657FA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34;p9">
            <a:extLst>
              <a:ext uri="{FF2B5EF4-FFF2-40B4-BE49-F238E27FC236}">
                <a16:creationId xmlns:a16="http://schemas.microsoft.com/office/drawing/2014/main" id="{EDFAA78C-8FF8-4443-90CC-9BFA3C6E7CE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7" name="Picture 6" descr="A picture containing graphical user interface&#10;&#10;Description automatically generated">
            <a:extLst>
              <a:ext uri="{FF2B5EF4-FFF2-40B4-BE49-F238E27FC236}">
                <a16:creationId xmlns:a16="http://schemas.microsoft.com/office/drawing/2014/main" id="{75962A90-EF2A-5D40-A54E-0E69886F4F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8711" y="1290419"/>
            <a:ext cx="5019243" cy="1920240"/>
          </a:xfrm>
          <a:prstGeom prst="rect">
            <a:avLst/>
          </a:prstGeom>
        </p:spPr>
      </p:pic>
      <p:sp>
        <p:nvSpPr>
          <p:cNvPr id="8" name="TextBox 7">
            <a:extLst>
              <a:ext uri="{FF2B5EF4-FFF2-40B4-BE49-F238E27FC236}">
                <a16:creationId xmlns:a16="http://schemas.microsoft.com/office/drawing/2014/main" id="{30CE097B-BFE3-2841-BA24-CDAE035F68BC}"/>
              </a:ext>
            </a:extLst>
          </p:cNvPr>
          <p:cNvSpPr txBox="1"/>
          <p:nvPr userDrawn="1"/>
        </p:nvSpPr>
        <p:spPr>
          <a:xfrm>
            <a:off x="1786598" y="4079635"/>
            <a:ext cx="1473480"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One </a:t>
            </a:r>
          </a:p>
          <a:p>
            <a:r>
              <a:rPr lang="en-US" sz="3600" b="1">
                <a:solidFill>
                  <a:schemeClr val="bg1"/>
                </a:solidFill>
                <a:latin typeface="Calibri" panose="020F0502020204030204" pitchFamily="34" charset="0"/>
                <a:cs typeface="Calibri" panose="020F0502020204030204" pitchFamily="34" charset="0"/>
              </a:rPr>
              <a:t>Voice. </a:t>
            </a:r>
          </a:p>
        </p:txBody>
      </p:sp>
      <p:sp>
        <p:nvSpPr>
          <p:cNvPr id="9" name="TextBox 8">
            <a:extLst>
              <a:ext uri="{FF2B5EF4-FFF2-40B4-BE49-F238E27FC236}">
                <a16:creationId xmlns:a16="http://schemas.microsoft.com/office/drawing/2014/main" id="{8ABF8FC8-05B6-E542-B3D7-24B6610D4956}"/>
              </a:ext>
            </a:extLst>
          </p:cNvPr>
          <p:cNvSpPr txBox="1"/>
          <p:nvPr userDrawn="1"/>
        </p:nvSpPr>
        <p:spPr>
          <a:xfrm>
            <a:off x="4394796" y="4079634"/>
            <a:ext cx="1879041"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Patient </a:t>
            </a:r>
          </a:p>
          <a:p>
            <a:r>
              <a:rPr lang="en-US" sz="3600" b="1">
                <a:solidFill>
                  <a:schemeClr val="bg1"/>
                </a:solidFill>
                <a:latin typeface="Calibri" panose="020F0502020204030204" pitchFamily="34" charset="0"/>
                <a:cs typeface="Calibri" panose="020F0502020204030204" pitchFamily="34" charset="0"/>
              </a:rPr>
              <a:t>Purpose.</a:t>
            </a:r>
          </a:p>
        </p:txBody>
      </p:sp>
      <p:sp>
        <p:nvSpPr>
          <p:cNvPr id="10" name="TextBox 9">
            <a:extLst>
              <a:ext uri="{FF2B5EF4-FFF2-40B4-BE49-F238E27FC236}">
                <a16:creationId xmlns:a16="http://schemas.microsoft.com/office/drawing/2014/main" id="{88C20D25-C039-D241-A1A3-4B68D54BF90F}"/>
              </a:ext>
            </a:extLst>
          </p:cNvPr>
          <p:cNvSpPr txBox="1"/>
          <p:nvPr userDrawn="1"/>
        </p:nvSpPr>
        <p:spPr>
          <a:xfrm>
            <a:off x="7408553" y="4079634"/>
            <a:ext cx="2036135"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Promises </a:t>
            </a:r>
          </a:p>
          <a:p>
            <a:r>
              <a:rPr lang="en-US" sz="3600" b="1">
                <a:solidFill>
                  <a:schemeClr val="bg1"/>
                </a:solidFill>
                <a:latin typeface="Calibri" panose="020F0502020204030204" pitchFamily="34" charset="0"/>
                <a:cs typeface="Calibri" panose="020F0502020204030204" pitchFamily="34" charset="0"/>
              </a:rPr>
              <a:t>Kept. </a:t>
            </a:r>
          </a:p>
        </p:txBody>
      </p:sp>
      <p:sp>
        <p:nvSpPr>
          <p:cNvPr id="11" name="TextBox 10">
            <a:extLst>
              <a:ext uri="{FF2B5EF4-FFF2-40B4-BE49-F238E27FC236}">
                <a16:creationId xmlns:a16="http://schemas.microsoft.com/office/drawing/2014/main" id="{ADDF73C8-DFFC-7A47-B78F-CBA35756BDFE}"/>
              </a:ext>
            </a:extLst>
          </p:cNvPr>
          <p:cNvSpPr txBox="1"/>
          <p:nvPr userDrawn="1"/>
        </p:nvSpPr>
        <p:spPr>
          <a:xfrm>
            <a:off x="10702837" y="4079634"/>
            <a:ext cx="2393604"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Expansive </a:t>
            </a:r>
          </a:p>
          <a:p>
            <a:r>
              <a:rPr lang="en-US" sz="3600" b="1">
                <a:solidFill>
                  <a:schemeClr val="bg1"/>
                </a:solidFill>
                <a:latin typeface="Calibri" panose="020F0502020204030204" pitchFamily="34" charset="0"/>
                <a:cs typeface="Calibri" panose="020F0502020204030204" pitchFamily="34" charset="0"/>
              </a:rPr>
              <a:t>Innovation.</a:t>
            </a:r>
          </a:p>
        </p:txBody>
      </p:sp>
      <p:sp>
        <p:nvSpPr>
          <p:cNvPr id="12" name="TextBox 11">
            <a:extLst>
              <a:ext uri="{FF2B5EF4-FFF2-40B4-BE49-F238E27FC236}">
                <a16:creationId xmlns:a16="http://schemas.microsoft.com/office/drawing/2014/main" id="{E94942F3-C84F-004D-9365-0D1252F0FB25}"/>
              </a:ext>
            </a:extLst>
          </p:cNvPr>
          <p:cNvSpPr txBox="1"/>
          <p:nvPr userDrawn="1"/>
        </p:nvSpPr>
        <p:spPr>
          <a:xfrm>
            <a:off x="7348971" y="1655798"/>
            <a:ext cx="4458272" cy="1015663"/>
          </a:xfrm>
          <a:prstGeom prst="rect">
            <a:avLst/>
          </a:prstGeom>
          <a:noFill/>
        </p:spPr>
        <p:txBody>
          <a:bodyPr wrap="none" rtlCol="0">
            <a:spAutoFit/>
          </a:bodyPr>
          <a:lstStyle/>
          <a:p>
            <a:r>
              <a:rPr lang="en-US" sz="6000" b="1">
                <a:solidFill>
                  <a:schemeClr val="bg1"/>
                </a:solidFill>
              </a:rPr>
              <a:t>Our Values </a:t>
            </a:r>
          </a:p>
        </p:txBody>
      </p:sp>
      <p:cxnSp>
        <p:nvCxnSpPr>
          <p:cNvPr id="13" name="Straight Connector 12">
            <a:extLst>
              <a:ext uri="{FF2B5EF4-FFF2-40B4-BE49-F238E27FC236}">
                <a16:creationId xmlns:a16="http://schemas.microsoft.com/office/drawing/2014/main" id="{21CAC907-4CC4-CF4F-954E-B3B1F30B6D49}"/>
              </a:ext>
            </a:extLst>
          </p:cNvPr>
          <p:cNvCxnSpPr>
            <a:cxnSpLocks/>
          </p:cNvCxnSpPr>
          <p:nvPr userDrawn="1"/>
        </p:nvCxnSpPr>
        <p:spPr>
          <a:xfrm>
            <a:off x="7190110" y="1364562"/>
            <a:ext cx="0" cy="1674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88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al Few Objectives">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40D723B-1932-AF49-954E-3472F02C98C1}"/>
              </a:ext>
            </a:extLst>
          </p:cNvPr>
          <p:cNvGrpSpPr/>
          <p:nvPr userDrawn="1"/>
        </p:nvGrpSpPr>
        <p:grpSpPr>
          <a:xfrm>
            <a:off x="0" y="4547"/>
            <a:ext cx="7733912" cy="8229599"/>
            <a:chOff x="0" y="-7028"/>
            <a:chExt cx="7733912" cy="8229599"/>
          </a:xfrm>
        </p:grpSpPr>
        <p:sp>
          <p:nvSpPr>
            <p:cNvPr id="21" name="Graphic 2">
              <a:extLst>
                <a:ext uri="{FF2B5EF4-FFF2-40B4-BE49-F238E27FC236}">
                  <a16:creationId xmlns:a16="http://schemas.microsoft.com/office/drawing/2014/main" id="{92026CA1-32F2-DB4D-89D5-7AF69BC0D2DD}"/>
                </a:ext>
              </a:extLst>
            </p:cNvPr>
            <p:cNvSpPr/>
            <p:nvPr/>
          </p:nvSpPr>
          <p:spPr>
            <a:xfrm rot="10800000">
              <a:off x="0" y="-7028"/>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a:effectLst/>
          </p:spPr>
          <p:txBody>
            <a:bodyPr rtlCol="0" anchor="ctr"/>
            <a:lstStyle/>
            <a:p>
              <a:endParaRPr lang="en-US"/>
            </a:p>
          </p:txBody>
        </p:sp>
        <p:sp>
          <p:nvSpPr>
            <p:cNvPr id="22" name="Graphic 2">
              <a:extLst>
                <a:ext uri="{FF2B5EF4-FFF2-40B4-BE49-F238E27FC236}">
                  <a16:creationId xmlns:a16="http://schemas.microsoft.com/office/drawing/2014/main" id="{501E40B5-A6E9-744E-BFAE-092D2918D0A4}"/>
                </a:ext>
              </a:extLst>
            </p:cNvPr>
            <p:cNvSpPr/>
            <p:nvPr/>
          </p:nvSpPr>
          <p:spPr>
            <a:xfrm rot="10800000">
              <a:off x="450023" y="-7028"/>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chemeClr val="accent6"/>
            </a:solidFill>
            <a:ln w="12692" cap="flat">
              <a:noFill/>
              <a:prstDash val="solid"/>
              <a:miter/>
            </a:ln>
            <a:effectLst/>
          </p:spPr>
          <p:txBody>
            <a:bodyPr rtlCol="0" anchor="ctr"/>
            <a:lstStyle/>
            <a:p>
              <a:endParaRPr lang="en-US"/>
            </a:p>
          </p:txBody>
        </p:sp>
        <p:sp>
          <p:nvSpPr>
            <p:cNvPr id="23" name="Graphic 2">
              <a:extLst>
                <a:ext uri="{FF2B5EF4-FFF2-40B4-BE49-F238E27FC236}">
                  <a16:creationId xmlns:a16="http://schemas.microsoft.com/office/drawing/2014/main" id="{4B34E56B-74F7-E04F-AF74-D2A6FF66A450}"/>
                </a:ext>
              </a:extLst>
            </p:cNvPr>
            <p:cNvSpPr/>
            <p:nvPr/>
          </p:nvSpPr>
          <p:spPr>
            <a:xfrm rot="10800000">
              <a:off x="4524623" y="-7028"/>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chemeClr val="accent6"/>
            </a:solidFill>
            <a:ln w="12692" cap="flat">
              <a:noFill/>
              <a:prstDash val="solid"/>
              <a:miter/>
            </a:ln>
            <a:effectLst/>
          </p:spPr>
          <p:txBody>
            <a:bodyPr rtlCol="0" anchor="ctr"/>
            <a:lstStyle/>
            <a:p>
              <a:endParaRPr lang="en-US"/>
            </a:p>
          </p:txBody>
        </p:sp>
      </p:grpSp>
      <p:grpSp>
        <p:nvGrpSpPr>
          <p:cNvPr id="24" name="Group 23">
            <a:extLst>
              <a:ext uri="{FF2B5EF4-FFF2-40B4-BE49-F238E27FC236}">
                <a16:creationId xmlns:a16="http://schemas.microsoft.com/office/drawing/2014/main" id="{D04CB695-5A19-574F-BB08-1F723DA1414F}"/>
              </a:ext>
            </a:extLst>
          </p:cNvPr>
          <p:cNvGrpSpPr/>
          <p:nvPr userDrawn="1"/>
        </p:nvGrpSpPr>
        <p:grpSpPr>
          <a:xfrm rot="10800000">
            <a:off x="1" y="4546"/>
            <a:ext cx="7733912" cy="8229599"/>
            <a:chOff x="6880632" y="-1"/>
            <a:chExt cx="7733912" cy="8229599"/>
          </a:xfrm>
        </p:grpSpPr>
        <p:sp>
          <p:nvSpPr>
            <p:cNvPr id="25" name="Graphic 2">
              <a:extLst>
                <a:ext uri="{FF2B5EF4-FFF2-40B4-BE49-F238E27FC236}">
                  <a16:creationId xmlns:a16="http://schemas.microsoft.com/office/drawing/2014/main" id="{ABC33E20-19A1-9245-A037-E45CB50E1267}"/>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216605C-12FC-3C48-9E5D-395DEA14608B}"/>
                </a:ext>
              </a:extLst>
            </p:cNvPr>
            <p:cNvSpPr/>
            <p:nvPr/>
          </p:nvSpPr>
          <p:spPr>
            <a:xfrm>
              <a:off x="7893263"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alpha val="65676"/>
              </a:srgbClr>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27" name="Graphic 2">
              <a:extLst>
                <a:ext uri="{FF2B5EF4-FFF2-40B4-BE49-F238E27FC236}">
                  <a16:creationId xmlns:a16="http://schemas.microsoft.com/office/drawing/2014/main" id="{B54543D2-7ED0-3747-B010-A43D8A1A8D4D}"/>
                </a:ext>
              </a:extLst>
            </p:cNvPr>
            <p:cNvSpPr/>
            <p:nvPr/>
          </p:nvSpPr>
          <p:spPr>
            <a:xfrm>
              <a:off x="6880632"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alpha val="65000"/>
              </a:srgbClr>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15F08E1E-DEC7-AF4B-AF0A-B194FA5B4F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7" name="Google Shape;39;p10">
            <a:extLst>
              <a:ext uri="{FF2B5EF4-FFF2-40B4-BE49-F238E27FC236}">
                <a16:creationId xmlns:a16="http://schemas.microsoft.com/office/drawing/2014/main" id="{67468B56-464D-6F49-B736-84BCE2B68BA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6" name="Google Shape;48;p10">
            <a:extLst>
              <a:ext uri="{FF2B5EF4-FFF2-40B4-BE49-F238E27FC236}">
                <a16:creationId xmlns:a16="http://schemas.microsoft.com/office/drawing/2014/main" id="{CD1D4637-B50D-1646-8315-3DD6D03F9B87}"/>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grpSp>
        <p:nvGrpSpPr>
          <p:cNvPr id="2" name="Group 1">
            <a:extLst>
              <a:ext uri="{FF2B5EF4-FFF2-40B4-BE49-F238E27FC236}">
                <a16:creationId xmlns:a16="http://schemas.microsoft.com/office/drawing/2014/main" id="{B0A48337-F95A-7942-83EA-615D30225742}"/>
              </a:ext>
            </a:extLst>
          </p:cNvPr>
          <p:cNvGrpSpPr/>
          <p:nvPr userDrawn="1"/>
        </p:nvGrpSpPr>
        <p:grpSpPr>
          <a:xfrm>
            <a:off x="7311618" y="2270958"/>
            <a:ext cx="6752766" cy="3727441"/>
            <a:chOff x="7311618" y="2074766"/>
            <a:chExt cx="6752766" cy="3727441"/>
          </a:xfrm>
        </p:grpSpPr>
        <p:sp>
          <p:nvSpPr>
            <p:cNvPr id="13" name="Google Shape;45;p10">
              <a:extLst>
                <a:ext uri="{FF2B5EF4-FFF2-40B4-BE49-F238E27FC236}">
                  <a16:creationId xmlns:a16="http://schemas.microsoft.com/office/drawing/2014/main" id="{25306CA6-FB63-E344-992F-D7AA58F7A1A8}"/>
                </a:ext>
              </a:extLst>
            </p:cNvPr>
            <p:cNvSpPr txBox="1"/>
            <p:nvPr userDrawn="1"/>
          </p:nvSpPr>
          <p:spPr>
            <a:xfrm>
              <a:off x="8070041" y="2246679"/>
              <a:ext cx="5994343"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Optimize financial resources for innovation and transformation</a:t>
              </a:r>
            </a:p>
          </p:txBody>
        </p:sp>
        <p:sp>
          <p:nvSpPr>
            <p:cNvPr id="14" name="Google Shape;46;p10">
              <a:extLst>
                <a:ext uri="{FF2B5EF4-FFF2-40B4-BE49-F238E27FC236}">
                  <a16:creationId xmlns:a16="http://schemas.microsoft.com/office/drawing/2014/main" id="{08817895-FC50-B744-A261-EB408EE523C2}"/>
                </a:ext>
              </a:extLst>
            </p:cNvPr>
            <p:cNvSpPr txBox="1"/>
            <p:nvPr userDrawn="1"/>
          </p:nvSpPr>
          <p:spPr>
            <a:xfrm>
              <a:off x="8070041" y="3510378"/>
              <a:ext cx="5785107"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Prioritize &amp; resource to execute on NPI, commercialization and globalization initiatives</a:t>
              </a:r>
            </a:p>
          </p:txBody>
        </p:sp>
        <p:sp>
          <p:nvSpPr>
            <p:cNvPr id="15" name="Google Shape;47;p10">
              <a:extLst>
                <a:ext uri="{FF2B5EF4-FFF2-40B4-BE49-F238E27FC236}">
                  <a16:creationId xmlns:a16="http://schemas.microsoft.com/office/drawing/2014/main" id="{2A912958-D952-A645-AF95-A7E8C96FC1D4}"/>
                </a:ext>
              </a:extLst>
            </p:cNvPr>
            <p:cNvSpPr txBox="1"/>
            <p:nvPr userDrawn="1"/>
          </p:nvSpPr>
          <p:spPr>
            <a:xfrm>
              <a:off x="8070041" y="5118898"/>
              <a:ext cx="5994343" cy="345223"/>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Make </a:t>
              </a:r>
              <a:r>
                <a:rPr lang="en-US" sz="2400" b="0" i="0" u="none" strike="noStrike" cap="none" err="1">
                  <a:solidFill>
                    <a:schemeClr val="accent6"/>
                  </a:solidFill>
                  <a:latin typeface="Calibri"/>
                  <a:ea typeface="Calibri"/>
                  <a:cs typeface="Calibri"/>
                  <a:sym typeface="Calibri"/>
                </a:rPr>
                <a:t>Vyaire</a:t>
              </a:r>
              <a:r>
                <a:rPr lang="en-US" sz="2400" b="0" i="0" u="none" strike="noStrike" cap="none">
                  <a:solidFill>
                    <a:schemeClr val="accent6"/>
                  </a:solidFill>
                  <a:latin typeface="Calibri"/>
                  <a:ea typeface="Calibri"/>
                  <a:cs typeface="Calibri"/>
                  <a:sym typeface="Calibri"/>
                </a:rPr>
                <a:t> a great place to work</a:t>
              </a:r>
              <a:endParaRPr sz="1400" b="0" i="0" u="none" strike="noStrike" cap="none">
                <a:solidFill>
                  <a:srgbClr val="000000"/>
                </a:solidFill>
                <a:latin typeface="Arial"/>
                <a:ea typeface="Arial"/>
                <a:cs typeface="Arial"/>
                <a:sym typeface="Arial"/>
              </a:endParaRPr>
            </a:p>
          </p:txBody>
        </p:sp>
        <p:sp>
          <p:nvSpPr>
            <p:cNvPr id="17" name="Google Shape;49;p10">
              <a:extLst>
                <a:ext uri="{FF2B5EF4-FFF2-40B4-BE49-F238E27FC236}">
                  <a16:creationId xmlns:a16="http://schemas.microsoft.com/office/drawing/2014/main" id="{43F8AAC8-AC3F-6E49-9604-764730D0B67B}"/>
                </a:ext>
              </a:extLst>
            </p:cNvPr>
            <p:cNvSpPr/>
            <p:nvPr userDrawn="1"/>
          </p:nvSpPr>
          <p:spPr>
            <a:xfrm>
              <a:off x="7311618" y="2074766"/>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1</a:t>
              </a:r>
              <a:endParaRPr sz="6000" b="1" i="0" u="none" strike="noStrike" cap="none">
                <a:solidFill>
                  <a:srgbClr val="002060"/>
                </a:solidFill>
                <a:latin typeface="Arial"/>
                <a:ea typeface="Arial"/>
                <a:cs typeface="Arial"/>
                <a:sym typeface="Arial"/>
              </a:endParaRPr>
            </a:p>
          </p:txBody>
        </p:sp>
        <p:sp>
          <p:nvSpPr>
            <p:cNvPr id="18" name="Google Shape;50;p10">
              <a:extLst>
                <a:ext uri="{FF2B5EF4-FFF2-40B4-BE49-F238E27FC236}">
                  <a16:creationId xmlns:a16="http://schemas.microsoft.com/office/drawing/2014/main" id="{B41D5997-AFAD-984A-A3B8-164C8790670B}"/>
                </a:ext>
              </a:extLst>
            </p:cNvPr>
            <p:cNvSpPr/>
            <p:nvPr userDrawn="1"/>
          </p:nvSpPr>
          <p:spPr>
            <a:xfrm>
              <a:off x="7311618" y="3341358"/>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2</a:t>
              </a:r>
              <a:endParaRPr sz="6000" b="1" i="0" u="none" strike="noStrike" cap="none">
                <a:solidFill>
                  <a:srgbClr val="002060"/>
                </a:solidFill>
                <a:latin typeface="Arial"/>
                <a:ea typeface="Arial"/>
                <a:cs typeface="Arial"/>
                <a:sym typeface="Arial"/>
              </a:endParaRPr>
            </a:p>
          </p:txBody>
        </p:sp>
        <p:sp>
          <p:nvSpPr>
            <p:cNvPr id="19" name="Google Shape;51;p10">
              <a:extLst>
                <a:ext uri="{FF2B5EF4-FFF2-40B4-BE49-F238E27FC236}">
                  <a16:creationId xmlns:a16="http://schemas.microsoft.com/office/drawing/2014/main" id="{D622FC9D-5587-394C-9BE3-7C79284FB4B7}"/>
                </a:ext>
              </a:extLst>
            </p:cNvPr>
            <p:cNvSpPr/>
            <p:nvPr userDrawn="1"/>
          </p:nvSpPr>
          <p:spPr>
            <a:xfrm>
              <a:off x="7311618" y="4786544"/>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3</a:t>
              </a:r>
              <a:endParaRPr sz="6000" b="1" i="0" u="none" strike="noStrike" cap="none">
                <a:solidFill>
                  <a:srgbClr val="002060"/>
                </a:solidFill>
                <a:latin typeface="Arial"/>
                <a:ea typeface="Arial"/>
                <a:cs typeface="Arial"/>
                <a:sym typeface="Arial"/>
              </a:endParaRPr>
            </a:p>
          </p:txBody>
        </p:sp>
      </p:grpSp>
      <p:sp>
        <p:nvSpPr>
          <p:cNvPr id="33" name="TextBox 32">
            <a:extLst>
              <a:ext uri="{FF2B5EF4-FFF2-40B4-BE49-F238E27FC236}">
                <a16:creationId xmlns:a16="http://schemas.microsoft.com/office/drawing/2014/main" id="{791C9456-3A13-9047-9486-29D185A8A2CE}"/>
              </a:ext>
            </a:extLst>
          </p:cNvPr>
          <p:cNvSpPr txBox="1"/>
          <p:nvPr userDrawn="1"/>
        </p:nvSpPr>
        <p:spPr>
          <a:xfrm>
            <a:off x="485851" y="1525888"/>
            <a:ext cx="4550511" cy="1089529"/>
          </a:xfrm>
          <a:prstGeom prst="rect">
            <a:avLst/>
          </a:prstGeom>
          <a:noFill/>
        </p:spPr>
        <p:txBody>
          <a:bodyPr wrap="square" rtlCol="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To exceed $820M in revenue, $65M in EBITDA and achieve </a:t>
            </a:r>
          </a:p>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Q4 exit run rate positive cash flow</a:t>
            </a:r>
          </a:p>
        </p:txBody>
      </p:sp>
      <p:sp>
        <p:nvSpPr>
          <p:cNvPr id="35" name="TextBox 34">
            <a:extLst>
              <a:ext uri="{FF2B5EF4-FFF2-40B4-BE49-F238E27FC236}">
                <a16:creationId xmlns:a16="http://schemas.microsoft.com/office/drawing/2014/main" id="{D1A3C06C-EE42-DC48-907A-D1A5B605867F}"/>
              </a:ext>
            </a:extLst>
          </p:cNvPr>
          <p:cNvSpPr txBox="1"/>
          <p:nvPr userDrawn="1"/>
        </p:nvSpPr>
        <p:spPr>
          <a:xfrm>
            <a:off x="485851" y="449087"/>
            <a:ext cx="4550511" cy="986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lang="en-US" sz="3600" b="1" i="0" u="none" strike="noStrike" cap="none">
                <a:solidFill>
                  <a:schemeClr val="lt1"/>
                </a:solidFill>
                <a:latin typeface="Calibri"/>
                <a:ea typeface="Calibri"/>
                <a:cs typeface="Calibri"/>
                <a:sym typeface="Calibri"/>
              </a:rPr>
              <a:t>FY22 Vital </a:t>
            </a:r>
            <a:br>
              <a:rPr lang="en-US" sz="3600" b="1" i="0" u="none" strike="noStrike" cap="none">
                <a:solidFill>
                  <a:schemeClr val="lt1"/>
                </a:solidFill>
                <a:latin typeface="Calibri"/>
                <a:ea typeface="Calibri"/>
                <a:cs typeface="Calibri"/>
                <a:sym typeface="Calibri"/>
              </a:rPr>
            </a:br>
            <a:r>
              <a:rPr lang="en-US" sz="3600" b="1" i="0" u="none" strike="noStrike" cap="none">
                <a:solidFill>
                  <a:schemeClr val="lt1"/>
                </a:solidFill>
                <a:latin typeface="Calibri"/>
                <a:ea typeface="Calibri"/>
                <a:cs typeface="Calibri"/>
                <a:sym typeface="Calibri"/>
              </a:rPr>
              <a:t>Few Objectives</a:t>
            </a:r>
            <a:endParaRPr lang="en-US"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028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oogle Shape;66;p12">
            <a:extLst>
              <a:ext uri="{FF2B5EF4-FFF2-40B4-BE49-F238E27FC236}">
                <a16:creationId xmlns:a16="http://schemas.microsoft.com/office/drawing/2014/main" id="{7E550861-686F-104E-8E1B-559D48AC011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5" name="Google Shape;67;p12">
            <a:extLst>
              <a:ext uri="{FF2B5EF4-FFF2-40B4-BE49-F238E27FC236}">
                <a16:creationId xmlns:a16="http://schemas.microsoft.com/office/drawing/2014/main" id="{965ECF87-BBD7-4048-86B2-8C2483581CF9}"/>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8;p12">
            <a:extLst>
              <a:ext uri="{FF2B5EF4-FFF2-40B4-BE49-F238E27FC236}">
                <a16:creationId xmlns:a16="http://schemas.microsoft.com/office/drawing/2014/main" id="{86797170-D67C-2740-91CD-78414453411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69;p12">
            <a:extLst>
              <a:ext uri="{FF2B5EF4-FFF2-40B4-BE49-F238E27FC236}">
                <a16:creationId xmlns:a16="http://schemas.microsoft.com/office/drawing/2014/main" id="{35511337-F25C-654D-B874-8C973123B80E}"/>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0;p12">
            <a:extLst>
              <a:ext uri="{FF2B5EF4-FFF2-40B4-BE49-F238E27FC236}">
                <a16:creationId xmlns:a16="http://schemas.microsoft.com/office/drawing/2014/main" id="{9AEC0EC6-9F3C-8144-B9B4-B6A73FF57429}"/>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1;p12">
            <a:extLst>
              <a:ext uri="{FF2B5EF4-FFF2-40B4-BE49-F238E27FC236}">
                <a16:creationId xmlns:a16="http://schemas.microsoft.com/office/drawing/2014/main" id="{B4BC8795-130C-F74E-801D-B9B9EC559679}"/>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72;p12">
            <a:extLst>
              <a:ext uri="{FF2B5EF4-FFF2-40B4-BE49-F238E27FC236}">
                <a16:creationId xmlns:a16="http://schemas.microsoft.com/office/drawing/2014/main" id="{A84ACBA4-13CC-B14C-AB54-DEC774BAB7D8}"/>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3;p12">
            <a:extLst>
              <a:ext uri="{FF2B5EF4-FFF2-40B4-BE49-F238E27FC236}">
                <a16:creationId xmlns:a16="http://schemas.microsoft.com/office/drawing/2014/main" id="{D2C36D17-706C-8D48-84FC-B05392D24FB6}"/>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4;p12">
            <a:extLst>
              <a:ext uri="{FF2B5EF4-FFF2-40B4-BE49-F238E27FC236}">
                <a16:creationId xmlns:a16="http://schemas.microsoft.com/office/drawing/2014/main" id="{946C4F98-FA2F-694B-8427-98AF95E56E7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5;p12">
            <a:extLst>
              <a:ext uri="{FF2B5EF4-FFF2-40B4-BE49-F238E27FC236}">
                <a16:creationId xmlns:a16="http://schemas.microsoft.com/office/drawing/2014/main" id="{27756AAD-9033-0841-9616-A955569BF965}"/>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 name="Google Shape;76;p12">
            <a:extLst>
              <a:ext uri="{FF2B5EF4-FFF2-40B4-BE49-F238E27FC236}">
                <a16:creationId xmlns:a16="http://schemas.microsoft.com/office/drawing/2014/main" id="{53EAF3FE-0EBA-234A-BF83-FA061FEF0551}"/>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 name="Slide Number Placeholder 2">
            <a:extLst>
              <a:ext uri="{FF2B5EF4-FFF2-40B4-BE49-F238E27FC236}">
                <a16:creationId xmlns:a16="http://schemas.microsoft.com/office/drawing/2014/main" id="{BC13B6A7-7228-1143-AE2C-51C20B3AB7D2}"/>
              </a:ext>
            </a:extLst>
          </p:cNvPr>
          <p:cNvSpPr>
            <a:spLocks noGrp="1"/>
          </p:cNvSpPr>
          <p:nvPr>
            <p:ph type="sldNum" sz="quarter" idx="10"/>
          </p:nvPr>
        </p:nvSpPr>
        <p:spPr>
          <a:xfrm>
            <a:off x="11348119" y="7586439"/>
            <a:ext cx="3290887" cy="438150"/>
          </a:xfrm>
        </p:spPr>
        <p:txBody>
          <a:bodyPr/>
          <a:lstStyle/>
          <a:p>
            <a:fld id="{D888F868-255D-B747-B6D4-EC545A4D9D04}" type="slidenum">
              <a:rPr lang="en-US" smtClean="0"/>
              <a:pPr/>
              <a:t>‹#›</a:t>
            </a:fld>
            <a:endParaRPr lang="en-US"/>
          </a:p>
        </p:txBody>
      </p:sp>
      <p:sp>
        <p:nvSpPr>
          <p:cNvPr id="17" name="Google Shape;231;p35">
            <a:extLst>
              <a:ext uri="{FF2B5EF4-FFF2-40B4-BE49-F238E27FC236}">
                <a16:creationId xmlns:a16="http://schemas.microsoft.com/office/drawing/2014/main" id="{3F21F5A9-D049-514E-827F-D5D7AA089E3B}"/>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Agenda</a:t>
            </a:r>
            <a:endParaRPr/>
          </a:p>
        </p:txBody>
      </p:sp>
    </p:spTree>
    <p:extLst>
      <p:ext uri="{BB962C8B-B14F-4D97-AF65-F5344CB8AC3E}">
        <p14:creationId xmlns:p14="http://schemas.microsoft.com/office/powerpoint/2010/main" val="340835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FBB45AB1-6106-9742-B738-D2A7BFC75D1B}"/>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 name="Google Shape;68;p12">
            <a:extLst>
              <a:ext uri="{FF2B5EF4-FFF2-40B4-BE49-F238E27FC236}">
                <a16:creationId xmlns:a16="http://schemas.microsoft.com/office/drawing/2014/main" id="{865CDD06-A362-2D45-B48D-2E5BA099912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9;p12">
            <a:extLst>
              <a:ext uri="{FF2B5EF4-FFF2-40B4-BE49-F238E27FC236}">
                <a16:creationId xmlns:a16="http://schemas.microsoft.com/office/drawing/2014/main" id="{DA9F3AA0-A50A-994D-811F-F83422E48304}"/>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70;p12">
            <a:extLst>
              <a:ext uri="{FF2B5EF4-FFF2-40B4-BE49-F238E27FC236}">
                <a16:creationId xmlns:a16="http://schemas.microsoft.com/office/drawing/2014/main" id="{403E27E0-2EC4-3343-ABBF-65BA1E0E70B2}"/>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1;p12">
            <a:extLst>
              <a:ext uri="{FF2B5EF4-FFF2-40B4-BE49-F238E27FC236}">
                <a16:creationId xmlns:a16="http://schemas.microsoft.com/office/drawing/2014/main" id="{36FC408B-0F54-4949-ABD8-EF1062A6EA74}"/>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2;p12">
            <a:extLst>
              <a:ext uri="{FF2B5EF4-FFF2-40B4-BE49-F238E27FC236}">
                <a16:creationId xmlns:a16="http://schemas.microsoft.com/office/drawing/2014/main" id="{7064999A-0EE5-AB42-BDD3-57E9E43C6F0A}"/>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 name="Google Shape;73;p12">
            <a:extLst>
              <a:ext uri="{FF2B5EF4-FFF2-40B4-BE49-F238E27FC236}">
                <a16:creationId xmlns:a16="http://schemas.microsoft.com/office/drawing/2014/main" id="{69153CA1-C7A0-A944-A052-1833C234CB18}"/>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4;p12">
            <a:extLst>
              <a:ext uri="{FF2B5EF4-FFF2-40B4-BE49-F238E27FC236}">
                <a16:creationId xmlns:a16="http://schemas.microsoft.com/office/drawing/2014/main" id="{1DC10995-0A95-E042-9947-ED8B3E0108E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5;p12">
            <a:extLst>
              <a:ext uri="{FF2B5EF4-FFF2-40B4-BE49-F238E27FC236}">
                <a16:creationId xmlns:a16="http://schemas.microsoft.com/office/drawing/2014/main" id="{FDD2F912-48D7-A44A-9CDE-3FE3D3E6C0B4}"/>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6;p12">
            <a:extLst>
              <a:ext uri="{FF2B5EF4-FFF2-40B4-BE49-F238E27FC236}">
                <a16:creationId xmlns:a16="http://schemas.microsoft.com/office/drawing/2014/main" id="{B315C26F-2623-CA42-AA08-5E9BD2C56D9A}"/>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5" name="Google Shape;66;p12">
            <a:extLst>
              <a:ext uri="{FF2B5EF4-FFF2-40B4-BE49-F238E27FC236}">
                <a16:creationId xmlns:a16="http://schemas.microsoft.com/office/drawing/2014/main" id="{8313F232-6A7C-8446-A223-E0E8D312764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 name="Slide Number Placeholder 2">
            <a:extLst>
              <a:ext uri="{FF2B5EF4-FFF2-40B4-BE49-F238E27FC236}">
                <a16:creationId xmlns:a16="http://schemas.microsoft.com/office/drawing/2014/main" id="{AA542102-16FA-FD4F-AC5A-3BE19A727366}"/>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6" name="Google Shape;231;p35">
            <a:extLst>
              <a:ext uri="{FF2B5EF4-FFF2-40B4-BE49-F238E27FC236}">
                <a16:creationId xmlns:a16="http://schemas.microsoft.com/office/drawing/2014/main" id="{58471896-A22F-B74D-BE4C-4BE392BA814E}"/>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Key Takeaways</a:t>
            </a:r>
            <a:endParaRPr/>
          </a:p>
        </p:txBody>
      </p:sp>
    </p:spTree>
    <p:extLst>
      <p:ext uri="{BB962C8B-B14F-4D97-AF65-F5344CB8AC3E}">
        <p14:creationId xmlns:p14="http://schemas.microsoft.com/office/powerpoint/2010/main" val="414629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Slide">
  <p:cSld name="1_White Slide">
    <p:spTree>
      <p:nvGrpSpPr>
        <p:cNvPr id="1" name="Shape 230"/>
        <p:cNvGrpSpPr/>
        <p:nvPr/>
      </p:nvGrpSpPr>
      <p:grpSpPr>
        <a:xfrm>
          <a:off x="0" y="0"/>
          <a:ext cx="0" cy="0"/>
          <a:chOff x="0" y="0"/>
          <a:chExt cx="0" cy="0"/>
        </a:xfrm>
      </p:grpSpPr>
      <p:grpSp>
        <p:nvGrpSpPr>
          <p:cNvPr id="32" name="Group 31">
            <a:extLst>
              <a:ext uri="{FF2B5EF4-FFF2-40B4-BE49-F238E27FC236}">
                <a16:creationId xmlns:a16="http://schemas.microsoft.com/office/drawing/2014/main" id="{17CED13F-C73D-964D-95D8-9E36994F79E5}"/>
              </a:ext>
            </a:extLst>
          </p:cNvPr>
          <p:cNvGrpSpPr/>
          <p:nvPr userDrawn="1"/>
        </p:nvGrpSpPr>
        <p:grpSpPr>
          <a:xfrm>
            <a:off x="8010876" y="3809"/>
            <a:ext cx="6628129" cy="8229598"/>
            <a:chOff x="8010876" y="3809"/>
            <a:chExt cx="6628129" cy="8229598"/>
          </a:xfrm>
        </p:grpSpPr>
        <p:sp>
          <p:nvSpPr>
            <p:cNvPr id="33" name="Graphic 13">
              <a:extLst>
                <a:ext uri="{FF2B5EF4-FFF2-40B4-BE49-F238E27FC236}">
                  <a16:creationId xmlns:a16="http://schemas.microsoft.com/office/drawing/2014/main" id="{AA57FDC7-C42A-9C48-8D01-EE385F4AE154}"/>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4" name="Graphic 13">
              <a:extLst>
                <a:ext uri="{FF2B5EF4-FFF2-40B4-BE49-F238E27FC236}">
                  <a16:creationId xmlns:a16="http://schemas.microsoft.com/office/drawing/2014/main" id="{1B3FD9E5-7E68-4047-850D-43ACA67F601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Slide" preserve="1">
  <p:cSld name="1_White Slide">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extLst>
      <p:ext uri="{BB962C8B-B14F-4D97-AF65-F5344CB8AC3E}">
        <p14:creationId xmlns:p14="http://schemas.microsoft.com/office/powerpoint/2010/main" val="181093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p:nvPr/>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7;p28"/>
          <p:cNvSpPr txBox="1">
            <a:spLocks noGrp="1"/>
          </p:cNvSpPr>
          <p:nvPr>
            <p:ph type="body" idx="1"/>
          </p:nvPr>
        </p:nvSpPr>
        <p:spPr>
          <a:xfrm>
            <a:off x="896937" y="3751325"/>
            <a:ext cx="5274310" cy="2707640"/>
          </a:xfrm>
          <a:prstGeom prst="rect">
            <a:avLst/>
          </a:prstGeom>
          <a:noFill/>
          <a:ln>
            <a:noFill/>
          </a:ln>
        </p:spPr>
        <p:txBody>
          <a:bodyPr spcFirstLastPara="1" wrap="square" lIns="0" tIns="12700" rIns="0" bIns="0" anchor="t" anchorCtr="0">
            <a:noAutofit/>
          </a:bodyPr>
          <a:lstStyle>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title"/>
          </p:nvPr>
        </p:nvSpPr>
        <p:spPr>
          <a:xfrm>
            <a:off x="566400" y="438174"/>
            <a:ext cx="7201534" cy="1122680"/>
          </a:xfrm>
          <a:prstGeom prst="rect">
            <a:avLst/>
          </a:prstGeom>
          <a:noFill/>
          <a:ln>
            <a:noFill/>
          </a:ln>
        </p:spPr>
        <p:txBody>
          <a:bodyPr spcFirstLastPara="1" wrap="square" lIns="0" tIns="12700" rIns="0" bIns="0" anchor="b" anchorCtr="0">
            <a:noAutofit/>
          </a:bodyPr>
          <a:lstStyle>
            <a:lvl1pPr marR="0" lvl="0" algn="l"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Slide Number Placeholder 2">
            <a:extLst>
              <a:ext uri="{FF2B5EF4-FFF2-40B4-BE49-F238E27FC236}">
                <a16:creationId xmlns:a16="http://schemas.microsoft.com/office/drawing/2014/main" id="{77F4F032-FD92-064D-A1EF-647EA2831364}"/>
              </a:ext>
            </a:extLst>
          </p:cNvPr>
          <p:cNvSpPr>
            <a:spLocks noGrp="1"/>
          </p:cNvSpPr>
          <p:nvPr>
            <p:ph type="sldNum" sz="quarter" idx="4"/>
          </p:nvPr>
        </p:nvSpPr>
        <p:spPr>
          <a:xfrm>
            <a:off x="11348119" y="7586439"/>
            <a:ext cx="3290887" cy="438150"/>
          </a:xfrm>
          <a:prstGeom prst="rect">
            <a:avLst/>
          </a:prstGeom>
        </p:spPr>
        <p:txBody>
          <a:bodyPr vert="horz" lIns="91440" tIns="45720" rIns="91440" bIns="45720" rtlCol="0" anchor="ctr"/>
          <a:lstStyle>
            <a:lvl1pPr algn="r">
              <a:defRPr sz="1200">
                <a:solidFill>
                  <a:schemeClr val="accent6"/>
                </a:solidFill>
                <a:latin typeface="Calibri" panose="020F0502020204030204" pitchFamily="34" charset="0"/>
                <a:cs typeface="Calibri" panose="020F0502020204030204" pitchFamily="34" charset="0"/>
              </a:defRPr>
            </a:lvl1pPr>
          </a:lstStyle>
          <a:p>
            <a:fld id="{D888F868-255D-B747-B6D4-EC545A4D9D0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5" r:id="rId6"/>
    <p:sldLayoutId id="2147483687" r:id="rId7"/>
    <p:sldLayoutId id="2147483674" r:id="rId8"/>
    <p:sldLayoutId id="2147483704" r:id="rId9"/>
    <p:sldLayoutId id="2147483705" r:id="rId10"/>
    <p:sldLayoutId id="2147483706" r:id="rId11"/>
    <p:sldLayoutId id="2147483688" r:id="rId12"/>
    <p:sldLayoutId id="2147483689" r:id="rId13"/>
    <p:sldLayoutId id="2147483690" r:id="rId14"/>
    <p:sldLayoutId id="2147483691" r:id="rId15"/>
    <p:sldLayoutId id="2147483692" r:id="rId16"/>
    <p:sldLayoutId id="2147483693" r:id="rId17"/>
    <p:sldLayoutId id="2147483694" r:id="rId18"/>
    <p:sldLayoutId id="2147483707" r:id="rId19"/>
    <p:sldLayoutId id="2147483695" r:id="rId20"/>
    <p:sldLayoutId id="2147483696" r:id="rId21"/>
    <p:sldLayoutId id="2147483697" r:id="rId22"/>
    <p:sldLayoutId id="2147483699" r:id="rId23"/>
    <p:sldLayoutId id="2147483698" r:id="rId24"/>
    <p:sldLayoutId id="2147483700" r:id="rId25"/>
    <p:sldLayoutId id="2147483701" r:id="rId26"/>
    <p:sldLayoutId id="2147483702" r:id="rId27"/>
    <p:sldLayoutId id="2147483708" r:id="rId28"/>
    <p:sldLayoutId id="2147483709" r:id="rId29"/>
    <p:sldLayoutId id="2147483710" r:id="rId30"/>
    <p:sldLayoutId id="2147483711" r:id="rId31"/>
    <p:sldLayoutId id="2147483712" r:id="rId32"/>
    <p:sldLayoutId id="2147483713" r:id="rId33"/>
    <p:sldLayoutId id="214748371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LCR/VYR-US-2100117%20SuperNO2VA%20Et%20Value%20Analysis.xlsm" TargetMode="Externa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7emvQtfQpFg"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663E-996E-FD4A-A9E7-EC8F345D0664}"/>
              </a:ext>
            </a:extLst>
          </p:cNvPr>
          <p:cNvSpPr>
            <a:spLocks noGrp="1"/>
          </p:cNvSpPr>
          <p:nvPr>
            <p:ph type="ctrTitle"/>
          </p:nvPr>
        </p:nvSpPr>
        <p:spPr/>
        <p:txBody>
          <a:bodyPr/>
          <a:lstStyle/>
          <a:p>
            <a:r>
              <a:rPr lang="en-US" dirty="0"/>
              <a:t>SuperNO</a:t>
            </a:r>
            <a:r>
              <a:rPr lang="en-US" baseline="-25000" dirty="0"/>
              <a:t>2</a:t>
            </a:r>
            <a:r>
              <a:rPr lang="en-US" dirty="0"/>
              <a:t>VA™ Et</a:t>
            </a:r>
          </a:p>
        </p:txBody>
      </p:sp>
      <p:sp>
        <p:nvSpPr>
          <p:cNvPr id="4" name="Subtitle 3">
            <a:extLst>
              <a:ext uri="{FF2B5EF4-FFF2-40B4-BE49-F238E27FC236}">
                <a16:creationId xmlns:a16="http://schemas.microsoft.com/office/drawing/2014/main" id="{1C4BD73E-B775-474D-87FF-D3B56C0761FD}"/>
              </a:ext>
            </a:extLst>
          </p:cNvPr>
          <p:cNvSpPr>
            <a:spLocks noGrp="1"/>
          </p:cNvSpPr>
          <p:nvPr>
            <p:ph type="subTitle" idx="1"/>
          </p:nvPr>
        </p:nvSpPr>
        <p:spPr>
          <a:xfrm>
            <a:off x="882650" y="3287394"/>
            <a:ext cx="6024926" cy="1198790"/>
          </a:xfrm>
        </p:spPr>
        <p:txBody>
          <a:bodyPr/>
          <a:lstStyle/>
          <a:p>
            <a:r>
              <a:rPr lang="en-US" sz="2800" dirty="0"/>
              <a:t>Say goodbye to airway management and</a:t>
            </a:r>
          </a:p>
          <a:p>
            <a:r>
              <a:rPr lang="en-US" sz="2800" dirty="0"/>
              <a:t>hello to airway confidence</a:t>
            </a:r>
          </a:p>
        </p:txBody>
      </p:sp>
      <p:sp>
        <p:nvSpPr>
          <p:cNvPr id="3" name="Rectangle 2">
            <a:extLst>
              <a:ext uri="{FF2B5EF4-FFF2-40B4-BE49-F238E27FC236}">
                <a16:creationId xmlns:a16="http://schemas.microsoft.com/office/drawing/2014/main" id="{0426044F-9E92-4F9F-BCD2-9507292C42E3}"/>
              </a:ext>
            </a:extLst>
          </p:cNvPr>
          <p:cNvSpPr/>
          <p:nvPr/>
        </p:nvSpPr>
        <p:spPr>
          <a:xfrm>
            <a:off x="397961" y="7265973"/>
            <a:ext cx="990977" cy="246221"/>
          </a:xfrm>
          <a:prstGeom prst="rect">
            <a:avLst/>
          </a:prstGeom>
        </p:spPr>
        <p:txBody>
          <a:bodyPr wrap="none">
            <a:spAutoFit/>
          </a:bodyPr>
          <a:lstStyle/>
          <a:p>
            <a:r>
              <a:rPr lang="en-US" sz="1000" dirty="0">
                <a:solidFill>
                  <a:schemeClr val="bg1"/>
                </a:solidFill>
              </a:rPr>
              <a:t>May 10, 2021</a:t>
            </a:r>
          </a:p>
        </p:txBody>
      </p:sp>
    </p:spTree>
    <p:extLst>
      <p:ext uri="{BB962C8B-B14F-4D97-AF65-F5344CB8AC3E}">
        <p14:creationId xmlns:p14="http://schemas.microsoft.com/office/powerpoint/2010/main" val="72865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D457-3C90-48E8-A355-E52E7B212B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3776" y="1513233"/>
            <a:ext cx="7358179" cy="5408811"/>
          </a:xfrm>
          <a:prstGeom prst="rect">
            <a:avLst/>
          </a:prstGeom>
        </p:spPr>
      </p:pic>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513233"/>
            <a:ext cx="13405452" cy="521207"/>
          </a:xfrm>
        </p:spPr>
        <p:txBody>
          <a:bodyPr/>
          <a:lstStyle/>
          <a:p>
            <a:r>
              <a:rPr lang="en-US" dirty="0"/>
              <a:t>Limited oxygen reserve</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6971" y="3097932"/>
            <a:ext cx="7287633" cy="134699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Congestive Heart Failure</a:t>
            </a:r>
          </a:p>
          <a:p>
            <a:pPr marL="228600" indent="0" algn="ctr"/>
            <a:r>
              <a:rPr lang="en-US" sz="4000" dirty="0">
                <a:solidFill>
                  <a:srgbClr val="001131"/>
                </a:solidFill>
                <a:latin typeface="Gilroy-Regular"/>
              </a:rPr>
              <a:t> (CHF)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0" y="4823460"/>
            <a:ext cx="7315200" cy="13896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Chronic Obstructive Pulmonary Disease</a:t>
            </a:r>
          </a:p>
          <a:p>
            <a:pPr marL="228600" indent="0" algn="ctr"/>
            <a:r>
              <a:rPr lang="en-US" sz="4000" dirty="0">
                <a:solidFill>
                  <a:srgbClr val="001131"/>
                </a:solidFill>
                <a:latin typeface="Gilroy-Regular"/>
              </a:rPr>
              <a:t>(COPD) </a:t>
            </a:r>
            <a:endParaRPr lang="es-ES" sz="4000" dirty="0">
              <a:solidFill>
                <a:srgbClr val="001131"/>
              </a:solidFill>
              <a:latin typeface="Gilroy-Regular"/>
            </a:endParaRPr>
          </a:p>
        </p:txBody>
      </p:sp>
      <p:sp>
        <p:nvSpPr>
          <p:cNvPr id="10" name="Title 1">
            <a:extLst>
              <a:ext uri="{FF2B5EF4-FFF2-40B4-BE49-F238E27FC236}">
                <a16:creationId xmlns:a16="http://schemas.microsoft.com/office/drawing/2014/main" id="{9FFEBDB9-95AD-4FFD-B84C-D4D48EB13D40}"/>
              </a:ext>
            </a:extLst>
          </p:cNvPr>
          <p:cNvSpPr>
            <a:spLocks noGrp="1"/>
          </p:cNvSpPr>
          <p:nvPr>
            <p:ph type="title"/>
          </p:nvPr>
        </p:nvSpPr>
        <p:spPr>
          <a:xfrm>
            <a:off x="447865" y="383881"/>
            <a:ext cx="13405452" cy="110099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415934914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a:t>Difficult ventilation/intubation</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173056"/>
            <a:ext cx="14056457"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“can’t intubate, can’t ventilate,” </a:t>
            </a:r>
            <a:endParaRPr lang="es-ES" sz="4000" dirty="0">
              <a:solidFill>
                <a:srgbClr val="001131"/>
              </a:solidFill>
              <a:latin typeface="Gilroy-Regular"/>
            </a:endParaRPr>
          </a:p>
        </p:txBody>
      </p:sp>
      <p:sp>
        <p:nvSpPr>
          <p:cNvPr id="7" name="Title 1">
            <a:extLst>
              <a:ext uri="{FF2B5EF4-FFF2-40B4-BE49-F238E27FC236}">
                <a16:creationId xmlns:a16="http://schemas.microsoft.com/office/drawing/2014/main" id="{5E9FDCE9-6B45-448C-ADCD-9D89CCFC0888}"/>
              </a:ext>
            </a:extLst>
          </p:cNvPr>
          <p:cNvSpPr>
            <a:spLocks noGrp="1"/>
          </p:cNvSpPr>
          <p:nvPr>
            <p:ph type="title"/>
          </p:nvPr>
        </p:nvSpPr>
        <p:spPr>
          <a:xfrm>
            <a:off x="430932" y="364182"/>
            <a:ext cx="13405452" cy="110099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90282871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3006" y="1684632"/>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Morbid Obesity</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D5FC33A7-C1A7-4A66-99C3-90D5ABBFDE59}"/>
              </a:ext>
            </a:extLst>
          </p:cNvPr>
          <p:cNvSpPr txBox="1">
            <a:spLocks/>
          </p:cNvSpPr>
          <p:nvPr/>
        </p:nvSpPr>
        <p:spPr>
          <a:xfrm>
            <a:off x="93006" y="2665171"/>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Obstructive </a:t>
            </a:r>
            <a:r>
              <a:rPr lang="es-ES" sz="4000" dirty="0" err="1">
                <a:solidFill>
                  <a:srgbClr val="001131"/>
                </a:solidFill>
                <a:latin typeface="Gilroy-Regular"/>
              </a:rPr>
              <a:t>Sleep</a:t>
            </a:r>
            <a:r>
              <a:rPr lang="es-ES" sz="4000" dirty="0">
                <a:solidFill>
                  <a:srgbClr val="001131"/>
                </a:solidFill>
                <a:latin typeface="Gilroy-Regular"/>
              </a:rPr>
              <a:t> Apnea (OSA)</a:t>
            </a:r>
          </a:p>
        </p:txBody>
      </p:sp>
      <p:sp>
        <p:nvSpPr>
          <p:cNvPr id="11" name="Text Placeholder 3">
            <a:extLst>
              <a:ext uri="{FF2B5EF4-FFF2-40B4-BE49-F238E27FC236}">
                <a16:creationId xmlns:a16="http://schemas.microsoft.com/office/drawing/2014/main" id="{7E799B5C-9771-40B0-9FAE-554A10B5F2D5}"/>
              </a:ext>
            </a:extLst>
          </p:cNvPr>
          <p:cNvSpPr txBox="1">
            <a:spLocks/>
          </p:cNvSpPr>
          <p:nvPr/>
        </p:nvSpPr>
        <p:spPr>
          <a:xfrm>
            <a:off x="93006" y="3685199"/>
            <a:ext cx="13405294" cy="138826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Limited oxygen reserve</a:t>
            </a:r>
          </a:p>
        </p:txBody>
      </p:sp>
      <p:sp>
        <p:nvSpPr>
          <p:cNvPr id="12" name="Text Placeholder 3">
            <a:extLst>
              <a:ext uri="{FF2B5EF4-FFF2-40B4-BE49-F238E27FC236}">
                <a16:creationId xmlns:a16="http://schemas.microsoft.com/office/drawing/2014/main" id="{A3B95412-A101-4030-9E80-0F27760D85DD}"/>
              </a:ext>
            </a:extLst>
          </p:cNvPr>
          <p:cNvSpPr txBox="1">
            <a:spLocks/>
          </p:cNvSpPr>
          <p:nvPr/>
        </p:nvSpPr>
        <p:spPr>
          <a:xfrm>
            <a:off x="415636" y="6054007"/>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685800" indent="-457200" algn="ctr">
              <a:buFont typeface="Arial" panose="020B0604020202020204" pitchFamily="34" charset="0"/>
              <a:buChar char="•"/>
            </a:pPr>
            <a:endParaRPr lang="es-ES" sz="4000" dirty="0">
              <a:solidFill>
                <a:srgbClr val="001131"/>
              </a:solidFill>
              <a:latin typeface="Gilroy-Regular"/>
            </a:endParaRPr>
          </a:p>
        </p:txBody>
      </p:sp>
      <p:sp>
        <p:nvSpPr>
          <p:cNvPr id="13" name="TextBox 12">
            <a:extLst>
              <a:ext uri="{FF2B5EF4-FFF2-40B4-BE49-F238E27FC236}">
                <a16:creationId xmlns:a16="http://schemas.microsoft.com/office/drawing/2014/main" id="{39945EB4-EEA1-4443-AE10-72AC7DEB4BE0}"/>
              </a:ext>
            </a:extLst>
          </p:cNvPr>
          <p:cNvSpPr txBox="1"/>
          <p:nvPr/>
        </p:nvSpPr>
        <p:spPr>
          <a:xfrm>
            <a:off x="3065223" y="5209794"/>
            <a:ext cx="7633854" cy="707886"/>
          </a:xfrm>
          <a:prstGeom prst="rect">
            <a:avLst/>
          </a:prstGeom>
          <a:noFill/>
        </p:spPr>
        <p:txBody>
          <a:bodyPr wrap="square">
            <a:spAutoFit/>
          </a:bodyPr>
          <a:lstStyle/>
          <a:p>
            <a:pPr marL="800100" indent="-571500" algn="ctr">
              <a:buFont typeface="Wingdings" panose="05000000000000000000" pitchFamily="2" charset="2"/>
              <a:buChar char="ü"/>
            </a:pPr>
            <a:r>
              <a:rPr lang="en-US" sz="4000" dirty="0">
                <a:solidFill>
                  <a:srgbClr val="001131"/>
                </a:solidFill>
                <a:latin typeface="Gilroy-Regular"/>
                <a:cs typeface="Calibri"/>
                <a:sym typeface="Calibri"/>
              </a:rPr>
              <a:t>Difficult ventilation/intubation</a:t>
            </a:r>
            <a:endParaRPr lang="es-ES" sz="4000" dirty="0">
              <a:solidFill>
                <a:srgbClr val="001131"/>
              </a:solidFill>
              <a:latin typeface="Gilroy-Regular"/>
              <a:cs typeface="Calibri"/>
              <a:sym typeface="Calibri"/>
            </a:endParaRPr>
          </a:p>
        </p:txBody>
      </p:sp>
      <p:sp>
        <p:nvSpPr>
          <p:cNvPr id="14" name="Title 1">
            <a:extLst>
              <a:ext uri="{FF2B5EF4-FFF2-40B4-BE49-F238E27FC236}">
                <a16:creationId xmlns:a16="http://schemas.microsoft.com/office/drawing/2014/main" id="{A0E0C14D-8B98-4BBC-BE8D-90FFC0877492}"/>
              </a:ext>
            </a:extLst>
          </p:cNvPr>
          <p:cNvSpPr>
            <a:spLocks noGrp="1"/>
          </p:cNvSpPr>
          <p:nvPr>
            <p:ph type="title"/>
          </p:nvPr>
        </p:nvSpPr>
        <p:spPr>
          <a:xfrm>
            <a:off x="566738" y="438150"/>
            <a:ext cx="13404850" cy="582613"/>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13630734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1057633"/>
          </a:xfrm>
        </p:spPr>
        <p:txBody>
          <a:bodyPr/>
          <a:lstStyle/>
          <a:p>
            <a:r>
              <a:rPr lang="en-US" sz="1800" b="0" i="0" u="none" strike="noStrike" baseline="0" dirty="0">
                <a:solidFill>
                  <a:srgbClr val="000000"/>
                </a:solidFill>
                <a:latin typeface="Gilroy Bold"/>
              </a:rPr>
              <a:t> </a:t>
            </a:r>
            <a:r>
              <a:rPr lang="en-US" dirty="0"/>
              <a:t>Difficult ventilation : Risk factors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3330853" y="2076722"/>
            <a:ext cx="8336214" cy="500141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l"/>
            <a:endParaRPr lang="en-US" sz="6000" b="0" i="0" u="none" strike="noStrike" baseline="0" dirty="0">
              <a:solidFill>
                <a:srgbClr val="000000"/>
              </a:solidFill>
              <a:latin typeface="Gilroy"/>
            </a:endParaRPr>
          </a:p>
          <a:p>
            <a:pPr marL="800100" indent="-571500">
              <a:buFont typeface="Wingdings" panose="05000000000000000000" pitchFamily="2" charset="2"/>
              <a:buChar char="Ø"/>
            </a:pPr>
            <a:r>
              <a:rPr lang="en-US" sz="4000" dirty="0">
                <a:solidFill>
                  <a:srgbClr val="001131"/>
                </a:solidFill>
                <a:latin typeface="Gilroy-Regular"/>
              </a:rPr>
              <a:t>Body Mass Index (BMI) &gt; 26</a:t>
            </a:r>
          </a:p>
          <a:p>
            <a:pPr marL="800100" indent="-571500">
              <a:buFont typeface="Wingdings" panose="05000000000000000000" pitchFamily="2" charset="2"/>
              <a:buChar char="Ø"/>
            </a:pPr>
            <a:r>
              <a:rPr lang="en-US" sz="4000" dirty="0">
                <a:solidFill>
                  <a:srgbClr val="001131"/>
                </a:solidFill>
                <a:latin typeface="Gilroy-Regular"/>
              </a:rPr>
              <a:t>Age &gt; 55 years</a:t>
            </a:r>
          </a:p>
          <a:p>
            <a:pPr marL="800100" indent="-571500">
              <a:buFont typeface="Wingdings" panose="05000000000000000000" pitchFamily="2" charset="2"/>
              <a:buChar char="Ø"/>
            </a:pPr>
            <a:r>
              <a:rPr lang="en-US" sz="4000" dirty="0">
                <a:solidFill>
                  <a:srgbClr val="001131"/>
                </a:solidFill>
                <a:latin typeface="Gilroy-Regular"/>
              </a:rPr>
              <a:t>Edentulous (no teeth)</a:t>
            </a:r>
          </a:p>
          <a:p>
            <a:pPr marL="800100" indent="-571500">
              <a:buFont typeface="Wingdings" panose="05000000000000000000" pitchFamily="2" charset="2"/>
              <a:buChar char="Ø"/>
            </a:pPr>
            <a:r>
              <a:rPr lang="en-US" sz="4000" dirty="0">
                <a:solidFill>
                  <a:srgbClr val="001131"/>
                </a:solidFill>
                <a:latin typeface="Gilroy-Regular"/>
              </a:rPr>
              <a:t>Beards</a:t>
            </a:r>
          </a:p>
          <a:p>
            <a:pPr marL="800100" indent="-571500">
              <a:buFont typeface="Wingdings" panose="05000000000000000000" pitchFamily="2" charset="2"/>
              <a:buChar char="Ø"/>
            </a:pPr>
            <a:r>
              <a:rPr lang="en-US" sz="4000" dirty="0">
                <a:solidFill>
                  <a:srgbClr val="001131"/>
                </a:solidFill>
                <a:latin typeface="Gilroy-Regular"/>
              </a:rPr>
              <a:t>History of Snoring</a:t>
            </a:r>
          </a:p>
        </p:txBody>
      </p:sp>
      <p:sp>
        <p:nvSpPr>
          <p:cNvPr id="7" name="Title 1">
            <a:extLst>
              <a:ext uri="{FF2B5EF4-FFF2-40B4-BE49-F238E27FC236}">
                <a16:creationId xmlns:a16="http://schemas.microsoft.com/office/drawing/2014/main" id="{68A91327-2614-4DA6-BC65-7DC4A4AD980D}"/>
              </a:ext>
            </a:extLst>
          </p:cNvPr>
          <p:cNvSpPr>
            <a:spLocks noGrp="1"/>
          </p:cNvSpPr>
          <p:nvPr>
            <p:ph type="title"/>
          </p:nvPr>
        </p:nvSpPr>
        <p:spPr>
          <a:xfrm>
            <a:off x="430932" y="522057"/>
            <a:ext cx="13405452" cy="521207"/>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25066153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a:t>Difficult intubation : Risk factors</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55181" y="3104213"/>
            <a:ext cx="8920037" cy="276621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l"/>
            <a:endParaRPr lang="en-US" sz="1800" b="0" i="0" u="none" strike="noStrike" baseline="0" dirty="0">
              <a:solidFill>
                <a:srgbClr val="000000"/>
              </a:solidFill>
              <a:latin typeface="Gilroy"/>
            </a:endParaRPr>
          </a:p>
          <a:p>
            <a:pPr marL="800100" indent="-571500">
              <a:buFont typeface="Wingdings" panose="05000000000000000000" pitchFamily="2" charset="2"/>
              <a:buChar char="Ø"/>
            </a:pPr>
            <a:r>
              <a:rPr lang="en-US" sz="4000" dirty="0">
                <a:solidFill>
                  <a:srgbClr val="001131"/>
                </a:solidFill>
                <a:latin typeface="Gilroy-Regular"/>
              </a:rPr>
              <a:t>History of difficult intubation</a:t>
            </a:r>
          </a:p>
          <a:p>
            <a:pPr marL="800100" indent="-571500">
              <a:buFont typeface="Wingdings" panose="05000000000000000000" pitchFamily="2" charset="2"/>
              <a:buChar char="Ø"/>
            </a:pPr>
            <a:r>
              <a:rPr lang="en-US" sz="4000" dirty="0">
                <a:solidFill>
                  <a:srgbClr val="001131"/>
                </a:solidFill>
                <a:latin typeface="Gilroy-Regular"/>
              </a:rPr>
              <a:t>Small mouth opening</a:t>
            </a:r>
          </a:p>
          <a:p>
            <a:pPr marL="800100" indent="-571500">
              <a:buFont typeface="Wingdings" panose="05000000000000000000" pitchFamily="2" charset="2"/>
              <a:buChar char="Ø"/>
            </a:pPr>
            <a:r>
              <a:rPr lang="en-US" sz="4000" dirty="0">
                <a:solidFill>
                  <a:srgbClr val="001131"/>
                </a:solidFill>
                <a:latin typeface="Gilroy-Regular"/>
              </a:rPr>
              <a:t>Increased </a:t>
            </a:r>
            <a:r>
              <a:rPr lang="en-US" sz="4000" dirty="0" err="1">
                <a:solidFill>
                  <a:srgbClr val="001131"/>
                </a:solidFill>
                <a:latin typeface="Gilroy-Regular"/>
              </a:rPr>
              <a:t>Mallampatti</a:t>
            </a:r>
            <a:r>
              <a:rPr lang="en-US" sz="4000" dirty="0">
                <a:solidFill>
                  <a:srgbClr val="001131"/>
                </a:solidFill>
                <a:latin typeface="Gilroy-Regular"/>
              </a:rPr>
              <a:t> classification</a:t>
            </a:r>
          </a:p>
        </p:txBody>
      </p:sp>
      <p:sp>
        <p:nvSpPr>
          <p:cNvPr id="7" name="Title 1">
            <a:extLst>
              <a:ext uri="{FF2B5EF4-FFF2-40B4-BE49-F238E27FC236}">
                <a16:creationId xmlns:a16="http://schemas.microsoft.com/office/drawing/2014/main" id="{0EB96279-FD47-4941-ADCD-8776BB75120C}"/>
              </a:ext>
            </a:extLst>
          </p:cNvPr>
          <p:cNvSpPr>
            <a:spLocks noGrp="1"/>
          </p:cNvSpPr>
          <p:nvPr>
            <p:ph type="title"/>
          </p:nvPr>
        </p:nvSpPr>
        <p:spPr>
          <a:xfrm>
            <a:off x="430932" y="522057"/>
            <a:ext cx="13405452" cy="521207"/>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155965812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a:t>Difficult ventilation/intubation</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058470" y="2702627"/>
            <a:ext cx="12150375" cy="4223106"/>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Difficult Airway Society (DAS)  recommends</a:t>
            </a:r>
            <a:r>
              <a:rPr lang="es-ES" sz="4000" dirty="0">
                <a:solidFill>
                  <a:srgbClr val="001131"/>
                </a:solidFill>
                <a:latin typeface="Gilroy-Regular"/>
              </a:rPr>
              <a:t>: </a:t>
            </a:r>
          </a:p>
          <a:p>
            <a:pPr algn="ctr"/>
            <a:r>
              <a:rPr lang="en-US" sz="4000" dirty="0">
                <a:solidFill>
                  <a:srgbClr val="001131"/>
                </a:solidFill>
                <a:latin typeface="Gilroy-Regular"/>
              </a:rPr>
              <a:t>provide the patient with a continuous source of high flow oxygen (apneic oxygenation) to help to maintain their oxygen saturation levels and prevent life-threatening Respiratory Compromise.24 </a:t>
            </a:r>
            <a:endParaRPr lang="es-ES" sz="4000" dirty="0">
              <a:solidFill>
                <a:srgbClr val="001131"/>
              </a:solidFill>
              <a:latin typeface="Gilroy-Regular"/>
            </a:endParaRPr>
          </a:p>
        </p:txBody>
      </p:sp>
      <p:sp>
        <p:nvSpPr>
          <p:cNvPr id="7" name="Title 1">
            <a:extLst>
              <a:ext uri="{FF2B5EF4-FFF2-40B4-BE49-F238E27FC236}">
                <a16:creationId xmlns:a16="http://schemas.microsoft.com/office/drawing/2014/main" id="{41A66B9B-9C39-49C3-A98D-2D447F6C6AD8}"/>
              </a:ext>
            </a:extLst>
          </p:cNvPr>
          <p:cNvSpPr>
            <a:spLocks noGrp="1"/>
          </p:cNvSpPr>
          <p:nvPr>
            <p:ph type="title"/>
          </p:nvPr>
        </p:nvSpPr>
        <p:spPr>
          <a:xfrm>
            <a:off x="430932" y="522057"/>
            <a:ext cx="13405452" cy="521207"/>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179907016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1D4D"/>
                </a:solidFill>
                <a:latin typeface="Gilroy Bold"/>
              </a:rPr>
              <a:t>Risk factors : High-risk procedures</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04596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Non-operating room anesthesia (NORA) sedation procedures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71745"/>
            <a:ext cx="14109628" cy="281236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post-operative complications after major head and neck surgery, thoracic surgery, and major abdominal surgery</a:t>
            </a:r>
            <a:endParaRPr lang="es-ES" sz="4000" dirty="0">
              <a:solidFill>
                <a:srgbClr val="001131"/>
              </a:solidFill>
              <a:latin typeface="Gilroy-Regular"/>
            </a:endParaRPr>
          </a:p>
        </p:txBody>
      </p:sp>
    </p:spTree>
    <p:extLst>
      <p:ext uri="{BB962C8B-B14F-4D97-AF65-F5344CB8AC3E}">
        <p14:creationId xmlns:p14="http://schemas.microsoft.com/office/powerpoint/2010/main" val="231065713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1D4D"/>
                </a:solidFill>
                <a:latin typeface="Gilroy Bold"/>
              </a:rPr>
              <a:t>Risk factors : High-risk procedures</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6272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new minimally invasive procedures being performed without advanced airways</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20945"/>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managing older and more medically complex patients</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Non-</a:t>
            </a:r>
            <a:r>
              <a:rPr lang="es-ES" dirty="0" err="1"/>
              <a:t>operating</a:t>
            </a:r>
            <a:r>
              <a:rPr lang="es-ES" dirty="0"/>
              <a:t> </a:t>
            </a:r>
            <a:r>
              <a:rPr lang="es-ES" dirty="0" err="1"/>
              <a:t>room</a:t>
            </a:r>
            <a:r>
              <a:rPr lang="es-ES" dirty="0"/>
              <a:t> </a:t>
            </a:r>
            <a:r>
              <a:rPr lang="es-ES" dirty="0" err="1"/>
              <a:t>anesthesia</a:t>
            </a:r>
            <a:r>
              <a:rPr lang="es-ES" dirty="0"/>
              <a:t> (NORA) </a:t>
            </a:r>
            <a:r>
              <a:rPr lang="es-ES" dirty="0" err="1"/>
              <a:t>sedation</a:t>
            </a:r>
            <a:r>
              <a:rPr lang="es-ES" dirty="0"/>
              <a:t> </a:t>
            </a:r>
            <a:r>
              <a:rPr lang="es-ES" dirty="0" err="1"/>
              <a:t>procedures</a:t>
            </a:r>
            <a:endParaRPr lang="es-ES" dirty="0"/>
          </a:p>
        </p:txBody>
      </p:sp>
      <p:sp>
        <p:nvSpPr>
          <p:cNvPr id="8" name="Text Placeholder 3">
            <a:extLst>
              <a:ext uri="{FF2B5EF4-FFF2-40B4-BE49-F238E27FC236}">
                <a16:creationId xmlns:a16="http://schemas.microsoft.com/office/drawing/2014/main" id="{24137922-AFB5-417C-8592-2F5B5F27E158}"/>
              </a:ext>
            </a:extLst>
          </p:cNvPr>
          <p:cNvSpPr txBox="1">
            <a:spLocks/>
          </p:cNvSpPr>
          <p:nvPr/>
        </p:nvSpPr>
        <p:spPr>
          <a:xfrm>
            <a:off x="0" y="5382093"/>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need to recover patients more quickly</a:t>
            </a:r>
            <a:endParaRPr lang="es-ES" sz="4000" dirty="0">
              <a:solidFill>
                <a:srgbClr val="001131"/>
              </a:solidFill>
              <a:latin typeface="Gilroy-Regular"/>
            </a:endParaRPr>
          </a:p>
        </p:txBody>
      </p:sp>
    </p:spTree>
    <p:extLst>
      <p:ext uri="{BB962C8B-B14F-4D97-AF65-F5344CB8AC3E}">
        <p14:creationId xmlns:p14="http://schemas.microsoft.com/office/powerpoint/2010/main" val="48246943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1D4D"/>
                </a:solidFill>
                <a:latin typeface="Gilroy Bold"/>
              </a:rPr>
              <a:t>Risk factors : High-risk procedures</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301274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err="1">
                <a:solidFill>
                  <a:srgbClr val="001131"/>
                </a:solidFill>
                <a:latin typeface="Gilroy-Regular"/>
              </a:rPr>
              <a:t>pulmonary</a:t>
            </a:r>
            <a:r>
              <a:rPr lang="es-ES" sz="4000" dirty="0">
                <a:solidFill>
                  <a:srgbClr val="001131"/>
                </a:solidFill>
                <a:latin typeface="Gilroy-Regular"/>
              </a:rPr>
              <a:t> </a:t>
            </a:r>
            <a:r>
              <a:rPr lang="es-ES" sz="4000" dirty="0" err="1">
                <a:solidFill>
                  <a:srgbClr val="001131"/>
                </a:solidFill>
                <a:latin typeface="Gilroy-Regular"/>
              </a:rPr>
              <a:t>complications</a:t>
            </a:r>
            <a:r>
              <a:rPr lang="es-ES" sz="4000" dirty="0">
                <a:solidFill>
                  <a:srgbClr val="001131"/>
                </a:solidFill>
                <a:latin typeface="Gilroy-Regular"/>
              </a:rPr>
              <a:t>:</a:t>
            </a:r>
          </a:p>
          <a:p>
            <a:pPr marL="228600" indent="0" algn="ctr"/>
            <a:r>
              <a:rPr lang="es-ES" sz="4000" dirty="0" err="1">
                <a:solidFill>
                  <a:srgbClr val="001131"/>
                </a:solidFill>
                <a:latin typeface="Gilroy-Regular"/>
              </a:rPr>
              <a:t>longer</a:t>
            </a:r>
            <a:r>
              <a:rPr lang="es-ES" sz="4000" dirty="0">
                <a:solidFill>
                  <a:srgbClr val="001131"/>
                </a:solidFill>
                <a:latin typeface="Gilroy-Regular"/>
              </a:rPr>
              <a:t> ICU </a:t>
            </a:r>
            <a:r>
              <a:rPr lang="es-ES" sz="4000" dirty="0" err="1">
                <a:solidFill>
                  <a:srgbClr val="001131"/>
                </a:solidFill>
                <a:latin typeface="Gilroy-Regular"/>
              </a:rPr>
              <a:t>stays</a:t>
            </a:r>
            <a:endParaRPr lang="es-ES" sz="4000" dirty="0">
              <a:solidFill>
                <a:srgbClr val="001131"/>
              </a:solidFill>
              <a:latin typeface="Gilroy-Regular"/>
            </a:endParaRPr>
          </a:p>
          <a:p>
            <a:pPr marL="228600" indent="0" algn="ctr"/>
            <a:r>
              <a:rPr lang="es-ES" sz="4000" dirty="0" err="1">
                <a:solidFill>
                  <a:srgbClr val="001131"/>
                </a:solidFill>
                <a:latin typeface="Gilroy-Regular"/>
              </a:rPr>
              <a:t>increase</a:t>
            </a:r>
            <a:r>
              <a:rPr lang="es-ES" sz="4000" dirty="0">
                <a:solidFill>
                  <a:srgbClr val="001131"/>
                </a:solidFill>
                <a:latin typeface="Gilroy-Regular"/>
              </a:rPr>
              <a:t> in </a:t>
            </a:r>
            <a:r>
              <a:rPr lang="es-ES" sz="4000" dirty="0" err="1">
                <a:solidFill>
                  <a:srgbClr val="001131"/>
                </a:solidFill>
                <a:latin typeface="Gilroy-Regular"/>
              </a:rPr>
              <a:t>mortality</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err="1"/>
              <a:t>Post-operative</a:t>
            </a:r>
            <a:r>
              <a:rPr lang="es-ES" dirty="0"/>
              <a:t> </a:t>
            </a:r>
            <a:r>
              <a:rPr lang="es-ES" dirty="0" err="1"/>
              <a:t>complications</a:t>
            </a:r>
            <a:endParaRPr lang="es-ES" dirty="0"/>
          </a:p>
        </p:txBody>
      </p:sp>
    </p:spTree>
    <p:extLst>
      <p:ext uri="{BB962C8B-B14F-4D97-AF65-F5344CB8AC3E}">
        <p14:creationId xmlns:p14="http://schemas.microsoft.com/office/powerpoint/2010/main" val="309904014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a:t>
            </a:r>
            <a:r>
              <a:rPr lang="en-US" sz="4000" dirty="0">
                <a:solidFill>
                  <a:srgbClr val="001131"/>
                </a:solidFill>
                <a:latin typeface="Gilroy-Regular"/>
              </a:rPr>
              <a:t>An increasing frequency of deeper levels of sedation</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err="1"/>
              <a:t>Today’s</a:t>
            </a:r>
            <a:r>
              <a:rPr lang="es-ES" dirty="0"/>
              <a:t> </a:t>
            </a:r>
            <a:r>
              <a:rPr lang="es-ES" dirty="0" err="1"/>
              <a:t>practice</a:t>
            </a:r>
            <a:r>
              <a:rPr lang="es-ES" dirty="0"/>
              <a:t>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47302" y="354045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it renders the patient amnestic</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147302" y="4316308"/>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allows for physical relaxation during highly stimulating procedures</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2E9E270D-D55F-4F59-ADE2-5EDDFDDCC656}"/>
              </a:ext>
            </a:extLst>
          </p:cNvPr>
          <p:cNvSpPr txBox="1">
            <a:spLocks/>
          </p:cNvSpPr>
          <p:nvPr/>
        </p:nvSpPr>
        <p:spPr>
          <a:xfrm>
            <a:off x="147302" y="5671355"/>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improves turn-round time</a:t>
            </a:r>
            <a:endParaRPr lang="es-ES" sz="4000" dirty="0">
              <a:solidFill>
                <a:srgbClr val="001131"/>
              </a:solidFill>
              <a:latin typeface="Gilroy-Regular"/>
            </a:endParaRPr>
          </a:p>
        </p:txBody>
      </p:sp>
    </p:spTree>
    <p:extLst>
      <p:ext uri="{BB962C8B-B14F-4D97-AF65-F5344CB8AC3E}">
        <p14:creationId xmlns:p14="http://schemas.microsoft.com/office/powerpoint/2010/main" val="331593320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err="1">
                <a:solidFill>
                  <a:srgbClr val="00004A"/>
                </a:solidFill>
                <a:latin typeface="Gilroy-Bold"/>
              </a:rPr>
              <a:t>Introduction</a:t>
            </a:r>
            <a:br>
              <a:rPr lang="en-US" sz="3600" b="1" baseline="0" dirty="0">
                <a:solidFill>
                  <a:srgbClr val="00004A"/>
                </a:solidFill>
                <a:latin typeface="Gilroy-Bold"/>
              </a:rPr>
            </a:b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795432" y="1713648"/>
            <a:ext cx="13405294" cy="4562475"/>
          </a:xfrm>
        </p:spPr>
        <p:txBody>
          <a:bodyPr/>
          <a:lstStyle/>
          <a:p>
            <a:pPr algn="ctr"/>
            <a:r>
              <a:rPr lang="en-US" sz="4000" b="0" i="0" u="none" strike="noStrike" baseline="0" dirty="0">
                <a:solidFill>
                  <a:srgbClr val="001131"/>
                </a:solidFill>
                <a:latin typeface="Gilroy-Regular"/>
              </a:rPr>
              <a:t>Sedation and anesthesia have long been associated with high rates of hypoxemia and hypoventilation, which can ultimately result in Respiratory Compromise </a:t>
            </a:r>
            <a:r>
              <a:rPr lang="en-US" sz="2000" b="0" i="0" u="none" strike="noStrike" baseline="0" dirty="0">
                <a:solidFill>
                  <a:srgbClr val="001131"/>
                </a:solidFill>
                <a:latin typeface="Gilroy-Regular"/>
              </a:rPr>
              <a:t>1-3</a:t>
            </a:r>
            <a:endParaRPr lang="en-US" sz="4800" dirty="0"/>
          </a:p>
        </p:txBody>
      </p:sp>
      <p:pic>
        <p:nvPicPr>
          <p:cNvPr id="5" name="Picture 4">
            <a:extLst>
              <a:ext uri="{FF2B5EF4-FFF2-40B4-BE49-F238E27FC236}">
                <a16:creationId xmlns:a16="http://schemas.microsoft.com/office/drawing/2014/main" id="{DD13A964-7EF6-4435-B350-627507536D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08087" y="4485808"/>
            <a:ext cx="9614225" cy="2030144"/>
          </a:xfrm>
          <a:prstGeom prst="rect">
            <a:avLst/>
          </a:prstGeom>
        </p:spPr>
      </p:pic>
      <p:sp>
        <p:nvSpPr>
          <p:cNvPr id="7" name="TextBox 6">
            <a:extLst>
              <a:ext uri="{FF2B5EF4-FFF2-40B4-BE49-F238E27FC236}">
                <a16:creationId xmlns:a16="http://schemas.microsoft.com/office/drawing/2014/main" id="{4803EFD4-36D9-4145-A512-763B608C335E}"/>
              </a:ext>
            </a:extLst>
          </p:cNvPr>
          <p:cNvSpPr txBox="1"/>
          <p:nvPr/>
        </p:nvSpPr>
        <p:spPr>
          <a:xfrm>
            <a:off x="446477" y="7129074"/>
            <a:ext cx="13405293" cy="430887"/>
          </a:xfrm>
          <a:prstGeom prst="rect">
            <a:avLst/>
          </a:prstGeom>
          <a:noFill/>
        </p:spPr>
        <p:txBody>
          <a:bodyPr wrap="square">
            <a:spAutoFit/>
          </a:bodyPr>
          <a:lstStyle/>
          <a:p>
            <a:pPr marL="342900" indent="-342900">
              <a:buAutoNum type="arabicPeriod"/>
            </a:pPr>
            <a:r>
              <a:rPr lang="en-US" sz="1050" dirty="0"/>
              <a:t>Yilmaz M, Aydin A, Karasu Z, et al. Risk factors associated with changes in oxygenation and pulse rate during colonoscopy. Turk J Gastroenterol 2002;13(4):203-8. [PMID: 16378306]</a:t>
            </a:r>
          </a:p>
          <a:p>
            <a:r>
              <a:rPr lang="en-US" sz="1050" dirty="0"/>
              <a:t>3.      Qadeer MA, Lopez AR, </a:t>
            </a:r>
            <a:r>
              <a:rPr lang="en-US" sz="1050" dirty="0" err="1"/>
              <a:t>Dumot</a:t>
            </a:r>
            <a:r>
              <a:rPr lang="en-US" sz="1050" dirty="0"/>
              <a:t> JA, et al. Hypoxemia during moderate sedation for gastrointestinal endoscopy: causes and associations. Digestion 2011;84:37-45.   PMID: 21304242 DOI: 10.1159/000321621]</a:t>
            </a:r>
          </a:p>
        </p:txBody>
      </p:sp>
    </p:spTree>
    <p:extLst>
      <p:ext uri="{BB962C8B-B14F-4D97-AF65-F5344CB8AC3E}">
        <p14:creationId xmlns:p14="http://schemas.microsoft.com/office/powerpoint/2010/main" val="211162387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714375" y="438174"/>
            <a:ext cx="13257476" cy="583230"/>
          </a:xfrm>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003058"/>
            <a:ext cx="8082299"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 </a:t>
            </a:r>
            <a:r>
              <a:rPr lang="en-US" sz="4000" dirty="0">
                <a:solidFill>
                  <a:srgbClr val="001131"/>
                </a:solidFill>
                <a:latin typeface="Gilroy-Regular"/>
              </a:rPr>
              <a:t>complex patients</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481851"/>
            <a:ext cx="13405452" cy="521207"/>
          </a:xfrm>
        </p:spPr>
        <p:txBody>
          <a:bodyPr/>
          <a:lstStyle/>
          <a:p>
            <a:r>
              <a:rPr lang="es-ES" dirty="0" err="1"/>
              <a:t>Today’s</a:t>
            </a:r>
            <a:r>
              <a:rPr lang="es-ES" dirty="0"/>
              <a:t> </a:t>
            </a:r>
            <a:r>
              <a:rPr lang="es-ES" dirty="0" err="1"/>
              <a:t>practice</a:t>
            </a:r>
            <a:r>
              <a:rPr lang="es-ES" dirty="0"/>
              <a:t> </a:t>
            </a:r>
          </a:p>
          <a:p>
            <a:r>
              <a:rPr lang="es-ES" dirty="0"/>
              <a:t>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0" y="2850737"/>
            <a:ext cx="8082299" cy="22537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require access to the patient’s mouth, such as upper endoscopy, </a:t>
            </a:r>
            <a:r>
              <a:rPr lang="en-US" sz="4000" dirty="0" err="1">
                <a:solidFill>
                  <a:srgbClr val="001131"/>
                </a:solidFill>
                <a:latin typeface="Gilroy-Regular"/>
              </a:rPr>
              <a:t>transoesophageal</a:t>
            </a:r>
            <a:r>
              <a:rPr lang="en-US" sz="4000" dirty="0">
                <a:solidFill>
                  <a:srgbClr val="001131"/>
                </a:solidFill>
                <a:latin typeface="Gilroy-Regular"/>
              </a:rPr>
              <a:t> echocardiography …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1" y="5125722"/>
            <a:ext cx="8082299"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a:solidFill>
                  <a:srgbClr val="001131"/>
                </a:solidFill>
                <a:latin typeface="Gilroy-Regular"/>
              </a:rPr>
              <a:t>with the inability to apply positive pressure ventilation as the current devices cover both the nose and mouth.</a:t>
            </a:r>
            <a:endParaRPr lang="es-ES" sz="4000" dirty="0">
              <a:solidFill>
                <a:srgbClr val="001131"/>
              </a:solidFill>
              <a:latin typeface="Gilroy-Regular"/>
            </a:endParaRPr>
          </a:p>
        </p:txBody>
      </p:sp>
      <p:pic>
        <p:nvPicPr>
          <p:cNvPr id="12" name="Picture 11">
            <a:extLst>
              <a:ext uri="{FF2B5EF4-FFF2-40B4-BE49-F238E27FC236}">
                <a16:creationId xmlns:a16="http://schemas.microsoft.com/office/drawing/2014/main" id="{418C25D7-9C85-421B-8F0A-2C988D6189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29601" y="1798801"/>
            <a:ext cx="6138493" cy="4728299"/>
          </a:xfrm>
          <a:prstGeom prst="rect">
            <a:avLst/>
          </a:prstGeom>
        </p:spPr>
      </p:pic>
    </p:spTree>
    <p:extLst>
      <p:ext uri="{BB962C8B-B14F-4D97-AF65-F5344CB8AC3E}">
        <p14:creationId xmlns:p14="http://schemas.microsoft.com/office/powerpoint/2010/main" val="232172064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84606" y="3248682"/>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Effectively</a:t>
            </a:r>
            <a:r>
              <a:rPr lang="es-ES" sz="4000" dirty="0">
                <a:solidFill>
                  <a:srgbClr val="001131"/>
                </a:solidFill>
                <a:latin typeface="Gilroy-Regular"/>
              </a:rPr>
              <a:t> </a:t>
            </a:r>
            <a:r>
              <a:rPr lang="es-ES" sz="4000" dirty="0" err="1">
                <a:solidFill>
                  <a:srgbClr val="001131"/>
                </a:solidFill>
                <a:latin typeface="Gilroy-Regular"/>
              </a:rPr>
              <a:t>pre-oxygenate</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1</a:t>
            </a:r>
          </a:p>
        </p:txBody>
      </p:sp>
    </p:spTree>
    <p:extLst>
      <p:ext uri="{BB962C8B-B14F-4D97-AF65-F5344CB8AC3E}">
        <p14:creationId xmlns:p14="http://schemas.microsoft.com/office/powerpoint/2010/main" val="97936821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38174"/>
            <a:ext cx="14503263" cy="583230"/>
          </a:xfrm>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Provide</a:t>
            </a:r>
            <a:r>
              <a:rPr lang="es-ES" sz="4000" dirty="0">
                <a:solidFill>
                  <a:srgbClr val="001131"/>
                </a:solidFill>
                <a:latin typeface="Gilroy-Regular"/>
              </a:rPr>
              <a:t> </a:t>
            </a:r>
            <a:r>
              <a:rPr lang="es-ES" sz="4000" dirty="0" err="1">
                <a:solidFill>
                  <a:srgbClr val="001131"/>
                </a:solidFill>
                <a:latin typeface="Gilroy-Regular"/>
              </a:rPr>
              <a:t>apneic</a:t>
            </a:r>
            <a:r>
              <a:rPr lang="es-ES" sz="4000" dirty="0">
                <a:solidFill>
                  <a:srgbClr val="001131"/>
                </a:solidFill>
                <a:latin typeface="Gilroy-Regular"/>
              </a:rPr>
              <a:t> </a:t>
            </a:r>
            <a:r>
              <a:rPr lang="es-ES" sz="4000" dirty="0" err="1">
                <a:solidFill>
                  <a:srgbClr val="001131"/>
                </a:solidFill>
                <a:latin typeface="Gilroy-Regular"/>
              </a:rPr>
              <a:t>oxygenation</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2</a:t>
            </a:r>
          </a:p>
        </p:txBody>
      </p:sp>
    </p:spTree>
    <p:extLst>
      <p:ext uri="{BB962C8B-B14F-4D97-AF65-F5344CB8AC3E}">
        <p14:creationId xmlns:p14="http://schemas.microsoft.com/office/powerpoint/2010/main" val="315746374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Relieve </a:t>
            </a:r>
            <a:r>
              <a:rPr lang="es-ES" sz="4000" dirty="0" err="1">
                <a:solidFill>
                  <a:srgbClr val="001131"/>
                </a:solidFill>
                <a:latin typeface="Gilroy-Regular"/>
              </a:rPr>
              <a:t>upper</a:t>
            </a:r>
            <a:r>
              <a:rPr lang="es-ES" sz="4000" dirty="0">
                <a:solidFill>
                  <a:srgbClr val="001131"/>
                </a:solidFill>
                <a:latin typeface="Gilroy-Regular"/>
              </a:rPr>
              <a:t> </a:t>
            </a:r>
            <a:r>
              <a:rPr lang="es-ES" sz="4000" dirty="0" err="1">
                <a:solidFill>
                  <a:srgbClr val="001131"/>
                </a:solidFill>
                <a:latin typeface="Gilroy-Regular"/>
              </a:rPr>
              <a:t>airway</a:t>
            </a:r>
            <a:r>
              <a:rPr lang="es-ES" sz="4000" dirty="0">
                <a:solidFill>
                  <a:srgbClr val="001131"/>
                </a:solidFill>
                <a:latin typeface="Gilroy-Regular"/>
              </a:rPr>
              <a:t> </a:t>
            </a:r>
            <a:r>
              <a:rPr lang="es-ES" sz="4000" dirty="0" err="1">
                <a:solidFill>
                  <a:srgbClr val="001131"/>
                </a:solidFill>
                <a:latin typeface="Gilroy-Regular"/>
              </a:rPr>
              <a:t>obstruction</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3</a:t>
            </a:r>
          </a:p>
        </p:txBody>
      </p:sp>
      <p:sp>
        <p:nvSpPr>
          <p:cNvPr id="5" name="Title 1">
            <a:extLst>
              <a:ext uri="{FF2B5EF4-FFF2-40B4-BE49-F238E27FC236}">
                <a16:creationId xmlns:a16="http://schemas.microsoft.com/office/drawing/2014/main" id="{8CD20000-3A2D-4AEE-B450-10A27D4799CC}"/>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Tree>
    <p:extLst>
      <p:ext uri="{BB962C8B-B14F-4D97-AF65-F5344CB8AC3E}">
        <p14:creationId xmlns:p14="http://schemas.microsoft.com/office/powerpoint/2010/main" val="355383867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fr-FR" sz="4000" dirty="0" err="1">
                <a:solidFill>
                  <a:srgbClr val="001131"/>
                </a:solidFill>
                <a:latin typeface="Gilroy-Regular"/>
              </a:rPr>
              <a:t>Maintain</a:t>
            </a:r>
            <a:r>
              <a:rPr lang="fr-FR" sz="4000" dirty="0">
                <a:solidFill>
                  <a:srgbClr val="001131"/>
                </a:solidFill>
                <a:latin typeface="Gilroy-Regular"/>
              </a:rPr>
              <a:t> effective ventilation in </a:t>
            </a:r>
            <a:r>
              <a:rPr lang="fr-FR" sz="4000" dirty="0" err="1">
                <a:solidFill>
                  <a:srgbClr val="001131"/>
                </a:solidFill>
                <a:latin typeface="Gilroy-Regular"/>
              </a:rPr>
              <a:t>unconscious</a:t>
            </a:r>
            <a:r>
              <a:rPr lang="fr-FR" sz="4000" dirty="0">
                <a:solidFill>
                  <a:srgbClr val="001131"/>
                </a:solidFill>
                <a:latin typeface="Gilroy-Regular"/>
              </a:rPr>
              <a:t> patients</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4</a:t>
            </a:r>
          </a:p>
        </p:txBody>
      </p:sp>
      <p:sp>
        <p:nvSpPr>
          <p:cNvPr id="7" name="Title 1">
            <a:extLst>
              <a:ext uri="{FF2B5EF4-FFF2-40B4-BE49-F238E27FC236}">
                <a16:creationId xmlns:a16="http://schemas.microsoft.com/office/drawing/2014/main" id="{207D0EA7-EF06-4BD0-B17A-FD5CDA15CCED}"/>
              </a:ext>
            </a:extLst>
          </p:cNvPr>
          <p:cNvSpPr txBox="1">
            <a:spLocks/>
          </p:cNvSpPr>
          <p:nvPr/>
        </p:nvSpPr>
        <p:spPr>
          <a:xfrm>
            <a:off x="837862" y="601407"/>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Tree>
    <p:extLst>
      <p:ext uri="{BB962C8B-B14F-4D97-AF65-F5344CB8AC3E}">
        <p14:creationId xmlns:p14="http://schemas.microsoft.com/office/powerpoint/2010/main" val="19939125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473233"/>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a:solidFill>
                  <a:srgbClr val="001131"/>
                </a:solidFill>
                <a:latin typeface="Gilroy-Regular"/>
              </a:rPr>
              <a:t>Provide access to the oral cavity during</a:t>
            </a:r>
          </a:p>
          <a:p>
            <a:pPr marL="228600" indent="0" algn="ctr"/>
            <a:r>
              <a:rPr lang="en-US" sz="4000" dirty="0">
                <a:solidFill>
                  <a:srgbClr val="001131"/>
                </a:solidFill>
                <a:latin typeface="Gilroy-Regular"/>
              </a:rPr>
              <a:t>intra-oral procedures</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5</a:t>
            </a:r>
          </a:p>
        </p:txBody>
      </p:sp>
      <p:sp>
        <p:nvSpPr>
          <p:cNvPr id="7" name="Title 1">
            <a:extLst>
              <a:ext uri="{FF2B5EF4-FFF2-40B4-BE49-F238E27FC236}">
                <a16:creationId xmlns:a16="http://schemas.microsoft.com/office/drawing/2014/main" id="{30D9FCF9-F815-4C2B-BE19-6E353C30BB3E}"/>
              </a:ext>
            </a:extLst>
          </p:cNvPr>
          <p:cNvSpPr txBox="1">
            <a:spLocks/>
          </p:cNvSpPr>
          <p:nvPr/>
        </p:nvSpPr>
        <p:spPr>
          <a:xfrm>
            <a:off x="566399" y="494098"/>
            <a:ext cx="14503263" cy="1106102"/>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i="0" u="none" strike="noStrike" baseline="0" dirty="0">
                <a:solidFill>
                  <a:srgbClr val="00004A"/>
                </a:solidFill>
                <a:latin typeface="Gilroy-Bold"/>
              </a:rPr>
              <a:t>The objectives required to address respiratory compromise</a:t>
            </a:r>
            <a:endParaRPr lang="en-US" dirty="0"/>
          </a:p>
        </p:txBody>
      </p:sp>
    </p:spTree>
    <p:extLst>
      <p:ext uri="{BB962C8B-B14F-4D97-AF65-F5344CB8AC3E}">
        <p14:creationId xmlns:p14="http://schemas.microsoft.com/office/powerpoint/2010/main" val="39779588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dirty="0"/>
            </a:b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pic>
        <p:nvPicPr>
          <p:cNvPr id="5" name="Picture 4">
            <a:extLst>
              <a:ext uri="{FF2B5EF4-FFF2-40B4-BE49-F238E27FC236}">
                <a16:creationId xmlns:a16="http://schemas.microsoft.com/office/drawing/2014/main" id="{9DAC1586-2FE9-45AF-BBE8-338E51E9F2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196" y="2584450"/>
            <a:ext cx="3545312" cy="4821061"/>
          </a:xfrm>
          <a:prstGeom prst="rect">
            <a:avLst/>
          </a:prstGeom>
        </p:spPr>
      </p:pic>
      <p:pic>
        <p:nvPicPr>
          <p:cNvPr id="9" name="Picture 8">
            <a:extLst>
              <a:ext uri="{FF2B5EF4-FFF2-40B4-BE49-F238E27FC236}">
                <a16:creationId xmlns:a16="http://schemas.microsoft.com/office/drawing/2014/main" id="{6CAED87B-6179-4DE8-A8C8-D0D81BF4A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06215" y="1629613"/>
            <a:ext cx="9229725" cy="5695950"/>
          </a:xfrm>
          <a:prstGeom prst="rect">
            <a:avLst/>
          </a:prstGeom>
        </p:spPr>
      </p:pic>
    </p:spTree>
    <p:extLst>
      <p:ext uri="{BB962C8B-B14F-4D97-AF65-F5344CB8AC3E}">
        <p14:creationId xmlns:p14="http://schemas.microsoft.com/office/powerpoint/2010/main" val="19311400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183637"/>
            <a:ext cx="14056457" cy="82207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a:t>
            </a:r>
            <a:r>
              <a:rPr lang="es-ES" sz="4000" dirty="0" err="1">
                <a:solidFill>
                  <a:srgbClr val="001131"/>
                </a:solidFill>
                <a:latin typeface="Gilroy-Regular"/>
              </a:rPr>
              <a:t>Maintain</a:t>
            </a:r>
            <a:r>
              <a:rPr lang="es-ES" sz="4000" dirty="0">
                <a:solidFill>
                  <a:srgbClr val="001131"/>
                </a:solidFill>
                <a:latin typeface="Gilroy-Regular"/>
              </a:rPr>
              <a:t> </a:t>
            </a:r>
            <a:r>
              <a:rPr lang="es-ES" sz="4000" dirty="0" err="1">
                <a:solidFill>
                  <a:srgbClr val="001131"/>
                </a:solidFill>
                <a:latin typeface="Gilroy-Regular"/>
              </a:rPr>
              <a:t>upper</a:t>
            </a:r>
            <a:r>
              <a:rPr lang="es-ES" sz="4000" dirty="0">
                <a:solidFill>
                  <a:srgbClr val="001131"/>
                </a:solidFill>
                <a:latin typeface="Gilroy-Regular"/>
              </a:rPr>
              <a:t> </a:t>
            </a:r>
            <a:r>
              <a:rPr lang="es-ES" sz="4000" dirty="0" err="1">
                <a:solidFill>
                  <a:srgbClr val="001131"/>
                </a:solidFill>
                <a:latin typeface="Gilroy-Regular"/>
              </a:rPr>
              <a:t>airway</a:t>
            </a:r>
            <a:r>
              <a:rPr lang="es-ES" sz="4000" dirty="0">
                <a:solidFill>
                  <a:srgbClr val="001131"/>
                </a:solidFill>
                <a:latin typeface="Gilroy-Regular"/>
              </a:rPr>
              <a:t> </a:t>
            </a:r>
            <a:r>
              <a:rPr lang="es-ES" sz="4000" dirty="0" err="1">
                <a:solidFill>
                  <a:srgbClr val="001131"/>
                </a:solidFill>
                <a:latin typeface="Gilroy-Regular"/>
              </a:rPr>
              <a:t>patency</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0" y="4223894"/>
            <a:ext cx="14056457" cy="309189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a:t>
            </a:r>
            <a:r>
              <a:rPr lang="es-ES" sz="4000" dirty="0" err="1">
                <a:solidFill>
                  <a:srgbClr val="001131"/>
                </a:solidFill>
                <a:latin typeface="Gilroy-Regular"/>
              </a:rPr>
              <a:t>support</a:t>
            </a:r>
            <a:r>
              <a:rPr lang="es-ES" sz="4000" dirty="0">
                <a:solidFill>
                  <a:srgbClr val="001131"/>
                </a:solidFill>
                <a:latin typeface="Gilroy-Regular"/>
              </a:rPr>
              <a:t> </a:t>
            </a:r>
            <a:r>
              <a:rPr lang="es-ES" sz="4000" dirty="0" err="1">
                <a:solidFill>
                  <a:srgbClr val="001131"/>
                </a:solidFill>
                <a:latin typeface="Gilroy-Regular"/>
              </a:rPr>
              <a:t>ventilation</a:t>
            </a:r>
            <a:r>
              <a:rPr lang="es-ES" sz="4000" dirty="0">
                <a:solidFill>
                  <a:srgbClr val="001131"/>
                </a:solidFill>
                <a:latin typeface="Gilroy-Regular"/>
              </a:rPr>
              <a:t>:</a:t>
            </a:r>
          </a:p>
          <a:p>
            <a:pPr marL="228600" indent="0" algn="ctr"/>
            <a:r>
              <a:rPr lang="es-ES" sz="4000" dirty="0">
                <a:solidFill>
                  <a:srgbClr val="001131"/>
                </a:solidFill>
                <a:latin typeface="Gilroy-Regular"/>
              </a:rPr>
              <a:t>procedural </a:t>
            </a:r>
            <a:r>
              <a:rPr lang="es-ES" sz="4000" dirty="0" err="1">
                <a:solidFill>
                  <a:srgbClr val="001131"/>
                </a:solidFill>
                <a:latin typeface="Gilroy-Regular"/>
              </a:rPr>
              <a:t>sedation</a:t>
            </a:r>
            <a:r>
              <a:rPr lang="es-ES" sz="4000" dirty="0">
                <a:solidFill>
                  <a:srgbClr val="001131"/>
                </a:solidFill>
                <a:latin typeface="Gilroy-Regular"/>
              </a:rPr>
              <a:t> / general </a:t>
            </a:r>
            <a:r>
              <a:rPr lang="es-ES" sz="4000" dirty="0" err="1">
                <a:solidFill>
                  <a:srgbClr val="001131"/>
                </a:solidFill>
                <a:latin typeface="Gilroy-Regular"/>
              </a:rPr>
              <a:t>anesthesia</a:t>
            </a:r>
            <a:r>
              <a:rPr lang="es-ES" sz="4000" dirty="0">
                <a:solidFill>
                  <a:srgbClr val="001131"/>
                </a:solidFill>
                <a:latin typeface="Gilroy-Regular"/>
              </a:rPr>
              <a:t>/ post </a:t>
            </a:r>
            <a:r>
              <a:rPr lang="es-ES" sz="4000" dirty="0" err="1">
                <a:solidFill>
                  <a:srgbClr val="001131"/>
                </a:solidFill>
                <a:latin typeface="Gilroy-Regular"/>
              </a:rPr>
              <a:t>anesthesia</a:t>
            </a:r>
            <a:r>
              <a:rPr lang="es-ES" sz="4000" dirty="0">
                <a:solidFill>
                  <a:srgbClr val="001131"/>
                </a:solidFill>
                <a:latin typeface="Gilroy-Regular"/>
              </a:rPr>
              <a:t> </a:t>
            </a:r>
            <a:r>
              <a:rPr lang="es-ES" sz="4000" dirty="0" err="1">
                <a:solidFill>
                  <a:srgbClr val="001131"/>
                </a:solidFill>
                <a:latin typeface="Gilroy-Regular"/>
              </a:rPr>
              <a:t>recovery</a:t>
            </a:r>
            <a:endParaRPr lang="es-ES" sz="4000" dirty="0">
              <a:solidFill>
                <a:srgbClr val="001131"/>
              </a:solidFill>
              <a:latin typeface="Gilroy-Regular"/>
            </a:endParaRPr>
          </a:p>
        </p:txBody>
      </p:sp>
    </p:spTree>
    <p:extLst>
      <p:ext uri="{BB962C8B-B14F-4D97-AF65-F5344CB8AC3E}">
        <p14:creationId xmlns:p14="http://schemas.microsoft.com/office/powerpoint/2010/main" val="31079836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84606" y="2409329"/>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Effective</a:t>
            </a:r>
            <a:r>
              <a:rPr lang="es-ES" sz="4000" dirty="0">
                <a:solidFill>
                  <a:srgbClr val="001131"/>
                </a:solidFill>
                <a:latin typeface="Gilroy-Regular"/>
              </a:rPr>
              <a:t> </a:t>
            </a:r>
            <a:r>
              <a:rPr lang="es-ES" sz="4000" dirty="0" err="1">
                <a:solidFill>
                  <a:srgbClr val="001131"/>
                </a:solidFill>
                <a:latin typeface="Gilroy-Regular"/>
              </a:rPr>
              <a:t>pre-oxygenation</a:t>
            </a:r>
            <a:r>
              <a:rPr lang="es-ES" sz="4000" dirty="0">
                <a:solidFill>
                  <a:srgbClr val="001131"/>
                </a:solidFill>
                <a:latin typeface="Gilroy-Regular"/>
              </a:rPr>
              <a:t> and </a:t>
            </a:r>
            <a:r>
              <a:rPr lang="es-ES" sz="4000" dirty="0" err="1">
                <a:solidFill>
                  <a:srgbClr val="001131"/>
                </a:solidFill>
                <a:latin typeface="Gilroy-Regular"/>
              </a:rPr>
              <a:t>rescue</a:t>
            </a:r>
            <a:r>
              <a:rPr lang="es-ES" sz="4000" dirty="0">
                <a:solidFill>
                  <a:srgbClr val="001131"/>
                </a:solidFill>
                <a:latin typeface="Gilroy-Regular"/>
              </a:rPr>
              <a:t> </a:t>
            </a:r>
            <a:r>
              <a:rPr lang="es-ES" sz="4000" dirty="0" err="1">
                <a:solidFill>
                  <a:srgbClr val="001131"/>
                </a:solidFill>
                <a:latin typeface="Gilroy-Regular"/>
              </a:rPr>
              <a:t>ventilation</a:t>
            </a:r>
            <a:endParaRPr lang="es-ES" sz="4000" dirty="0">
              <a:solidFill>
                <a:srgbClr val="001131"/>
              </a:solidFill>
              <a:latin typeface="Gilroy-Regular"/>
            </a:endParaRPr>
          </a:p>
        </p:txBody>
      </p:sp>
      <p:sp>
        <p:nvSpPr>
          <p:cNvPr id="6" name="Text Placeholder 3">
            <a:extLst>
              <a:ext uri="{FF2B5EF4-FFF2-40B4-BE49-F238E27FC236}">
                <a16:creationId xmlns:a16="http://schemas.microsoft.com/office/drawing/2014/main" id="{615C6B0A-D667-421B-BFBD-ADBC6F23780B}"/>
              </a:ext>
            </a:extLst>
          </p:cNvPr>
          <p:cNvSpPr txBox="1">
            <a:spLocks/>
          </p:cNvSpPr>
          <p:nvPr/>
        </p:nvSpPr>
        <p:spPr>
          <a:xfrm>
            <a:off x="534315" y="3956645"/>
            <a:ext cx="13437536" cy="1329729"/>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3600" i="1" dirty="0">
                <a:solidFill>
                  <a:srgbClr val="001131"/>
                </a:solidFill>
                <a:latin typeface="Gilroy-Regular"/>
              </a:rPr>
              <a:t>SuperNO2VA™ device creates an airtight seal that prevents air leak and allows positive end-expiratory pressure (PEEP)</a:t>
            </a:r>
            <a:endParaRPr lang="es-ES" sz="3600" i="1" dirty="0">
              <a:solidFill>
                <a:srgbClr val="001131"/>
              </a:solidFill>
              <a:latin typeface="Gilroy-Regular"/>
            </a:endParaRPr>
          </a:p>
        </p:txBody>
      </p:sp>
    </p:spTree>
    <p:extLst>
      <p:ext uri="{BB962C8B-B14F-4D97-AF65-F5344CB8AC3E}">
        <p14:creationId xmlns:p14="http://schemas.microsoft.com/office/powerpoint/2010/main" val="228105770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615794"/>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Provide</a:t>
            </a:r>
            <a:r>
              <a:rPr lang="es-ES" sz="4000" dirty="0">
                <a:solidFill>
                  <a:srgbClr val="001131"/>
                </a:solidFill>
                <a:latin typeface="Gilroy-Regular"/>
              </a:rPr>
              <a:t> </a:t>
            </a:r>
            <a:r>
              <a:rPr lang="es-ES" sz="4000" dirty="0" err="1">
                <a:solidFill>
                  <a:srgbClr val="001131"/>
                </a:solidFill>
                <a:latin typeface="Gilroy-Regular"/>
              </a:rPr>
              <a:t>apneic</a:t>
            </a:r>
            <a:r>
              <a:rPr lang="es-ES" sz="4000" dirty="0">
                <a:solidFill>
                  <a:srgbClr val="001131"/>
                </a:solidFill>
                <a:latin typeface="Gilroy-Regular"/>
              </a:rPr>
              <a:t> </a:t>
            </a:r>
            <a:r>
              <a:rPr lang="es-ES" sz="4000" dirty="0" err="1">
                <a:solidFill>
                  <a:srgbClr val="001131"/>
                </a:solidFill>
                <a:latin typeface="Gilroy-Regular"/>
              </a:rPr>
              <a:t>oxygenation</a:t>
            </a:r>
            <a:endParaRPr lang="es-ES" sz="4000" dirty="0">
              <a:solidFill>
                <a:srgbClr val="001131"/>
              </a:solidFill>
              <a:latin typeface="Gilroy-Regular"/>
            </a:endParaRPr>
          </a:p>
        </p:txBody>
      </p:sp>
      <p:sp>
        <p:nvSpPr>
          <p:cNvPr id="9" name="TextBox 8">
            <a:extLst>
              <a:ext uri="{FF2B5EF4-FFF2-40B4-BE49-F238E27FC236}">
                <a16:creationId xmlns:a16="http://schemas.microsoft.com/office/drawing/2014/main" id="{80D5F2A3-892F-48A3-9B66-525B9DE890BE}"/>
              </a:ext>
            </a:extLst>
          </p:cNvPr>
          <p:cNvSpPr txBox="1"/>
          <p:nvPr/>
        </p:nvSpPr>
        <p:spPr>
          <a:xfrm>
            <a:off x="2917666" y="4114800"/>
            <a:ext cx="9846609" cy="1200329"/>
          </a:xfrm>
          <a:prstGeom prst="rect">
            <a:avLst/>
          </a:prstGeom>
          <a:noFill/>
        </p:spPr>
        <p:txBody>
          <a:bodyPr wrap="square">
            <a:spAutoFit/>
          </a:bodyPr>
          <a:lstStyle/>
          <a:p>
            <a:r>
              <a:rPr lang="en-US" sz="3600" i="1" dirty="0">
                <a:solidFill>
                  <a:srgbClr val="001131"/>
                </a:solidFill>
                <a:latin typeface="Gilroy-Regular"/>
                <a:cs typeface="Calibri"/>
              </a:rPr>
              <a:t>SuperNO2VA™ device could be used to successfully deliver up to 30 liters per minute</a:t>
            </a:r>
            <a:endParaRPr lang="en-US" sz="3600" i="1" dirty="0">
              <a:solidFill>
                <a:srgbClr val="001131"/>
              </a:solidFill>
              <a:latin typeface="Gilroy-Regular"/>
              <a:cs typeface="Calibri"/>
              <a:sym typeface="Calibri"/>
            </a:endParaRPr>
          </a:p>
        </p:txBody>
      </p:sp>
    </p:spTree>
    <p:extLst>
      <p:ext uri="{BB962C8B-B14F-4D97-AF65-F5344CB8AC3E}">
        <p14:creationId xmlns:p14="http://schemas.microsoft.com/office/powerpoint/2010/main" val="13851844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78B0-1534-412E-8A88-AB621DF1A6D8}"/>
              </a:ext>
            </a:extLst>
          </p:cNvPr>
          <p:cNvSpPr>
            <a:spLocks noGrp="1"/>
          </p:cNvSpPr>
          <p:nvPr>
            <p:ph type="title"/>
          </p:nvPr>
        </p:nvSpPr>
        <p:spPr/>
        <p:txBody>
          <a:bodyPr>
            <a:normAutofit/>
          </a:bodyPr>
          <a:lstStyle/>
          <a:p>
            <a:r>
              <a:rPr lang="en-US" b="1" dirty="0">
                <a:latin typeface="Calibri" panose="020F0502020204030204" pitchFamily="34" charset="0"/>
                <a:cs typeface="Calibri" panose="020F0502020204030204" pitchFamily="34" charset="0"/>
              </a:rPr>
              <a:t>Global Deep Sedation Market</a:t>
            </a:r>
            <a:endParaRPr lang="en-GB"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DB3B25F7-7588-4F67-BBDD-C3425F53876F}"/>
              </a:ext>
            </a:extLst>
          </p:cNvPr>
          <p:cNvSpPr>
            <a:spLocks noGrp="1"/>
          </p:cNvSpPr>
          <p:nvPr>
            <p:ph type="body" idx="1"/>
          </p:nvPr>
        </p:nvSpPr>
        <p:spPr/>
        <p:txBody>
          <a:bodyPr/>
          <a:lstStyle/>
          <a:p>
            <a:endParaRPr lang="en-US"/>
          </a:p>
        </p:txBody>
      </p:sp>
      <p:sp>
        <p:nvSpPr>
          <p:cNvPr id="12" name="Content Placeholder 11">
            <a:extLst>
              <a:ext uri="{FF2B5EF4-FFF2-40B4-BE49-F238E27FC236}">
                <a16:creationId xmlns:a16="http://schemas.microsoft.com/office/drawing/2014/main" id="{B86BDF08-39DC-43D3-AB76-FBA0F15711BB}"/>
              </a:ext>
            </a:extLst>
          </p:cNvPr>
          <p:cNvSpPr>
            <a:spLocks noGrp="1"/>
          </p:cNvSpPr>
          <p:nvPr>
            <p:ph sz="quarter" idx="10"/>
          </p:nvPr>
        </p:nvSpPr>
        <p:spPr>
          <a:xfrm>
            <a:off x="7232321" y="3050937"/>
            <a:ext cx="6467619" cy="3271844"/>
          </a:xfrm>
        </p:spPr>
        <p:txBody>
          <a:bodyPr/>
          <a:lstStyle/>
          <a:p>
            <a:r>
              <a:rPr lang="en-US" sz="1920" b="1" dirty="0">
                <a:solidFill>
                  <a:srgbClr val="000000"/>
                </a:solidFill>
                <a:latin typeface="Calibri" panose="020F0502020204030204" pitchFamily="34" charset="0"/>
                <a:cs typeface="Arial"/>
                <a:sym typeface="Arial"/>
              </a:rPr>
              <a:t>High risk patients:</a:t>
            </a:r>
          </a:p>
          <a:p>
            <a:pPr marL="457200" indent="-342900">
              <a:lnSpc>
                <a:spcPct val="100000"/>
              </a:lnSpc>
              <a:spcBef>
                <a:spcPts val="0"/>
              </a:spcBef>
              <a:buFont typeface="Arial" panose="020B0604020202020204" pitchFamily="34" charset="0"/>
              <a:buChar char="•"/>
            </a:pPr>
            <a:r>
              <a:rPr lang="en-US" sz="2000" dirty="0"/>
              <a:t>BMI ≥ 30kg/m2 </a:t>
            </a:r>
          </a:p>
          <a:p>
            <a:pPr marL="457200" indent="-342900">
              <a:lnSpc>
                <a:spcPct val="100000"/>
              </a:lnSpc>
              <a:spcBef>
                <a:spcPts val="0"/>
              </a:spcBef>
              <a:buFont typeface="Arial" panose="020B0604020202020204" pitchFamily="34" charset="0"/>
              <a:buChar char="•"/>
            </a:pPr>
            <a:r>
              <a:rPr lang="en-US" sz="2000" dirty="0"/>
              <a:t>Obstructive sleep apnea (OSA) or STOP BANG ≥ 3 </a:t>
            </a:r>
          </a:p>
          <a:p>
            <a:pPr marL="457200" indent="-342900">
              <a:lnSpc>
                <a:spcPct val="100000"/>
              </a:lnSpc>
              <a:spcBef>
                <a:spcPts val="0"/>
              </a:spcBef>
              <a:buFont typeface="Arial" panose="020B0604020202020204" pitchFamily="34" charset="0"/>
              <a:buChar char="•"/>
            </a:pPr>
            <a:r>
              <a:rPr lang="en-US" sz="2000" dirty="0"/>
              <a:t>Congestive heart failure (CHF) </a:t>
            </a:r>
          </a:p>
          <a:p>
            <a:pPr marL="457200" indent="-342900">
              <a:lnSpc>
                <a:spcPct val="100000"/>
              </a:lnSpc>
              <a:spcBef>
                <a:spcPts val="0"/>
              </a:spcBef>
              <a:buFont typeface="Arial" panose="020B0604020202020204" pitchFamily="34" charset="0"/>
              <a:buChar char="•"/>
            </a:pPr>
            <a:r>
              <a:rPr lang="en-US" sz="2000" dirty="0"/>
              <a:t>Chronic obstructive pulmonary disease (COPD) </a:t>
            </a:r>
          </a:p>
          <a:p>
            <a:pPr marL="457200" indent="-342900">
              <a:lnSpc>
                <a:spcPct val="100000"/>
              </a:lnSpc>
              <a:spcBef>
                <a:spcPts val="0"/>
              </a:spcBef>
              <a:buFont typeface="Arial" panose="020B0604020202020204" pitchFamily="34" charset="0"/>
              <a:buChar char="•"/>
            </a:pPr>
            <a:r>
              <a:rPr lang="en-US" sz="2000" dirty="0"/>
              <a:t>Oxygen saturation &lt;95% on supplemental oxygen</a:t>
            </a:r>
          </a:p>
        </p:txBody>
      </p:sp>
      <p:graphicFrame>
        <p:nvGraphicFramePr>
          <p:cNvPr id="8" name="Diagram 7">
            <a:extLst>
              <a:ext uri="{FF2B5EF4-FFF2-40B4-BE49-F238E27FC236}">
                <a16:creationId xmlns:a16="http://schemas.microsoft.com/office/drawing/2014/main" id="{20EEC252-ED4A-4469-9AEA-8980A7CE91BB}"/>
              </a:ext>
            </a:extLst>
          </p:cNvPr>
          <p:cNvGraphicFramePr/>
          <p:nvPr/>
        </p:nvGraphicFramePr>
        <p:xfrm>
          <a:off x="-1570957" y="1691245"/>
          <a:ext cx="7432470" cy="5271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7F08674-231D-4CBF-AB5A-CDA4701775E7}"/>
              </a:ext>
            </a:extLst>
          </p:cNvPr>
          <p:cNvSpPr/>
          <p:nvPr/>
        </p:nvSpPr>
        <p:spPr>
          <a:xfrm>
            <a:off x="7232321" y="1475131"/>
            <a:ext cx="5505484" cy="1311128"/>
          </a:xfrm>
          <a:prstGeom prst="rect">
            <a:avLst/>
          </a:prstGeom>
        </p:spPr>
        <p:txBody>
          <a:bodyPr wrap="square">
            <a:spAutoFit/>
          </a:bodyPr>
          <a:lstStyle/>
          <a:p>
            <a:r>
              <a:rPr lang="en-US" sz="1920" b="1" dirty="0">
                <a:latin typeface="Calibri" panose="020F0502020204030204" pitchFamily="34" charset="0"/>
              </a:rPr>
              <a:t>Deep sedation</a:t>
            </a:r>
          </a:p>
          <a:p>
            <a:pPr marL="457200" indent="-342900">
              <a:buClr>
                <a:srgbClr val="002060"/>
              </a:buClr>
              <a:buSzPct val="100000"/>
              <a:buFont typeface="Arial" panose="020B0604020202020204" pitchFamily="34" charset="0"/>
              <a:buChar char="•"/>
            </a:pPr>
            <a:r>
              <a:rPr lang="en-US" sz="2000" dirty="0">
                <a:solidFill>
                  <a:schemeClr val="accent6"/>
                </a:solidFill>
                <a:latin typeface="Calibri"/>
                <a:cs typeface="Calibri"/>
                <a:sym typeface="Calibri"/>
              </a:rPr>
              <a:t>Drug-induced depression of consciousness </a:t>
            </a:r>
          </a:p>
          <a:p>
            <a:pPr marL="457200" indent="-342900">
              <a:buClr>
                <a:srgbClr val="002060"/>
              </a:buClr>
              <a:buSzPct val="100000"/>
              <a:buFont typeface="Arial" panose="020B0604020202020204" pitchFamily="34" charset="0"/>
              <a:buChar char="•"/>
            </a:pPr>
            <a:r>
              <a:rPr lang="en-US" sz="2000" dirty="0">
                <a:solidFill>
                  <a:schemeClr val="accent6"/>
                </a:solidFill>
                <a:latin typeface="Calibri"/>
                <a:cs typeface="Calibri"/>
                <a:sym typeface="Calibri"/>
              </a:rPr>
              <a:t>Airway intervention may be required</a:t>
            </a:r>
          </a:p>
          <a:p>
            <a:pPr marL="457200" indent="-342900">
              <a:buClr>
                <a:srgbClr val="002060"/>
              </a:buClr>
              <a:buSzPct val="100000"/>
              <a:buFont typeface="Arial" panose="020B0604020202020204" pitchFamily="34" charset="0"/>
              <a:buChar char="•"/>
            </a:pPr>
            <a:r>
              <a:rPr lang="en-US" sz="2000" dirty="0">
                <a:solidFill>
                  <a:schemeClr val="accent6"/>
                </a:solidFill>
                <a:latin typeface="Calibri"/>
                <a:cs typeface="Calibri"/>
                <a:sym typeface="Calibri"/>
              </a:rPr>
              <a:t>Spontaneous ventilation may be inadequate</a:t>
            </a:r>
          </a:p>
        </p:txBody>
      </p:sp>
      <p:sp>
        <p:nvSpPr>
          <p:cNvPr id="14" name="Rectangle 13">
            <a:extLst>
              <a:ext uri="{FF2B5EF4-FFF2-40B4-BE49-F238E27FC236}">
                <a16:creationId xmlns:a16="http://schemas.microsoft.com/office/drawing/2014/main" id="{D9889CC9-2324-4351-AA4F-F64D04143B47}"/>
              </a:ext>
            </a:extLst>
          </p:cNvPr>
          <p:cNvSpPr/>
          <p:nvPr/>
        </p:nvSpPr>
        <p:spPr>
          <a:xfrm>
            <a:off x="7232321" y="5603818"/>
            <a:ext cx="4760676" cy="387798"/>
          </a:xfrm>
          <a:prstGeom prst="rect">
            <a:avLst/>
          </a:prstGeom>
        </p:spPr>
        <p:txBody>
          <a:bodyPr wrap="square">
            <a:spAutoFit/>
          </a:bodyPr>
          <a:lstStyle/>
          <a:p>
            <a:r>
              <a:rPr lang="en-US" sz="1920" b="1" dirty="0">
                <a:latin typeface="Calibri" panose="020F0502020204030204" pitchFamily="34" charset="0"/>
              </a:rPr>
              <a:t>How do you treat these patients today?</a:t>
            </a:r>
            <a:endParaRPr lang="en-US" sz="1680" dirty="0">
              <a:latin typeface="Calibri" panose="020F0502020204030204" pitchFamily="34" charset="0"/>
            </a:endParaRPr>
          </a:p>
        </p:txBody>
      </p:sp>
    </p:spTree>
    <p:extLst>
      <p:ext uri="{BB962C8B-B14F-4D97-AF65-F5344CB8AC3E}">
        <p14:creationId xmlns:p14="http://schemas.microsoft.com/office/powerpoint/2010/main" val="3879009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711822"/>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Relieve </a:t>
            </a:r>
            <a:r>
              <a:rPr lang="es-ES" sz="4000" dirty="0" err="1">
                <a:solidFill>
                  <a:srgbClr val="001131"/>
                </a:solidFill>
                <a:latin typeface="Gilroy-Regular"/>
              </a:rPr>
              <a:t>upper</a:t>
            </a:r>
            <a:r>
              <a:rPr lang="es-ES" sz="4000" dirty="0">
                <a:solidFill>
                  <a:srgbClr val="001131"/>
                </a:solidFill>
                <a:latin typeface="Gilroy-Regular"/>
              </a:rPr>
              <a:t> </a:t>
            </a:r>
            <a:r>
              <a:rPr lang="es-ES" sz="4000" dirty="0" err="1">
                <a:solidFill>
                  <a:srgbClr val="001131"/>
                </a:solidFill>
                <a:latin typeface="Gilroy-Regular"/>
              </a:rPr>
              <a:t>airway</a:t>
            </a:r>
            <a:r>
              <a:rPr lang="es-ES" sz="4000" dirty="0">
                <a:solidFill>
                  <a:srgbClr val="001131"/>
                </a:solidFill>
                <a:latin typeface="Gilroy-Regular"/>
              </a:rPr>
              <a:t> </a:t>
            </a:r>
            <a:r>
              <a:rPr lang="es-ES" sz="4000" dirty="0" err="1">
                <a:solidFill>
                  <a:srgbClr val="001131"/>
                </a:solidFill>
                <a:latin typeface="Gilroy-Regular"/>
              </a:rPr>
              <a:t>obstruction</a:t>
            </a:r>
            <a:endParaRPr lang="es-ES" sz="4000" dirty="0">
              <a:solidFill>
                <a:srgbClr val="001131"/>
              </a:solidFill>
              <a:latin typeface="Gilroy-Regular"/>
            </a:endParaRPr>
          </a:p>
        </p:txBody>
      </p:sp>
      <p:sp>
        <p:nvSpPr>
          <p:cNvPr id="8" name="TextBox 7">
            <a:extLst>
              <a:ext uri="{FF2B5EF4-FFF2-40B4-BE49-F238E27FC236}">
                <a16:creationId xmlns:a16="http://schemas.microsoft.com/office/drawing/2014/main" id="{78EAADD2-4F3B-439B-857F-7D585A2828F7}"/>
              </a:ext>
            </a:extLst>
          </p:cNvPr>
          <p:cNvSpPr txBox="1"/>
          <p:nvPr/>
        </p:nvSpPr>
        <p:spPr>
          <a:xfrm>
            <a:off x="767471" y="4190885"/>
            <a:ext cx="13003306" cy="2308324"/>
          </a:xfrm>
          <a:prstGeom prst="rect">
            <a:avLst/>
          </a:prstGeom>
          <a:noFill/>
        </p:spPr>
        <p:txBody>
          <a:bodyPr wrap="square">
            <a:spAutoFit/>
          </a:bodyPr>
          <a:lstStyle/>
          <a:p>
            <a:pPr algn="l"/>
            <a:r>
              <a:rPr lang="en-US" sz="3600" i="1" dirty="0">
                <a:solidFill>
                  <a:srgbClr val="001131"/>
                </a:solidFill>
                <a:latin typeface="Gilroy-Regular"/>
                <a:cs typeface="Calibri"/>
                <a:sym typeface="Calibri"/>
              </a:rPr>
              <a:t>SuperNO2VA™ device was the first completely disposable nasal positive airway pressure (PAP) device that effectively relieves anesthesia and sedation related upper airway obstruction in obese patients.</a:t>
            </a:r>
            <a:r>
              <a:rPr lang="en-US" sz="1800" i="1" dirty="0">
                <a:solidFill>
                  <a:srgbClr val="001131"/>
                </a:solidFill>
                <a:latin typeface="Gilroy-Regular"/>
                <a:cs typeface="Calibri"/>
                <a:sym typeface="Calibri"/>
              </a:rPr>
              <a:t>45</a:t>
            </a:r>
            <a:endParaRPr lang="en-US" sz="3600" i="1" dirty="0">
              <a:solidFill>
                <a:srgbClr val="001131"/>
              </a:solidFill>
              <a:latin typeface="Gilroy-Regular"/>
              <a:cs typeface="Calibri"/>
              <a:sym typeface="Calibri"/>
            </a:endParaRPr>
          </a:p>
        </p:txBody>
      </p:sp>
    </p:spTree>
    <p:extLst>
      <p:ext uri="{BB962C8B-B14F-4D97-AF65-F5344CB8AC3E}">
        <p14:creationId xmlns:p14="http://schemas.microsoft.com/office/powerpoint/2010/main" val="339920756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86971"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fr-FR" sz="4000" dirty="0" err="1">
                <a:solidFill>
                  <a:srgbClr val="001131"/>
                </a:solidFill>
                <a:latin typeface="Gilroy-Regular"/>
              </a:rPr>
              <a:t>Maintain</a:t>
            </a:r>
            <a:r>
              <a:rPr lang="fr-FR" sz="4000" dirty="0">
                <a:solidFill>
                  <a:srgbClr val="001131"/>
                </a:solidFill>
                <a:latin typeface="Gilroy-Regular"/>
              </a:rPr>
              <a:t> effective ventilation</a:t>
            </a:r>
          </a:p>
          <a:p>
            <a:pPr marL="228600" indent="0" algn="ctr"/>
            <a:r>
              <a:rPr lang="fr-FR" sz="4000" dirty="0">
                <a:solidFill>
                  <a:srgbClr val="001131"/>
                </a:solidFill>
                <a:latin typeface="Gilroy-Regular"/>
              </a:rPr>
              <a:t>in </a:t>
            </a:r>
            <a:r>
              <a:rPr lang="fr-FR" sz="4000" dirty="0" err="1">
                <a:solidFill>
                  <a:srgbClr val="001131"/>
                </a:solidFill>
                <a:latin typeface="Gilroy-Regular"/>
              </a:rPr>
              <a:t>unconscious</a:t>
            </a:r>
            <a:r>
              <a:rPr lang="fr-FR" sz="4000" dirty="0">
                <a:solidFill>
                  <a:srgbClr val="001131"/>
                </a:solidFill>
                <a:latin typeface="Gilroy-Regular"/>
              </a:rPr>
              <a:t> patients</a:t>
            </a:r>
            <a:endParaRPr lang="es-ES" sz="4000" dirty="0">
              <a:solidFill>
                <a:srgbClr val="001131"/>
              </a:solidFill>
              <a:latin typeface="Gilroy-Regular"/>
            </a:endParaRPr>
          </a:p>
        </p:txBody>
      </p:sp>
    </p:spTree>
    <p:extLst>
      <p:ext uri="{BB962C8B-B14F-4D97-AF65-F5344CB8AC3E}">
        <p14:creationId xmlns:p14="http://schemas.microsoft.com/office/powerpoint/2010/main" val="261222981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a:solidFill>
                  <a:srgbClr val="001131"/>
                </a:solidFill>
                <a:latin typeface="Gilroy-Regular"/>
              </a:rPr>
              <a:t>Provide access to the oral cavity </a:t>
            </a:r>
          </a:p>
          <a:p>
            <a:pPr marL="228600" indent="0" algn="ctr"/>
            <a:r>
              <a:rPr lang="en-US" sz="4000" dirty="0">
                <a:solidFill>
                  <a:srgbClr val="001131"/>
                </a:solidFill>
                <a:latin typeface="Gilroy-Regular"/>
              </a:rPr>
              <a:t>during intra-oral procedures</a:t>
            </a:r>
            <a:endParaRPr lang="es-ES" sz="4000" dirty="0">
              <a:solidFill>
                <a:srgbClr val="001131"/>
              </a:solidFill>
              <a:latin typeface="Gilroy-Regular"/>
            </a:endParaRPr>
          </a:p>
        </p:txBody>
      </p:sp>
    </p:spTree>
    <p:extLst>
      <p:ext uri="{BB962C8B-B14F-4D97-AF65-F5344CB8AC3E}">
        <p14:creationId xmlns:p14="http://schemas.microsoft.com/office/powerpoint/2010/main" val="289467666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13442028" cy="583230"/>
          </a:xfrm>
        </p:spPr>
        <p:txBody>
          <a:bodyPr wrap="square" anchor="t">
            <a:normAutofit/>
          </a:bodyPr>
          <a:lstStyle/>
          <a:p>
            <a:r>
              <a:rPr lang="en-US" dirty="0">
                <a:solidFill>
                  <a:srgbClr val="00004A"/>
                </a:solidFill>
                <a:latin typeface="Gilroy-Bold"/>
              </a:rPr>
              <a:t>The optimal </a:t>
            </a:r>
            <a:r>
              <a:rPr lang="en-US" dirty="0" err="1">
                <a:solidFill>
                  <a:srgbClr val="00004A"/>
                </a:solidFill>
                <a:latin typeface="Gilroy-Bold"/>
              </a:rPr>
              <a:t>solution:The</a:t>
            </a:r>
            <a:r>
              <a:rPr lang="en-US" dirty="0">
                <a:solidFill>
                  <a:srgbClr val="00004A"/>
                </a:solidFill>
                <a:latin typeface="Gilroy-Bold"/>
              </a:rPr>
              <a:t> SuperNO2VA™ Et device</a:t>
            </a:r>
          </a:p>
        </p:txBody>
      </p:sp>
      <p:pic>
        <p:nvPicPr>
          <p:cNvPr id="3" name="Picture 2">
            <a:extLst>
              <a:ext uri="{FF2B5EF4-FFF2-40B4-BE49-F238E27FC236}">
                <a16:creationId xmlns:a16="http://schemas.microsoft.com/office/drawing/2014/main" id="{7AB666D4-0831-4D69-87F3-0384413C6305}"/>
              </a:ext>
            </a:extLst>
          </p:cNvPr>
          <p:cNvPicPr>
            <a:picLocks noChangeAspect="1"/>
          </p:cNvPicPr>
          <p:nvPr/>
        </p:nvPicPr>
        <p:blipFill rotWithShape="1">
          <a:blip r:embed="rId3"/>
          <a:srcRect l="1206" t="4245" r="2593" b="1908"/>
          <a:stretch/>
        </p:blipFill>
        <p:spPr>
          <a:xfrm>
            <a:off x="3886200" y="1695095"/>
            <a:ext cx="7852410" cy="5649423"/>
          </a:xfrm>
          <a:prstGeom prst="rect">
            <a:avLst/>
          </a:prstGeom>
          <a:noFill/>
        </p:spPr>
      </p:pic>
    </p:spTree>
    <p:extLst>
      <p:ext uri="{BB962C8B-B14F-4D97-AF65-F5344CB8AC3E}">
        <p14:creationId xmlns:p14="http://schemas.microsoft.com/office/powerpoint/2010/main" val="36025091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sz="2600" dirty="0"/>
              <a:t>Summary of  BENEFITS</a:t>
            </a:r>
            <a:r>
              <a:rPr lang="es-ES" sz="2600" dirty="0"/>
              <a:t>	</a:t>
            </a:r>
          </a:p>
          <a:p>
            <a:r>
              <a:rPr lang="es-ES" sz="4000" dirty="0"/>
              <a:t>1º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3170099"/>
          </a:xfrm>
          <a:prstGeom prst="rect">
            <a:avLst/>
          </a:prstGeom>
          <a:noFill/>
        </p:spPr>
        <p:txBody>
          <a:bodyPr wrap="square">
            <a:spAutoFit/>
          </a:bodyPr>
          <a:lstStyle/>
          <a:p>
            <a:r>
              <a:rPr lang="en-US" sz="4000" dirty="0">
                <a:solidFill>
                  <a:srgbClr val="001131"/>
                </a:solidFill>
                <a:latin typeface="Gilroy-Regular"/>
                <a:cs typeface="Calibri"/>
                <a:sym typeface="Calibri"/>
              </a:rPr>
              <a:t>The SuperNO2VA™ device is a nasal anesthesia mask designed to maintain upper airway patency and support ventilation in patients who are undergoing general anesthesia, procedural sedation, or recovering in the post anesthesia recovery unit (PACU).</a:t>
            </a:r>
          </a:p>
        </p:txBody>
      </p:sp>
    </p:spTree>
    <p:extLst>
      <p:ext uri="{BB962C8B-B14F-4D97-AF65-F5344CB8AC3E}">
        <p14:creationId xmlns:p14="http://schemas.microsoft.com/office/powerpoint/2010/main" val="11172881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612474" y="1656707"/>
            <a:ext cx="13405452" cy="521207"/>
          </a:xfrm>
        </p:spPr>
        <p:txBody>
          <a:bodyPr/>
          <a:lstStyle/>
          <a:p>
            <a:r>
              <a:rPr lang="en-US" sz="2400" dirty="0"/>
              <a:t>Summary of  BENEFITS </a:t>
            </a:r>
            <a:r>
              <a:rPr lang="es-ES" sz="2600" dirty="0"/>
              <a:t>	        </a:t>
            </a:r>
          </a:p>
          <a:p>
            <a:r>
              <a:rPr lang="es-ES" sz="4400" dirty="0"/>
              <a:t>2º</a:t>
            </a:r>
            <a:r>
              <a:rPr lang="es-ES" sz="2600" dirty="0"/>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Delivers 100% oxygen via the mask and can</a:t>
            </a:r>
          </a:p>
          <a:p>
            <a:r>
              <a:rPr lang="en-US" sz="4000" dirty="0">
                <a:solidFill>
                  <a:srgbClr val="001131"/>
                </a:solidFill>
                <a:latin typeface="Gilroy-Regular"/>
                <a:cs typeface="Calibri"/>
                <a:sym typeface="Calibri"/>
              </a:rPr>
              <a:t>be used for pre-oxygenation with PEEP</a:t>
            </a:r>
          </a:p>
        </p:txBody>
      </p:sp>
    </p:spTree>
    <p:extLst>
      <p:ext uri="{BB962C8B-B14F-4D97-AF65-F5344CB8AC3E}">
        <p14:creationId xmlns:p14="http://schemas.microsoft.com/office/powerpoint/2010/main" val="1745913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08674-0678-457A-B7E5-1DBE65A14D5B}"/>
              </a:ext>
            </a:extLst>
          </p:cNvPr>
          <p:cNvPicPr>
            <a:picLocks noChangeAspect="1"/>
          </p:cNvPicPr>
          <p:nvPr/>
        </p:nvPicPr>
        <p:blipFill rotWithShape="1">
          <a:blip r:embed="rId3"/>
          <a:srcRect l="8402" r="14276" b="1"/>
          <a:stretch/>
        </p:blipFill>
        <p:spPr>
          <a:xfrm>
            <a:off x="7365751" y="205740"/>
            <a:ext cx="6698249" cy="7406640"/>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38174"/>
            <a:ext cx="6910165" cy="583230"/>
          </a:xfrm>
        </p:spPr>
        <p:txBody>
          <a:bodyPr spcFirstLastPara="1" wrap="square" lIns="0" tIns="12700" rIns="0" bIns="0" anchor="t" anchorCtr="0">
            <a:normAutofit fontScale="90000"/>
          </a:bodyPr>
          <a:lstStyle/>
          <a:p>
            <a:r>
              <a:rPr lang="en-US" dirty="0">
                <a:solidFill>
                  <a:srgbClr val="00004A"/>
                </a:solidFill>
                <a:latin typeface="Gilroy-Bold"/>
              </a:rPr>
              <a:t>The optimal solution : The SuperNO2VA™ Et device</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461369" y="1460866"/>
            <a:ext cx="6534530" cy="1605064"/>
          </a:xfrm>
        </p:spPr>
        <p:txBody>
          <a:bodyPr spcFirstLastPara="1" wrap="square" lIns="0" tIns="12700" rIns="0" bIns="0" anchor="ctr" anchorCtr="0">
            <a:normAutofit/>
          </a:bodyPr>
          <a:lstStyle/>
          <a:p>
            <a:r>
              <a:rPr lang="en-US" sz="2800" dirty="0"/>
              <a:t>Summary of  BENEFITS </a:t>
            </a:r>
            <a:r>
              <a:rPr lang="es-ES" sz="2800" b="1" i="0" u="none" strike="noStrike" cap="none" dirty="0">
                <a:latin typeface="Calibri"/>
                <a:ea typeface="Calibri"/>
                <a:cs typeface="Calibri"/>
                <a:sym typeface="Calibri"/>
              </a:rPr>
              <a:t>	</a:t>
            </a:r>
          </a:p>
          <a:p>
            <a:r>
              <a:rPr lang="es-ES" sz="4000" dirty="0"/>
              <a:t>3º</a:t>
            </a:r>
            <a:r>
              <a:rPr lang="es-ES" sz="2800" b="1" i="0" u="none" strike="noStrike" cap="none" dirty="0">
                <a:latin typeface="Calibri"/>
                <a:ea typeface="Calibri"/>
                <a:cs typeface="Calibri"/>
                <a:sym typeface="Calibri"/>
              </a:rPr>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58752" y="3909060"/>
            <a:ext cx="6534453" cy="3374146"/>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a:t>
            </a:r>
            <a:r>
              <a:rPr lang="en-US" sz="4000" b="0" i="0" u="none" strike="noStrike" cap="none" dirty="0">
                <a:solidFill>
                  <a:schemeClr val="accent6"/>
                </a:solidFill>
                <a:latin typeface="Calibri"/>
                <a:ea typeface="Calibri"/>
                <a:cs typeface="Calibri"/>
                <a:sym typeface="Calibri"/>
              </a:rPr>
              <a:t>Creates a pneumatic stent in the posterior pharynx, used to maintain upper airway patency.</a:t>
            </a:r>
          </a:p>
        </p:txBody>
      </p:sp>
    </p:spTree>
    <p:extLst>
      <p:ext uri="{BB962C8B-B14F-4D97-AF65-F5344CB8AC3E}">
        <p14:creationId xmlns:p14="http://schemas.microsoft.com/office/powerpoint/2010/main" val="4147048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sz="2400" dirty="0"/>
              <a:t>Summary of  BENEFITS </a:t>
            </a:r>
            <a:r>
              <a:rPr lang="es-ES" sz="2600" dirty="0"/>
              <a:t>			  </a:t>
            </a:r>
          </a:p>
          <a:p>
            <a:r>
              <a:rPr lang="es-ES" sz="4000" dirty="0"/>
              <a:t>4º</a:t>
            </a:r>
            <a:r>
              <a:rPr lang="es-ES" sz="2600" dirty="0"/>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Provides access to the oral cavity and allows for rescue ventilation in apneic patients</a:t>
            </a:r>
          </a:p>
        </p:txBody>
      </p:sp>
    </p:spTree>
    <p:extLst>
      <p:ext uri="{BB962C8B-B14F-4D97-AF65-F5344CB8AC3E}">
        <p14:creationId xmlns:p14="http://schemas.microsoft.com/office/powerpoint/2010/main" val="11500161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16034"/>
            <a:ext cx="13405452" cy="521207"/>
          </a:xfrm>
        </p:spPr>
        <p:txBody>
          <a:bodyPr/>
          <a:lstStyle/>
          <a:p>
            <a:r>
              <a:rPr lang="en-US" sz="2400" dirty="0"/>
              <a:t>Summary of  BENEFITS </a:t>
            </a:r>
            <a:r>
              <a:rPr lang="es-ES" dirty="0"/>
              <a:t>				</a:t>
            </a:r>
          </a:p>
          <a:p>
            <a:r>
              <a:rPr lang="es-ES" sz="4000" dirty="0"/>
              <a:t>5º</a:t>
            </a:r>
            <a:r>
              <a:rPr lang="es-ES" dirty="0"/>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117096" y="3453080"/>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Delivers &gt;30 L/min fresh gas flow during open airway procedures</a:t>
            </a:r>
          </a:p>
        </p:txBody>
      </p:sp>
    </p:spTree>
    <p:extLst>
      <p:ext uri="{BB962C8B-B14F-4D97-AF65-F5344CB8AC3E}">
        <p14:creationId xmlns:p14="http://schemas.microsoft.com/office/powerpoint/2010/main" val="7639985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4B387-36F6-45A3-B76F-E8CDC75E4AA7}"/>
              </a:ext>
            </a:extLst>
          </p:cNvPr>
          <p:cNvPicPr>
            <a:picLocks noChangeAspect="1"/>
          </p:cNvPicPr>
          <p:nvPr/>
        </p:nvPicPr>
        <p:blipFill rotWithShape="1">
          <a:blip r:embed="rId3"/>
          <a:srcRect t="6846" r="-1" b="19897"/>
          <a:stretch/>
        </p:blipFill>
        <p:spPr>
          <a:xfrm>
            <a:off x="7315200" y="157967"/>
            <a:ext cx="6669095" cy="7374403"/>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3"/>
            <a:ext cx="6534530" cy="1253837"/>
          </a:xfrm>
        </p:spPr>
        <p:txBody>
          <a:bodyPr spcFirstLastPara="1" wrap="square" lIns="0" tIns="12700" rIns="0" bIns="0" anchor="t" anchorCtr="0">
            <a:normAutofit/>
          </a:bodyPr>
          <a:lstStyle/>
          <a:p>
            <a:r>
              <a:rPr kumimoji="0" lang="en-US" sz="3600" b="1" i="0" u="none" strike="noStrike" kern="0" cap="none" spc="0" normalizeH="0" baseline="0" noProof="0" dirty="0">
                <a:ln>
                  <a:noFill/>
                </a:ln>
                <a:solidFill>
                  <a:srgbClr val="00004A"/>
                </a:solidFill>
                <a:effectLst/>
                <a:uLnTx/>
                <a:uFillTx/>
                <a:latin typeface="Gilroy-Bold"/>
                <a:cs typeface="Calibri"/>
                <a:sym typeface="Calibri"/>
              </a:rPr>
              <a:t>The optimal solution  The SuperNO2VA™ Et device</a:t>
            </a:r>
            <a:endParaRPr lang="en-US" sz="1200" b="1" i="0" u="none" strike="noStrike" cap="none" dirty="0">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324352" y="1693636"/>
            <a:ext cx="6534530" cy="1627788"/>
          </a:xfrm>
        </p:spPr>
        <p:txBody>
          <a:bodyPr spcFirstLastPara="1" wrap="square" lIns="0" tIns="12700" rIns="0" bIns="0" anchor="ctr" anchorCtr="0">
            <a:normAutofit/>
          </a:bodyPr>
          <a:lstStyle/>
          <a:p>
            <a:r>
              <a:rPr lang="en-US" sz="2400" dirty="0"/>
              <a:t>Summary of  BENEFITS </a:t>
            </a:r>
            <a:r>
              <a:rPr lang="es-ES" sz="2200" b="1" i="0" u="none" strike="noStrike" cap="none" dirty="0">
                <a:latin typeface="Calibri"/>
                <a:ea typeface="Calibri"/>
                <a:cs typeface="Calibri"/>
                <a:sym typeface="Calibri"/>
              </a:rPr>
              <a:t>		 </a:t>
            </a:r>
          </a:p>
          <a:p>
            <a:r>
              <a:rPr lang="es-ES" sz="4000" b="1" i="0" u="none" strike="noStrike" cap="none" dirty="0">
                <a:latin typeface="Calibri"/>
                <a:ea typeface="Calibri"/>
                <a:cs typeface="Calibri"/>
                <a:sym typeface="Calibri"/>
              </a:rPr>
              <a:t>6º</a:t>
            </a:r>
            <a:r>
              <a:rPr lang="es-ES" sz="2200" b="1" i="0" u="none" strike="noStrike" cap="none" dirty="0">
                <a:latin typeface="Calibri"/>
                <a:ea typeface="Calibri"/>
                <a:cs typeface="Calibri"/>
                <a:sym typeface="Calibri"/>
              </a:rPr>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324352" y="3722539"/>
            <a:ext cx="6534453" cy="3041332"/>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n-US" sz="4000" b="0" i="0" u="none" strike="noStrike" cap="none" dirty="0">
                <a:solidFill>
                  <a:schemeClr val="accent6"/>
                </a:solidFill>
                <a:latin typeface="Calibri"/>
                <a:ea typeface="Calibri"/>
                <a:cs typeface="Calibri"/>
                <a:sym typeface="Calibri"/>
              </a:rPr>
              <a:t>  Connects to standard anesthesia equipment or O2 connections readily available in procedural areas.</a:t>
            </a:r>
          </a:p>
        </p:txBody>
      </p:sp>
    </p:spTree>
    <p:extLst>
      <p:ext uri="{BB962C8B-B14F-4D97-AF65-F5344CB8AC3E}">
        <p14:creationId xmlns:p14="http://schemas.microsoft.com/office/powerpoint/2010/main" val="4150336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8C2B-76C4-407F-BD07-59150BFD22F0}"/>
              </a:ext>
            </a:extLst>
          </p:cNvPr>
          <p:cNvSpPr>
            <a:spLocks noGrp="1"/>
          </p:cNvSpPr>
          <p:nvPr>
            <p:ph type="title"/>
          </p:nvPr>
        </p:nvSpPr>
        <p:spPr/>
        <p:txBody>
          <a:bodyPr/>
          <a:lstStyle/>
          <a:p>
            <a:r>
              <a:rPr lang="en-US" dirty="0"/>
              <a:t>What Anesthesiologists and CRNAs are Saying</a:t>
            </a:r>
            <a:r>
              <a:rPr lang="en-US" sz="2400" baseline="30000" dirty="0"/>
              <a:t>*</a:t>
            </a:r>
            <a:br>
              <a:rPr lang="en-US" dirty="0"/>
            </a:br>
            <a:br>
              <a:rPr lang="en-US" dirty="0"/>
            </a:br>
            <a:endParaRPr lang="en-US" dirty="0"/>
          </a:p>
        </p:txBody>
      </p:sp>
      <p:sp>
        <p:nvSpPr>
          <p:cNvPr id="3" name="Text Placeholder 2">
            <a:extLst>
              <a:ext uri="{FF2B5EF4-FFF2-40B4-BE49-F238E27FC236}">
                <a16:creationId xmlns:a16="http://schemas.microsoft.com/office/drawing/2014/main" id="{04409367-5132-4D04-9F30-CDB943709644}"/>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a16="http://schemas.microsoft.com/office/drawing/2014/main" id="{7B8295BC-49D6-4DB8-8450-07FD3E5F4FD0}"/>
              </a:ext>
            </a:extLst>
          </p:cNvPr>
          <p:cNvSpPr>
            <a:spLocks noGrp="1"/>
          </p:cNvSpPr>
          <p:nvPr>
            <p:ph sz="quarter" idx="10"/>
          </p:nvPr>
        </p:nvSpPr>
        <p:spPr>
          <a:xfrm>
            <a:off x="566738" y="1633538"/>
            <a:ext cx="13133387" cy="4562475"/>
          </a:xfrm>
        </p:spPr>
        <p:txBody>
          <a:bodyPr/>
          <a:lstStyle/>
          <a:p>
            <a:pPr marL="457200" indent="-342900">
              <a:buFont typeface="Arial" panose="020B0604020202020204" pitchFamily="34" charset="0"/>
              <a:buChar char="•"/>
            </a:pPr>
            <a:r>
              <a:rPr lang="en-US" dirty="0"/>
              <a:t>Concerned with maintaining the airway for </a:t>
            </a:r>
          </a:p>
          <a:p>
            <a:pPr marL="1257300" lvl="1">
              <a:buFont typeface="Arial" panose="020B0604020202020204" pitchFamily="34" charset="0"/>
              <a:buChar char="•"/>
            </a:pPr>
            <a:r>
              <a:rPr lang="en-US" sz="2000" dirty="0"/>
              <a:t>Clinically obese patients </a:t>
            </a:r>
          </a:p>
          <a:p>
            <a:pPr marL="1257300" lvl="1">
              <a:buFont typeface="Arial" panose="020B0604020202020204" pitchFamily="34" charset="0"/>
              <a:buChar char="•"/>
            </a:pPr>
            <a:r>
              <a:rPr lang="en-US" sz="2000" dirty="0"/>
              <a:t>History of sleep apnea</a:t>
            </a:r>
          </a:p>
          <a:p>
            <a:pPr marL="457200" indent="-342900">
              <a:buFont typeface="Arial" panose="020B0604020202020204" pitchFamily="34" charset="0"/>
              <a:buChar char="•"/>
            </a:pPr>
            <a:r>
              <a:rPr lang="en-US" dirty="0"/>
              <a:t>Want to avoid expensive respiratory complications and perform less patient airway manipulation</a:t>
            </a:r>
          </a:p>
          <a:p>
            <a:pPr marL="457200" indent="-342900">
              <a:buFont typeface="Arial" panose="020B0604020202020204" pitchFamily="34" charset="0"/>
              <a:buChar char="•"/>
            </a:pPr>
            <a:r>
              <a:rPr lang="en-US" dirty="0"/>
              <a:t>75 -100% of deep sedation procedures monitor EtCO</a:t>
            </a:r>
            <a:r>
              <a:rPr lang="en-US" baseline="-25000" dirty="0"/>
              <a:t>2</a:t>
            </a:r>
          </a:p>
          <a:p>
            <a:pPr marL="457200" indent="-342900">
              <a:buFont typeface="Arial" panose="020B0604020202020204" pitchFamily="34" charset="0"/>
              <a:buChar char="•"/>
            </a:pPr>
            <a:r>
              <a:rPr lang="en-US" dirty="0"/>
              <a:t>Currently, using nasal cannula for oxygenation during deep sedation </a:t>
            </a:r>
          </a:p>
          <a:p>
            <a:pPr marL="457200" indent="-342900">
              <a:buFont typeface="Arial" panose="020B0604020202020204" pitchFamily="34" charset="0"/>
              <a:buChar char="•"/>
            </a:pPr>
            <a:endParaRPr lang="en-US" dirty="0"/>
          </a:p>
          <a:p>
            <a:pPr marL="457200" indent="-342900">
              <a:buFont typeface="Arial" panose="020B0604020202020204" pitchFamily="34" charset="0"/>
              <a:buChar char="•"/>
            </a:pPr>
            <a:endParaRPr lang="en-US" dirty="0"/>
          </a:p>
          <a:p>
            <a:r>
              <a:rPr lang="en-US" dirty="0"/>
              <a:t>Nasal cannula doesn’t maintain the airway during deep sedation</a:t>
            </a:r>
          </a:p>
          <a:p>
            <a:r>
              <a:rPr lang="en-US" dirty="0"/>
              <a:t>SuperNO</a:t>
            </a:r>
            <a:r>
              <a:rPr lang="en-US" baseline="-25000" dirty="0"/>
              <a:t>2</a:t>
            </a:r>
            <a:r>
              <a:rPr lang="en-US" dirty="0"/>
              <a:t>VA™ Et uniquely maintains airway patency using positive pressure to stents open a patient’s airway reducing respiratory complications</a:t>
            </a:r>
          </a:p>
        </p:txBody>
      </p:sp>
      <p:sp>
        <p:nvSpPr>
          <p:cNvPr id="5" name="TextBox 4">
            <a:extLst>
              <a:ext uri="{FF2B5EF4-FFF2-40B4-BE49-F238E27FC236}">
                <a16:creationId xmlns:a16="http://schemas.microsoft.com/office/drawing/2014/main" id="{F69FA198-102D-4687-A63E-1CC93599BA2E}"/>
              </a:ext>
            </a:extLst>
          </p:cNvPr>
          <p:cNvSpPr txBox="1"/>
          <p:nvPr/>
        </p:nvSpPr>
        <p:spPr>
          <a:xfrm>
            <a:off x="566399" y="7911820"/>
            <a:ext cx="9915180" cy="261610"/>
          </a:xfrm>
          <a:prstGeom prst="rect">
            <a:avLst/>
          </a:prstGeom>
          <a:noFill/>
        </p:spPr>
        <p:txBody>
          <a:bodyPr wrap="square" rtlCol="0">
            <a:spAutoFit/>
          </a:bodyPr>
          <a:lstStyle/>
          <a:p>
            <a:r>
              <a:rPr lang="en-US" sz="1050" dirty="0"/>
              <a:t>*Research conducted with 201 Anesthesiologist and CRNA’s in USA. </a:t>
            </a:r>
          </a:p>
        </p:txBody>
      </p:sp>
    </p:spTree>
    <p:extLst>
      <p:ext uri="{BB962C8B-B14F-4D97-AF65-F5344CB8AC3E}">
        <p14:creationId xmlns:p14="http://schemas.microsoft.com/office/powerpoint/2010/main" val="4261381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DDC44-CFA1-444E-8D25-D34DE926C48F}"/>
              </a:ext>
            </a:extLst>
          </p:cNvPr>
          <p:cNvPicPr>
            <a:picLocks noChangeAspect="1"/>
          </p:cNvPicPr>
          <p:nvPr/>
        </p:nvPicPr>
        <p:blipFill rotWithShape="1">
          <a:blip r:embed="rId3"/>
          <a:srcRect l="14616" r="14167" b="2"/>
          <a:stretch/>
        </p:blipFill>
        <p:spPr>
          <a:xfrm>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370411" y="1928598"/>
            <a:ext cx="6534530" cy="1253837"/>
          </a:xfrm>
        </p:spPr>
        <p:txBody>
          <a:bodyPr spcFirstLastPara="1" wrap="square" lIns="0" tIns="12700" rIns="0" bIns="0" anchor="ctr" anchorCtr="0">
            <a:normAutofit lnSpcReduction="10000"/>
          </a:bodyPr>
          <a:lstStyle/>
          <a:p>
            <a:r>
              <a:rPr lang="en-US" sz="2400" dirty="0"/>
              <a:t>Summary of  BENEFITS </a:t>
            </a:r>
            <a:r>
              <a:rPr lang="es-ES" sz="2200" b="1" i="0" u="none" strike="noStrike" cap="none" dirty="0">
                <a:latin typeface="Calibri"/>
                <a:ea typeface="Calibri"/>
                <a:cs typeface="Calibri"/>
                <a:sym typeface="Calibri"/>
              </a:rPr>
              <a:t>		</a:t>
            </a:r>
          </a:p>
          <a:p>
            <a:r>
              <a:rPr lang="es-ES" sz="4000" b="1" i="0" u="none" strike="noStrike" cap="none" dirty="0">
                <a:latin typeface="Calibri"/>
                <a:ea typeface="Calibri"/>
                <a:cs typeface="Calibri"/>
                <a:sym typeface="Calibri"/>
              </a:rPr>
              <a:t> 7º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370411" y="4114800"/>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Allows</a:t>
            </a: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the</a:t>
            </a: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monitoring</a:t>
            </a: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of</a:t>
            </a:r>
            <a:r>
              <a:rPr lang="es-ES" sz="4000" b="0" i="0" u="none" strike="noStrike" cap="none" dirty="0">
                <a:solidFill>
                  <a:schemeClr val="accent6"/>
                </a:solidFill>
                <a:latin typeface="Calibri"/>
                <a:ea typeface="Calibri"/>
                <a:cs typeface="Calibri"/>
                <a:sym typeface="Calibri"/>
              </a:rPr>
              <a:t> cuantitative </a:t>
            </a:r>
            <a:r>
              <a:rPr lang="es-ES" sz="4000" b="0" i="0" u="none" strike="noStrike" cap="none" dirty="0" err="1">
                <a:solidFill>
                  <a:schemeClr val="accent6"/>
                </a:solidFill>
                <a:latin typeface="Calibri"/>
                <a:ea typeface="Calibri"/>
                <a:cs typeface="Calibri"/>
                <a:sym typeface="Calibri"/>
              </a:rPr>
              <a:t>capnography</a:t>
            </a:r>
            <a:endParaRPr lang="en-US" sz="4000" b="0" i="0" u="none" strike="noStrike" cap="none" dirty="0">
              <a:solidFill>
                <a:schemeClr val="accent6"/>
              </a:solidFill>
              <a:latin typeface="Calibri"/>
              <a:ea typeface="Calibri"/>
              <a:cs typeface="Calibri"/>
              <a:sym typeface="Calibri"/>
            </a:endParaRPr>
          </a:p>
        </p:txBody>
      </p:sp>
      <p:sp>
        <p:nvSpPr>
          <p:cNvPr id="6" name="Title 1">
            <a:extLst>
              <a:ext uri="{FF2B5EF4-FFF2-40B4-BE49-F238E27FC236}">
                <a16:creationId xmlns:a16="http://schemas.microsoft.com/office/drawing/2014/main" id="{DD46B09C-FC3B-4C8D-9DD6-4E50C8138001}"/>
              </a:ext>
            </a:extLst>
          </p:cNvPr>
          <p:cNvSpPr txBox="1">
            <a:spLocks/>
          </p:cNvSpPr>
          <p:nvPr/>
        </p:nvSpPr>
        <p:spPr>
          <a:xfrm>
            <a:off x="608614" y="343678"/>
            <a:ext cx="6534530" cy="1253837"/>
          </a:xfrm>
          <a:prstGeom prst="rect">
            <a:avLst/>
          </a:prstGeom>
          <a:noFill/>
          <a:ln>
            <a:noFill/>
          </a:ln>
        </p:spPr>
        <p:txBody>
          <a:bodyPr spcFirstLastPara="1" wrap="square" lIns="0" tIns="12700" rIns="0" bIns="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rgbClr val="00004A"/>
                </a:solidFill>
                <a:latin typeface="Gilroy-Bold"/>
              </a:rPr>
              <a:t>The optimal solution  The SuperNO2VA™ Et device</a:t>
            </a:r>
            <a:endParaRPr lang="en-US" sz="1200" dirty="0"/>
          </a:p>
        </p:txBody>
      </p:sp>
    </p:spTree>
    <p:extLst>
      <p:ext uri="{BB962C8B-B14F-4D97-AF65-F5344CB8AC3E}">
        <p14:creationId xmlns:p14="http://schemas.microsoft.com/office/powerpoint/2010/main" val="37360685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458823" y="1715947"/>
            <a:ext cx="13405452" cy="1295749"/>
          </a:xfrm>
        </p:spPr>
        <p:txBody>
          <a:bodyPr/>
          <a:lstStyle/>
          <a:p>
            <a:r>
              <a:rPr lang="en-US" sz="2400" dirty="0"/>
              <a:t>Summary of  BENEFITS </a:t>
            </a:r>
            <a:r>
              <a:rPr lang="es-ES" dirty="0"/>
              <a:t>		</a:t>
            </a:r>
          </a:p>
          <a:p>
            <a:r>
              <a:rPr lang="es-ES" sz="4000" dirty="0"/>
              <a:t>8º</a:t>
            </a:r>
          </a:p>
        </p:txBody>
      </p:sp>
      <p:sp>
        <p:nvSpPr>
          <p:cNvPr id="8" name="TextBox 7">
            <a:extLst>
              <a:ext uri="{FF2B5EF4-FFF2-40B4-BE49-F238E27FC236}">
                <a16:creationId xmlns:a16="http://schemas.microsoft.com/office/drawing/2014/main" id="{D528EAD0-9AF0-4670-BB11-47D18F2FAE0D}"/>
              </a:ext>
            </a:extLst>
          </p:cNvPr>
          <p:cNvSpPr txBox="1"/>
          <p:nvPr/>
        </p:nvSpPr>
        <p:spPr>
          <a:xfrm>
            <a:off x="719418" y="3453080"/>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It was designed to utilize all the benefits of nasal ventilation both inside and outside the OR.</a:t>
            </a:r>
          </a:p>
        </p:txBody>
      </p:sp>
    </p:spTree>
    <p:extLst>
      <p:ext uri="{BB962C8B-B14F-4D97-AF65-F5344CB8AC3E}">
        <p14:creationId xmlns:p14="http://schemas.microsoft.com/office/powerpoint/2010/main" val="497029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dirty="0"/>
              <a:t>Recommendations for use</a:t>
            </a:r>
            <a:endParaRPr lang="es-ES" dirty="0"/>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n-US" sz="4000" dirty="0">
                <a:solidFill>
                  <a:srgbClr val="001131"/>
                </a:solidFill>
                <a:latin typeface="Gilroy-Regular"/>
                <a:cs typeface="Calibri"/>
                <a:sym typeface="Calibri"/>
              </a:rPr>
              <a:t>High-risk patient undergoing deep sedation</a:t>
            </a:r>
          </a:p>
        </p:txBody>
      </p:sp>
      <p:sp>
        <p:nvSpPr>
          <p:cNvPr id="7" name="TextBox 6">
            <a:extLst>
              <a:ext uri="{FF2B5EF4-FFF2-40B4-BE49-F238E27FC236}">
                <a16:creationId xmlns:a16="http://schemas.microsoft.com/office/drawing/2014/main" id="{266257F6-C89B-4887-B005-1F9FBDD7A2B4}"/>
              </a:ext>
            </a:extLst>
          </p:cNvPr>
          <p:cNvSpPr txBox="1"/>
          <p:nvPr/>
        </p:nvSpPr>
        <p:spPr>
          <a:xfrm>
            <a:off x="3641780" y="4190655"/>
            <a:ext cx="7631206" cy="1477328"/>
          </a:xfrm>
          <a:prstGeom prst="rect">
            <a:avLst/>
          </a:prstGeom>
          <a:noFill/>
        </p:spPr>
        <p:txBody>
          <a:bodyPr wrap="square">
            <a:spAutoFit/>
          </a:bodyPr>
          <a:lstStyle/>
          <a:p>
            <a:pPr algn="l"/>
            <a:endParaRPr lang="en-US" sz="1800" b="0" i="0" u="none" strike="noStrike" baseline="0" dirty="0">
              <a:solidFill>
                <a:srgbClr val="000000"/>
              </a:solidFill>
              <a:latin typeface="Gilroy"/>
            </a:endParaRPr>
          </a:p>
          <a:p>
            <a:pPr marL="285750" indent="-285750">
              <a:buFont typeface="Arial" panose="020B0604020202020204" pitchFamily="34" charset="0"/>
              <a:buChar char="•"/>
            </a:pPr>
            <a:r>
              <a:rPr lang="en-US" sz="1800" b="0" i="0" u="none" strike="noStrike" baseline="0" dirty="0">
                <a:solidFill>
                  <a:srgbClr val="5C666F"/>
                </a:solidFill>
                <a:latin typeface="Gilroy"/>
              </a:rPr>
              <a:t>Severe cardiovascular disease </a:t>
            </a:r>
          </a:p>
          <a:p>
            <a:pPr marL="285750" indent="-285750">
              <a:buFont typeface="Arial" panose="020B0604020202020204" pitchFamily="34" charset="0"/>
              <a:buChar char="•"/>
            </a:pPr>
            <a:r>
              <a:rPr lang="en-US" sz="1800" b="0" i="0" u="none" strike="noStrike" baseline="0" dirty="0">
                <a:solidFill>
                  <a:srgbClr val="5C666F"/>
                </a:solidFill>
                <a:latin typeface="Gilroy"/>
              </a:rPr>
              <a:t>Severe chronic respiratory disease</a:t>
            </a:r>
          </a:p>
          <a:p>
            <a:pPr marL="285750" indent="-285750">
              <a:buFont typeface="Arial" panose="020B0604020202020204" pitchFamily="34" charset="0"/>
              <a:buChar char="•"/>
            </a:pPr>
            <a:r>
              <a:rPr lang="en-US" sz="1800" b="0" i="0" u="none" strike="noStrike" baseline="0" dirty="0">
                <a:solidFill>
                  <a:srgbClr val="5C666F"/>
                </a:solidFill>
                <a:latin typeface="Gilroy"/>
              </a:rPr>
              <a:t>Morbidly obese</a:t>
            </a:r>
          </a:p>
          <a:p>
            <a:pPr marL="285750" indent="-285750">
              <a:buFont typeface="Arial" panose="020B0604020202020204" pitchFamily="34" charset="0"/>
              <a:buChar char="•"/>
            </a:pPr>
            <a:r>
              <a:rPr lang="en-US" sz="1800" b="0" i="0" u="none" strike="noStrike" baseline="0" dirty="0">
                <a:solidFill>
                  <a:srgbClr val="5C666F"/>
                </a:solidFill>
                <a:latin typeface="Gilroy"/>
              </a:rPr>
              <a:t>Obstructive sleep apnea </a:t>
            </a:r>
          </a:p>
        </p:txBody>
      </p:sp>
    </p:spTree>
    <p:extLst>
      <p:ext uri="{BB962C8B-B14F-4D97-AF65-F5344CB8AC3E}">
        <p14:creationId xmlns:p14="http://schemas.microsoft.com/office/powerpoint/2010/main" val="161332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dirty="0"/>
              <a:t>Recommendations for use</a:t>
            </a:r>
            <a:endParaRPr lang="es-ES" dirty="0"/>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High-</a:t>
            </a:r>
            <a:r>
              <a:rPr lang="es-ES" sz="4000" dirty="0" err="1">
                <a:solidFill>
                  <a:srgbClr val="001131"/>
                </a:solidFill>
                <a:latin typeface="Gilroy-Regular"/>
                <a:cs typeface="Calibri"/>
                <a:sym typeface="Calibri"/>
              </a:rPr>
              <a:t>risk</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patients</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postoperatively</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266257F6-C89B-4887-B005-1F9FBDD7A2B4}"/>
              </a:ext>
            </a:extLst>
          </p:cNvPr>
          <p:cNvSpPr txBox="1"/>
          <p:nvPr/>
        </p:nvSpPr>
        <p:spPr>
          <a:xfrm>
            <a:off x="3198028" y="4222377"/>
            <a:ext cx="7631206" cy="1477328"/>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211D1E"/>
                </a:solidFill>
                <a:latin typeface="Gilroy Bold"/>
              </a:rPr>
              <a:t>BMI &gt;26</a:t>
            </a:r>
          </a:p>
          <a:p>
            <a:pPr marL="285750" indent="-285750">
              <a:buFont typeface="Arial" panose="020B0604020202020204" pitchFamily="34" charset="0"/>
              <a:buChar char="•"/>
            </a:pPr>
            <a:r>
              <a:rPr lang="en-US" sz="1800" b="1" i="0" u="none" strike="noStrike" baseline="0" dirty="0">
                <a:solidFill>
                  <a:srgbClr val="211D1E"/>
                </a:solidFill>
                <a:latin typeface="Gilroy Bold"/>
              </a:rPr>
              <a:t>Age &gt;55</a:t>
            </a:r>
            <a:endParaRPr lang="en-US" sz="1800" b="0" i="0" u="none" strike="noStrike" baseline="0" dirty="0">
              <a:solidFill>
                <a:srgbClr val="211D1E"/>
              </a:solidFill>
              <a:latin typeface="Gilroy Bold"/>
            </a:endParaRPr>
          </a:p>
          <a:p>
            <a:pPr marL="285750" indent="-285750">
              <a:buFont typeface="Arial" panose="020B0604020202020204" pitchFamily="34" charset="0"/>
              <a:buChar char="•"/>
            </a:pPr>
            <a:r>
              <a:rPr lang="en-US" sz="1800" b="1" i="0" u="none" strike="noStrike" baseline="0" dirty="0">
                <a:solidFill>
                  <a:srgbClr val="211D1E"/>
                </a:solidFill>
                <a:latin typeface="Gilroy Bold"/>
              </a:rPr>
              <a:t>Obstructive Sleep Apnea (OSA)</a:t>
            </a:r>
            <a:endParaRPr lang="en-US" sz="1800" b="0" i="0" u="none" strike="noStrike" baseline="0" dirty="0">
              <a:solidFill>
                <a:srgbClr val="211D1E"/>
              </a:solidFill>
              <a:latin typeface="Gilroy Bold"/>
            </a:endParaRPr>
          </a:p>
          <a:p>
            <a:pPr marL="285750" indent="-285750">
              <a:buFont typeface="Arial" panose="020B0604020202020204" pitchFamily="34" charset="0"/>
              <a:buChar char="•"/>
            </a:pPr>
            <a:r>
              <a:rPr lang="en-US" sz="1800" b="1" i="0" u="none" strike="noStrike" baseline="0" dirty="0">
                <a:solidFill>
                  <a:srgbClr val="211D1E"/>
                </a:solidFill>
                <a:latin typeface="Gilroy Bold"/>
              </a:rPr>
              <a:t>Congestive Heart Failure (CHF)</a:t>
            </a:r>
            <a:endParaRPr lang="en-US" sz="1800" b="0" i="0" u="none" strike="noStrike" baseline="0" dirty="0">
              <a:solidFill>
                <a:srgbClr val="211D1E"/>
              </a:solidFill>
              <a:latin typeface="Gilroy Bold"/>
            </a:endParaRPr>
          </a:p>
          <a:p>
            <a:pPr marL="285750" indent="-285750">
              <a:buFont typeface="Arial" panose="020B0604020202020204" pitchFamily="34" charset="0"/>
              <a:buChar char="•"/>
            </a:pPr>
            <a:r>
              <a:rPr lang="en-US" sz="1800" b="1" i="0" u="none" strike="noStrike" baseline="0" dirty="0">
                <a:solidFill>
                  <a:srgbClr val="211D1E"/>
                </a:solidFill>
                <a:latin typeface="Gilroy Bold"/>
              </a:rPr>
              <a:t>Chronic Obstructive Pulmonary Disease (COPD)</a:t>
            </a:r>
            <a:endParaRPr lang="en-US" sz="1800" dirty="0"/>
          </a:p>
        </p:txBody>
      </p:sp>
    </p:spTree>
    <p:extLst>
      <p:ext uri="{BB962C8B-B14F-4D97-AF65-F5344CB8AC3E}">
        <p14:creationId xmlns:p14="http://schemas.microsoft.com/office/powerpoint/2010/main" val="165222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612474" y="487168"/>
            <a:ext cx="13405452" cy="583230"/>
          </a:xfrm>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dirty="0"/>
              <a:t>Recommendations for use</a:t>
            </a:r>
            <a:endParaRPr lang="es-ES" dirty="0"/>
          </a:p>
        </p:txBody>
      </p:sp>
      <p:sp>
        <p:nvSpPr>
          <p:cNvPr id="8" name="TextBox 7">
            <a:extLst>
              <a:ext uri="{FF2B5EF4-FFF2-40B4-BE49-F238E27FC236}">
                <a16:creationId xmlns:a16="http://schemas.microsoft.com/office/drawing/2014/main" id="{D528EAD0-9AF0-4670-BB11-47D18F2FAE0D}"/>
              </a:ext>
            </a:extLst>
          </p:cNvPr>
          <p:cNvSpPr txBox="1"/>
          <p:nvPr/>
        </p:nvSpPr>
        <p:spPr>
          <a:xfrm>
            <a:off x="1008528" y="2904681"/>
            <a:ext cx="12560543" cy="707886"/>
          </a:xfrm>
          <a:prstGeom prst="rect">
            <a:avLst/>
          </a:prstGeom>
          <a:noFill/>
        </p:spPr>
        <p:txBody>
          <a:bodyPr wrap="square">
            <a:spAutoFit/>
          </a:bodyPr>
          <a:lstStyle/>
          <a:p>
            <a:r>
              <a:rPr lang="es-ES" sz="4000" dirty="0" err="1">
                <a:solidFill>
                  <a:srgbClr val="001131"/>
                </a:solidFill>
                <a:latin typeface="Gilroy-Regular"/>
                <a:cs typeface="Calibri"/>
                <a:sym typeface="Calibri"/>
              </a:rPr>
              <a:t>Anticipated</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difficult</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ventilation</a:t>
            </a:r>
            <a:r>
              <a:rPr lang="es-ES" sz="4000" dirty="0">
                <a:solidFill>
                  <a:srgbClr val="001131"/>
                </a:solidFill>
                <a:latin typeface="Gilroy-Regular"/>
                <a:cs typeface="Calibri"/>
                <a:sym typeface="Calibri"/>
              </a:rPr>
              <a:t>/</a:t>
            </a:r>
            <a:r>
              <a:rPr lang="es-ES" sz="4000" dirty="0" err="1">
                <a:solidFill>
                  <a:srgbClr val="001131"/>
                </a:solidFill>
                <a:latin typeface="Gilroy-Regular"/>
                <a:cs typeface="Calibri"/>
                <a:sym typeface="Calibri"/>
              </a:rPr>
              <a:t>intubation</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C7A19E80-2CA5-47FE-AB31-70BAE360EB30}"/>
              </a:ext>
            </a:extLst>
          </p:cNvPr>
          <p:cNvSpPr txBox="1"/>
          <p:nvPr/>
        </p:nvSpPr>
        <p:spPr>
          <a:xfrm>
            <a:off x="3319051" y="3612567"/>
            <a:ext cx="7631206" cy="2585323"/>
          </a:xfrm>
          <a:prstGeom prst="rect">
            <a:avLst/>
          </a:prstGeom>
          <a:noFill/>
        </p:spPr>
        <p:txBody>
          <a:bodyPr wrap="square">
            <a:spAutoFit/>
          </a:bodyPr>
          <a:lstStyle/>
          <a:p>
            <a:pPr marL="285750" indent="-285750" algn="l">
              <a:buFont typeface="Arial" panose="020B0604020202020204" pitchFamily="34" charset="0"/>
              <a:buChar char="•"/>
            </a:pPr>
            <a:endParaRPr lang="en-US" sz="1800" b="0" i="0" u="none" strike="noStrike" baseline="0" dirty="0">
              <a:solidFill>
                <a:srgbClr val="000000"/>
              </a:solidFill>
              <a:latin typeface="Gilroy"/>
            </a:endParaRPr>
          </a:p>
          <a:p>
            <a:pPr marL="285750" indent="-285750">
              <a:buFont typeface="Arial" panose="020B0604020202020204" pitchFamily="34" charset="0"/>
              <a:buChar char="•"/>
            </a:pPr>
            <a:r>
              <a:rPr lang="en-US" sz="1800" b="0" i="0" u="none" strike="noStrike" baseline="0" dirty="0">
                <a:solidFill>
                  <a:srgbClr val="5C666F"/>
                </a:solidFill>
                <a:latin typeface="Gilroy"/>
              </a:rPr>
              <a:t>Body Mass Index (BMI) &gt; 26</a:t>
            </a:r>
          </a:p>
          <a:p>
            <a:pPr marL="285750" indent="-285750">
              <a:buFont typeface="Arial" panose="020B0604020202020204" pitchFamily="34" charset="0"/>
              <a:buChar char="•"/>
            </a:pPr>
            <a:r>
              <a:rPr lang="en-US" sz="1800" b="0" i="0" u="none" strike="noStrike" baseline="0" dirty="0">
                <a:solidFill>
                  <a:srgbClr val="5C666F"/>
                </a:solidFill>
                <a:latin typeface="Gilroy"/>
              </a:rPr>
              <a:t>Age &gt; 55 years</a:t>
            </a:r>
          </a:p>
          <a:p>
            <a:pPr marL="285750" indent="-285750">
              <a:buFont typeface="Arial" panose="020B0604020202020204" pitchFamily="34" charset="0"/>
              <a:buChar char="•"/>
            </a:pPr>
            <a:r>
              <a:rPr lang="en-US" sz="1800" b="0" i="0" u="none" strike="noStrike" baseline="0" dirty="0">
                <a:solidFill>
                  <a:srgbClr val="5C666F"/>
                </a:solidFill>
                <a:latin typeface="Gilroy"/>
              </a:rPr>
              <a:t>Edentulous </a:t>
            </a:r>
            <a:r>
              <a:rPr lang="en-US" sz="1800" b="0" i="1" u="none" strike="noStrike" baseline="0" dirty="0">
                <a:solidFill>
                  <a:srgbClr val="5C666F"/>
                </a:solidFill>
                <a:latin typeface="Gilroy Italic"/>
              </a:rPr>
              <a:t>(no teeth)</a:t>
            </a:r>
            <a:endParaRPr lang="en-US" sz="1800" b="0" i="0" u="none" strike="noStrike" baseline="0" dirty="0">
              <a:solidFill>
                <a:srgbClr val="5C666F"/>
              </a:solidFill>
              <a:latin typeface="Gilroy Italic"/>
            </a:endParaRPr>
          </a:p>
          <a:p>
            <a:pPr marL="285750" indent="-285750">
              <a:buFont typeface="Arial" panose="020B0604020202020204" pitchFamily="34" charset="0"/>
              <a:buChar char="•"/>
            </a:pPr>
            <a:r>
              <a:rPr lang="en-US" sz="1800" b="0" i="0" u="none" strike="noStrike" baseline="0" dirty="0">
                <a:solidFill>
                  <a:srgbClr val="5C666F"/>
                </a:solidFill>
                <a:latin typeface="Gilroy"/>
              </a:rPr>
              <a:t>Beards</a:t>
            </a:r>
          </a:p>
          <a:p>
            <a:pPr marL="285750" indent="-285750">
              <a:buFont typeface="Arial" panose="020B0604020202020204" pitchFamily="34" charset="0"/>
              <a:buChar char="•"/>
            </a:pPr>
            <a:r>
              <a:rPr lang="en-US" sz="1800" b="0" i="0" u="none" strike="noStrike" baseline="0" dirty="0">
                <a:solidFill>
                  <a:srgbClr val="5C666F"/>
                </a:solidFill>
                <a:latin typeface="Gilroy"/>
              </a:rPr>
              <a:t>History of Snoring</a:t>
            </a:r>
          </a:p>
          <a:p>
            <a:pPr marL="285750" indent="-285750">
              <a:buFont typeface="Arial" panose="020B0604020202020204" pitchFamily="34" charset="0"/>
              <a:buChar char="•"/>
            </a:pPr>
            <a:r>
              <a:rPr lang="en-US" sz="1800" b="0" i="0" u="none" strike="noStrike" baseline="0" dirty="0">
                <a:solidFill>
                  <a:srgbClr val="5C666F"/>
                </a:solidFill>
                <a:latin typeface="Gilroy"/>
              </a:rPr>
              <a:t>History of difficult intubation</a:t>
            </a:r>
          </a:p>
          <a:p>
            <a:pPr marL="285750" indent="-285750">
              <a:buFont typeface="Arial" panose="020B0604020202020204" pitchFamily="34" charset="0"/>
              <a:buChar char="•"/>
            </a:pPr>
            <a:r>
              <a:rPr lang="en-US" sz="1800" b="0" i="0" u="none" strike="noStrike" baseline="0" dirty="0">
                <a:solidFill>
                  <a:srgbClr val="5C666F"/>
                </a:solidFill>
                <a:latin typeface="Gilroy"/>
              </a:rPr>
              <a:t>Small mouth opening</a:t>
            </a:r>
          </a:p>
          <a:p>
            <a:pPr marL="285750" indent="-285750">
              <a:buFont typeface="Arial" panose="020B0604020202020204" pitchFamily="34" charset="0"/>
              <a:buChar char="•"/>
            </a:pPr>
            <a:r>
              <a:rPr lang="en-US" sz="1800" b="0" i="0" u="none" strike="noStrike" baseline="0" dirty="0">
                <a:solidFill>
                  <a:srgbClr val="5C666F"/>
                </a:solidFill>
                <a:latin typeface="Gilroy"/>
              </a:rPr>
              <a:t>Increased </a:t>
            </a:r>
            <a:r>
              <a:rPr lang="en-US" sz="1800" b="0" i="0" u="none" strike="noStrike" baseline="0" dirty="0" err="1">
                <a:solidFill>
                  <a:srgbClr val="5C666F"/>
                </a:solidFill>
                <a:latin typeface="Gilroy"/>
              </a:rPr>
              <a:t>Mallampatti</a:t>
            </a:r>
            <a:r>
              <a:rPr lang="en-US" sz="1800" b="0" i="0" u="none" strike="noStrike" baseline="0" dirty="0">
                <a:solidFill>
                  <a:srgbClr val="5C666F"/>
                </a:solidFill>
                <a:latin typeface="Gilroy"/>
              </a:rPr>
              <a:t> classification</a:t>
            </a:r>
          </a:p>
        </p:txBody>
      </p:sp>
    </p:spTree>
    <p:extLst>
      <p:ext uri="{BB962C8B-B14F-4D97-AF65-F5344CB8AC3E}">
        <p14:creationId xmlns:p14="http://schemas.microsoft.com/office/powerpoint/2010/main" val="554776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78B0-1534-412E-8A88-AB621DF1A6D8}"/>
              </a:ext>
            </a:extLst>
          </p:cNvPr>
          <p:cNvSpPr>
            <a:spLocks noGrp="1"/>
          </p:cNvSpPr>
          <p:nvPr>
            <p:ph type="title"/>
          </p:nvPr>
        </p:nvSpPr>
        <p:spPr>
          <a:xfrm>
            <a:off x="6731306" y="767835"/>
            <a:ext cx="7150837" cy="583230"/>
          </a:xfrm>
        </p:spPr>
        <p:txBody>
          <a:bodyPr/>
          <a:lstStyle/>
          <a:p>
            <a:r>
              <a:rPr lang="en-US" sz="3840" dirty="0">
                <a:solidFill>
                  <a:schemeClr val="accent3">
                    <a:lumMod val="40000"/>
                    <a:lumOff val="60000"/>
                  </a:schemeClr>
                </a:solidFill>
              </a:rPr>
              <a:t>Open Airways, Expand Possibilities </a:t>
            </a:r>
          </a:p>
        </p:txBody>
      </p:sp>
      <p:sp>
        <p:nvSpPr>
          <p:cNvPr id="12" name="Content Placeholder 11">
            <a:extLst>
              <a:ext uri="{FF2B5EF4-FFF2-40B4-BE49-F238E27FC236}">
                <a16:creationId xmlns:a16="http://schemas.microsoft.com/office/drawing/2014/main" id="{9C655484-727E-477A-80A8-7467353A887C}"/>
              </a:ext>
            </a:extLst>
          </p:cNvPr>
          <p:cNvSpPr>
            <a:spLocks noGrp="1"/>
          </p:cNvSpPr>
          <p:nvPr>
            <p:ph sz="quarter" idx="10"/>
          </p:nvPr>
        </p:nvSpPr>
        <p:spPr>
          <a:xfrm>
            <a:off x="7766046" y="2013983"/>
            <a:ext cx="6650119" cy="4562476"/>
          </a:xfrm>
        </p:spPr>
        <p:txBody>
          <a:bodyPr/>
          <a:lstStyle/>
          <a:p>
            <a:r>
              <a:rPr lang="en-US" sz="3360" b="1" u="sng" dirty="0"/>
              <a:t>Expand Possibilities </a:t>
            </a:r>
          </a:p>
          <a:p>
            <a:endParaRPr lang="en-US" sz="1200" b="1" u="sng" dirty="0"/>
          </a:p>
          <a:p>
            <a:r>
              <a:rPr lang="en-US" sz="2880" b="1" dirty="0"/>
              <a:t>Easy access to the oral cavity</a:t>
            </a:r>
          </a:p>
          <a:p>
            <a:r>
              <a:rPr lang="en-US" sz="2880" b="1" dirty="0"/>
              <a:t>Confidence throughout the patient’s continuum of care</a:t>
            </a:r>
          </a:p>
          <a:p>
            <a:r>
              <a:rPr lang="en-US" sz="2880" b="1" dirty="0"/>
              <a:t>Integrates easily into practice, with minimal staff training required</a:t>
            </a:r>
          </a:p>
        </p:txBody>
      </p:sp>
      <p:sp>
        <p:nvSpPr>
          <p:cNvPr id="17" name="Content Placeholder 11">
            <a:extLst>
              <a:ext uri="{FF2B5EF4-FFF2-40B4-BE49-F238E27FC236}">
                <a16:creationId xmlns:a16="http://schemas.microsoft.com/office/drawing/2014/main" id="{28116B93-4869-4C13-80D3-1BAE05536F7B}"/>
              </a:ext>
            </a:extLst>
          </p:cNvPr>
          <p:cNvSpPr txBox="1">
            <a:spLocks/>
          </p:cNvSpPr>
          <p:nvPr/>
        </p:nvSpPr>
        <p:spPr>
          <a:xfrm>
            <a:off x="404411" y="2013983"/>
            <a:ext cx="6650119" cy="4562476"/>
          </a:xfrm>
          <a:prstGeom prst="rect">
            <a:avLst/>
          </a:prstGeom>
          <a:noFill/>
          <a:ln>
            <a:noFill/>
          </a:ln>
        </p:spPr>
        <p:txBody>
          <a:bodyPr spcFirstLastPara="1" wrap="square" lIns="0" tIns="15240" rIns="0" bIns="0" anchor="t" anchorCtr="0">
            <a:noAutofit/>
          </a:bodyPr>
          <a:lstStyle>
            <a:defPPr marR="0" lvl="0" algn="l" rtl="0">
              <a:lnSpc>
                <a:spcPct val="100000"/>
              </a:lnSpc>
              <a:spcBef>
                <a:spcPts val="0"/>
              </a:spcBef>
              <a:spcAft>
                <a:spcPts val="0"/>
              </a:spcAft>
            </a:defPPr>
            <a:lvl1pPr marL="95246" marR="0" lvl="0" indent="0" algn="l" rtl="0" eaLnBrk="1" hangingPunct="1">
              <a:lnSpc>
                <a:spcPct val="90000"/>
              </a:lnSpc>
              <a:spcBef>
                <a:spcPts val="1600"/>
              </a:spcBef>
              <a:spcAft>
                <a:spcPts val="0"/>
              </a:spcAft>
              <a:buClr>
                <a:schemeClr val="bg1"/>
              </a:buClr>
              <a:buSzPct val="100000"/>
              <a:buFont typeface="Arial" panose="020B0604020202020204" pitchFamily="34" charset="0"/>
              <a:buNone/>
              <a:defRPr sz="2000" b="0" i="0" u="none" strike="noStrike" cap="none">
                <a:solidFill>
                  <a:schemeClr val="bg1"/>
                </a:solidFill>
                <a:latin typeface="Calibri"/>
                <a:ea typeface="Calibri"/>
                <a:cs typeface="Calibri"/>
                <a:sym typeface="Calibri"/>
              </a:defRPr>
            </a:lvl1pPr>
            <a:lvl2pPr marL="914400" marR="0" lvl="1" indent="-342900" algn="l" rtl="0" eaLnBrk="1" hangingPunct="1">
              <a:lnSpc>
                <a:spcPct val="90000"/>
              </a:lnSpc>
              <a:spcBef>
                <a:spcPts val="800"/>
              </a:spcBef>
              <a:spcAft>
                <a:spcPts val="0"/>
              </a:spcAft>
              <a:buClr>
                <a:schemeClr val="bg1"/>
              </a:buClr>
              <a:buSzPts val="1800"/>
              <a:buFont typeface="Arial"/>
              <a:buChar char="•"/>
              <a:defRPr sz="1800" b="0" i="0" u="none" strike="noStrike" cap="none">
                <a:solidFill>
                  <a:schemeClr val="bg1"/>
                </a:solidFill>
                <a:latin typeface="Calibri"/>
                <a:ea typeface="Calibri"/>
                <a:cs typeface="Calibri"/>
                <a:sym typeface="Calibri"/>
              </a:defRPr>
            </a:lvl2pPr>
            <a:lvl3pPr marL="1371600" marR="0" lvl="2" indent="-342900" algn="l" rtl="0" eaLnBrk="1" hangingPunct="1">
              <a:lnSpc>
                <a:spcPct val="90000"/>
              </a:lnSpc>
              <a:spcBef>
                <a:spcPts val="800"/>
              </a:spcBef>
              <a:spcAft>
                <a:spcPts val="0"/>
              </a:spcAft>
              <a:buClr>
                <a:schemeClr val="bg1"/>
              </a:buClr>
              <a:buSzPts val="1800"/>
              <a:buFont typeface="Arial"/>
              <a:buChar char="•"/>
              <a:defRPr sz="1333" b="0" i="0" u="none" strike="noStrike" cap="none">
                <a:solidFill>
                  <a:schemeClr val="bg1"/>
                </a:solidFill>
                <a:latin typeface="Calibri"/>
                <a:ea typeface="Calibri"/>
                <a:cs typeface="Calibri"/>
                <a:sym typeface="Calibri"/>
              </a:defRPr>
            </a:lvl3pPr>
            <a:lvl4pPr marL="1828800" marR="0" lvl="3" indent="-342900" algn="l" rtl="0" eaLnBrk="1" hangingPunct="1">
              <a:lnSpc>
                <a:spcPct val="90000"/>
              </a:lnSpc>
              <a:spcBef>
                <a:spcPts val="800"/>
              </a:spcBef>
              <a:spcAft>
                <a:spcPts val="0"/>
              </a:spcAft>
              <a:buClr>
                <a:schemeClr val="bg1"/>
              </a:buClr>
              <a:buSzPts val="1800"/>
              <a:buFont typeface="Arial"/>
              <a:buChar char="•"/>
              <a:defRPr sz="1167" b="0" i="0" u="none" strike="noStrike" cap="none">
                <a:solidFill>
                  <a:schemeClr val="bg1"/>
                </a:solidFill>
                <a:latin typeface="Calibri"/>
                <a:ea typeface="Calibri"/>
                <a:cs typeface="Calibri"/>
                <a:sym typeface="Calibri"/>
              </a:defRPr>
            </a:lvl4pPr>
            <a:lvl5pPr marL="2286000" marR="0" lvl="4" indent="-342900" algn="l" rtl="0" eaLnBrk="1" hangingPunct="1">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eaLnBrk="1" hangingPunct="1">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eaLnBrk="1" hangingPunct="1">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eaLnBrk="1" hangingPunct="1">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eaLnBrk="1" hangingPunct="1">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r>
              <a:rPr lang="en-GB" sz="3360" b="1" u="sng" dirty="0">
                <a:solidFill>
                  <a:schemeClr val="accent6"/>
                </a:solidFill>
              </a:rPr>
              <a:t>Open Airways </a:t>
            </a:r>
          </a:p>
          <a:p>
            <a:r>
              <a:rPr lang="en-US" sz="2880" b="1" dirty="0">
                <a:solidFill>
                  <a:schemeClr val="accent6"/>
                </a:solidFill>
              </a:rPr>
              <a:t>Pneumatically stents open a patient’s airway reducing respiratory complications</a:t>
            </a:r>
          </a:p>
          <a:p>
            <a:r>
              <a:rPr lang="en-US" sz="2880" b="1" dirty="0">
                <a:solidFill>
                  <a:schemeClr val="accent6"/>
                </a:solidFill>
              </a:rPr>
              <a:t>Optimizes oxygenation and ventilation</a:t>
            </a:r>
          </a:p>
          <a:p>
            <a:r>
              <a:rPr lang="en-US" sz="2880" b="1" dirty="0">
                <a:solidFill>
                  <a:schemeClr val="accent6"/>
                </a:solidFill>
              </a:rPr>
              <a:t>Minimizes the need for airway manipulations</a:t>
            </a:r>
          </a:p>
          <a:p>
            <a:r>
              <a:rPr lang="en-US" sz="2880" b="1" dirty="0">
                <a:solidFill>
                  <a:schemeClr val="accent6"/>
                </a:solidFill>
              </a:rPr>
              <a:t>Delivers accurate and consistent EtCO</a:t>
            </a:r>
            <a:r>
              <a:rPr lang="en-US" sz="2880" b="1" baseline="-25000" dirty="0">
                <a:solidFill>
                  <a:schemeClr val="accent6"/>
                </a:solidFill>
              </a:rPr>
              <a:t>2 </a:t>
            </a:r>
            <a:r>
              <a:rPr lang="en-US" sz="2880" b="1" dirty="0">
                <a:solidFill>
                  <a:schemeClr val="accent6"/>
                </a:solidFill>
              </a:rPr>
              <a:t>capture</a:t>
            </a:r>
          </a:p>
        </p:txBody>
      </p:sp>
      <p:sp>
        <p:nvSpPr>
          <p:cNvPr id="4" name="Rectangle 3">
            <a:extLst>
              <a:ext uri="{FF2B5EF4-FFF2-40B4-BE49-F238E27FC236}">
                <a16:creationId xmlns:a16="http://schemas.microsoft.com/office/drawing/2014/main" id="{BC3E53DB-E1BD-4702-9C74-DCB06E793723}"/>
              </a:ext>
            </a:extLst>
          </p:cNvPr>
          <p:cNvSpPr/>
          <p:nvPr/>
        </p:nvSpPr>
        <p:spPr>
          <a:xfrm>
            <a:off x="528802" y="474967"/>
            <a:ext cx="4153701" cy="683264"/>
          </a:xfrm>
          <a:prstGeom prst="rect">
            <a:avLst/>
          </a:prstGeom>
        </p:spPr>
        <p:txBody>
          <a:bodyPr wrap="none">
            <a:spAutoFit/>
          </a:bodyPr>
          <a:lstStyle/>
          <a:p>
            <a:r>
              <a:rPr lang="en-GB" sz="3840" dirty="0">
                <a:solidFill>
                  <a:schemeClr val="accent6"/>
                </a:solidFill>
              </a:rPr>
              <a:t>SuperNO</a:t>
            </a:r>
            <a:r>
              <a:rPr lang="en-GB" sz="3840" baseline="-25000" dirty="0">
                <a:solidFill>
                  <a:schemeClr val="accent6"/>
                </a:solidFill>
              </a:rPr>
              <a:t>2</a:t>
            </a:r>
            <a:r>
              <a:rPr lang="en-GB" sz="3840" dirty="0">
                <a:solidFill>
                  <a:schemeClr val="accent6"/>
                </a:solidFill>
              </a:rPr>
              <a:t>VA</a:t>
            </a:r>
            <a:r>
              <a:rPr lang="en-GB" sz="3840" baseline="30000" dirty="0">
                <a:solidFill>
                  <a:schemeClr val="accent6"/>
                </a:solidFill>
              </a:rPr>
              <a:t>TM</a:t>
            </a:r>
            <a:r>
              <a:rPr lang="en-GB" sz="3840" dirty="0">
                <a:solidFill>
                  <a:schemeClr val="accent6"/>
                </a:solidFill>
              </a:rPr>
              <a:t> Et</a:t>
            </a:r>
            <a:endParaRPr lang="en-US" sz="3840" dirty="0">
              <a:solidFill>
                <a:schemeClr val="accent6"/>
              </a:solidFill>
            </a:endParaRPr>
          </a:p>
        </p:txBody>
      </p:sp>
    </p:spTree>
    <p:extLst>
      <p:ext uri="{BB962C8B-B14F-4D97-AF65-F5344CB8AC3E}">
        <p14:creationId xmlns:p14="http://schemas.microsoft.com/office/powerpoint/2010/main" val="22021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78B0-1534-412E-8A88-AB621DF1A6D8}"/>
              </a:ext>
            </a:extLst>
          </p:cNvPr>
          <p:cNvSpPr>
            <a:spLocks noGrp="1"/>
          </p:cNvSpPr>
          <p:nvPr>
            <p:ph type="title"/>
          </p:nvPr>
        </p:nvSpPr>
        <p:spPr>
          <a:xfrm>
            <a:off x="7441171" y="498763"/>
            <a:ext cx="6943096" cy="583230"/>
          </a:xfrm>
        </p:spPr>
        <p:txBody>
          <a:bodyPr/>
          <a:lstStyle/>
          <a:p>
            <a:r>
              <a:rPr lang="en-GB" dirty="0"/>
              <a:t>SuperNO</a:t>
            </a:r>
            <a:r>
              <a:rPr lang="en-GB" baseline="-25000" dirty="0"/>
              <a:t>2</a:t>
            </a:r>
            <a:r>
              <a:rPr lang="en-GB" dirty="0"/>
              <a:t>VA</a:t>
            </a:r>
            <a:r>
              <a:rPr lang="en-GB" baseline="30000" dirty="0"/>
              <a:t>™</a:t>
            </a:r>
            <a:r>
              <a:rPr lang="en-GB" dirty="0"/>
              <a:t> Et</a:t>
            </a:r>
          </a:p>
        </p:txBody>
      </p:sp>
      <p:grpSp>
        <p:nvGrpSpPr>
          <p:cNvPr id="7" name="Group 6">
            <a:extLst>
              <a:ext uri="{FF2B5EF4-FFF2-40B4-BE49-F238E27FC236}">
                <a16:creationId xmlns:a16="http://schemas.microsoft.com/office/drawing/2014/main" id="{F7EE6C5A-E3D1-45C1-8FE5-7FFDE9F8CF3E}"/>
              </a:ext>
            </a:extLst>
          </p:cNvPr>
          <p:cNvGrpSpPr/>
          <p:nvPr/>
        </p:nvGrpSpPr>
        <p:grpSpPr>
          <a:xfrm>
            <a:off x="7702937" y="1523228"/>
            <a:ext cx="6483360" cy="5183144"/>
            <a:chOff x="192279" y="1419709"/>
            <a:chExt cx="5402800" cy="4319287"/>
          </a:xfrm>
        </p:grpSpPr>
        <p:pic>
          <p:nvPicPr>
            <p:cNvPr id="19" name="Picture 18" descr="A picture containing bottle, food, cup&#10;&#10;Description automatically generated">
              <a:extLst>
                <a:ext uri="{FF2B5EF4-FFF2-40B4-BE49-F238E27FC236}">
                  <a16:creationId xmlns:a16="http://schemas.microsoft.com/office/drawing/2014/main" id="{60998159-0DC7-4D26-9D51-6D087BEFFC35}"/>
                </a:ext>
              </a:extLst>
            </p:cNvPr>
            <p:cNvPicPr>
              <a:picLocks noChangeAspect="1"/>
            </p:cNvPicPr>
            <p:nvPr/>
          </p:nvPicPr>
          <p:blipFill rotWithShape="1">
            <a:blip r:embed="rId3">
              <a:extLst>
                <a:ext uri="{28A0092B-C50C-407E-A947-70E740481C1C}">
                  <a14:useLocalDpi xmlns:a14="http://schemas.microsoft.com/office/drawing/2010/main" val="0"/>
                </a:ext>
              </a:extLst>
            </a:blip>
            <a:srcRect l="10250" t="5204" r="8975" b="6778"/>
            <a:stretch/>
          </p:blipFill>
          <p:spPr>
            <a:xfrm>
              <a:off x="1999814" y="1419709"/>
              <a:ext cx="3595265" cy="4319287"/>
            </a:xfrm>
            <a:prstGeom prst="rect">
              <a:avLst/>
            </a:prstGeom>
          </p:spPr>
        </p:pic>
        <p:sp>
          <p:nvSpPr>
            <p:cNvPr id="48" name="Oval 47">
              <a:extLst>
                <a:ext uri="{FF2B5EF4-FFF2-40B4-BE49-F238E27FC236}">
                  <a16:creationId xmlns:a16="http://schemas.microsoft.com/office/drawing/2014/main" id="{1461DDD3-6FB6-46B6-A2EB-7C5386EC2067}"/>
                </a:ext>
              </a:extLst>
            </p:cNvPr>
            <p:cNvSpPr/>
            <p:nvPr/>
          </p:nvSpPr>
          <p:spPr>
            <a:xfrm>
              <a:off x="2661005" y="2098986"/>
              <a:ext cx="735853" cy="1017241"/>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buClrTx/>
                <a:defRPr/>
              </a:pPr>
              <a:endParaRPr lang="en-US" sz="2160" kern="1200">
                <a:solidFill>
                  <a:schemeClr val="bg1"/>
                </a:solidFill>
                <a:latin typeface="Calibri"/>
              </a:endParaRPr>
            </a:p>
          </p:txBody>
        </p:sp>
        <p:sp>
          <p:nvSpPr>
            <p:cNvPr id="15" name="Oval 14">
              <a:extLst>
                <a:ext uri="{FF2B5EF4-FFF2-40B4-BE49-F238E27FC236}">
                  <a16:creationId xmlns:a16="http://schemas.microsoft.com/office/drawing/2014/main" id="{CA55B59F-1118-4DFE-BAC1-35C370AA49B1}"/>
                </a:ext>
              </a:extLst>
            </p:cNvPr>
            <p:cNvSpPr/>
            <p:nvPr/>
          </p:nvSpPr>
          <p:spPr>
            <a:xfrm rot="5400000">
              <a:off x="3161132" y="3565950"/>
              <a:ext cx="1442194" cy="2578410"/>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buClrTx/>
                <a:defRPr/>
              </a:pPr>
              <a:endParaRPr lang="en-US" sz="2160" kern="1200">
                <a:solidFill>
                  <a:schemeClr val="bg1"/>
                </a:solidFill>
                <a:latin typeface="Calibri"/>
              </a:endParaRPr>
            </a:p>
          </p:txBody>
        </p:sp>
        <p:sp>
          <p:nvSpPr>
            <p:cNvPr id="8" name="Rectangle 7">
              <a:extLst>
                <a:ext uri="{FF2B5EF4-FFF2-40B4-BE49-F238E27FC236}">
                  <a16:creationId xmlns:a16="http://schemas.microsoft.com/office/drawing/2014/main" id="{A2BE5139-8D28-4A04-989E-A362828662C2}"/>
                </a:ext>
              </a:extLst>
            </p:cNvPr>
            <p:cNvSpPr/>
            <p:nvPr/>
          </p:nvSpPr>
          <p:spPr>
            <a:xfrm>
              <a:off x="601109" y="2098986"/>
              <a:ext cx="1610254" cy="569387"/>
            </a:xfrm>
            <a:prstGeom prst="rect">
              <a:avLst/>
            </a:prstGeom>
          </p:spPr>
          <p:txBody>
            <a:bodyPr wrap="square">
              <a:spAutoFit/>
            </a:bodyPr>
            <a:lstStyle/>
            <a:p>
              <a:pPr lvl="0">
                <a:defRPr/>
              </a:pPr>
              <a:r>
                <a:rPr lang="en-US" sz="1920" dirty="0">
                  <a:solidFill>
                    <a:schemeClr val="bg1"/>
                  </a:solidFill>
                </a:rPr>
                <a:t>Accurate EtCO</a:t>
              </a:r>
              <a:r>
                <a:rPr lang="en-US" sz="1920" baseline="-25000" dirty="0">
                  <a:solidFill>
                    <a:schemeClr val="bg1"/>
                  </a:solidFill>
                </a:rPr>
                <a:t>2</a:t>
              </a:r>
              <a:r>
                <a:rPr lang="en-US" sz="1920" dirty="0">
                  <a:solidFill>
                    <a:schemeClr val="bg1"/>
                  </a:solidFill>
                </a:rPr>
                <a:t> sampling</a:t>
              </a:r>
            </a:p>
          </p:txBody>
        </p:sp>
        <p:sp>
          <p:nvSpPr>
            <p:cNvPr id="9" name="Rectangle 8">
              <a:extLst>
                <a:ext uri="{FF2B5EF4-FFF2-40B4-BE49-F238E27FC236}">
                  <a16:creationId xmlns:a16="http://schemas.microsoft.com/office/drawing/2014/main" id="{DD212D90-9A76-429F-9828-764531A14EF7}"/>
                </a:ext>
              </a:extLst>
            </p:cNvPr>
            <p:cNvSpPr/>
            <p:nvPr/>
          </p:nvSpPr>
          <p:spPr>
            <a:xfrm>
              <a:off x="192279" y="3522658"/>
              <a:ext cx="2019084" cy="815608"/>
            </a:xfrm>
            <a:prstGeom prst="rect">
              <a:avLst/>
            </a:prstGeom>
          </p:spPr>
          <p:txBody>
            <a:bodyPr wrap="square">
              <a:spAutoFit/>
            </a:bodyPr>
            <a:lstStyle/>
            <a:p>
              <a:pPr lvl="0">
                <a:defRPr/>
              </a:pPr>
              <a:r>
                <a:rPr lang="en-US" sz="1920" dirty="0">
                  <a:solidFill>
                    <a:schemeClr val="bg1"/>
                  </a:solidFill>
                </a:rPr>
                <a:t>EtCO</a:t>
              </a:r>
              <a:r>
                <a:rPr lang="en-US" sz="1920" baseline="-25000" dirty="0">
                  <a:solidFill>
                    <a:schemeClr val="bg1"/>
                  </a:solidFill>
                </a:rPr>
                <a:t>2</a:t>
              </a:r>
              <a:r>
                <a:rPr lang="en-US" sz="1920" dirty="0">
                  <a:solidFill>
                    <a:schemeClr val="bg1"/>
                  </a:solidFill>
                </a:rPr>
                <a:t> capture from </a:t>
              </a:r>
            </a:p>
            <a:p>
              <a:pPr lvl="0">
                <a:defRPr/>
              </a:pPr>
              <a:r>
                <a:rPr lang="en-US" sz="1920" dirty="0">
                  <a:solidFill>
                    <a:schemeClr val="bg1"/>
                  </a:solidFill>
                </a:rPr>
                <a:t>both oral/nasal areas</a:t>
              </a:r>
            </a:p>
          </p:txBody>
        </p:sp>
        <p:cxnSp>
          <p:nvCxnSpPr>
            <p:cNvPr id="11" name="Straight Arrow Connector 10">
              <a:extLst>
                <a:ext uri="{FF2B5EF4-FFF2-40B4-BE49-F238E27FC236}">
                  <a16:creationId xmlns:a16="http://schemas.microsoft.com/office/drawing/2014/main" id="{8D96E1B9-CFBB-4DD7-9211-06929F116C13}"/>
                </a:ext>
              </a:extLst>
            </p:cNvPr>
            <p:cNvCxnSpPr>
              <a:cxnSpLocks/>
            </p:cNvCxnSpPr>
            <p:nvPr/>
          </p:nvCxnSpPr>
          <p:spPr>
            <a:xfrm>
              <a:off x="1767888" y="2531217"/>
              <a:ext cx="82513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398C8B7-550F-49E5-9C1A-51A019EC40F9}"/>
                </a:ext>
              </a:extLst>
            </p:cNvPr>
            <p:cNvCxnSpPr>
              <a:cxnSpLocks/>
              <a:stCxn id="9" idx="2"/>
            </p:cNvCxnSpPr>
            <p:nvPr/>
          </p:nvCxnSpPr>
          <p:spPr>
            <a:xfrm>
              <a:off x="1201821" y="4338267"/>
              <a:ext cx="1241468" cy="47244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Rectangle 2">
            <a:extLst>
              <a:ext uri="{FF2B5EF4-FFF2-40B4-BE49-F238E27FC236}">
                <a16:creationId xmlns:a16="http://schemas.microsoft.com/office/drawing/2014/main" id="{FEE99145-03DC-458C-95EA-B922E2B9C342}"/>
              </a:ext>
            </a:extLst>
          </p:cNvPr>
          <p:cNvSpPr/>
          <p:nvPr/>
        </p:nvSpPr>
        <p:spPr>
          <a:xfrm>
            <a:off x="790262" y="1948647"/>
            <a:ext cx="5357149" cy="4893647"/>
          </a:xfrm>
          <a:prstGeom prst="rect">
            <a:avLst/>
          </a:prstGeom>
        </p:spPr>
        <p:txBody>
          <a:bodyPr wrap="square">
            <a:spAutoFit/>
          </a:bodyPr>
          <a:lstStyle/>
          <a:p>
            <a:r>
              <a:rPr lang="en-US" sz="2400" b="1" dirty="0"/>
              <a:t>Reason to believe</a:t>
            </a:r>
            <a:r>
              <a:rPr lang="en-US" sz="2400" dirty="0"/>
              <a:t>:</a:t>
            </a:r>
          </a:p>
          <a:p>
            <a:pPr marL="342900" lvl="1" indent="-342900">
              <a:buFont typeface="Arial" panose="020B0604020202020204" pitchFamily="34" charset="0"/>
              <a:buChar char="•"/>
            </a:pPr>
            <a:r>
              <a:rPr lang="en-US" sz="2400" dirty="0"/>
              <a:t>Maintains upper airway patency reducing incidence of upper airway obstruction (2 publications)</a:t>
            </a:r>
          </a:p>
          <a:p>
            <a:pPr marL="342900" lvl="1" indent="-342900">
              <a:buFont typeface="Arial" panose="020B0604020202020204" pitchFamily="34" charset="0"/>
              <a:buChar char="•"/>
            </a:pPr>
            <a:r>
              <a:rPr lang="en-US" sz="2400" dirty="0"/>
              <a:t>Effective oxygenation and support ventilation (2 publications)</a:t>
            </a:r>
          </a:p>
          <a:p>
            <a:pPr marL="342900" lvl="1" indent="-342900">
              <a:buFont typeface="Arial" panose="020B0604020202020204" pitchFamily="34" charset="0"/>
              <a:buChar char="•"/>
            </a:pPr>
            <a:r>
              <a:rPr lang="en-US" sz="2400" dirty="0"/>
              <a:t>Reduces need for airway interventions (1 publication)</a:t>
            </a:r>
          </a:p>
          <a:p>
            <a:pPr marL="342900" lvl="1" indent="-342900">
              <a:buFont typeface="Arial" panose="020B0604020202020204" pitchFamily="34" charset="0"/>
              <a:buChar char="•"/>
            </a:pPr>
            <a:r>
              <a:rPr lang="en-US" sz="2400" dirty="0"/>
              <a:t>Confirming adequate ventilation by consistent and accurate capture of end tidal CO</a:t>
            </a:r>
            <a:r>
              <a:rPr lang="en-US" sz="2400" baseline="-25000" dirty="0"/>
              <a:t>2</a:t>
            </a:r>
            <a:r>
              <a:rPr lang="en-US" sz="2400" dirty="0"/>
              <a:t> (1 publication)</a:t>
            </a:r>
          </a:p>
          <a:p>
            <a:pPr marL="342900" lvl="1" indent="-342900">
              <a:buFont typeface="Arial" panose="020B0604020202020204" pitchFamily="34" charset="0"/>
              <a:buChar char="•"/>
            </a:pPr>
            <a:r>
              <a:rPr lang="en-US" sz="2400" dirty="0"/>
              <a:t>Investigator initiated clinical study at IU</a:t>
            </a:r>
          </a:p>
        </p:txBody>
      </p:sp>
    </p:spTree>
    <p:extLst>
      <p:ext uri="{BB962C8B-B14F-4D97-AF65-F5344CB8AC3E}">
        <p14:creationId xmlns:p14="http://schemas.microsoft.com/office/powerpoint/2010/main" val="3424752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607AE1-5F2A-4B5D-9542-91B26FA13011}"/>
              </a:ext>
            </a:extLst>
          </p:cNvPr>
          <p:cNvSpPr>
            <a:spLocks noGrp="1"/>
          </p:cNvSpPr>
          <p:nvPr>
            <p:ph type="title"/>
          </p:nvPr>
        </p:nvSpPr>
        <p:spPr/>
        <p:txBody>
          <a:bodyPr/>
          <a:lstStyle/>
          <a:p>
            <a:r>
              <a:rPr lang="en-US" dirty="0"/>
              <a:t>SuperNO</a:t>
            </a:r>
            <a:r>
              <a:rPr lang="en-US" baseline="-25000" dirty="0"/>
              <a:t>2</a:t>
            </a:r>
            <a:r>
              <a:rPr lang="en-US" dirty="0"/>
              <a:t>VA</a:t>
            </a:r>
            <a:r>
              <a:rPr lang="en-US" baseline="30000" dirty="0"/>
              <a:t>TM</a:t>
            </a:r>
            <a:r>
              <a:rPr lang="en-US" dirty="0"/>
              <a:t> Et Value</a:t>
            </a:r>
          </a:p>
        </p:txBody>
      </p:sp>
      <p:sp>
        <p:nvSpPr>
          <p:cNvPr id="7" name="Text Placeholder 6">
            <a:extLst>
              <a:ext uri="{FF2B5EF4-FFF2-40B4-BE49-F238E27FC236}">
                <a16:creationId xmlns:a16="http://schemas.microsoft.com/office/drawing/2014/main" id="{0CD32341-F156-4B10-A59D-90233EEB4D3F}"/>
              </a:ext>
            </a:extLst>
          </p:cNvPr>
          <p:cNvSpPr>
            <a:spLocks noGrp="1"/>
          </p:cNvSpPr>
          <p:nvPr>
            <p:ph type="body" idx="1"/>
          </p:nvPr>
        </p:nvSpPr>
        <p:spPr/>
        <p:txBody>
          <a:bodyPr/>
          <a:lstStyle/>
          <a:p>
            <a:endParaRPr lang="en-US"/>
          </a:p>
        </p:txBody>
      </p:sp>
      <p:sp>
        <p:nvSpPr>
          <p:cNvPr id="8" name="Content Placeholder 7">
            <a:extLst>
              <a:ext uri="{FF2B5EF4-FFF2-40B4-BE49-F238E27FC236}">
                <a16:creationId xmlns:a16="http://schemas.microsoft.com/office/drawing/2014/main" id="{40BE0C81-32A8-4628-A7EE-D364540075A8}"/>
              </a:ext>
            </a:extLst>
          </p:cNvPr>
          <p:cNvSpPr>
            <a:spLocks noGrp="1"/>
          </p:cNvSpPr>
          <p:nvPr>
            <p:ph sz="quarter" idx="10"/>
          </p:nvPr>
        </p:nvSpPr>
        <p:spPr>
          <a:xfrm>
            <a:off x="566738" y="1534385"/>
            <a:ext cx="6858631" cy="3579875"/>
          </a:xfrm>
        </p:spPr>
        <p:txBody>
          <a:bodyPr/>
          <a:lstStyle/>
          <a:p>
            <a:r>
              <a:rPr lang="en-US" dirty="0"/>
              <a:t>Respiratory Complications (RC) are expensive </a:t>
            </a:r>
          </a:p>
          <a:p>
            <a:r>
              <a:rPr lang="en-US" dirty="0"/>
              <a:t>	Could be $3.7M annually for average hospital*</a:t>
            </a:r>
          </a:p>
          <a:p>
            <a:r>
              <a:rPr lang="en-US" dirty="0"/>
              <a:t>Clinical studies show SuperNO</a:t>
            </a:r>
            <a:r>
              <a:rPr lang="en-US" baseline="-25000" dirty="0"/>
              <a:t>2</a:t>
            </a:r>
            <a:r>
              <a:rPr lang="en-US" dirty="0"/>
              <a:t>VA™ can potentially reduce hypoxemia by 75% compared to current standard of care</a:t>
            </a:r>
            <a:r>
              <a:rPr lang="en-US" baseline="30000" dirty="0"/>
              <a:t> 1,2</a:t>
            </a:r>
            <a:r>
              <a:rPr lang="en-US" dirty="0"/>
              <a:t>  </a:t>
            </a:r>
          </a:p>
          <a:p>
            <a:r>
              <a:rPr lang="en-US" dirty="0"/>
              <a:t>This reduction in respiratory compromised events provide significant cost reductions compared to current standard of care (see Value Analysis Tool)</a:t>
            </a:r>
          </a:p>
        </p:txBody>
      </p:sp>
      <p:graphicFrame>
        <p:nvGraphicFramePr>
          <p:cNvPr id="10" name="Chart 9">
            <a:hlinkClick r:id="rId2" action="ppaction://hlinkfile"/>
            <a:extLst>
              <a:ext uri="{FF2B5EF4-FFF2-40B4-BE49-F238E27FC236}">
                <a16:creationId xmlns:a16="http://schemas.microsoft.com/office/drawing/2014/main" id="{988303A0-C752-4B28-84D1-A4D5FF12A7C0}"/>
              </a:ext>
            </a:extLst>
          </p:cNvPr>
          <p:cNvGraphicFramePr>
            <a:graphicFrameLocks/>
          </p:cNvGraphicFramePr>
          <p:nvPr/>
        </p:nvGraphicFramePr>
        <p:xfrm>
          <a:off x="328979" y="5114260"/>
          <a:ext cx="6771951" cy="258903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DCE90B9-D125-4D1E-A157-00A8D2E92532}"/>
              </a:ext>
            </a:extLst>
          </p:cNvPr>
          <p:cNvSpPr/>
          <p:nvPr/>
        </p:nvSpPr>
        <p:spPr>
          <a:xfrm>
            <a:off x="328979" y="7771678"/>
            <a:ext cx="5801588" cy="276999"/>
          </a:xfrm>
          <a:prstGeom prst="rect">
            <a:avLst/>
          </a:prstGeom>
        </p:spPr>
        <p:txBody>
          <a:bodyPr wrap="none">
            <a:spAutoFit/>
          </a:bodyPr>
          <a:lstStyle/>
          <a:p>
            <a:r>
              <a:rPr lang="en-US" sz="1200" dirty="0"/>
              <a:t>*based off an average center with ~9k procedures (reference Value Analysis Tool).</a:t>
            </a:r>
          </a:p>
        </p:txBody>
      </p:sp>
      <p:sp>
        <p:nvSpPr>
          <p:cNvPr id="3" name="TextBox 2">
            <a:extLst>
              <a:ext uri="{FF2B5EF4-FFF2-40B4-BE49-F238E27FC236}">
                <a16:creationId xmlns:a16="http://schemas.microsoft.com/office/drawing/2014/main" id="{3D426449-5680-4996-B475-F6AABABEF4AA}"/>
              </a:ext>
            </a:extLst>
          </p:cNvPr>
          <p:cNvSpPr txBox="1"/>
          <p:nvPr/>
        </p:nvSpPr>
        <p:spPr>
          <a:xfrm>
            <a:off x="328979" y="7396571"/>
            <a:ext cx="3519376" cy="261610"/>
          </a:xfrm>
          <a:prstGeom prst="rect">
            <a:avLst/>
          </a:prstGeom>
          <a:noFill/>
        </p:spPr>
        <p:txBody>
          <a:bodyPr wrap="square" rtlCol="0">
            <a:spAutoFit/>
          </a:bodyPr>
          <a:lstStyle/>
          <a:p>
            <a:r>
              <a:rPr lang="en-US" sz="1100" dirty="0"/>
              <a:t>Data based off Vyaire™ Medical Value Analysis Tool</a:t>
            </a:r>
          </a:p>
        </p:txBody>
      </p:sp>
    </p:spTree>
    <p:extLst>
      <p:ext uri="{BB962C8B-B14F-4D97-AF65-F5344CB8AC3E}">
        <p14:creationId xmlns:p14="http://schemas.microsoft.com/office/powerpoint/2010/main" val="3032365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9BE15F-E3C7-4111-A8F4-4BD7D1EC68B2}"/>
              </a:ext>
            </a:extLst>
          </p:cNvPr>
          <p:cNvSpPr>
            <a:spLocks noGrp="1"/>
          </p:cNvSpPr>
          <p:nvPr>
            <p:ph type="title"/>
          </p:nvPr>
        </p:nvSpPr>
        <p:spPr/>
        <p:txBody>
          <a:bodyPr/>
          <a:lstStyle/>
          <a:p>
            <a:r>
              <a:rPr lang="en-US" dirty="0"/>
              <a:t>SuperNO</a:t>
            </a:r>
            <a:r>
              <a:rPr lang="en-US" baseline="-25000" dirty="0"/>
              <a:t>2</a:t>
            </a:r>
            <a:r>
              <a:rPr lang="en-US" dirty="0"/>
              <a:t>VA™ Brand</a:t>
            </a:r>
          </a:p>
        </p:txBody>
      </p:sp>
      <p:sp>
        <p:nvSpPr>
          <p:cNvPr id="10" name="Text Placeholder 9">
            <a:extLst>
              <a:ext uri="{FF2B5EF4-FFF2-40B4-BE49-F238E27FC236}">
                <a16:creationId xmlns:a16="http://schemas.microsoft.com/office/drawing/2014/main" id="{DA5D9035-5562-440B-85A8-57D9565322CE}"/>
              </a:ext>
            </a:extLst>
          </p:cNvPr>
          <p:cNvSpPr>
            <a:spLocks noGrp="1"/>
          </p:cNvSpPr>
          <p:nvPr>
            <p:ph type="body" idx="1"/>
          </p:nvPr>
        </p:nvSpPr>
        <p:spPr/>
        <p:txBody>
          <a:bodyPr/>
          <a:lstStyle/>
          <a:p>
            <a:endParaRPr lang="en-US"/>
          </a:p>
        </p:txBody>
      </p:sp>
      <p:sp>
        <p:nvSpPr>
          <p:cNvPr id="7" name="Content Placeholder 6">
            <a:extLst>
              <a:ext uri="{FF2B5EF4-FFF2-40B4-BE49-F238E27FC236}">
                <a16:creationId xmlns:a16="http://schemas.microsoft.com/office/drawing/2014/main" id="{BF31D3BC-F8A2-48EE-A6C7-8898BF3DB3BF}"/>
              </a:ext>
            </a:extLst>
          </p:cNvPr>
          <p:cNvSpPr>
            <a:spLocks noGrp="1"/>
          </p:cNvSpPr>
          <p:nvPr>
            <p:ph sz="quarter" idx="10"/>
          </p:nvPr>
        </p:nvSpPr>
        <p:spPr/>
        <p:txBody>
          <a:bodyPr/>
          <a:lstStyle/>
          <a:p>
            <a:r>
              <a:rPr lang="en-US" dirty="0"/>
              <a:t>SuperNO</a:t>
            </a:r>
            <a:r>
              <a:rPr lang="en-US" baseline="-25000" dirty="0"/>
              <a:t>2</a:t>
            </a:r>
            <a:r>
              <a:rPr lang="en-US" dirty="0"/>
              <a:t>VA™ Et is the next generation in the SuperNO</a:t>
            </a:r>
            <a:r>
              <a:rPr lang="en-US" baseline="-25000" dirty="0"/>
              <a:t>2</a:t>
            </a:r>
            <a:r>
              <a:rPr lang="en-US" dirty="0"/>
              <a:t>VA™ brand</a:t>
            </a:r>
          </a:p>
          <a:p>
            <a:r>
              <a:rPr lang="en-US" dirty="0"/>
              <a:t>It builds on the proven benefits of SuperNO</a:t>
            </a:r>
            <a:r>
              <a:rPr lang="en-US" baseline="-25000" dirty="0"/>
              <a:t>2</a:t>
            </a:r>
            <a:r>
              <a:rPr lang="en-US" dirty="0"/>
              <a:t>VA™ - pneumatically stents open a patient’s airway reducing respiratory complications and reducing the number of procedures requiring airway intervention</a:t>
            </a:r>
          </a:p>
          <a:p>
            <a:r>
              <a:rPr lang="en-US" dirty="0"/>
              <a:t>Responded to customer requests with innovative solutions</a:t>
            </a:r>
          </a:p>
          <a:p>
            <a:pPr lvl="1"/>
            <a:r>
              <a:rPr lang="en-US" sz="2000" dirty="0"/>
              <a:t>Ability for accurate EtCO</a:t>
            </a:r>
            <a:r>
              <a:rPr lang="en-US" sz="2000" baseline="-25000" dirty="0"/>
              <a:t>2</a:t>
            </a:r>
            <a:r>
              <a:rPr lang="en-US" sz="2000" dirty="0"/>
              <a:t> capture from oral and nasal areas </a:t>
            </a:r>
          </a:p>
          <a:p>
            <a:r>
              <a:rPr lang="en-US" dirty="0"/>
              <a:t>May reduces setup time</a:t>
            </a:r>
          </a:p>
          <a:p>
            <a:r>
              <a:rPr lang="en-US" dirty="0"/>
              <a:t>May simplifies supply chain</a:t>
            </a:r>
          </a:p>
          <a:p>
            <a:pPr marL="571500" lvl="1" indent="0">
              <a:buNone/>
            </a:pPr>
            <a:endParaRPr lang="en-US" dirty="0"/>
          </a:p>
        </p:txBody>
      </p:sp>
    </p:spTree>
    <p:extLst>
      <p:ext uri="{BB962C8B-B14F-4D97-AF65-F5344CB8AC3E}">
        <p14:creationId xmlns:p14="http://schemas.microsoft.com/office/powerpoint/2010/main" val="3135896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D278-A49E-4B23-A48D-4AB1F8470C41}"/>
              </a:ext>
            </a:extLst>
          </p:cNvPr>
          <p:cNvSpPr>
            <a:spLocks noGrp="1"/>
          </p:cNvSpPr>
          <p:nvPr>
            <p:ph type="title"/>
          </p:nvPr>
        </p:nvSpPr>
        <p:spPr/>
        <p:txBody>
          <a:bodyPr/>
          <a:lstStyle/>
          <a:p>
            <a:r>
              <a:rPr lang="en-GB" dirty="0"/>
              <a:t>SuperNO</a:t>
            </a:r>
            <a:r>
              <a:rPr lang="en-GB" baseline="-25000" dirty="0"/>
              <a:t>2</a:t>
            </a:r>
            <a:r>
              <a:rPr lang="en-GB" dirty="0"/>
              <a:t>VA</a:t>
            </a:r>
            <a:r>
              <a:rPr lang="en-GB" baseline="30000" dirty="0"/>
              <a:t>TM</a:t>
            </a:r>
            <a:r>
              <a:rPr lang="en-GB" dirty="0"/>
              <a:t> Et</a:t>
            </a:r>
            <a:endParaRPr lang="en-US" dirty="0"/>
          </a:p>
        </p:txBody>
      </p:sp>
      <p:sp>
        <p:nvSpPr>
          <p:cNvPr id="3" name="Text Placeholder 2">
            <a:extLst>
              <a:ext uri="{FF2B5EF4-FFF2-40B4-BE49-F238E27FC236}">
                <a16:creationId xmlns:a16="http://schemas.microsoft.com/office/drawing/2014/main" id="{3BE0A3F0-2BFE-4729-AE4F-219737CAE279}"/>
              </a:ext>
            </a:extLst>
          </p:cNvPr>
          <p:cNvSpPr>
            <a:spLocks noGrp="1"/>
          </p:cNvSpPr>
          <p:nvPr>
            <p:ph type="body" idx="1"/>
          </p:nvPr>
        </p:nvSpPr>
        <p:spPr/>
        <p:txBody>
          <a:bodyPr/>
          <a:lstStyle/>
          <a:p>
            <a:r>
              <a:rPr lang="en-US" dirty="0"/>
              <a:t>Say goodbye to Airway Management and hello to Airway Confidence</a:t>
            </a:r>
          </a:p>
        </p:txBody>
      </p:sp>
      <p:sp>
        <p:nvSpPr>
          <p:cNvPr id="7" name="Content Placeholder 6">
            <a:extLst>
              <a:ext uri="{FF2B5EF4-FFF2-40B4-BE49-F238E27FC236}">
                <a16:creationId xmlns:a16="http://schemas.microsoft.com/office/drawing/2014/main" id="{249031E3-EB99-4A49-8F72-392E371E01DE}"/>
              </a:ext>
            </a:extLst>
          </p:cNvPr>
          <p:cNvSpPr>
            <a:spLocks noGrp="1"/>
          </p:cNvSpPr>
          <p:nvPr>
            <p:ph sz="quarter" idx="10"/>
          </p:nvPr>
        </p:nvSpPr>
        <p:spPr/>
        <p:txBody>
          <a:bodyPr/>
          <a:lstStyle/>
          <a:p>
            <a:r>
              <a:rPr lang="en-US" dirty="0"/>
              <a:t>Clinically obese or a history of obstructive sleep apnea patients are at high risk for upper airway obstruction during deep sedation </a:t>
            </a:r>
          </a:p>
          <a:p>
            <a:r>
              <a:rPr lang="en-US" dirty="0"/>
              <a:t>Clinical studies show SuperNO</a:t>
            </a:r>
            <a:r>
              <a:rPr lang="en-US" baseline="-25000" dirty="0"/>
              <a:t>2</a:t>
            </a:r>
            <a:r>
              <a:rPr lang="en-US" dirty="0"/>
              <a:t>VA™ can potentially reduce hypoxemia by 75% compared to current standard of care</a:t>
            </a:r>
            <a:r>
              <a:rPr lang="en-US" baseline="30000" dirty="0"/>
              <a:t>1,2</a:t>
            </a:r>
            <a:r>
              <a:rPr lang="en-US" dirty="0"/>
              <a:t>  </a:t>
            </a:r>
          </a:p>
          <a:p>
            <a:r>
              <a:rPr lang="en-US" dirty="0"/>
              <a:t>SuperNO</a:t>
            </a:r>
            <a:r>
              <a:rPr lang="en-US" baseline="-25000" dirty="0"/>
              <a:t>2</a:t>
            </a:r>
            <a:r>
              <a:rPr lang="en-US" dirty="0"/>
              <a:t>VA</a:t>
            </a:r>
            <a:r>
              <a:rPr lang="en-US" baseline="30000" dirty="0"/>
              <a:t>TM</a:t>
            </a:r>
            <a:r>
              <a:rPr lang="en-US" dirty="0"/>
              <a:t> Et pneumatically stents open a patient’s airway reducing respiratory complications, minimizes the need for airway manipulations, and allows for monitoring of EtCO</a:t>
            </a:r>
            <a:r>
              <a:rPr lang="en-US" baseline="-25000" dirty="0"/>
              <a:t>2</a:t>
            </a:r>
          </a:p>
          <a:p>
            <a:endParaRPr lang="en-US" dirty="0"/>
          </a:p>
          <a:p>
            <a:r>
              <a:rPr lang="en-US" dirty="0"/>
              <a:t>SuperNO</a:t>
            </a:r>
            <a:r>
              <a:rPr lang="en-US" baseline="-25000" dirty="0"/>
              <a:t>2</a:t>
            </a:r>
            <a:r>
              <a:rPr lang="en-US" dirty="0"/>
              <a:t>VA</a:t>
            </a:r>
            <a:r>
              <a:rPr lang="en-US" baseline="30000" dirty="0"/>
              <a:t>TM</a:t>
            </a:r>
            <a:r>
              <a:rPr lang="en-US" dirty="0"/>
              <a:t> Et is a transformative solution for deep sedation.</a:t>
            </a:r>
          </a:p>
          <a:p>
            <a:r>
              <a:rPr lang="en-US" dirty="0"/>
              <a:t>Do more for your patients with SuperNO</a:t>
            </a:r>
            <a:r>
              <a:rPr lang="en-US" baseline="-25000" dirty="0"/>
              <a:t>2</a:t>
            </a:r>
            <a:r>
              <a:rPr lang="en-US" dirty="0"/>
              <a:t>VA</a:t>
            </a:r>
            <a:r>
              <a:rPr lang="en-US" baseline="30000" dirty="0"/>
              <a:t>TM</a:t>
            </a:r>
            <a:r>
              <a:rPr lang="en-US" dirty="0"/>
              <a:t> Et. </a:t>
            </a:r>
          </a:p>
          <a:p>
            <a:endParaRPr lang="en-US" dirty="0"/>
          </a:p>
        </p:txBody>
      </p:sp>
    </p:spTree>
    <p:extLst>
      <p:ext uri="{BB962C8B-B14F-4D97-AF65-F5344CB8AC3E}">
        <p14:creationId xmlns:p14="http://schemas.microsoft.com/office/powerpoint/2010/main" val="405239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9CF6659B-69D4-1B1D-9672-2630529E38B3}"/>
              </a:ext>
            </a:extLst>
          </p:cNvPr>
          <p:cNvSpPr txBox="1">
            <a:spLocks/>
          </p:cNvSpPr>
          <p:nvPr/>
        </p:nvSpPr>
        <p:spPr>
          <a:xfrm>
            <a:off x="1081024" y="2425176"/>
            <a:ext cx="11428609" cy="537672"/>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r>
              <a:rPr lang="en-US" b="1">
                <a:solidFill>
                  <a:srgbClr val="00004A"/>
                </a:solidFill>
                <a:latin typeface="Gilroy-Bold"/>
              </a:rPr>
              <a:t>Risk factors : Patient co-morbidities</a:t>
            </a:r>
            <a:endParaRPr lang="en-US" sz="3600" dirty="0"/>
          </a:p>
        </p:txBody>
      </p:sp>
      <p:sp>
        <p:nvSpPr>
          <p:cNvPr id="6" name="Text Placeholder 10">
            <a:extLst>
              <a:ext uri="{FF2B5EF4-FFF2-40B4-BE49-F238E27FC236}">
                <a16:creationId xmlns:a16="http://schemas.microsoft.com/office/drawing/2014/main" id="{B402BD87-0564-F5E9-B85B-69178977FC01}"/>
              </a:ext>
            </a:extLst>
          </p:cNvPr>
          <p:cNvSpPr txBox="1">
            <a:spLocks/>
          </p:cNvSpPr>
          <p:nvPr/>
        </p:nvSpPr>
        <p:spPr>
          <a:xfrm>
            <a:off x="1208023" y="3596499"/>
            <a:ext cx="11428609" cy="5376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00004A"/>
                </a:solidFill>
                <a:latin typeface="Gilroy-Bold"/>
              </a:rPr>
              <a:t>Risk factors : High-risk procedures</a:t>
            </a:r>
            <a:endParaRPr lang="en-US" sz="3600" dirty="0"/>
          </a:p>
        </p:txBody>
      </p:sp>
      <p:sp>
        <p:nvSpPr>
          <p:cNvPr id="7" name="Text Placeholder 12">
            <a:extLst>
              <a:ext uri="{FF2B5EF4-FFF2-40B4-BE49-F238E27FC236}">
                <a16:creationId xmlns:a16="http://schemas.microsoft.com/office/drawing/2014/main" id="{A34CD67C-16F7-9504-B232-BE3C562AD95E}"/>
              </a:ext>
            </a:extLst>
          </p:cNvPr>
          <p:cNvSpPr txBox="1">
            <a:spLocks/>
          </p:cNvSpPr>
          <p:nvPr/>
        </p:nvSpPr>
        <p:spPr>
          <a:xfrm>
            <a:off x="1208023" y="4594867"/>
            <a:ext cx="11428609" cy="5376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00004A"/>
                </a:solidFill>
                <a:latin typeface="Gilroy-Bold"/>
              </a:rPr>
              <a:t>The optimal solution: The SuperNO2VA™ device</a:t>
            </a:r>
            <a:endParaRPr lang="en-US" sz="3600" dirty="0"/>
          </a:p>
        </p:txBody>
      </p:sp>
      <p:sp>
        <p:nvSpPr>
          <p:cNvPr id="8" name="Title 7">
            <a:extLst>
              <a:ext uri="{FF2B5EF4-FFF2-40B4-BE49-F238E27FC236}">
                <a16:creationId xmlns:a16="http://schemas.microsoft.com/office/drawing/2014/main" id="{64A96D80-CF9E-436C-4454-A42FE20A01EF}"/>
              </a:ext>
            </a:extLst>
          </p:cNvPr>
          <p:cNvSpPr txBox="1">
            <a:spLocks/>
          </p:cNvSpPr>
          <p:nvPr/>
        </p:nvSpPr>
        <p:spPr>
          <a:xfrm>
            <a:off x="388599" y="426353"/>
            <a:ext cx="13405452" cy="1096336"/>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dirty="0"/>
              <a:t>Protocol to support the use of the SuperNO2VA positive airway</a:t>
            </a:r>
            <a:br>
              <a:rPr lang="en-US" dirty="0"/>
            </a:br>
            <a:r>
              <a:rPr lang="en-US" dirty="0"/>
              <a:t>pressure device</a:t>
            </a:r>
          </a:p>
        </p:txBody>
      </p:sp>
    </p:spTree>
    <p:extLst>
      <p:ext uri="{BB962C8B-B14F-4D97-AF65-F5344CB8AC3E}">
        <p14:creationId xmlns:p14="http://schemas.microsoft.com/office/powerpoint/2010/main" val="1448448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1756066" y="1769736"/>
            <a:ext cx="3252566" cy="521207"/>
          </a:xfrm>
        </p:spPr>
        <p:txBody>
          <a:bodyPr/>
          <a:lstStyle/>
          <a:p>
            <a:r>
              <a:rPr lang="en-US" sz="1800" b="1" i="0" u="none" strike="noStrike" baseline="0" dirty="0">
                <a:solidFill>
                  <a:srgbClr val="001D4D"/>
                </a:solidFill>
                <a:latin typeface="Gilroy Bold"/>
              </a:rPr>
              <a:t>Decision tree </a:t>
            </a:r>
            <a:endParaRPr lang="es-ES" dirty="0"/>
          </a:p>
        </p:txBody>
      </p:sp>
      <p:pic>
        <p:nvPicPr>
          <p:cNvPr id="5" name="Picture 4">
            <a:extLst>
              <a:ext uri="{FF2B5EF4-FFF2-40B4-BE49-F238E27FC236}">
                <a16:creationId xmlns:a16="http://schemas.microsoft.com/office/drawing/2014/main" id="{B9912923-C7D0-40A8-80D8-1BFCD258641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67567" y="849685"/>
            <a:ext cx="6354133" cy="7110973"/>
          </a:xfrm>
          <a:prstGeom prst="rect">
            <a:avLst/>
          </a:prstGeom>
        </p:spPr>
      </p:pic>
    </p:spTree>
    <p:extLst>
      <p:ext uri="{BB962C8B-B14F-4D97-AF65-F5344CB8AC3E}">
        <p14:creationId xmlns:p14="http://schemas.microsoft.com/office/powerpoint/2010/main" val="42090039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FDC899-93B2-4507-AA5B-7DAF91A3D514}"/>
              </a:ext>
            </a:extLst>
          </p:cNvPr>
          <p:cNvSpPr txBox="1"/>
          <p:nvPr/>
        </p:nvSpPr>
        <p:spPr>
          <a:xfrm>
            <a:off x="3194304" y="6143280"/>
            <a:ext cx="7632192" cy="307777"/>
          </a:xfrm>
          <a:prstGeom prst="rect">
            <a:avLst/>
          </a:prstGeom>
          <a:noFill/>
        </p:spPr>
        <p:txBody>
          <a:bodyPr wrap="square">
            <a:spAutoFit/>
          </a:bodyPr>
          <a:lstStyle/>
          <a:p>
            <a:r>
              <a:rPr lang="en-US" dirty="0"/>
              <a:t>https://www.youtube.com/watch?v=7emvQtfQpFg</a:t>
            </a:r>
          </a:p>
        </p:txBody>
      </p:sp>
      <p:pic>
        <p:nvPicPr>
          <p:cNvPr id="10" name="Picture 9">
            <a:hlinkClick r:id="rId3"/>
            <a:extLst>
              <a:ext uri="{FF2B5EF4-FFF2-40B4-BE49-F238E27FC236}">
                <a16:creationId xmlns:a16="http://schemas.microsoft.com/office/drawing/2014/main" id="{9C016366-7FDA-45EC-B827-75B334A3EDBC}"/>
              </a:ext>
            </a:extLst>
          </p:cNvPr>
          <p:cNvPicPr>
            <a:picLocks noChangeAspect="1"/>
          </p:cNvPicPr>
          <p:nvPr/>
        </p:nvPicPr>
        <p:blipFill>
          <a:blip r:embed="rId4"/>
          <a:stretch>
            <a:fillRect/>
          </a:stretch>
        </p:blipFill>
        <p:spPr>
          <a:xfrm>
            <a:off x="-1" y="0"/>
            <a:ext cx="14636685" cy="7454096"/>
          </a:xfrm>
          <a:prstGeom prst="rect">
            <a:avLst/>
          </a:prstGeom>
        </p:spPr>
      </p:pic>
    </p:spTree>
    <p:extLst>
      <p:ext uri="{BB962C8B-B14F-4D97-AF65-F5344CB8AC3E}">
        <p14:creationId xmlns:p14="http://schemas.microsoft.com/office/powerpoint/2010/main" val="6945258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212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err="1">
                <a:solidFill>
                  <a:srgbClr val="00004A"/>
                </a:solidFill>
                <a:latin typeface="Gilroy-Bold"/>
              </a:rPr>
              <a:t>Introduction</a:t>
            </a:r>
            <a:br>
              <a:rPr lang="en-US" sz="3600" b="1" baseline="0" dirty="0">
                <a:solidFill>
                  <a:srgbClr val="00004A"/>
                </a:solidFill>
                <a:latin typeface="Gilroy-Bold"/>
              </a:rPr>
            </a:b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p:txBody>
          <a:bodyPr/>
          <a:lstStyle/>
          <a:p>
            <a:pPr algn="ctr"/>
            <a:r>
              <a:rPr lang="en-US" sz="4000" b="0" i="0" u="none" strike="noStrike" baseline="0" dirty="0">
                <a:solidFill>
                  <a:srgbClr val="001131"/>
                </a:solidFill>
                <a:latin typeface="Gilroy-Regular"/>
              </a:rPr>
              <a:t>American Society of Anesthesiologists recommends</a:t>
            </a:r>
            <a:r>
              <a:rPr lang="es-ES" sz="4400" b="0" i="0" u="none" strike="noStrike" baseline="0" dirty="0">
                <a:solidFill>
                  <a:srgbClr val="001131"/>
                </a:solidFill>
                <a:latin typeface="Gilroy-Regular"/>
              </a:rPr>
              <a:t>:</a:t>
            </a:r>
          </a:p>
          <a:p>
            <a:pPr algn="ctr"/>
            <a:endParaRPr lang="es-ES" sz="4400" b="0" i="0" u="none" strike="noStrike" baseline="0" dirty="0">
              <a:solidFill>
                <a:srgbClr val="001131"/>
              </a:solidFill>
              <a:latin typeface="Gilroy-Regular"/>
            </a:endParaRPr>
          </a:p>
          <a:p>
            <a:pPr marL="514350" indent="-285750" algn="ctr">
              <a:buFontTx/>
              <a:buChar char="-"/>
            </a:pPr>
            <a:r>
              <a:rPr lang="en-US" sz="4000" dirty="0">
                <a:solidFill>
                  <a:srgbClr val="001131"/>
                </a:solidFill>
                <a:latin typeface="Gilroy-Regular"/>
              </a:rPr>
              <a:t>delivery of supplemental oxygen</a:t>
            </a:r>
          </a:p>
          <a:p>
            <a:pPr marL="514350" indent="-285750" algn="ctr">
              <a:buFontTx/>
              <a:buChar char="-"/>
            </a:pPr>
            <a:r>
              <a:rPr lang="en-US" sz="4000" dirty="0">
                <a:solidFill>
                  <a:srgbClr val="001131"/>
                </a:solidFill>
                <a:latin typeface="Gilroy-Regular"/>
              </a:rPr>
              <a:t>monitoring of pulse oximetry</a:t>
            </a:r>
          </a:p>
          <a:p>
            <a:pPr marL="514350" indent="-285750" algn="ctr">
              <a:buFontTx/>
              <a:buChar char="-"/>
            </a:pPr>
            <a:r>
              <a:rPr lang="es-ES" sz="4000" dirty="0" err="1">
                <a:solidFill>
                  <a:srgbClr val="001131"/>
                </a:solidFill>
                <a:latin typeface="Gilroy-Regular"/>
              </a:rPr>
              <a:t>continuous</a:t>
            </a:r>
            <a:r>
              <a:rPr lang="es-ES" sz="4000" dirty="0">
                <a:solidFill>
                  <a:srgbClr val="001131"/>
                </a:solidFill>
                <a:latin typeface="Gilroy-Regular"/>
              </a:rPr>
              <a:t> </a:t>
            </a:r>
            <a:r>
              <a:rPr lang="es-ES" sz="4000" dirty="0" err="1">
                <a:solidFill>
                  <a:srgbClr val="001131"/>
                </a:solidFill>
                <a:latin typeface="Gilroy-Regular"/>
              </a:rPr>
              <a:t>quantitative</a:t>
            </a:r>
            <a:r>
              <a:rPr lang="es-ES" sz="4000" dirty="0">
                <a:solidFill>
                  <a:srgbClr val="001131"/>
                </a:solidFill>
                <a:latin typeface="Gilroy-Regular"/>
              </a:rPr>
              <a:t> </a:t>
            </a:r>
            <a:r>
              <a:rPr lang="es-ES" sz="4000" dirty="0" err="1">
                <a:solidFill>
                  <a:srgbClr val="001131"/>
                </a:solidFill>
                <a:latin typeface="Gilroy-Regular"/>
              </a:rPr>
              <a:t>capnography</a:t>
            </a:r>
            <a:r>
              <a:rPr lang="es-ES" sz="4000" dirty="0">
                <a:solidFill>
                  <a:srgbClr val="001131"/>
                </a:solidFill>
                <a:latin typeface="Gilroy-Regular"/>
              </a:rPr>
              <a:t> </a:t>
            </a:r>
            <a:r>
              <a:rPr lang="es-ES" sz="4000" dirty="0" err="1">
                <a:solidFill>
                  <a:srgbClr val="001131"/>
                </a:solidFill>
                <a:latin typeface="Gilroy-Regular"/>
              </a:rPr>
              <a:t>monitoring</a:t>
            </a:r>
            <a:endParaRPr lang="es-ES" sz="4000" dirty="0">
              <a:solidFill>
                <a:srgbClr val="001131"/>
              </a:solidFill>
              <a:latin typeface="Gilroy-Regular"/>
            </a:endParaRPr>
          </a:p>
        </p:txBody>
      </p:sp>
    </p:spTree>
    <p:extLst>
      <p:ext uri="{BB962C8B-B14F-4D97-AF65-F5344CB8AC3E}">
        <p14:creationId xmlns:p14="http://schemas.microsoft.com/office/powerpoint/2010/main" val="84087115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err="1">
                <a:solidFill>
                  <a:srgbClr val="00004A"/>
                </a:solidFill>
                <a:latin typeface="Gilroy-Bold"/>
              </a:rPr>
              <a:t>Introduction</a:t>
            </a: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r>
              <a:rPr lang="es-ES" dirty="0" err="1"/>
              <a:t>Risk</a:t>
            </a:r>
            <a:r>
              <a:rPr lang="es-ES" dirty="0"/>
              <a:t> </a:t>
            </a:r>
            <a:r>
              <a:rPr lang="es-ES" dirty="0" err="1"/>
              <a:t>factors</a:t>
            </a:r>
            <a:r>
              <a:rPr lang="es-ES" dirty="0"/>
              <a:t> :</a:t>
            </a: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226790" y="2359466"/>
            <a:ext cx="13405294" cy="2453393"/>
          </a:xfrm>
        </p:spPr>
        <p:txBody>
          <a:bodyPr/>
          <a:lstStyle/>
          <a:p>
            <a:pPr marL="228600" indent="0" algn="ctr"/>
            <a:r>
              <a:rPr lang="en-US" sz="4400" b="0" i="0" u="none" strike="noStrike" baseline="0" dirty="0">
                <a:solidFill>
                  <a:srgbClr val="001131"/>
                </a:solidFill>
                <a:latin typeface="Gilroy-Regular"/>
              </a:rPr>
              <a:t>1 - Patient co-morbidities</a:t>
            </a:r>
          </a:p>
        </p:txBody>
      </p:sp>
      <p:sp>
        <p:nvSpPr>
          <p:cNvPr id="6" name="Text Placeholder 3">
            <a:extLst>
              <a:ext uri="{FF2B5EF4-FFF2-40B4-BE49-F238E27FC236}">
                <a16:creationId xmlns:a16="http://schemas.microsoft.com/office/drawing/2014/main" id="{16412D6C-1A1F-4E1C-A356-53F2489142EE}"/>
              </a:ext>
            </a:extLst>
          </p:cNvPr>
          <p:cNvSpPr txBox="1">
            <a:spLocks/>
          </p:cNvSpPr>
          <p:nvPr/>
        </p:nvSpPr>
        <p:spPr>
          <a:xfrm>
            <a:off x="341091" y="4643437"/>
            <a:ext cx="13405294" cy="157941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400" b="0" i="0" u="none" strike="noStrike" baseline="0" dirty="0">
                <a:solidFill>
                  <a:srgbClr val="001131"/>
                </a:solidFill>
                <a:latin typeface="Gilroy-Regular"/>
              </a:rPr>
              <a:t>2 - High risk procedures</a:t>
            </a:r>
            <a:endParaRPr lang="es-ES" sz="8000" dirty="0">
              <a:solidFill>
                <a:srgbClr val="001131"/>
              </a:solidFill>
              <a:latin typeface="Gilroy-Regular"/>
            </a:endParaRPr>
          </a:p>
        </p:txBody>
      </p:sp>
    </p:spTree>
    <p:extLst>
      <p:ext uri="{BB962C8B-B14F-4D97-AF65-F5344CB8AC3E}">
        <p14:creationId xmlns:p14="http://schemas.microsoft.com/office/powerpoint/2010/main" val="402826177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2E925410-5F7E-40E0-9D8B-2BA87E5DD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 y="160020"/>
            <a:ext cx="8554843" cy="8069580"/>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94179"/>
            <a:ext cx="13405452" cy="58323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411567"/>
            <a:ext cx="13405452" cy="521207"/>
          </a:xfrm>
        </p:spPr>
        <p:txBody>
          <a:bodyPr/>
          <a:lstStyle/>
          <a:p>
            <a:r>
              <a:rPr lang="en-US" dirty="0"/>
              <a:t>Morbid obesity</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4131" y="2303819"/>
            <a:ext cx="8589280"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Significantly larger amount of pharyngeal soft tissue</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174125" y="4324501"/>
            <a:ext cx="8375499"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Larger amount of abdominal tissue compresses their lungs</a:t>
            </a:r>
            <a:endParaRPr lang="es-ES" sz="4000" dirty="0">
              <a:solidFill>
                <a:srgbClr val="001131"/>
              </a:solidFill>
              <a:latin typeface="Gilroy-Regular"/>
            </a:endParaRPr>
          </a:p>
        </p:txBody>
      </p:sp>
      <p:sp>
        <p:nvSpPr>
          <p:cNvPr id="14" name="Text Placeholder 3">
            <a:extLst>
              <a:ext uri="{FF2B5EF4-FFF2-40B4-BE49-F238E27FC236}">
                <a16:creationId xmlns:a16="http://schemas.microsoft.com/office/drawing/2014/main" id="{776A55BB-31C8-4D68-BF45-7ABD9360130B}"/>
              </a:ext>
            </a:extLst>
          </p:cNvPr>
          <p:cNvSpPr txBox="1">
            <a:spLocks/>
          </p:cNvSpPr>
          <p:nvPr/>
        </p:nvSpPr>
        <p:spPr>
          <a:xfrm>
            <a:off x="0" y="6172080"/>
            <a:ext cx="8191383"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Oxygen consumption significantly increased</a:t>
            </a:r>
            <a:endParaRPr lang="es-ES" sz="4000" dirty="0">
              <a:solidFill>
                <a:srgbClr val="001131"/>
              </a:solidFill>
              <a:latin typeface="Gilroy-Regular"/>
            </a:endParaRPr>
          </a:p>
        </p:txBody>
      </p:sp>
      <p:pic>
        <p:nvPicPr>
          <p:cNvPr id="4" name="Picture 3">
            <a:extLst>
              <a:ext uri="{FF2B5EF4-FFF2-40B4-BE49-F238E27FC236}">
                <a16:creationId xmlns:a16="http://schemas.microsoft.com/office/drawing/2014/main" id="{973115D8-0271-4965-B6FA-AE96241AA87B}"/>
              </a:ext>
            </a:extLst>
          </p:cNvPr>
          <p:cNvPicPr>
            <a:picLocks noChangeAspect="1"/>
          </p:cNvPicPr>
          <p:nvPr/>
        </p:nvPicPr>
        <p:blipFill>
          <a:blip r:embed="rId4"/>
          <a:stretch>
            <a:fillRect/>
          </a:stretch>
        </p:blipFill>
        <p:spPr>
          <a:xfrm>
            <a:off x="9552339" y="1702500"/>
            <a:ext cx="4618169" cy="5019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927820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4577C-B59B-4267-A1A1-B230E6B6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899" y="2214110"/>
            <a:ext cx="8925427" cy="5020553"/>
          </a:xfrm>
          <a:prstGeom prst="rect">
            <a:avLst/>
          </a:prstGeom>
        </p:spPr>
      </p:pic>
      <p:pic>
        <p:nvPicPr>
          <p:cNvPr id="7" name="Grafik 6">
            <a:extLst>
              <a:ext uri="{FF2B5EF4-FFF2-40B4-BE49-F238E27FC236}">
                <a16:creationId xmlns:a16="http://schemas.microsoft.com/office/drawing/2014/main" id="{A9265F98-70DF-42BE-A84E-254652E13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715"/>
            <a:ext cx="8482017" cy="8000885"/>
          </a:xfrm>
          <a:prstGeom prst="rect">
            <a:avLst/>
          </a:prstGeom>
        </p:spPr>
      </p:pic>
      <p:sp>
        <p:nvSpPr>
          <p:cNvPr id="10" name="Text Placeholder 3">
            <a:extLst>
              <a:ext uri="{FF2B5EF4-FFF2-40B4-BE49-F238E27FC236}">
                <a16:creationId xmlns:a16="http://schemas.microsoft.com/office/drawing/2014/main" id="{EF88DEB9-8324-46D8-842E-069FD05C3B78}"/>
              </a:ext>
            </a:extLst>
          </p:cNvPr>
          <p:cNvSpPr txBox="1">
            <a:spLocks/>
          </p:cNvSpPr>
          <p:nvPr/>
        </p:nvSpPr>
        <p:spPr>
          <a:xfrm>
            <a:off x="250074" y="3015030"/>
            <a:ext cx="6082993" cy="18490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Tendency towards upper airway collapsibility.</a:t>
            </a:r>
            <a:r>
              <a:rPr lang="en-US" sz="1800" dirty="0">
                <a:solidFill>
                  <a:srgbClr val="001131"/>
                </a:solidFill>
                <a:latin typeface="Gilroy-Regular"/>
              </a:rPr>
              <a:t>17</a:t>
            </a:r>
            <a:r>
              <a:rPr lang="en-US" sz="4000" dirty="0">
                <a:solidFill>
                  <a:srgbClr val="001131"/>
                </a:solidFill>
                <a:latin typeface="Gilroy-Regular"/>
              </a:rPr>
              <a:t> </a:t>
            </a:r>
            <a:endParaRPr lang="es-ES" sz="4000" dirty="0">
              <a:solidFill>
                <a:srgbClr val="001131"/>
              </a:solidFill>
              <a:latin typeface="Gilroy-Regular"/>
            </a:endParaRPr>
          </a:p>
        </p:txBody>
      </p:sp>
      <p:sp>
        <p:nvSpPr>
          <p:cNvPr id="11" name="Text Placeholder 3">
            <a:extLst>
              <a:ext uri="{FF2B5EF4-FFF2-40B4-BE49-F238E27FC236}">
                <a16:creationId xmlns:a16="http://schemas.microsoft.com/office/drawing/2014/main" id="{5A99B3C9-35C9-4D96-A6C7-9DF3E25CCAE2}"/>
              </a:ext>
            </a:extLst>
          </p:cNvPr>
          <p:cNvSpPr txBox="1">
            <a:spLocks/>
          </p:cNvSpPr>
          <p:nvPr/>
        </p:nvSpPr>
        <p:spPr>
          <a:xfrm>
            <a:off x="250074" y="5237208"/>
            <a:ext cx="5852741" cy="1427513"/>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Chronic hypercarbia and hypoxemia</a:t>
            </a:r>
            <a:endParaRPr lang="es-ES" sz="4000" dirty="0">
              <a:solidFill>
                <a:srgbClr val="001131"/>
              </a:solidFill>
              <a:latin typeface="Gilroy-Regular"/>
            </a:endParaRPr>
          </a:p>
        </p:txBody>
      </p:sp>
      <p:sp>
        <p:nvSpPr>
          <p:cNvPr id="9" name="Title 1">
            <a:extLst>
              <a:ext uri="{FF2B5EF4-FFF2-40B4-BE49-F238E27FC236}">
                <a16:creationId xmlns:a16="http://schemas.microsoft.com/office/drawing/2014/main" id="{E85A251E-F284-496B-8EB4-87E45BD3EFD0}"/>
              </a:ext>
            </a:extLst>
          </p:cNvPr>
          <p:cNvSpPr>
            <a:spLocks noGrp="1"/>
          </p:cNvSpPr>
          <p:nvPr>
            <p:ph type="title"/>
          </p:nvPr>
        </p:nvSpPr>
        <p:spPr>
          <a:xfrm>
            <a:off x="464799" y="444442"/>
            <a:ext cx="13405452" cy="110099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
        <p:nvSpPr>
          <p:cNvPr id="12" name="Text Placeholder 2">
            <a:extLst>
              <a:ext uri="{FF2B5EF4-FFF2-40B4-BE49-F238E27FC236}">
                <a16:creationId xmlns:a16="http://schemas.microsoft.com/office/drawing/2014/main" id="{ECBBA87A-942D-4A96-917A-7307F1CF686A}"/>
              </a:ext>
            </a:extLst>
          </p:cNvPr>
          <p:cNvSpPr txBox="1">
            <a:spLocks/>
          </p:cNvSpPr>
          <p:nvPr/>
        </p:nvSpPr>
        <p:spPr>
          <a:xfrm>
            <a:off x="612474" y="1510328"/>
            <a:ext cx="13405452" cy="521207"/>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114300" indent="0">
              <a:buNone/>
            </a:pPr>
            <a:r>
              <a:rPr lang="en-US" sz="2400" b="1" dirty="0">
                <a:solidFill>
                  <a:schemeClr val="accent3"/>
                </a:solidFill>
              </a:rPr>
              <a:t>Obstructive sleep apnea (OSA) </a:t>
            </a:r>
          </a:p>
        </p:txBody>
      </p:sp>
    </p:spTree>
    <p:extLst>
      <p:ext uri="{BB962C8B-B14F-4D97-AF65-F5344CB8AC3E}">
        <p14:creationId xmlns:p14="http://schemas.microsoft.com/office/powerpoint/2010/main" val="2949490285"/>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62f39519-4e17-4ff2-8df8-ccbe94fb6502"/>
  <p:tag name="SLIDO_EVENT_SECTION_UUID" val="9640a362-c44f-40db-9d77-06e219608b8d"/>
</p:tagLst>
</file>

<file path=ppt/theme/theme1.xml><?xml version="1.0" encoding="utf-8"?>
<a:theme xmlns:a="http://schemas.openxmlformats.org/drawingml/2006/main" name="Vyaire Brand Refresh Jan 2021_v04">
  <a:themeElements>
    <a:clrScheme name="Vyaire Color Palette ">
      <a:dk1>
        <a:srgbClr val="2C2B94"/>
      </a:dk1>
      <a:lt1>
        <a:srgbClr val="FFFFFF"/>
      </a:lt1>
      <a:dk2>
        <a:srgbClr val="A7A9AC"/>
      </a:dk2>
      <a:lt2>
        <a:srgbClr val="BCBEC0"/>
      </a:lt2>
      <a:accent1>
        <a:srgbClr val="636569"/>
      </a:accent1>
      <a:accent2>
        <a:srgbClr val="EA0029"/>
      </a:accent2>
      <a:accent3>
        <a:srgbClr val="2C2B94"/>
      </a:accent3>
      <a:accent4>
        <a:srgbClr val="A7A9AC"/>
      </a:accent4>
      <a:accent5>
        <a:srgbClr val="982324"/>
      </a:accent5>
      <a:accent6>
        <a:srgbClr val="130F32"/>
      </a:accent6>
      <a:hlink>
        <a:srgbClr val="F1F2F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yaire Department Forms" ma:contentTypeID="0x0101004DA082638FFE584A957756C19F5BAF930012631B0B92E8AD4D9AC105A348DE7363" ma:contentTypeVersion="" ma:contentTypeDescription="" ma:contentTypeScope="" ma:versionID="b89e783e14f2f9a586723445403751bb">
  <xsd:schema xmlns:xsd="http://www.w3.org/2001/XMLSchema" xmlns:xs="http://www.w3.org/2001/XMLSchema" xmlns:p="http://schemas.microsoft.com/office/2006/metadata/properties" xmlns:ns2="7ed94b5b-1882-46fe-9106-de467aea5556" xmlns:ns3="f59eac51-2399-43d4-8eb1-a5541cca5b22" xmlns:ns4="1495a946-f05e-41c3-bba2-443196eff081" targetNamespace="http://schemas.microsoft.com/office/2006/metadata/properties" ma:root="true" ma:fieldsID="d907df139abec5702553f89d52568c55" ns2:_="" ns3:_="" ns4:_="">
    <xsd:import namespace="7ed94b5b-1882-46fe-9106-de467aea5556"/>
    <xsd:import namespace="f59eac51-2399-43d4-8eb1-a5541cca5b22"/>
    <xsd:import namespace="1495a946-f05e-41c3-bba2-443196eff081"/>
    <xsd:element name="properties">
      <xsd:complexType>
        <xsd:sequence>
          <xsd:element name="documentManagement">
            <xsd:complexType>
              <xsd:all>
                <xsd:element ref="ns2:doctype" minOccurs="0"/>
                <xsd:element ref="ns2:docyear"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94b5b-1882-46fe-9106-de467aea5556" elementFormDefault="qualified">
    <xsd:import namespace="http://schemas.microsoft.com/office/2006/documentManagement/types"/>
    <xsd:import namespace="http://schemas.microsoft.com/office/infopath/2007/PartnerControls"/>
    <xsd:element name="doctype" ma:index="8" nillable="true" ma:displayName="Document Type" ma:default="General" ma:format="Dropdown" ma:internalName="doctype">
      <xsd:simpleType>
        <xsd:restriction base="dms:Choice">
          <xsd:enumeration value="General"/>
          <xsd:enumeration value="Training"/>
        </xsd:restriction>
      </xsd:simpleType>
    </xsd:element>
    <xsd:element name="docyear" ma:index="9" nillable="true" ma:displayName="Document Year" ma:default="2017" ma:format="Dropdown" ma:internalName="docyear">
      <xsd:simpleType>
        <xsd:restriction base="dms:Choice">
          <xsd:enumeration value="2017"/>
          <xsd:enumeration value="2016"/>
          <xsd:enumeration value="2018"/>
        </xsd:restriction>
      </xsd:simpleType>
    </xsd:element>
  </xsd:schema>
  <xsd:schema xmlns:xsd="http://www.w3.org/2001/XMLSchema" xmlns:xs="http://www.w3.org/2001/XMLSchema" xmlns:dms="http://schemas.microsoft.com/office/2006/documentManagement/types" xmlns:pc="http://schemas.microsoft.com/office/infopath/2007/PartnerControls" targetNamespace="f59eac51-2399-43d4-8eb1-a5541cca5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95a946-f05e-41c3-bba2-443196eff081"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year xmlns="7ed94b5b-1882-46fe-9106-de467aea5556">2017</docyear>
    <doctype xmlns="7ed94b5b-1882-46fe-9106-de467aea5556">General</doc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70D111-3A1B-4FF3-A227-DA17A5A735E9}">
  <ds:schemaRefs>
    <ds:schemaRef ds:uri="1495a946-f05e-41c3-bba2-443196eff081"/>
    <ds:schemaRef ds:uri="7ed94b5b-1882-46fe-9106-de467aea5556"/>
    <ds:schemaRef ds:uri="f59eac51-2399-43d4-8eb1-a5541cca5b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91E5E6-7778-4131-9912-73041D398234}">
  <ds:schemaRefs>
    <ds:schemaRef ds:uri="7ed94b5b-1882-46fe-9106-de467aea555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39A66F3-C883-4BEA-A6C9-1587C14A30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29310</TotalTime>
  <Words>2952</Words>
  <Application>Microsoft Office PowerPoint</Application>
  <PresentationFormat>Custom</PresentationFormat>
  <Paragraphs>315</Paragraphs>
  <Slides>52</Slides>
  <Notes>45</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Calibri</vt:lpstr>
      <vt:lpstr>Gilroy</vt:lpstr>
      <vt:lpstr>Gilroy Bold</vt:lpstr>
      <vt:lpstr>Gilroy Italic</vt:lpstr>
      <vt:lpstr>Gilroy-Bold</vt:lpstr>
      <vt:lpstr>Gilroy-MediumItalic</vt:lpstr>
      <vt:lpstr>Gilroy-Regular</vt:lpstr>
      <vt:lpstr>Gilroy-RegularItalic</vt:lpstr>
      <vt:lpstr>Times New Roman</vt:lpstr>
      <vt:lpstr>Wingdings</vt:lpstr>
      <vt:lpstr>Vyaire Brand Refresh Jan 2021_v04</vt:lpstr>
      <vt:lpstr>SuperNO2VA™ Et</vt:lpstr>
      <vt:lpstr>Introduction </vt:lpstr>
      <vt:lpstr>Global Deep Sedation Market</vt:lpstr>
      <vt:lpstr>What Anesthesiologists and CRNAs are Saying*  </vt:lpstr>
      <vt:lpstr>PowerPoint Presentation</vt:lpstr>
      <vt:lpstr>Introduction </vt:lpstr>
      <vt:lpstr>Introduction</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High-risk procedures </vt:lpstr>
      <vt:lpstr>Risk factors : High-risk procedures </vt:lpstr>
      <vt:lpstr>Risk factors : High-risk procedures </vt:lpstr>
      <vt:lpstr>The objectives required to address respiratory compromise  </vt:lpstr>
      <vt:lpstr>The objectives required to address respiratory compromise    </vt:lpstr>
      <vt:lpstr>The objectives required to address respiratory compromise  </vt:lpstr>
      <vt:lpstr>The objectives required to address respiratory compromise  </vt:lpstr>
      <vt:lpstr>PowerPoint Presentation</vt:lpstr>
      <vt:lpstr>PowerPoint Presentation</vt:lpstr>
      <vt:lpstr>PowerPoint Presentation</vt:lpstr>
      <vt:lpstr>The optimal solution:The SuperNO2VA™ Et device   </vt:lpstr>
      <vt:lpstr>The optimal solution:The SuperNO2VA™ Et device  </vt:lpstr>
      <vt:lpstr>The optimal solution:The SuperNO2VA™ Et device  </vt:lpstr>
      <vt:lpstr>The optimal solution:The SuperNO2VA™ Et device</vt:lpstr>
      <vt:lpstr>The optimal solution:The SuperNO2VA™ Et device</vt:lpstr>
      <vt:lpstr>The optimal solution:The SuperNO2VA™ Et device</vt:lpstr>
      <vt:lpstr>The optimal solution:The SuperNO2VA™ Et device  </vt:lpstr>
      <vt:lpstr>The optimal solution:The SuperNO2VA™ Et device</vt:lpstr>
      <vt:lpstr>The optimal solution:The SuperNO2VA™ Et device</vt:lpstr>
      <vt:lpstr>The optimal solution:The SuperNO2VA™ Et device</vt:lpstr>
      <vt:lpstr>The optimal solution : The SuperNO2VA™ Et device</vt:lpstr>
      <vt:lpstr>The optimal solution:The SuperNO2VA™ Et device</vt:lpstr>
      <vt:lpstr>The optimal solution:The SuperNO2VA™ Et device</vt:lpstr>
      <vt:lpstr>The optimal solution  The SuperNO2VA™ Et device</vt:lpstr>
      <vt:lpstr>PowerPoint Presentation</vt:lpstr>
      <vt:lpstr>The optimal solution:The SuperNO2VA™ Et device</vt:lpstr>
      <vt:lpstr>The optimal solution:The SuperNO2VA™ Et device</vt:lpstr>
      <vt:lpstr>The optimal solution:The SuperNO2VA™ Et device</vt:lpstr>
      <vt:lpstr>The optimal solution:The SuperNO2VA™ Et device</vt:lpstr>
      <vt:lpstr>Open Airways, Expand Possibilities </vt:lpstr>
      <vt:lpstr>SuperNO2VA™ Et</vt:lpstr>
      <vt:lpstr>SuperNO2VATM Et Value</vt:lpstr>
      <vt:lpstr>SuperNO2VA™ Brand</vt:lpstr>
      <vt:lpstr>SuperNO2VATM Et</vt:lpstr>
      <vt:lpstr>The optimal solution:The SuperNO2VA™ Et device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maryoconnell@yahoo.com</dc:creator>
  <cp:lastModifiedBy>Gasco Torralba, Helga</cp:lastModifiedBy>
  <cp:revision>145</cp:revision>
  <dcterms:modified xsi:type="dcterms:W3CDTF">2023-03-22T11:23:38Z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0x0101004DA082638FFE584A957756C19F5BAF930012631B0B92E8AD4D9AC105A348DE7363</vt:lpwstr>
  </property>
  <property fmtid="{D5CDD505-2E9C-101B-9397-08002B2CF9AE}" pid="3" name="SlidoAppVersion">
    <vt:lpwstr>1.5.3.3511</vt:lpwstr>
  </property>
</Properties>
</file>